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8" r:id="rId7"/>
    <p:sldId id="261" r:id="rId8"/>
    <p:sldId id="262" r:id="rId9"/>
    <p:sldId id="263" r:id="rId10"/>
    <p:sldId id="264" r:id="rId11"/>
    <p:sldId id="267" r:id="rId12"/>
    <p:sldId id="265" r:id="rId13"/>
    <p:sldId id="269" r:id="rId14"/>
    <p:sldId id="266" r:id="rId1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96" autoAdjust="0"/>
    <p:restoredTop sz="95033" autoAdjust="0"/>
  </p:normalViewPr>
  <p:slideViewPr>
    <p:cSldViewPr snapToGrid="0">
      <p:cViewPr varScale="1">
        <p:scale>
          <a:sx n="78" d="100"/>
          <a:sy n="78" d="100"/>
        </p:scale>
        <p:origin x="98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33AE91E-0FAB-48CC-9D5D-119F61825506}" type="datetimeFigureOut">
              <a:rPr lang="en-GB" smtClean="0"/>
              <a:t>04/03/2026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B2BCC1F-8364-4EC5-9020-0BD2307A5FB1}" type="slidenum">
              <a:rPr lang="en-GB" smtClean="0"/>
              <a:t>‹#›</a:t>
            </a:fld>
            <a:endParaRPr lang="en-GB"/>
          </a:p>
        </p:txBody>
      </p:sp>
    </p:spTree>
    <p:extLst>
      <p:ext uri="{BB962C8B-B14F-4D97-AF65-F5344CB8AC3E}">
        <p14:creationId xmlns:p14="http://schemas.microsoft.com/office/powerpoint/2010/main" val="5080379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6B2BCC1F-8364-4EC5-9020-0BD2307A5FB1}" type="slidenum">
              <a:rPr lang="en-GB" smtClean="0"/>
              <a:t>4</a:t>
            </a:fld>
            <a:endParaRPr lang="en-GB"/>
          </a:p>
        </p:txBody>
      </p:sp>
    </p:spTree>
    <p:extLst>
      <p:ext uri="{BB962C8B-B14F-4D97-AF65-F5344CB8AC3E}">
        <p14:creationId xmlns:p14="http://schemas.microsoft.com/office/powerpoint/2010/main" val="1256507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2BCC1F-8364-4EC5-9020-0BD2307A5FB1}" type="slidenum">
              <a:rPr lang="en-GB" smtClean="0"/>
              <a:t>7</a:t>
            </a:fld>
            <a:endParaRPr lang="en-GB"/>
          </a:p>
        </p:txBody>
      </p:sp>
    </p:spTree>
    <p:extLst>
      <p:ext uri="{BB962C8B-B14F-4D97-AF65-F5344CB8AC3E}">
        <p14:creationId xmlns:p14="http://schemas.microsoft.com/office/powerpoint/2010/main" val="12450328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2BCC1F-8364-4EC5-9020-0BD2307A5FB1}" type="slidenum">
              <a:rPr lang="en-GB" smtClean="0"/>
              <a:t>8</a:t>
            </a:fld>
            <a:endParaRPr lang="en-GB"/>
          </a:p>
        </p:txBody>
      </p:sp>
    </p:spTree>
    <p:extLst>
      <p:ext uri="{BB962C8B-B14F-4D97-AF65-F5344CB8AC3E}">
        <p14:creationId xmlns:p14="http://schemas.microsoft.com/office/powerpoint/2010/main" val="32871359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2BCC1F-8364-4EC5-9020-0BD2307A5FB1}" type="slidenum">
              <a:rPr lang="en-GB" smtClean="0"/>
              <a:t>10</a:t>
            </a:fld>
            <a:endParaRPr lang="en-GB"/>
          </a:p>
        </p:txBody>
      </p:sp>
    </p:spTree>
    <p:extLst>
      <p:ext uri="{BB962C8B-B14F-4D97-AF65-F5344CB8AC3E}">
        <p14:creationId xmlns:p14="http://schemas.microsoft.com/office/powerpoint/2010/main" val="38351977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2BCC1F-8364-4EC5-9020-0BD2307A5FB1}" type="slidenum">
              <a:rPr lang="en-GB" smtClean="0"/>
              <a:t>12</a:t>
            </a:fld>
            <a:endParaRPr lang="en-GB"/>
          </a:p>
        </p:txBody>
      </p:sp>
    </p:spTree>
    <p:extLst>
      <p:ext uri="{BB962C8B-B14F-4D97-AF65-F5344CB8AC3E}">
        <p14:creationId xmlns:p14="http://schemas.microsoft.com/office/powerpoint/2010/main" val="10410630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C14BB-1D27-0D56-2D05-02C4AC28789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7483231-7D1E-F374-528B-4F0946E23C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D1BE3B-EE75-F20C-D402-599E67345204}"/>
              </a:ext>
            </a:extLst>
          </p:cNvPr>
          <p:cNvSpPr>
            <a:spLocks noGrp="1"/>
          </p:cNvSpPr>
          <p:nvPr>
            <p:ph type="dt" sz="half" idx="10"/>
          </p:nvPr>
        </p:nvSpPr>
        <p:spPr/>
        <p:txBody>
          <a:bodyPr/>
          <a:lstStyle/>
          <a:p>
            <a:fld id="{30AE1240-3783-4FEF-90B4-FD579CF5AD4F}" type="datetimeFigureOut">
              <a:rPr lang="en-GB" smtClean="0"/>
              <a:t>04/03/2026</a:t>
            </a:fld>
            <a:endParaRPr lang="en-GB"/>
          </a:p>
        </p:txBody>
      </p:sp>
      <p:sp>
        <p:nvSpPr>
          <p:cNvPr id="5" name="Footer Placeholder 4">
            <a:extLst>
              <a:ext uri="{FF2B5EF4-FFF2-40B4-BE49-F238E27FC236}">
                <a16:creationId xmlns:a16="http://schemas.microsoft.com/office/drawing/2014/main" id="{64DAA498-6ABC-4C3C-95A9-F7A7F7D89F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20CDF6-0C71-B278-4BDE-6D8A7A42DAB4}"/>
              </a:ext>
            </a:extLst>
          </p:cNvPr>
          <p:cNvSpPr>
            <a:spLocks noGrp="1"/>
          </p:cNvSpPr>
          <p:nvPr>
            <p:ph type="sldNum" sz="quarter" idx="12"/>
          </p:nvPr>
        </p:nvSpPr>
        <p:spPr/>
        <p:txBody>
          <a:bodyPr/>
          <a:lstStyle/>
          <a:p>
            <a:fld id="{7EA934EA-B195-42B9-A2B4-A0B04671EECC}" type="slidenum">
              <a:rPr lang="en-GB" smtClean="0"/>
              <a:t>‹#›</a:t>
            </a:fld>
            <a:endParaRPr lang="en-GB"/>
          </a:p>
        </p:txBody>
      </p:sp>
    </p:spTree>
    <p:extLst>
      <p:ext uri="{BB962C8B-B14F-4D97-AF65-F5344CB8AC3E}">
        <p14:creationId xmlns:p14="http://schemas.microsoft.com/office/powerpoint/2010/main" val="800343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6848F-F10B-F3BB-B6DC-BDED15649CC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E3E8E4-5B26-A138-A2F9-0837CB5A6E5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5A3F3B-C093-7D01-0C40-77AC4C623DD8}"/>
              </a:ext>
            </a:extLst>
          </p:cNvPr>
          <p:cNvSpPr>
            <a:spLocks noGrp="1"/>
          </p:cNvSpPr>
          <p:nvPr>
            <p:ph type="dt" sz="half" idx="10"/>
          </p:nvPr>
        </p:nvSpPr>
        <p:spPr/>
        <p:txBody>
          <a:bodyPr/>
          <a:lstStyle/>
          <a:p>
            <a:fld id="{30AE1240-3783-4FEF-90B4-FD579CF5AD4F}" type="datetimeFigureOut">
              <a:rPr lang="en-GB" smtClean="0"/>
              <a:t>04/03/2026</a:t>
            </a:fld>
            <a:endParaRPr lang="en-GB"/>
          </a:p>
        </p:txBody>
      </p:sp>
      <p:sp>
        <p:nvSpPr>
          <p:cNvPr id="5" name="Footer Placeholder 4">
            <a:extLst>
              <a:ext uri="{FF2B5EF4-FFF2-40B4-BE49-F238E27FC236}">
                <a16:creationId xmlns:a16="http://schemas.microsoft.com/office/drawing/2014/main" id="{849B776E-905D-3D60-0DB2-9B7EB130D8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30B0AB-8D4E-DDEE-6E44-AADBD1A0A5C1}"/>
              </a:ext>
            </a:extLst>
          </p:cNvPr>
          <p:cNvSpPr>
            <a:spLocks noGrp="1"/>
          </p:cNvSpPr>
          <p:nvPr>
            <p:ph type="sldNum" sz="quarter" idx="12"/>
          </p:nvPr>
        </p:nvSpPr>
        <p:spPr/>
        <p:txBody>
          <a:bodyPr/>
          <a:lstStyle/>
          <a:p>
            <a:fld id="{7EA934EA-B195-42B9-A2B4-A0B04671EECC}" type="slidenum">
              <a:rPr lang="en-GB" smtClean="0"/>
              <a:t>‹#›</a:t>
            </a:fld>
            <a:endParaRPr lang="en-GB"/>
          </a:p>
        </p:txBody>
      </p:sp>
    </p:spTree>
    <p:extLst>
      <p:ext uri="{BB962C8B-B14F-4D97-AF65-F5344CB8AC3E}">
        <p14:creationId xmlns:p14="http://schemas.microsoft.com/office/powerpoint/2010/main" val="25958772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57610-FCB1-976C-66C3-5875F4E530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A963400-6B6D-01DE-FC5B-75A5DE93237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D57C1D4-EA88-68CA-BB5B-ABBBC241F71C}"/>
              </a:ext>
            </a:extLst>
          </p:cNvPr>
          <p:cNvSpPr>
            <a:spLocks noGrp="1"/>
          </p:cNvSpPr>
          <p:nvPr>
            <p:ph type="dt" sz="half" idx="10"/>
          </p:nvPr>
        </p:nvSpPr>
        <p:spPr/>
        <p:txBody>
          <a:bodyPr/>
          <a:lstStyle/>
          <a:p>
            <a:fld id="{30AE1240-3783-4FEF-90B4-FD579CF5AD4F}" type="datetimeFigureOut">
              <a:rPr lang="en-GB" smtClean="0"/>
              <a:t>04/03/2026</a:t>
            </a:fld>
            <a:endParaRPr lang="en-GB"/>
          </a:p>
        </p:txBody>
      </p:sp>
      <p:sp>
        <p:nvSpPr>
          <p:cNvPr id="5" name="Footer Placeholder 4">
            <a:extLst>
              <a:ext uri="{FF2B5EF4-FFF2-40B4-BE49-F238E27FC236}">
                <a16:creationId xmlns:a16="http://schemas.microsoft.com/office/drawing/2014/main" id="{4512C871-7305-6923-7A28-0C1C9134D7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3DE2D6-EEAC-D1F2-FFD1-8E3CEA089C0D}"/>
              </a:ext>
            </a:extLst>
          </p:cNvPr>
          <p:cNvSpPr>
            <a:spLocks noGrp="1"/>
          </p:cNvSpPr>
          <p:nvPr>
            <p:ph type="sldNum" sz="quarter" idx="12"/>
          </p:nvPr>
        </p:nvSpPr>
        <p:spPr/>
        <p:txBody>
          <a:bodyPr/>
          <a:lstStyle/>
          <a:p>
            <a:fld id="{7EA934EA-B195-42B9-A2B4-A0B04671EECC}" type="slidenum">
              <a:rPr lang="en-GB" smtClean="0"/>
              <a:t>‹#›</a:t>
            </a:fld>
            <a:endParaRPr lang="en-GB"/>
          </a:p>
        </p:txBody>
      </p:sp>
    </p:spTree>
    <p:extLst>
      <p:ext uri="{BB962C8B-B14F-4D97-AF65-F5344CB8AC3E}">
        <p14:creationId xmlns:p14="http://schemas.microsoft.com/office/powerpoint/2010/main" val="3004265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E3272-4E12-903F-BAD2-D211C532746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B49A5B6-E70F-8447-55CC-2DC458D952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CB2A64E-DAFF-D1DC-387D-73044C1FF56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B5596CC-18BE-47E7-D352-43ABB5D4B0BD}"/>
              </a:ext>
            </a:extLst>
          </p:cNvPr>
          <p:cNvSpPr>
            <a:spLocks noGrp="1"/>
          </p:cNvSpPr>
          <p:nvPr>
            <p:ph type="dt" sz="half" idx="10"/>
          </p:nvPr>
        </p:nvSpPr>
        <p:spPr/>
        <p:txBody>
          <a:bodyPr/>
          <a:lstStyle/>
          <a:p>
            <a:fld id="{30AE1240-3783-4FEF-90B4-FD579CF5AD4F}" type="datetimeFigureOut">
              <a:rPr lang="en-GB" smtClean="0"/>
              <a:t>04/03/2026</a:t>
            </a:fld>
            <a:endParaRPr lang="en-GB"/>
          </a:p>
        </p:txBody>
      </p:sp>
      <p:sp>
        <p:nvSpPr>
          <p:cNvPr id="6" name="Footer Placeholder 5">
            <a:extLst>
              <a:ext uri="{FF2B5EF4-FFF2-40B4-BE49-F238E27FC236}">
                <a16:creationId xmlns:a16="http://schemas.microsoft.com/office/drawing/2014/main" id="{CE78CDEE-93EA-508A-0017-E342AF7BC2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E92466-CF0E-004A-B80D-AA2D6F0C470B}"/>
              </a:ext>
            </a:extLst>
          </p:cNvPr>
          <p:cNvSpPr>
            <a:spLocks noGrp="1"/>
          </p:cNvSpPr>
          <p:nvPr>
            <p:ph type="sldNum" sz="quarter" idx="12"/>
          </p:nvPr>
        </p:nvSpPr>
        <p:spPr/>
        <p:txBody>
          <a:bodyPr/>
          <a:lstStyle/>
          <a:p>
            <a:fld id="{7EA934EA-B195-42B9-A2B4-A0B04671EECC}" type="slidenum">
              <a:rPr lang="en-GB" smtClean="0"/>
              <a:t>‹#›</a:t>
            </a:fld>
            <a:endParaRPr lang="en-GB"/>
          </a:p>
        </p:txBody>
      </p:sp>
    </p:spTree>
    <p:extLst>
      <p:ext uri="{BB962C8B-B14F-4D97-AF65-F5344CB8AC3E}">
        <p14:creationId xmlns:p14="http://schemas.microsoft.com/office/powerpoint/2010/main" val="13224890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CD53F-670B-0462-E509-EB8E7141E6F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3FEF67-BC95-3396-E46E-ECF5542F593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B4A07E6-0B0C-0AF8-CDCC-118828C2C99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62E24B9-B5DC-17E0-379E-979624E7A45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B85CCD-C1FD-781D-37BF-22B6248FF41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C0843EE-2B2D-5902-E97F-04A6A29C3F91}"/>
              </a:ext>
            </a:extLst>
          </p:cNvPr>
          <p:cNvSpPr>
            <a:spLocks noGrp="1"/>
          </p:cNvSpPr>
          <p:nvPr>
            <p:ph type="dt" sz="half" idx="10"/>
          </p:nvPr>
        </p:nvSpPr>
        <p:spPr/>
        <p:txBody>
          <a:bodyPr/>
          <a:lstStyle/>
          <a:p>
            <a:fld id="{30AE1240-3783-4FEF-90B4-FD579CF5AD4F}" type="datetimeFigureOut">
              <a:rPr lang="en-GB" smtClean="0"/>
              <a:t>04/03/2026</a:t>
            </a:fld>
            <a:endParaRPr lang="en-GB"/>
          </a:p>
        </p:txBody>
      </p:sp>
      <p:sp>
        <p:nvSpPr>
          <p:cNvPr id="8" name="Footer Placeholder 7">
            <a:extLst>
              <a:ext uri="{FF2B5EF4-FFF2-40B4-BE49-F238E27FC236}">
                <a16:creationId xmlns:a16="http://schemas.microsoft.com/office/drawing/2014/main" id="{331972DD-B2FE-15C0-F7F1-AAE917BBE6B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0CB5CB5-1316-8DE1-8092-32545CC054CD}"/>
              </a:ext>
            </a:extLst>
          </p:cNvPr>
          <p:cNvSpPr>
            <a:spLocks noGrp="1"/>
          </p:cNvSpPr>
          <p:nvPr>
            <p:ph type="sldNum" sz="quarter" idx="12"/>
          </p:nvPr>
        </p:nvSpPr>
        <p:spPr/>
        <p:txBody>
          <a:bodyPr/>
          <a:lstStyle/>
          <a:p>
            <a:fld id="{7EA934EA-B195-42B9-A2B4-A0B04671EECC}" type="slidenum">
              <a:rPr lang="en-GB" smtClean="0"/>
              <a:t>‹#›</a:t>
            </a:fld>
            <a:endParaRPr lang="en-GB"/>
          </a:p>
        </p:txBody>
      </p:sp>
    </p:spTree>
    <p:extLst>
      <p:ext uri="{BB962C8B-B14F-4D97-AF65-F5344CB8AC3E}">
        <p14:creationId xmlns:p14="http://schemas.microsoft.com/office/powerpoint/2010/main" val="2191459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FEE9F-9136-374A-7633-3055F0236D2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B37D799-FC41-BDF5-29D0-B46ED4FF2DC6}"/>
              </a:ext>
            </a:extLst>
          </p:cNvPr>
          <p:cNvSpPr>
            <a:spLocks noGrp="1"/>
          </p:cNvSpPr>
          <p:nvPr>
            <p:ph type="dt" sz="half" idx="10"/>
          </p:nvPr>
        </p:nvSpPr>
        <p:spPr/>
        <p:txBody>
          <a:bodyPr/>
          <a:lstStyle/>
          <a:p>
            <a:fld id="{30AE1240-3783-4FEF-90B4-FD579CF5AD4F}" type="datetimeFigureOut">
              <a:rPr lang="en-GB" smtClean="0"/>
              <a:t>04/03/2026</a:t>
            </a:fld>
            <a:endParaRPr lang="en-GB"/>
          </a:p>
        </p:txBody>
      </p:sp>
      <p:sp>
        <p:nvSpPr>
          <p:cNvPr id="4" name="Footer Placeholder 3">
            <a:extLst>
              <a:ext uri="{FF2B5EF4-FFF2-40B4-BE49-F238E27FC236}">
                <a16:creationId xmlns:a16="http://schemas.microsoft.com/office/drawing/2014/main" id="{A7662D51-6313-AF34-3620-5DFFFC996E8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4B4C5A7-7690-0212-05DC-864A58F535D3}"/>
              </a:ext>
            </a:extLst>
          </p:cNvPr>
          <p:cNvSpPr>
            <a:spLocks noGrp="1"/>
          </p:cNvSpPr>
          <p:nvPr>
            <p:ph type="sldNum" sz="quarter" idx="12"/>
          </p:nvPr>
        </p:nvSpPr>
        <p:spPr/>
        <p:txBody>
          <a:bodyPr/>
          <a:lstStyle/>
          <a:p>
            <a:fld id="{7EA934EA-B195-42B9-A2B4-A0B04671EECC}" type="slidenum">
              <a:rPr lang="en-GB" smtClean="0"/>
              <a:t>‹#›</a:t>
            </a:fld>
            <a:endParaRPr lang="en-GB"/>
          </a:p>
        </p:txBody>
      </p:sp>
    </p:spTree>
    <p:extLst>
      <p:ext uri="{BB962C8B-B14F-4D97-AF65-F5344CB8AC3E}">
        <p14:creationId xmlns:p14="http://schemas.microsoft.com/office/powerpoint/2010/main" val="4134954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DE9D27E-873A-F4E2-4FFF-C5AC0A764139}"/>
              </a:ext>
            </a:extLst>
          </p:cNvPr>
          <p:cNvSpPr>
            <a:spLocks noGrp="1"/>
          </p:cNvSpPr>
          <p:nvPr>
            <p:ph type="dt" sz="half" idx="10"/>
          </p:nvPr>
        </p:nvSpPr>
        <p:spPr/>
        <p:txBody>
          <a:bodyPr/>
          <a:lstStyle/>
          <a:p>
            <a:fld id="{30AE1240-3783-4FEF-90B4-FD579CF5AD4F}" type="datetimeFigureOut">
              <a:rPr lang="en-GB" smtClean="0"/>
              <a:t>04/03/2026</a:t>
            </a:fld>
            <a:endParaRPr lang="en-GB"/>
          </a:p>
        </p:txBody>
      </p:sp>
      <p:sp>
        <p:nvSpPr>
          <p:cNvPr id="3" name="Footer Placeholder 2">
            <a:extLst>
              <a:ext uri="{FF2B5EF4-FFF2-40B4-BE49-F238E27FC236}">
                <a16:creationId xmlns:a16="http://schemas.microsoft.com/office/drawing/2014/main" id="{C29249FF-7A99-ED94-A881-6CD8128F780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106B20F-DC7B-321B-4D11-854F0B00CDBD}"/>
              </a:ext>
            </a:extLst>
          </p:cNvPr>
          <p:cNvSpPr>
            <a:spLocks noGrp="1"/>
          </p:cNvSpPr>
          <p:nvPr>
            <p:ph type="sldNum" sz="quarter" idx="12"/>
          </p:nvPr>
        </p:nvSpPr>
        <p:spPr/>
        <p:txBody>
          <a:bodyPr/>
          <a:lstStyle/>
          <a:p>
            <a:fld id="{7EA934EA-B195-42B9-A2B4-A0B04671EECC}" type="slidenum">
              <a:rPr lang="en-GB" smtClean="0"/>
              <a:t>‹#›</a:t>
            </a:fld>
            <a:endParaRPr lang="en-GB"/>
          </a:p>
        </p:txBody>
      </p:sp>
    </p:spTree>
    <p:extLst>
      <p:ext uri="{BB962C8B-B14F-4D97-AF65-F5344CB8AC3E}">
        <p14:creationId xmlns:p14="http://schemas.microsoft.com/office/powerpoint/2010/main" val="2204303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E3B65-1DDD-92F9-A24D-916CF517FA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1712D96-6203-B8A7-CBB5-D960218AAB5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D3E64C7-DDBC-029C-3F89-EB5D9AFC74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030BFC-78F2-7E2F-DB3C-F00DC42F069D}"/>
              </a:ext>
            </a:extLst>
          </p:cNvPr>
          <p:cNvSpPr>
            <a:spLocks noGrp="1"/>
          </p:cNvSpPr>
          <p:nvPr>
            <p:ph type="dt" sz="half" idx="10"/>
          </p:nvPr>
        </p:nvSpPr>
        <p:spPr/>
        <p:txBody>
          <a:bodyPr/>
          <a:lstStyle/>
          <a:p>
            <a:fld id="{30AE1240-3783-4FEF-90B4-FD579CF5AD4F}" type="datetimeFigureOut">
              <a:rPr lang="en-GB" smtClean="0"/>
              <a:t>04/03/2026</a:t>
            </a:fld>
            <a:endParaRPr lang="en-GB"/>
          </a:p>
        </p:txBody>
      </p:sp>
      <p:sp>
        <p:nvSpPr>
          <p:cNvPr id="6" name="Footer Placeholder 5">
            <a:extLst>
              <a:ext uri="{FF2B5EF4-FFF2-40B4-BE49-F238E27FC236}">
                <a16:creationId xmlns:a16="http://schemas.microsoft.com/office/drawing/2014/main" id="{47569A5D-0D96-F61E-509F-59307EDD89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4E13F0-6C65-D13E-A8E1-8D4A25A953CF}"/>
              </a:ext>
            </a:extLst>
          </p:cNvPr>
          <p:cNvSpPr>
            <a:spLocks noGrp="1"/>
          </p:cNvSpPr>
          <p:nvPr>
            <p:ph type="sldNum" sz="quarter" idx="12"/>
          </p:nvPr>
        </p:nvSpPr>
        <p:spPr/>
        <p:txBody>
          <a:bodyPr/>
          <a:lstStyle/>
          <a:p>
            <a:fld id="{7EA934EA-B195-42B9-A2B4-A0B04671EECC}" type="slidenum">
              <a:rPr lang="en-GB" smtClean="0"/>
              <a:t>‹#›</a:t>
            </a:fld>
            <a:endParaRPr lang="en-GB"/>
          </a:p>
        </p:txBody>
      </p:sp>
    </p:spTree>
    <p:extLst>
      <p:ext uri="{BB962C8B-B14F-4D97-AF65-F5344CB8AC3E}">
        <p14:creationId xmlns:p14="http://schemas.microsoft.com/office/powerpoint/2010/main" val="1390246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A3E47-DB51-E69F-B7ED-E9F20319AD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81093B-0C86-4155-6592-016EFD91D0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81A77C6-1F41-ABA9-19BF-FF610B09F7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A7BA3E-2D2B-97D4-28DE-FCC00E236B30}"/>
              </a:ext>
            </a:extLst>
          </p:cNvPr>
          <p:cNvSpPr>
            <a:spLocks noGrp="1"/>
          </p:cNvSpPr>
          <p:nvPr>
            <p:ph type="dt" sz="half" idx="10"/>
          </p:nvPr>
        </p:nvSpPr>
        <p:spPr/>
        <p:txBody>
          <a:bodyPr/>
          <a:lstStyle/>
          <a:p>
            <a:fld id="{30AE1240-3783-4FEF-90B4-FD579CF5AD4F}" type="datetimeFigureOut">
              <a:rPr lang="en-GB" smtClean="0"/>
              <a:t>04/03/2026</a:t>
            </a:fld>
            <a:endParaRPr lang="en-GB"/>
          </a:p>
        </p:txBody>
      </p:sp>
      <p:sp>
        <p:nvSpPr>
          <p:cNvPr id="6" name="Footer Placeholder 5">
            <a:extLst>
              <a:ext uri="{FF2B5EF4-FFF2-40B4-BE49-F238E27FC236}">
                <a16:creationId xmlns:a16="http://schemas.microsoft.com/office/drawing/2014/main" id="{85EF48F3-4AA0-CC08-95D9-BFD7F0549C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0EA17B-0187-B9A0-E674-3CE891CCEBAC}"/>
              </a:ext>
            </a:extLst>
          </p:cNvPr>
          <p:cNvSpPr>
            <a:spLocks noGrp="1"/>
          </p:cNvSpPr>
          <p:nvPr>
            <p:ph type="sldNum" sz="quarter" idx="12"/>
          </p:nvPr>
        </p:nvSpPr>
        <p:spPr/>
        <p:txBody>
          <a:bodyPr/>
          <a:lstStyle/>
          <a:p>
            <a:fld id="{7EA934EA-B195-42B9-A2B4-A0B04671EECC}" type="slidenum">
              <a:rPr lang="en-GB" smtClean="0"/>
              <a:t>‹#›</a:t>
            </a:fld>
            <a:endParaRPr lang="en-GB"/>
          </a:p>
        </p:txBody>
      </p:sp>
    </p:spTree>
    <p:extLst>
      <p:ext uri="{BB962C8B-B14F-4D97-AF65-F5344CB8AC3E}">
        <p14:creationId xmlns:p14="http://schemas.microsoft.com/office/powerpoint/2010/main" val="1427202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7ABC6-00E7-75CE-3D71-D7D09CC08CB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8146D09-1147-3BF3-7C20-6FA46243E07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B0A115-87D1-E774-38C6-A3B2465653BE}"/>
              </a:ext>
            </a:extLst>
          </p:cNvPr>
          <p:cNvSpPr>
            <a:spLocks noGrp="1"/>
          </p:cNvSpPr>
          <p:nvPr>
            <p:ph type="dt" sz="half" idx="10"/>
          </p:nvPr>
        </p:nvSpPr>
        <p:spPr/>
        <p:txBody>
          <a:bodyPr/>
          <a:lstStyle/>
          <a:p>
            <a:fld id="{30AE1240-3783-4FEF-90B4-FD579CF5AD4F}" type="datetimeFigureOut">
              <a:rPr lang="en-GB" smtClean="0"/>
              <a:t>04/03/2026</a:t>
            </a:fld>
            <a:endParaRPr lang="en-GB"/>
          </a:p>
        </p:txBody>
      </p:sp>
      <p:sp>
        <p:nvSpPr>
          <p:cNvPr id="5" name="Footer Placeholder 4">
            <a:extLst>
              <a:ext uri="{FF2B5EF4-FFF2-40B4-BE49-F238E27FC236}">
                <a16:creationId xmlns:a16="http://schemas.microsoft.com/office/drawing/2014/main" id="{16E1A372-ABE4-6121-85E8-D83EAF3227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E2603E-C2D2-514E-B040-03C50769FA87}"/>
              </a:ext>
            </a:extLst>
          </p:cNvPr>
          <p:cNvSpPr>
            <a:spLocks noGrp="1"/>
          </p:cNvSpPr>
          <p:nvPr>
            <p:ph type="sldNum" sz="quarter" idx="12"/>
          </p:nvPr>
        </p:nvSpPr>
        <p:spPr/>
        <p:txBody>
          <a:bodyPr/>
          <a:lstStyle/>
          <a:p>
            <a:fld id="{7EA934EA-B195-42B9-A2B4-A0B04671EECC}" type="slidenum">
              <a:rPr lang="en-GB" smtClean="0"/>
              <a:t>‹#›</a:t>
            </a:fld>
            <a:endParaRPr lang="en-GB"/>
          </a:p>
        </p:txBody>
      </p:sp>
    </p:spTree>
    <p:extLst>
      <p:ext uri="{BB962C8B-B14F-4D97-AF65-F5344CB8AC3E}">
        <p14:creationId xmlns:p14="http://schemas.microsoft.com/office/powerpoint/2010/main" val="29766871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C543F7-2891-EF98-3CD5-93FA1D3732D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086C411-07BF-9EC5-ACA3-25D99ECB768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8879E6-C5F4-D856-4600-13630737EF73}"/>
              </a:ext>
            </a:extLst>
          </p:cNvPr>
          <p:cNvSpPr>
            <a:spLocks noGrp="1"/>
          </p:cNvSpPr>
          <p:nvPr>
            <p:ph type="dt" sz="half" idx="10"/>
          </p:nvPr>
        </p:nvSpPr>
        <p:spPr/>
        <p:txBody>
          <a:bodyPr/>
          <a:lstStyle/>
          <a:p>
            <a:fld id="{30AE1240-3783-4FEF-90B4-FD579CF5AD4F}" type="datetimeFigureOut">
              <a:rPr lang="en-GB" smtClean="0"/>
              <a:t>04/03/2026</a:t>
            </a:fld>
            <a:endParaRPr lang="en-GB"/>
          </a:p>
        </p:txBody>
      </p:sp>
      <p:sp>
        <p:nvSpPr>
          <p:cNvPr id="5" name="Footer Placeholder 4">
            <a:extLst>
              <a:ext uri="{FF2B5EF4-FFF2-40B4-BE49-F238E27FC236}">
                <a16:creationId xmlns:a16="http://schemas.microsoft.com/office/drawing/2014/main" id="{A60256F8-1C8C-77EB-2429-62521649A9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55BBA8-BD3A-DB62-71DB-74DECA2B6B5E}"/>
              </a:ext>
            </a:extLst>
          </p:cNvPr>
          <p:cNvSpPr>
            <a:spLocks noGrp="1"/>
          </p:cNvSpPr>
          <p:nvPr>
            <p:ph type="sldNum" sz="quarter" idx="12"/>
          </p:nvPr>
        </p:nvSpPr>
        <p:spPr/>
        <p:txBody>
          <a:bodyPr/>
          <a:lstStyle/>
          <a:p>
            <a:fld id="{7EA934EA-B195-42B9-A2B4-A0B04671EECC}" type="slidenum">
              <a:rPr lang="en-GB" smtClean="0"/>
              <a:t>‹#›</a:t>
            </a:fld>
            <a:endParaRPr lang="en-GB"/>
          </a:p>
        </p:txBody>
      </p:sp>
    </p:spTree>
    <p:extLst>
      <p:ext uri="{BB962C8B-B14F-4D97-AF65-F5344CB8AC3E}">
        <p14:creationId xmlns:p14="http://schemas.microsoft.com/office/powerpoint/2010/main" val="4147206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831502F-BEBA-86D3-B837-BC386F4634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88EF21-6257-F6CE-0044-92852F8571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E561B1-E568-FD6A-31C0-5A5F49303A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0AE1240-3783-4FEF-90B4-FD579CF5AD4F}" type="datetimeFigureOut">
              <a:rPr lang="en-GB" smtClean="0"/>
              <a:t>04/03/2026</a:t>
            </a:fld>
            <a:endParaRPr lang="en-GB"/>
          </a:p>
        </p:txBody>
      </p:sp>
      <p:sp>
        <p:nvSpPr>
          <p:cNvPr id="5" name="Footer Placeholder 4">
            <a:extLst>
              <a:ext uri="{FF2B5EF4-FFF2-40B4-BE49-F238E27FC236}">
                <a16:creationId xmlns:a16="http://schemas.microsoft.com/office/drawing/2014/main" id="{601DF3F8-67C9-8F32-BADA-C8442CF63A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941AF98-3BC5-54DB-549C-B8EE7B5D5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EA934EA-B195-42B9-A2B4-A0B04671EECC}" type="slidenum">
              <a:rPr lang="en-GB" smtClean="0"/>
              <a:t>‹#›</a:t>
            </a:fld>
            <a:endParaRPr lang="en-GB"/>
          </a:p>
        </p:txBody>
      </p:sp>
    </p:spTree>
    <p:extLst>
      <p:ext uri="{BB962C8B-B14F-4D97-AF65-F5344CB8AC3E}">
        <p14:creationId xmlns:p14="http://schemas.microsoft.com/office/powerpoint/2010/main" val="28774285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hyperlink" Target="https://prisonreformtrust.org.uk/the-care-and-management-of-transgender-prisoners/" TargetMode="External"/><Relationship Id="rId3" Type="http://schemas.openxmlformats.org/officeDocument/2006/relationships/hyperlink" Target="https://www.bbc.co.uk/news/uk-scotland-63823420" TargetMode="External"/><Relationship Id="rId7" Type="http://schemas.openxmlformats.org/officeDocument/2006/relationships/hyperlink" Target="https://commonslibrary.parliament.uk/research-briefings/cdp-2025-0103/" TargetMode="Externa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hyperlink" Target="https://assets.publishing.service.gov.uk/media/5b3a478240f0b64603fc181b/GEO-LGBT-factsheet.pdf" TargetMode="External"/><Relationship Id="rId5" Type="http://schemas.openxmlformats.org/officeDocument/2006/relationships/hyperlink" Target="https://www.catch-22.org.uk/resources/the-challenges-of-being-transgender-in-prison/" TargetMode="External"/><Relationship Id="rId4" Type="http://schemas.openxmlformats.org/officeDocument/2006/relationships/hyperlink" Target="https://www.lawscot.org.uk/members/journal/issues/vol-56-issue-01/prison-accommodation-for-transgender-people/"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prisonreformtrust.org.uk/report-underlines-urgent-need-to-reduce-demand-on-our-critically-overburdened-prisons/" TargetMode="External"/><Relationship Id="rId2" Type="http://schemas.openxmlformats.org/officeDocument/2006/relationships/hyperlink" Target="https://prisonreformtrust.org.uk/wp-content/uploads/old_files/Documents/Prisoner%20Information%20Pages/Information%20sheet%20for%20transgender%20people%20in%20prison.pdf" TargetMode="External"/><Relationship Id="rId1" Type="http://schemas.openxmlformats.org/officeDocument/2006/relationships/slideLayout" Target="../slideLayouts/slideLayout7.xml"/><Relationship Id="rId6" Type="http://schemas.openxmlformats.org/officeDocument/2006/relationships/hyperlink" Target="https://www.gov.uk/government/statistics/hmpps-offender-equalities-annual-report-2022-to-2023/hmpps-offender-equalities-annual-report-2022-23" TargetMode="External"/><Relationship Id="rId5" Type="http://schemas.openxmlformats.org/officeDocument/2006/relationships/hyperlink" Target="https://www.gov.uk/government/news/new-transgender-prisoner-policy-comes-into-force" TargetMode="External"/><Relationship Id="rId4" Type="http://schemas.openxmlformats.org/officeDocument/2006/relationships/hyperlink" Target="https://incarcerationlaw.com/documents/CLE/LGBTQ/Richard%20Saenz,%20A%20Crisis%20Behind%20Bars,%20Legal%20Issues%20Impacting%20Transgender%20People%20in%20Prisons,%20ABA.pdf"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C27D7A02-907B-496F-BA7E-AA3780733C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FBA5268-0AE7-4CAD-9537-D0EB09E76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88D065B-39DA-4077-B9CF-E489CE4C01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C47B14-9B0F-1991-0E6C-173B9551D371}"/>
              </a:ext>
            </a:extLst>
          </p:cNvPr>
          <p:cNvSpPr>
            <a:spLocks noGrp="1"/>
          </p:cNvSpPr>
          <p:nvPr>
            <p:ph type="ctrTitle"/>
          </p:nvPr>
        </p:nvSpPr>
        <p:spPr>
          <a:xfrm>
            <a:off x="772886" y="1219201"/>
            <a:ext cx="10820400" cy="2209800"/>
          </a:xfrm>
        </p:spPr>
        <p:txBody>
          <a:bodyPr anchor="b">
            <a:noAutofit/>
          </a:bodyPr>
          <a:lstStyle/>
          <a:p>
            <a:r>
              <a:rPr lang="en-GB" sz="3600" b="1" dirty="0">
                <a:latin typeface="Calibri" panose="020F0502020204030204" pitchFamily="34" charset="0"/>
                <a:ea typeface="Calibri" panose="020F0502020204030204" pitchFamily="34" charset="0"/>
                <a:cs typeface="Calibri" panose="020F0502020204030204" pitchFamily="34" charset="0"/>
              </a:rPr>
              <a:t>What are the Challenges faced by Transgender Individuals in the Prison system and How can these be Addressed? </a:t>
            </a:r>
          </a:p>
        </p:txBody>
      </p:sp>
      <p:sp>
        <p:nvSpPr>
          <p:cNvPr id="3" name="Subtitle 2">
            <a:extLst>
              <a:ext uri="{FF2B5EF4-FFF2-40B4-BE49-F238E27FC236}">
                <a16:creationId xmlns:a16="http://schemas.microsoft.com/office/drawing/2014/main" id="{FB252218-8DA1-C5F9-5F1A-AFE5559FDED9}"/>
              </a:ext>
            </a:extLst>
          </p:cNvPr>
          <p:cNvSpPr>
            <a:spLocks noGrp="1"/>
          </p:cNvSpPr>
          <p:nvPr>
            <p:ph type="subTitle" idx="1"/>
          </p:nvPr>
        </p:nvSpPr>
        <p:spPr>
          <a:xfrm>
            <a:off x="5845628" y="4832311"/>
            <a:ext cx="6096000" cy="1339889"/>
          </a:xfrm>
        </p:spPr>
        <p:txBody>
          <a:bodyPr anchor="t">
            <a:noAutofit/>
          </a:bodyPr>
          <a:lstStyle/>
          <a:p>
            <a:r>
              <a:rPr lang="en-GB" sz="2000" b="1" dirty="0">
                <a:latin typeface="Calibri" panose="020F0502020204030204" pitchFamily="34" charset="0"/>
                <a:ea typeface="Calibri" panose="020F0502020204030204" pitchFamily="34" charset="0"/>
                <a:cs typeface="Calibri" panose="020F0502020204030204" pitchFamily="34" charset="0"/>
              </a:rPr>
              <a:t>Megan Goodier </a:t>
            </a:r>
          </a:p>
          <a:p>
            <a:r>
              <a:rPr lang="en-GB" sz="2000" b="1" dirty="0">
                <a:latin typeface="Calibri" panose="020F0502020204030204" pitchFamily="34" charset="0"/>
                <a:ea typeface="Calibri" panose="020F0502020204030204" pitchFamily="34" charset="0"/>
                <a:cs typeface="Calibri" panose="020F0502020204030204" pitchFamily="34" charset="0"/>
              </a:rPr>
              <a:t>BMLC6007</a:t>
            </a:r>
          </a:p>
          <a:p>
            <a:r>
              <a:rPr lang="en-GB" sz="2000" b="1" dirty="0">
                <a:latin typeface="Calibri" panose="020F0502020204030204" pitchFamily="34" charset="0"/>
                <a:ea typeface="Calibri" panose="020F0502020204030204" pitchFamily="34" charset="0"/>
                <a:cs typeface="Calibri" panose="020F0502020204030204" pitchFamily="34" charset="0"/>
              </a:rPr>
              <a:t>Nerys Musgrove </a:t>
            </a:r>
          </a:p>
        </p:txBody>
      </p:sp>
    </p:spTree>
    <p:extLst>
      <p:ext uri="{BB962C8B-B14F-4D97-AF65-F5344CB8AC3E}">
        <p14:creationId xmlns:p14="http://schemas.microsoft.com/office/powerpoint/2010/main" val="2037511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EE98CC-5549-985E-BEE5-4E82C6CE7FC4}"/>
              </a:ext>
            </a:extLst>
          </p:cNvPr>
          <p:cNvSpPr>
            <a:spLocks noGrp="1"/>
          </p:cNvSpPr>
          <p:nvPr>
            <p:ph type="title"/>
          </p:nvPr>
        </p:nvSpPr>
        <p:spPr>
          <a:xfrm>
            <a:off x="459346" y="278535"/>
            <a:ext cx="2846440" cy="1033669"/>
          </a:xfrm>
        </p:spPr>
        <p:txBody>
          <a:bodyPr vert="horz" lIns="91440" tIns="45720" rIns="91440" bIns="45720" rtlCol="0" anchor="ctr">
            <a:normAutofit/>
          </a:bodyPr>
          <a:lstStyle/>
          <a:p>
            <a:r>
              <a:rPr lang="en-US" sz="4000" b="1" kern="1200" dirty="0">
                <a:solidFill>
                  <a:schemeClr val="bg1"/>
                </a:solidFill>
                <a:latin typeface="Calibri" panose="020F0502020204030204" pitchFamily="34" charset="0"/>
                <a:ea typeface="Calibri" panose="020F0502020204030204" pitchFamily="34" charset="0"/>
                <a:cs typeface="Calibri" panose="020F0502020204030204" pitchFamily="34" charset="0"/>
              </a:rPr>
              <a:t>Overview</a:t>
            </a:r>
            <a:r>
              <a:rPr lang="en-US" sz="4000" b="1" kern="1200" dirty="0">
                <a:solidFill>
                  <a:srgbClr val="FFFFFF"/>
                </a:solidFill>
                <a:latin typeface="+mj-lt"/>
                <a:ea typeface="+mj-ea"/>
                <a:cs typeface="+mj-cs"/>
              </a:rPr>
              <a:t> </a:t>
            </a:r>
          </a:p>
        </p:txBody>
      </p:sp>
      <p:sp>
        <p:nvSpPr>
          <p:cNvPr id="3" name="TextBox 2">
            <a:extLst>
              <a:ext uri="{FF2B5EF4-FFF2-40B4-BE49-F238E27FC236}">
                <a16:creationId xmlns:a16="http://schemas.microsoft.com/office/drawing/2014/main" id="{6B019298-E90F-A035-9524-35FBAC553363}"/>
              </a:ext>
            </a:extLst>
          </p:cNvPr>
          <p:cNvSpPr txBox="1"/>
          <p:nvPr/>
        </p:nvSpPr>
        <p:spPr>
          <a:xfrm>
            <a:off x="1" y="1590740"/>
            <a:ext cx="11095630" cy="5267259"/>
          </a:xfrm>
          <a:prstGeom prst="rect">
            <a:avLst/>
          </a:prstGeom>
        </p:spPr>
        <p:txBody>
          <a:bodyPr vert="horz" lIns="91440" tIns="45720" rIns="91440" bIns="45720" rtlCol="0" anchor="ctr">
            <a:normAutofit fontScale="47500" lnSpcReduction="20000"/>
          </a:bodyPr>
          <a:lstStyle/>
          <a:p>
            <a:pPr marL="285750" indent="-228600">
              <a:lnSpc>
                <a:spcPct val="90000"/>
              </a:lnSpc>
              <a:spcAft>
                <a:spcPts val="600"/>
              </a:spcAft>
              <a:buFont typeface="Arial" panose="020B0604020202020204" pitchFamily="34" charset="0"/>
              <a:buChar char="•"/>
            </a:pPr>
            <a:r>
              <a:rPr lang="en-US" sz="4200" dirty="0">
                <a:latin typeface="Calibri" panose="020F0502020204030204" pitchFamily="34" charset="0"/>
                <a:ea typeface="Calibri" panose="020F0502020204030204" pitchFamily="34" charset="0"/>
                <a:cs typeface="Calibri" panose="020F0502020204030204" pitchFamily="34" charset="0"/>
              </a:rPr>
              <a:t>Definition of Transgender</a:t>
            </a:r>
          </a:p>
          <a:p>
            <a:pPr marL="285750" indent="-228600">
              <a:lnSpc>
                <a:spcPct val="90000"/>
              </a:lnSpc>
              <a:spcAft>
                <a:spcPts val="600"/>
              </a:spcAft>
              <a:buFont typeface="Arial" panose="020B0604020202020204" pitchFamily="34" charset="0"/>
              <a:buChar char="•"/>
            </a:pPr>
            <a:endParaRPr lang="en-US" sz="4200" dirty="0">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600"/>
              </a:spcAft>
              <a:buFont typeface="Arial" panose="020B0604020202020204" pitchFamily="34" charset="0"/>
              <a:buChar char="•"/>
            </a:pPr>
            <a:r>
              <a:rPr lang="en-US" sz="4200" dirty="0">
                <a:latin typeface="Calibri" panose="020F0502020204030204" pitchFamily="34" charset="0"/>
                <a:ea typeface="Calibri" panose="020F0502020204030204" pitchFamily="34" charset="0"/>
                <a:cs typeface="Calibri" panose="020F0502020204030204" pitchFamily="34" charset="0"/>
              </a:rPr>
              <a:t>The transgender prison population</a:t>
            </a:r>
          </a:p>
          <a:p>
            <a:pPr marL="285750" indent="-228600">
              <a:lnSpc>
                <a:spcPct val="90000"/>
              </a:lnSpc>
              <a:spcAft>
                <a:spcPts val="600"/>
              </a:spcAft>
              <a:buFont typeface="Arial" panose="020B0604020202020204" pitchFamily="34" charset="0"/>
              <a:buChar char="•"/>
            </a:pPr>
            <a:endParaRPr lang="en-US" sz="4200" dirty="0">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600"/>
              </a:spcAft>
              <a:buFont typeface="Arial" panose="020B0604020202020204" pitchFamily="34" charset="0"/>
              <a:buChar char="•"/>
            </a:pPr>
            <a:r>
              <a:rPr lang="en-US" sz="4200" dirty="0">
                <a:latin typeface="Calibri" panose="020F0502020204030204" pitchFamily="34" charset="0"/>
                <a:ea typeface="Calibri" panose="020F0502020204030204" pitchFamily="34" charset="0"/>
                <a:cs typeface="Calibri" panose="020F0502020204030204" pitchFamily="34" charset="0"/>
              </a:rPr>
              <a:t>Where are they held? </a:t>
            </a:r>
          </a:p>
          <a:p>
            <a:pPr marL="285750" indent="-228600">
              <a:lnSpc>
                <a:spcPct val="90000"/>
              </a:lnSpc>
              <a:spcAft>
                <a:spcPts val="600"/>
              </a:spcAft>
              <a:buFont typeface="Arial" panose="020B0604020202020204" pitchFamily="34" charset="0"/>
              <a:buChar char="•"/>
            </a:pPr>
            <a:endParaRPr lang="en-US" sz="4200" dirty="0">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600"/>
              </a:spcAft>
              <a:buFont typeface="Arial" panose="020B0604020202020204" pitchFamily="34" charset="0"/>
              <a:buChar char="•"/>
            </a:pPr>
            <a:r>
              <a:rPr lang="en-US" sz="4200" dirty="0">
                <a:latin typeface="Calibri" panose="020F0502020204030204" pitchFamily="34" charset="0"/>
                <a:ea typeface="Calibri" panose="020F0502020204030204" pitchFamily="34" charset="0"/>
                <a:cs typeface="Calibri" panose="020F0502020204030204" pitchFamily="34" charset="0"/>
              </a:rPr>
              <a:t>Case Study of Isla Bryon </a:t>
            </a:r>
          </a:p>
          <a:p>
            <a:pPr indent="-228600">
              <a:lnSpc>
                <a:spcPct val="90000"/>
              </a:lnSpc>
              <a:spcAft>
                <a:spcPts val="600"/>
              </a:spcAft>
              <a:buFont typeface="Arial" panose="020B0604020202020204" pitchFamily="34" charset="0"/>
              <a:buChar char="•"/>
            </a:pPr>
            <a:endParaRPr lang="en-US" sz="4200" dirty="0">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600"/>
              </a:spcAft>
              <a:buFont typeface="Arial" panose="020B0604020202020204" pitchFamily="34" charset="0"/>
              <a:buChar char="•"/>
            </a:pPr>
            <a:r>
              <a:rPr lang="en-US" sz="4200" dirty="0">
                <a:latin typeface="Calibri" panose="020F0502020204030204" pitchFamily="34" charset="0"/>
                <a:ea typeface="Calibri" panose="020F0502020204030204" pitchFamily="34" charset="0"/>
                <a:cs typeface="Calibri" panose="020F0502020204030204" pitchFamily="34" charset="0"/>
              </a:rPr>
              <a:t>The issues that transgender individuals face in prison</a:t>
            </a:r>
            <a:br>
              <a:rPr lang="en-US" sz="4200" dirty="0">
                <a:latin typeface="Calibri" panose="020F0502020204030204" pitchFamily="34" charset="0"/>
                <a:ea typeface="Calibri" panose="020F0502020204030204" pitchFamily="34" charset="0"/>
                <a:cs typeface="Calibri" panose="020F0502020204030204" pitchFamily="34" charset="0"/>
              </a:rPr>
            </a:br>
            <a:endParaRPr lang="en-US" sz="4200" dirty="0">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600"/>
              </a:spcAft>
              <a:buFont typeface="Arial" panose="020B0604020202020204" pitchFamily="34" charset="0"/>
              <a:buChar char="•"/>
            </a:pPr>
            <a:r>
              <a:rPr lang="en-US" sz="4200" dirty="0">
                <a:latin typeface="Calibri" panose="020F0502020204030204" pitchFamily="34" charset="0"/>
                <a:ea typeface="Calibri" panose="020F0502020204030204" pitchFamily="34" charset="0"/>
                <a:cs typeface="Calibri" panose="020F0502020204030204" pitchFamily="34" charset="0"/>
              </a:rPr>
              <a:t>With the overcrowding problems in prison, should transgender individuals be treated differently?</a:t>
            </a:r>
          </a:p>
          <a:p>
            <a:pPr marL="285750" indent="-228600">
              <a:lnSpc>
                <a:spcPct val="90000"/>
              </a:lnSpc>
              <a:spcAft>
                <a:spcPts val="600"/>
              </a:spcAft>
              <a:buFont typeface="Arial" panose="020B0604020202020204" pitchFamily="34" charset="0"/>
              <a:buChar char="•"/>
            </a:pPr>
            <a:endParaRPr lang="en-US" sz="4200" dirty="0">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600"/>
              </a:spcAft>
              <a:buFont typeface="Arial" panose="020B0604020202020204" pitchFamily="34" charset="0"/>
              <a:buChar char="•"/>
            </a:pPr>
            <a:r>
              <a:rPr lang="en-US" sz="4200" dirty="0">
                <a:latin typeface="Calibri" panose="020F0502020204030204" pitchFamily="34" charset="0"/>
                <a:ea typeface="Calibri" panose="020F0502020204030204" pitchFamily="34" charset="0"/>
                <a:cs typeface="Calibri" panose="020F0502020204030204" pitchFamily="34" charset="0"/>
              </a:rPr>
              <a:t>How could the problems transgender individuals face, be dealt with?</a:t>
            </a:r>
          </a:p>
          <a:p>
            <a:pPr marL="285750" indent="-228600">
              <a:lnSpc>
                <a:spcPct val="90000"/>
              </a:lnSpc>
              <a:spcAft>
                <a:spcPts val="600"/>
              </a:spcAft>
              <a:buFont typeface="Arial" panose="020B0604020202020204" pitchFamily="34" charset="0"/>
              <a:buChar char="•"/>
            </a:pPr>
            <a:endParaRPr lang="en-US" sz="4200" dirty="0">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600"/>
              </a:spcAft>
              <a:buFont typeface="Arial" panose="020B0604020202020204" pitchFamily="34" charset="0"/>
              <a:buChar char="•"/>
            </a:pPr>
            <a:r>
              <a:rPr lang="en-US" sz="4200" dirty="0">
                <a:latin typeface="Calibri" panose="020F0502020204030204" pitchFamily="34" charset="0"/>
                <a:ea typeface="Calibri" panose="020F0502020204030204" pitchFamily="34" charset="0"/>
                <a:cs typeface="Calibri" panose="020F0502020204030204" pitchFamily="34" charset="0"/>
              </a:rPr>
              <a:t>Provide solutions to the problems and critically analyse how successful they could be.</a:t>
            </a:r>
          </a:p>
          <a:p>
            <a:pPr marL="285750" indent="-228600">
              <a:lnSpc>
                <a:spcPct val="90000"/>
              </a:lnSpc>
              <a:spcAft>
                <a:spcPts val="600"/>
              </a:spcAft>
              <a:buFont typeface="Arial" panose="020B0604020202020204" pitchFamily="34" charset="0"/>
              <a:buChar char="•"/>
            </a:pPr>
            <a:endParaRPr lang="en-US" sz="4200" dirty="0">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600"/>
              </a:spcAft>
              <a:buFont typeface="Arial" panose="020B0604020202020204" pitchFamily="34" charset="0"/>
              <a:buChar char="•"/>
            </a:pPr>
            <a:r>
              <a:rPr lang="en-US" sz="4200" dirty="0">
                <a:latin typeface="Calibri" panose="020F0502020204030204" pitchFamily="34" charset="0"/>
                <a:ea typeface="Calibri" panose="020F0502020204030204" pitchFamily="34" charset="0"/>
                <a:cs typeface="Calibri" panose="020F0502020204030204" pitchFamily="34" charset="0"/>
              </a:rPr>
              <a:t>Conclusion </a:t>
            </a:r>
          </a:p>
          <a:p>
            <a:pPr indent="-228600">
              <a:lnSpc>
                <a:spcPct val="90000"/>
              </a:lnSpc>
              <a:spcAft>
                <a:spcPts val="600"/>
              </a:spcAft>
              <a:buFont typeface="Arial" panose="020B0604020202020204" pitchFamily="34" charset="0"/>
              <a:buChar char="•"/>
            </a:pPr>
            <a:endParaRPr lang="en-US" sz="800" dirty="0"/>
          </a:p>
          <a:p>
            <a:pPr indent="-228600">
              <a:lnSpc>
                <a:spcPct val="90000"/>
              </a:lnSpc>
              <a:spcAft>
                <a:spcPts val="600"/>
              </a:spcAft>
              <a:buFont typeface="Arial" panose="020B0604020202020204" pitchFamily="34" charset="0"/>
              <a:buChar char="•"/>
            </a:pPr>
            <a:r>
              <a:rPr lang="en-US" sz="800" dirty="0"/>
              <a:t> </a:t>
            </a:r>
          </a:p>
          <a:p>
            <a:pPr indent="-228600">
              <a:lnSpc>
                <a:spcPct val="90000"/>
              </a:lnSpc>
              <a:spcAft>
                <a:spcPts val="600"/>
              </a:spcAft>
              <a:buFont typeface="Arial" panose="020B0604020202020204" pitchFamily="34" charset="0"/>
              <a:buChar char="•"/>
            </a:pPr>
            <a:endParaRPr lang="en-US" sz="800" dirty="0"/>
          </a:p>
        </p:txBody>
      </p:sp>
    </p:spTree>
    <p:extLst>
      <p:ext uri="{BB962C8B-B14F-4D97-AF65-F5344CB8AC3E}">
        <p14:creationId xmlns:p14="http://schemas.microsoft.com/office/powerpoint/2010/main" val="3459736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AA03EDC-7067-4DFF-B672-541D016AA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EBF3E39-B0BE-496A-8604-9007470FF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65473"/>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DA0DF1-63BE-FA78-D8E1-B0C633D20A0B}"/>
              </a:ext>
            </a:extLst>
          </p:cNvPr>
          <p:cNvSpPr>
            <a:spLocks noGrp="1"/>
          </p:cNvSpPr>
          <p:nvPr>
            <p:ph type="title"/>
          </p:nvPr>
        </p:nvSpPr>
        <p:spPr>
          <a:xfrm>
            <a:off x="163520" y="119998"/>
            <a:ext cx="5224558" cy="636466"/>
          </a:xfrm>
        </p:spPr>
        <p:txBody>
          <a:bodyPr vert="horz" lIns="91440" tIns="45720" rIns="91440" bIns="45720" rtlCol="0" anchor="b">
            <a:normAutofit/>
          </a:bodyPr>
          <a:lstStyle/>
          <a:p>
            <a:pPr algn="ctr"/>
            <a:r>
              <a:rPr lang="en-US" sz="3200" b="1" kern="1200" dirty="0">
                <a:latin typeface="Calibri" panose="020F0502020204030204" pitchFamily="34" charset="0"/>
                <a:ea typeface="Calibri" panose="020F0502020204030204" pitchFamily="34" charset="0"/>
                <a:cs typeface="Calibri" panose="020F0502020204030204" pitchFamily="34" charset="0"/>
              </a:rPr>
              <a:t>Definition of Transgender </a:t>
            </a:r>
          </a:p>
        </p:txBody>
      </p:sp>
      <p:sp>
        <p:nvSpPr>
          <p:cNvPr id="3" name="TextBox 2">
            <a:extLst>
              <a:ext uri="{FF2B5EF4-FFF2-40B4-BE49-F238E27FC236}">
                <a16:creationId xmlns:a16="http://schemas.microsoft.com/office/drawing/2014/main" id="{04CC289A-AB4D-9B55-AF0D-678A7A9244B4}"/>
              </a:ext>
            </a:extLst>
          </p:cNvPr>
          <p:cNvSpPr txBox="1"/>
          <p:nvPr/>
        </p:nvSpPr>
        <p:spPr>
          <a:xfrm>
            <a:off x="301171" y="1375620"/>
            <a:ext cx="5458606" cy="4425411"/>
          </a:xfrm>
          <a:prstGeom prst="rect">
            <a:avLst/>
          </a:prstGeom>
        </p:spPr>
        <p:txBody>
          <a:bodyPr vert="horz" lIns="91440" tIns="45720" rIns="91440" bIns="45720" rtlCol="0" anchor="t">
            <a:normAutofit/>
          </a:bodyPr>
          <a:lstStyle/>
          <a:p>
            <a:pPr marL="342900" indent="-342900">
              <a:lnSpc>
                <a:spcPct val="90000"/>
              </a:lnSpc>
              <a:spcAft>
                <a:spcPts val="600"/>
              </a:spcAft>
              <a:buFont typeface="Arial" panose="020B0604020202020204" pitchFamily="34" charset="0"/>
              <a:buChar char="•"/>
            </a:pPr>
            <a:r>
              <a:rPr lang="en-US" sz="2100" dirty="0">
                <a:latin typeface="Calibri" panose="020F0502020204030204" pitchFamily="34" charset="0"/>
                <a:ea typeface="Calibri" panose="020F0502020204030204" pitchFamily="34" charset="0"/>
                <a:cs typeface="Calibri" panose="020F0502020204030204" pitchFamily="34" charset="0"/>
              </a:rPr>
              <a:t>According to the UK Government Equality Office (2018), a person whose gender is differs from the one they were assigned to at birth, is referred to as transgender. </a:t>
            </a:r>
          </a:p>
          <a:p>
            <a:pPr>
              <a:lnSpc>
                <a:spcPct val="90000"/>
              </a:lnSpc>
              <a:spcAft>
                <a:spcPts val="600"/>
              </a:spcAft>
            </a:pPr>
            <a:endParaRPr lang="en-US" sz="2100"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90000"/>
              </a:lnSpc>
              <a:spcAft>
                <a:spcPts val="600"/>
              </a:spcAft>
              <a:buFont typeface="Arial" panose="020B0604020202020204" pitchFamily="34" charset="0"/>
              <a:buChar char="•"/>
            </a:pPr>
            <a:r>
              <a:rPr lang="en-US" sz="2100" dirty="0">
                <a:latin typeface="Calibri" panose="020F0502020204030204" pitchFamily="34" charset="0"/>
                <a:ea typeface="Calibri" panose="020F0502020204030204" pitchFamily="34" charset="0"/>
                <a:cs typeface="Calibri" panose="020F0502020204030204" pitchFamily="34" charset="0"/>
              </a:rPr>
              <a:t>A trans man for instance, is a person who changed from being a woman to a man. </a:t>
            </a:r>
          </a:p>
          <a:p>
            <a:pPr indent="-228600">
              <a:lnSpc>
                <a:spcPct val="90000"/>
              </a:lnSpc>
              <a:spcAft>
                <a:spcPts val="600"/>
              </a:spcAft>
              <a:buFont typeface="Arial" panose="020B0604020202020204" pitchFamily="34" charset="0"/>
              <a:buChar char="•"/>
            </a:pPr>
            <a:endParaRPr lang="en-US" sz="2000" dirty="0">
              <a:solidFill>
                <a:srgbClr val="595959"/>
              </a:solidFill>
            </a:endParaRPr>
          </a:p>
        </p:txBody>
      </p:sp>
      <p:pic>
        <p:nvPicPr>
          <p:cNvPr id="5" name="Picture 4" descr="Colorful carved figures of humans">
            <a:extLst>
              <a:ext uri="{FF2B5EF4-FFF2-40B4-BE49-F238E27FC236}">
                <a16:creationId xmlns:a16="http://schemas.microsoft.com/office/drawing/2014/main" id="{0F9661B7-6779-9A02-EDED-F94ED17D1999}"/>
              </a:ext>
            </a:extLst>
          </p:cNvPr>
          <p:cNvPicPr>
            <a:picLocks noChangeAspect="1"/>
          </p:cNvPicPr>
          <p:nvPr/>
        </p:nvPicPr>
        <p:blipFill>
          <a:blip r:embed="rId2"/>
          <a:srcRect l="18414" r="18181" b="-1"/>
          <a:stretch>
            <a:fillRect/>
          </a:stretch>
        </p:blipFill>
        <p:spPr>
          <a:xfrm>
            <a:off x="6781801" y="756464"/>
            <a:ext cx="4797056" cy="5390642"/>
          </a:xfrm>
          <a:prstGeom prst="rect">
            <a:avLst/>
          </a:prstGeom>
        </p:spPr>
      </p:pic>
    </p:spTree>
    <p:extLst>
      <p:ext uri="{BB962C8B-B14F-4D97-AF65-F5344CB8AC3E}">
        <p14:creationId xmlns:p14="http://schemas.microsoft.com/office/powerpoint/2010/main" val="30242152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71697C-C835-C7BB-7BB3-8AF83479451B}"/>
              </a:ext>
            </a:extLst>
          </p:cNvPr>
          <p:cNvSpPr>
            <a:spLocks noGrp="1"/>
          </p:cNvSpPr>
          <p:nvPr>
            <p:ph type="title"/>
          </p:nvPr>
        </p:nvSpPr>
        <p:spPr>
          <a:xfrm>
            <a:off x="612648" y="429768"/>
            <a:ext cx="6486242" cy="1755648"/>
          </a:xfrm>
        </p:spPr>
        <p:txBody>
          <a:bodyPr vert="horz" lIns="91440" tIns="45720" rIns="91440" bIns="45720" rtlCol="0" anchor="ctr">
            <a:normAutofit/>
          </a:bodyPr>
          <a:lstStyle/>
          <a:p>
            <a:pPr algn="ctr"/>
            <a:r>
              <a:rPr lang="en-US" sz="2000" dirty="0">
                <a:latin typeface="Calibri" panose="020F0502020204030204" pitchFamily="34" charset="0"/>
                <a:ea typeface="Calibri" panose="020F0502020204030204" pitchFamily="34" charset="0"/>
                <a:cs typeface="Calibri" panose="020F0502020204030204" pitchFamily="34" charset="0"/>
              </a:rPr>
              <a:t> </a:t>
            </a:r>
            <a:br>
              <a:rPr lang="en-US" sz="2000" b="1" dirty="0">
                <a:latin typeface="Calibri" panose="020F0502020204030204" pitchFamily="34" charset="0"/>
                <a:ea typeface="Calibri" panose="020F0502020204030204" pitchFamily="34" charset="0"/>
                <a:cs typeface="Calibri" panose="020F0502020204030204" pitchFamily="34" charset="0"/>
              </a:rPr>
            </a:br>
            <a:r>
              <a:rPr lang="en-US" sz="2000" b="1" dirty="0">
                <a:latin typeface="Calibri" panose="020F0502020204030204" pitchFamily="34" charset="0"/>
                <a:ea typeface="Calibri" panose="020F0502020204030204" pitchFamily="34" charset="0"/>
                <a:cs typeface="Calibri" panose="020F0502020204030204" pitchFamily="34" charset="0"/>
              </a:rPr>
              <a:t> </a:t>
            </a:r>
            <a:r>
              <a:rPr lang="en-US" sz="3200" b="1" dirty="0">
                <a:latin typeface="Calibri" panose="020F0502020204030204" pitchFamily="34" charset="0"/>
                <a:ea typeface="Calibri" panose="020F0502020204030204" pitchFamily="34" charset="0"/>
                <a:cs typeface="Calibri" panose="020F0502020204030204" pitchFamily="34" charset="0"/>
              </a:rPr>
              <a:t>What percentage of the prison population </a:t>
            </a:r>
            <a:br>
              <a:rPr lang="en-US" sz="3200" b="1" dirty="0">
                <a:latin typeface="Calibri" panose="020F0502020204030204" pitchFamily="34" charset="0"/>
                <a:ea typeface="Calibri" panose="020F0502020204030204" pitchFamily="34" charset="0"/>
                <a:cs typeface="Calibri" panose="020F0502020204030204" pitchFamily="34" charset="0"/>
              </a:rPr>
            </a:br>
            <a:r>
              <a:rPr lang="en-US" sz="3200" b="1" dirty="0">
                <a:latin typeface="Calibri" panose="020F0502020204030204" pitchFamily="34" charset="0"/>
                <a:ea typeface="Calibri" panose="020F0502020204030204" pitchFamily="34" charset="0"/>
                <a:cs typeface="Calibri" panose="020F0502020204030204" pitchFamily="34" charset="0"/>
              </a:rPr>
              <a:t>are transgender?</a:t>
            </a:r>
            <a:endParaRPr lang="en-US" sz="3200" dirty="0"/>
          </a:p>
        </p:txBody>
      </p:sp>
      <p:sp>
        <p:nvSpPr>
          <p:cNvPr id="3" name="TextBox 2">
            <a:extLst>
              <a:ext uri="{FF2B5EF4-FFF2-40B4-BE49-F238E27FC236}">
                <a16:creationId xmlns:a16="http://schemas.microsoft.com/office/drawing/2014/main" id="{97BD5DAA-D89E-A5ED-A646-94FBCEB5856F}"/>
              </a:ext>
            </a:extLst>
          </p:cNvPr>
          <p:cNvSpPr txBox="1"/>
          <p:nvPr/>
        </p:nvSpPr>
        <p:spPr>
          <a:xfrm>
            <a:off x="344129" y="2185416"/>
            <a:ext cx="6641133" cy="4527442"/>
          </a:xfrm>
          <a:prstGeom prst="rect">
            <a:avLst/>
          </a:prstGeom>
        </p:spPr>
        <p:txBody>
          <a:bodyPr vert="horz" lIns="91440" tIns="45720" rIns="91440" bIns="45720" rtlCol="0">
            <a:noAutofit/>
          </a:bodyPr>
          <a:lstStyle/>
          <a:p>
            <a:pPr>
              <a:lnSpc>
                <a:spcPct val="90000"/>
              </a:lnSpc>
              <a:spcAft>
                <a:spcPts val="600"/>
              </a:spcAft>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r>
              <a:rPr lang="en-US" sz="2400" b="1" dirty="0">
                <a:latin typeface="Calibri" panose="020F0502020204030204" pitchFamily="34" charset="0"/>
                <a:ea typeface="Calibri" panose="020F0502020204030204" pitchFamily="34" charset="0"/>
                <a:cs typeface="Calibri" panose="020F0502020204030204" pitchFamily="34" charset="0"/>
              </a:rPr>
              <a:t>Legal Gender and Gender Identity</a:t>
            </a:r>
          </a:p>
          <a:p>
            <a:pPr>
              <a:lnSpc>
                <a:spcPct val="90000"/>
              </a:lnSpc>
              <a:spcAft>
                <a:spcPts val="600"/>
              </a:spcAft>
            </a:pPr>
            <a:endParaRPr lang="en-US" sz="2400"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endParaRPr lang="en-US" sz="2400"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r>
              <a:rPr lang="en-US" sz="2400" b="1" dirty="0">
                <a:latin typeface="Calibri" panose="020F0502020204030204" pitchFamily="34" charset="0"/>
                <a:ea typeface="Calibri" panose="020F0502020204030204" pitchFamily="34" charset="0"/>
                <a:cs typeface="Calibri" panose="020F0502020204030204" pitchFamily="34" charset="0"/>
              </a:rPr>
              <a:t>Prison Establishments and Gender Identity</a:t>
            </a:r>
            <a:endParaRPr lang="en-US" sz="2400"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endParaRPr lang="en-US" sz="2400"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endParaRPr lang="en-US" sz="2400" b="1"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r>
              <a:rPr lang="en-US" sz="2400" b="1" dirty="0">
                <a:latin typeface="Calibri" panose="020F0502020204030204" pitchFamily="34" charset="0"/>
                <a:ea typeface="Calibri" panose="020F0502020204030204" pitchFamily="34" charset="0"/>
                <a:cs typeface="Calibri" panose="020F0502020204030204" pitchFamily="34" charset="0"/>
              </a:rPr>
              <a:t>Age and Ethnicity</a:t>
            </a:r>
          </a:p>
          <a:p>
            <a:pPr>
              <a:lnSpc>
                <a:spcPct val="90000"/>
              </a:lnSpc>
              <a:spcAft>
                <a:spcPts val="600"/>
              </a:spcAft>
            </a:pPr>
            <a:endParaRPr lang="en-US" sz="2400" b="1"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r>
              <a:rPr lang="en-US" sz="2400" dirty="0">
                <a:latin typeface="Calibri" panose="020F0502020204030204" pitchFamily="34" charset="0"/>
                <a:ea typeface="Calibri" panose="020F0502020204030204" pitchFamily="34" charset="0"/>
                <a:cs typeface="Calibri" panose="020F0502020204030204" pitchFamily="34" charset="0"/>
              </a:rPr>
              <a:t>(UK Government, 2024)</a:t>
            </a:r>
          </a:p>
          <a:p>
            <a:pPr>
              <a:lnSpc>
                <a:spcPct val="90000"/>
              </a:lnSpc>
              <a:spcAft>
                <a:spcPts val="600"/>
              </a:spcAft>
            </a:pPr>
            <a:endParaRPr lang="en-US" sz="2400" b="1" dirty="0">
              <a:latin typeface="Calibri" panose="020F0502020204030204" pitchFamily="34" charset="0"/>
              <a:ea typeface="Calibri" panose="020F0502020204030204" pitchFamily="34" charset="0"/>
              <a:cs typeface="Calibri" panose="020F0502020204030204" pitchFamily="34" charset="0"/>
            </a:endParaRPr>
          </a:p>
        </p:txBody>
      </p:sp>
      <p:pic>
        <p:nvPicPr>
          <p:cNvPr id="44" name="Picture 43" descr="Cutout symbol of transgender">
            <a:extLst>
              <a:ext uri="{FF2B5EF4-FFF2-40B4-BE49-F238E27FC236}">
                <a16:creationId xmlns:a16="http://schemas.microsoft.com/office/drawing/2014/main" id="{1B42A69E-A026-E76F-316B-2118B0D73CC9}"/>
              </a:ext>
            </a:extLst>
          </p:cNvPr>
          <p:cNvPicPr>
            <a:picLocks noChangeAspect="1"/>
          </p:cNvPicPr>
          <p:nvPr/>
        </p:nvPicPr>
        <p:blipFill>
          <a:blip r:embed="rId3"/>
          <a:srcRect l="20982" r="20980" b="-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6241574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6" name="Rectangle 65">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70" name="Group 69">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71" name="Freeform: Shape 70">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2" name="Freeform: Shape 71">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4" name="Freeform: Shape 83">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4" name="Freeform: Shape 73">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743805B1-F544-3E53-4300-61FE7A4F1B8F}"/>
              </a:ext>
            </a:extLst>
          </p:cNvPr>
          <p:cNvSpPr>
            <a:spLocks noGrp="1"/>
          </p:cNvSpPr>
          <p:nvPr>
            <p:ph type="title"/>
          </p:nvPr>
        </p:nvSpPr>
        <p:spPr>
          <a:xfrm>
            <a:off x="798576" y="1758971"/>
            <a:ext cx="3004630" cy="3736258"/>
          </a:xfrm>
        </p:spPr>
        <p:txBody>
          <a:bodyPr vert="horz" lIns="91440" tIns="45720" rIns="91440" bIns="45720" rtlCol="0" anchor="ctr">
            <a:normAutofit fontScale="90000"/>
          </a:bodyPr>
          <a:lstStyle/>
          <a:p>
            <a:r>
              <a:rPr lang="en-US" sz="3100" kern="1200" dirty="0">
                <a:solidFill>
                  <a:schemeClr val="tx2"/>
                </a:solidFill>
                <a:latin typeface="+mj-lt"/>
                <a:ea typeface="+mj-ea"/>
                <a:cs typeface="+mj-cs"/>
              </a:rPr>
              <a:t> </a:t>
            </a:r>
            <a:br>
              <a:rPr lang="en-US" sz="3100" kern="1200" dirty="0">
                <a:solidFill>
                  <a:schemeClr val="tx2"/>
                </a:solidFill>
                <a:latin typeface="+mj-lt"/>
                <a:ea typeface="+mj-ea"/>
                <a:cs typeface="+mj-cs"/>
              </a:rPr>
            </a:br>
            <a:r>
              <a:rPr lang="en-US" sz="3100" b="1" kern="1200" dirty="0">
                <a:latin typeface="Calibri" panose="020F0502020204030204" pitchFamily="34" charset="0"/>
                <a:ea typeface="Calibri" panose="020F0502020204030204" pitchFamily="34" charset="0"/>
                <a:cs typeface="Calibri" panose="020F0502020204030204" pitchFamily="34" charset="0"/>
              </a:rPr>
              <a:t>Where are transgender </a:t>
            </a:r>
            <a:br>
              <a:rPr lang="en-US" sz="3100" b="1" kern="1200" dirty="0">
                <a:latin typeface="Calibri" panose="020F0502020204030204" pitchFamily="34" charset="0"/>
                <a:ea typeface="Calibri" panose="020F0502020204030204" pitchFamily="34" charset="0"/>
                <a:cs typeface="Calibri" panose="020F0502020204030204" pitchFamily="34" charset="0"/>
              </a:rPr>
            </a:br>
            <a:r>
              <a:rPr lang="en-US" sz="3100" b="1" kern="1200" dirty="0">
                <a:latin typeface="Calibri" panose="020F0502020204030204" pitchFamily="34" charset="0"/>
                <a:ea typeface="Calibri" panose="020F0502020204030204" pitchFamily="34" charset="0"/>
                <a:cs typeface="Calibri" panose="020F0502020204030204" pitchFamily="34" charset="0"/>
              </a:rPr>
              <a:t>prisoners </a:t>
            </a:r>
            <a:br>
              <a:rPr lang="en-US" sz="3100" b="1" kern="1200" dirty="0">
                <a:latin typeface="Calibri" panose="020F0502020204030204" pitchFamily="34" charset="0"/>
                <a:ea typeface="Calibri" panose="020F0502020204030204" pitchFamily="34" charset="0"/>
                <a:cs typeface="Calibri" panose="020F0502020204030204" pitchFamily="34" charset="0"/>
              </a:rPr>
            </a:br>
            <a:r>
              <a:rPr lang="en-US" sz="3100" b="1" kern="1200" dirty="0">
                <a:latin typeface="Calibri" panose="020F0502020204030204" pitchFamily="34" charset="0"/>
                <a:ea typeface="Calibri" panose="020F0502020204030204" pitchFamily="34" charset="0"/>
                <a:cs typeface="Calibri" panose="020F0502020204030204" pitchFamily="34" charset="0"/>
              </a:rPr>
              <a:t>held? </a:t>
            </a:r>
            <a:br>
              <a:rPr lang="en-US" sz="3100" kern="1200" dirty="0">
                <a:latin typeface="Calibri" panose="020F0502020204030204" pitchFamily="34" charset="0"/>
                <a:ea typeface="Calibri" panose="020F0502020204030204" pitchFamily="34" charset="0"/>
                <a:cs typeface="Calibri" panose="020F0502020204030204" pitchFamily="34" charset="0"/>
              </a:rPr>
            </a:br>
            <a:br>
              <a:rPr lang="en-US" sz="3100" kern="1200" dirty="0">
                <a:solidFill>
                  <a:schemeClr val="tx2"/>
                </a:solidFill>
                <a:latin typeface="+mj-lt"/>
                <a:ea typeface="+mj-ea"/>
                <a:cs typeface="+mj-cs"/>
              </a:rPr>
            </a:br>
            <a:br>
              <a:rPr lang="en-US" sz="3100" kern="1200" dirty="0">
                <a:solidFill>
                  <a:schemeClr val="tx2"/>
                </a:solidFill>
                <a:latin typeface="+mj-lt"/>
                <a:ea typeface="+mj-ea"/>
                <a:cs typeface="+mj-cs"/>
              </a:rPr>
            </a:br>
            <a:br>
              <a:rPr lang="en-US" sz="3100" kern="1200" dirty="0">
                <a:solidFill>
                  <a:schemeClr val="tx2"/>
                </a:solidFill>
                <a:latin typeface="+mj-lt"/>
                <a:ea typeface="+mj-ea"/>
                <a:cs typeface="+mj-cs"/>
              </a:rPr>
            </a:br>
            <a:br>
              <a:rPr lang="en-US" sz="3100" kern="1200" dirty="0">
                <a:solidFill>
                  <a:schemeClr val="tx2"/>
                </a:solidFill>
                <a:latin typeface="+mj-lt"/>
                <a:ea typeface="+mj-ea"/>
                <a:cs typeface="+mj-cs"/>
              </a:rPr>
            </a:br>
            <a:endParaRPr lang="en-US" sz="3100" kern="1200" dirty="0">
              <a:solidFill>
                <a:schemeClr val="tx2"/>
              </a:solidFill>
              <a:latin typeface="+mj-lt"/>
              <a:ea typeface="+mj-ea"/>
              <a:cs typeface="+mj-cs"/>
            </a:endParaRPr>
          </a:p>
        </p:txBody>
      </p:sp>
      <p:sp>
        <p:nvSpPr>
          <p:cNvPr id="85" name="TextBox 84">
            <a:extLst>
              <a:ext uri="{FF2B5EF4-FFF2-40B4-BE49-F238E27FC236}">
                <a16:creationId xmlns:a16="http://schemas.microsoft.com/office/drawing/2014/main" id="{1F7169A3-C16F-6725-44A1-EE0902FE40AC}"/>
              </a:ext>
            </a:extLst>
          </p:cNvPr>
          <p:cNvSpPr txBox="1"/>
          <p:nvPr/>
        </p:nvSpPr>
        <p:spPr>
          <a:xfrm>
            <a:off x="6172200" y="804672"/>
            <a:ext cx="5221224" cy="5230368"/>
          </a:xfrm>
          <a:prstGeom prst="rect">
            <a:avLst/>
          </a:prstGeom>
        </p:spPr>
        <p:txBody>
          <a:bodyPr vert="horz" lIns="91440" tIns="45720" rIns="91440" bIns="45720" rtlCol="0" anchor="ctr">
            <a:normAutofit/>
          </a:bodyPr>
          <a:lstStyle/>
          <a:p>
            <a:pPr marL="285750" indent="-228600">
              <a:lnSpc>
                <a:spcPct val="90000"/>
              </a:lnSpc>
              <a:spcAft>
                <a:spcPts val="6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New Laws in Place   </a:t>
            </a:r>
          </a:p>
          <a:p>
            <a:pPr marL="285750" indent="-228600">
              <a:lnSpc>
                <a:spcPct val="90000"/>
              </a:lnSpc>
              <a:spcAft>
                <a:spcPts val="600"/>
              </a:spcAft>
              <a:buFont typeface="Arial" panose="020B0604020202020204" pitchFamily="34" charset="0"/>
              <a:buChar char="•"/>
            </a:pPr>
            <a:endParaRPr lang="en-US" sz="2000" dirty="0">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endParaRPr lang="en-US" sz="2000" dirty="0">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Special Circumstances</a:t>
            </a:r>
          </a:p>
          <a:p>
            <a:pPr indent="-228600">
              <a:lnSpc>
                <a:spcPct val="90000"/>
              </a:lnSpc>
              <a:spcAft>
                <a:spcPts val="600"/>
              </a:spcAft>
              <a:buFont typeface="Arial" panose="020B0604020202020204" pitchFamily="34" charset="0"/>
              <a:buChar char="•"/>
            </a:pPr>
            <a:endParaRPr lang="en-US" sz="2000" dirty="0">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endParaRPr lang="en-US" sz="2000" dirty="0">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Current Requirement</a:t>
            </a:r>
          </a:p>
          <a:p>
            <a:pPr indent="-228600">
              <a:lnSpc>
                <a:spcPct val="90000"/>
              </a:lnSpc>
              <a:spcAft>
                <a:spcPts val="600"/>
              </a:spcAft>
              <a:buFont typeface="Arial" panose="020B0604020202020204" pitchFamily="34" charset="0"/>
              <a:buChar char="•"/>
            </a:pPr>
            <a:endParaRPr lang="en-US" sz="2000" dirty="0">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endParaRPr lang="en-US" sz="2000"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r>
              <a:rPr lang="en-US" sz="2000" dirty="0">
                <a:latin typeface="Calibri" panose="020F0502020204030204" pitchFamily="34" charset="0"/>
                <a:ea typeface="Calibri" panose="020F0502020204030204" pitchFamily="34" charset="0"/>
                <a:cs typeface="Calibri" panose="020F0502020204030204" pitchFamily="34" charset="0"/>
              </a:rPr>
              <a:t>(UK Government, 2024). </a:t>
            </a:r>
          </a:p>
          <a:p>
            <a:pPr indent="-228600">
              <a:lnSpc>
                <a:spcPct val="90000"/>
              </a:lnSpc>
              <a:spcAft>
                <a:spcPts val="600"/>
              </a:spcAft>
              <a:buFont typeface="Arial" panose="020B0604020202020204" pitchFamily="34" charset="0"/>
              <a:buChar char="•"/>
            </a:pPr>
            <a:endParaRPr lang="en-US" dirty="0">
              <a:solidFill>
                <a:schemeClr val="tx2"/>
              </a:solidFill>
            </a:endParaRPr>
          </a:p>
        </p:txBody>
      </p:sp>
    </p:spTree>
    <p:extLst>
      <p:ext uri="{BB962C8B-B14F-4D97-AF65-F5344CB8AC3E}">
        <p14:creationId xmlns:p14="http://schemas.microsoft.com/office/powerpoint/2010/main" val="1318073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Adam Graham">
            <a:extLst>
              <a:ext uri="{FF2B5EF4-FFF2-40B4-BE49-F238E27FC236}">
                <a16:creationId xmlns:a16="http://schemas.microsoft.com/office/drawing/2014/main" id="{C0A7FC27-E08B-681A-0CFA-8DE1FD600C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7966" r="-2" b="185"/>
          <a:stretch>
            <a:fillRect/>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3C20B2A-A687-7D88-06C8-D46D6FF61DF9}"/>
              </a:ext>
            </a:extLst>
          </p:cNvPr>
          <p:cNvPicPr>
            <a:picLocks noChangeAspect="1"/>
          </p:cNvPicPr>
          <p:nvPr/>
        </p:nvPicPr>
        <p:blipFill>
          <a:blip r:embed="rId3"/>
          <a:srcRect r="-2" b="18151"/>
          <a:stretch>
            <a:fillRect/>
          </a:stretch>
        </p:blipFill>
        <p:spPr>
          <a:xfrm>
            <a:off x="5494407" y="3774473"/>
            <a:ext cx="6697594" cy="3083517"/>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p:nvSpPr>
          <p:cNvPr id="2" name="Title 1">
            <a:extLst>
              <a:ext uri="{FF2B5EF4-FFF2-40B4-BE49-F238E27FC236}">
                <a16:creationId xmlns:a16="http://schemas.microsoft.com/office/drawing/2014/main" id="{FE1CB4DB-CF3F-C91A-F492-6E6F3451EB92}"/>
              </a:ext>
            </a:extLst>
          </p:cNvPr>
          <p:cNvSpPr>
            <a:spLocks noGrp="1"/>
          </p:cNvSpPr>
          <p:nvPr>
            <p:ph type="title"/>
          </p:nvPr>
        </p:nvSpPr>
        <p:spPr>
          <a:xfrm>
            <a:off x="165322" y="310911"/>
            <a:ext cx="4832802" cy="1243584"/>
          </a:xfrm>
        </p:spPr>
        <p:txBody>
          <a:bodyPr vert="horz" lIns="91440" tIns="45720" rIns="91440" bIns="45720" rtlCol="0" anchor="ctr">
            <a:normAutofit/>
          </a:bodyPr>
          <a:lstStyle/>
          <a:p>
            <a:r>
              <a:rPr lang="en-US" sz="3400" b="1" kern="1200" dirty="0">
                <a:solidFill>
                  <a:schemeClr val="tx1"/>
                </a:solidFill>
                <a:latin typeface="Calibri" panose="020F0502020204030204" pitchFamily="34" charset="0"/>
                <a:ea typeface="Calibri" panose="020F0502020204030204" pitchFamily="34" charset="0"/>
                <a:cs typeface="Calibri" panose="020F0502020204030204" pitchFamily="34" charset="0"/>
              </a:rPr>
              <a:t>Case Study of Isla Bryon </a:t>
            </a:r>
          </a:p>
        </p:txBody>
      </p:sp>
      <p:sp>
        <p:nvSpPr>
          <p:cNvPr id="3" name="TextBox 2">
            <a:extLst>
              <a:ext uri="{FF2B5EF4-FFF2-40B4-BE49-F238E27FC236}">
                <a16:creationId xmlns:a16="http://schemas.microsoft.com/office/drawing/2014/main" id="{25CFE5A7-FDCC-8BBD-6FC1-BE46610C8D90}"/>
              </a:ext>
            </a:extLst>
          </p:cNvPr>
          <p:cNvSpPr txBox="1"/>
          <p:nvPr/>
        </p:nvSpPr>
        <p:spPr>
          <a:xfrm>
            <a:off x="249139" y="1901947"/>
            <a:ext cx="5689748" cy="4645142"/>
          </a:xfrm>
          <a:prstGeom prst="rect">
            <a:avLst/>
          </a:prstGeom>
        </p:spPr>
        <p:txBody>
          <a:bodyPr vert="horz" lIns="91440" tIns="45720" rIns="91440" bIns="45720" rtlCol="0">
            <a:noAutofit/>
          </a:bodyPr>
          <a:lstStyle/>
          <a:p>
            <a:pPr marL="285750" indent="-228600">
              <a:lnSpc>
                <a:spcPct val="90000"/>
              </a:lnSpc>
              <a:spcAft>
                <a:spcPts val="6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Bryon (31), was found guilty of two counts of rape in January 2023 and sentenced.   </a:t>
            </a:r>
          </a:p>
          <a:p>
            <a:pPr marL="57150">
              <a:lnSpc>
                <a:spcPct val="90000"/>
              </a:lnSpc>
              <a:spcAft>
                <a:spcPts val="600"/>
              </a:spcAft>
            </a:pPr>
            <a:endParaRPr lang="en-US" sz="2000" dirty="0">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6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Bryson was born a male but while waiting for trial, he changed his gender to female.</a:t>
            </a:r>
          </a:p>
          <a:p>
            <a:pPr marL="57150">
              <a:lnSpc>
                <a:spcPct val="90000"/>
              </a:lnSpc>
              <a:spcAft>
                <a:spcPts val="600"/>
              </a:spcAft>
            </a:pPr>
            <a:endParaRPr lang="en-US" sz="2000" dirty="0">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6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Bryson was sent to an all-female prison in  Scottland</a:t>
            </a:r>
          </a:p>
          <a:p>
            <a:pPr marL="57150">
              <a:lnSpc>
                <a:spcPct val="90000"/>
              </a:lnSpc>
              <a:spcAft>
                <a:spcPts val="600"/>
              </a:spcAft>
            </a:pPr>
            <a:endParaRPr lang="en-US" sz="2000" dirty="0">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6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When Bryson was first detained, she was kept apart from other female prisoners </a:t>
            </a:r>
          </a:p>
          <a:p>
            <a:pPr>
              <a:lnSpc>
                <a:spcPct val="90000"/>
              </a:lnSpc>
              <a:spcAft>
                <a:spcPts val="600"/>
              </a:spcAft>
            </a:pPr>
            <a:endParaRPr lang="en-US" sz="2000"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r>
              <a:rPr lang="en-US" sz="2000" dirty="0">
                <a:latin typeface="Calibri" panose="020F0502020204030204" pitchFamily="34" charset="0"/>
                <a:ea typeface="Calibri" panose="020F0502020204030204" pitchFamily="34" charset="0"/>
                <a:cs typeface="Calibri" panose="020F0502020204030204" pitchFamily="34" charset="0"/>
              </a:rPr>
              <a:t>(BBC News, 2023). </a:t>
            </a:r>
          </a:p>
        </p:txBody>
      </p:sp>
      <p:sp>
        <p:nvSpPr>
          <p:cNvPr id="5" name="TextBox 4">
            <a:extLst>
              <a:ext uri="{FF2B5EF4-FFF2-40B4-BE49-F238E27FC236}">
                <a16:creationId xmlns:a16="http://schemas.microsoft.com/office/drawing/2014/main" id="{63A8E71A-E690-DD14-6851-E5FDE1AFB944}"/>
              </a:ext>
            </a:extLst>
          </p:cNvPr>
          <p:cNvSpPr txBox="1"/>
          <p:nvPr/>
        </p:nvSpPr>
        <p:spPr>
          <a:xfrm>
            <a:off x="5494406" y="216309"/>
            <a:ext cx="1368510"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rPr>
              <a:t>Adam Graham</a:t>
            </a:r>
          </a:p>
        </p:txBody>
      </p:sp>
      <p:sp>
        <p:nvSpPr>
          <p:cNvPr id="6" name="TextBox 5">
            <a:extLst>
              <a:ext uri="{FF2B5EF4-FFF2-40B4-BE49-F238E27FC236}">
                <a16:creationId xmlns:a16="http://schemas.microsoft.com/office/drawing/2014/main" id="{6335AC67-831E-F58B-EAF9-F484D080D1DC}"/>
              </a:ext>
            </a:extLst>
          </p:cNvPr>
          <p:cNvSpPr txBox="1"/>
          <p:nvPr/>
        </p:nvSpPr>
        <p:spPr>
          <a:xfrm>
            <a:off x="10236717" y="3962908"/>
            <a:ext cx="1955284" cy="261610"/>
          </a:xfrm>
          <a:prstGeom prst="rect">
            <a:avLst/>
          </a:prstGeom>
          <a:noFill/>
        </p:spPr>
        <p:txBody>
          <a:bodyPr wrap="square" rtlCol="0">
            <a:spAutoFit/>
          </a:bodyPr>
          <a:lstStyle/>
          <a:p>
            <a:r>
              <a:rPr lang="en-US" sz="1100" dirty="0">
                <a:latin typeface="Calibri" panose="020F0502020204030204" pitchFamily="34" charset="0"/>
                <a:ea typeface="Calibri" panose="020F0502020204030204" pitchFamily="34" charset="0"/>
                <a:cs typeface="Calibri" panose="020F0502020204030204" pitchFamily="34" charset="0"/>
              </a:rPr>
              <a:t>Isla Bryon</a:t>
            </a:r>
            <a:endParaRPr lang="en-GB" sz="1100" dirty="0"/>
          </a:p>
        </p:txBody>
      </p:sp>
    </p:spTree>
    <p:extLst>
      <p:ext uri="{BB962C8B-B14F-4D97-AF65-F5344CB8AC3E}">
        <p14:creationId xmlns:p14="http://schemas.microsoft.com/office/powerpoint/2010/main" val="2110784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DCB39EF-6046-53A6-750D-DB2F242CCB7E}"/>
              </a:ext>
            </a:extLst>
          </p:cNvPr>
          <p:cNvSpPr>
            <a:spLocks noGrp="1"/>
          </p:cNvSpPr>
          <p:nvPr>
            <p:ph type="title"/>
          </p:nvPr>
        </p:nvSpPr>
        <p:spPr>
          <a:xfrm>
            <a:off x="226142" y="548640"/>
            <a:ext cx="11592232" cy="1188720"/>
          </a:xfrm>
        </p:spPr>
        <p:txBody>
          <a:bodyPr vert="horz" lIns="91440" tIns="45720" rIns="91440" bIns="45720" rtlCol="0" anchor="ctr">
            <a:normAutofit fontScale="90000"/>
          </a:bodyPr>
          <a:lstStyle/>
          <a:p>
            <a:r>
              <a:rPr lang="en-US" sz="2400" kern="1200" dirty="0">
                <a:solidFill>
                  <a:schemeClr val="tx1">
                    <a:lumMod val="85000"/>
                    <a:lumOff val="15000"/>
                  </a:schemeClr>
                </a:solidFill>
                <a:latin typeface="+mj-lt"/>
                <a:ea typeface="+mj-ea"/>
                <a:cs typeface="+mj-cs"/>
              </a:rPr>
              <a:t> </a:t>
            </a:r>
            <a:br>
              <a:rPr lang="en-US" sz="3600" b="1" kern="1200"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rPr>
            </a:br>
            <a:r>
              <a:rPr lang="en-US" sz="3600" b="1" kern="1200"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rPr>
              <a:t>      The issues that transgender individuals face in prison  </a:t>
            </a:r>
            <a:br>
              <a:rPr lang="en-US" sz="3600" kern="1200"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rPr>
            </a:br>
            <a:endParaRPr lang="en-US" sz="3600" kern="1200"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E8EC35E4-6489-1E07-64BA-3CBD65205579}"/>
              </a:ext>
            </a:extLst>
          </p:cNvPr>
          <p:cNvSpPr txBox="1"/>
          <p:nvPr/>
        </p:nvSpPr>
        <p:spPr>
          <a:xfrm>
            <a:off x="226142" y="1737360"/>
            <a:ext cx="11592232" cy="4677088"/>
          </a:xfrm>
          <a:prstGeom prst="rect">
            <a:avLst/>
          </a:prstGeom>
        </p:spPr>
        <p:txBody>
          <a:bodyPr vert="horz" lIns="91440" tIns="45720" rIns="91440" bIns="45720" rtlCol="0" anchor="ctr">
            <a:normAutofit fontScale="25000" lnSpcReduction="20000"/>
          </a:bodyPr>
          <a:lstStyle/>
          <a:p>
            <a:pPr>
              <a:lnSpc>
                <a:spcPct val="90000"/>
              </a:lnSpc>
              <a:spcAft>
                <a:spcPts val="600"/>
              </a:spcAft>
            </a:pPr>
            <a:endParaRPr lang="en-US" sz="1400"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endParaRPr lang="en-US" sz="8000"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endParaRPr lang="en-US" sz="80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90000"/>
              </a:lnSpc>
              <a:spcAft>
                <a:spcPts val="600"/>
              </a:spcAft>
              <a:buFont typeface="Arial" panose="020B0604020202020204" pitchFamily="34" charset="0"/>
              <a:buChar char="•"/>
            </a:pPr>
            <a:r>
              <a:rPr lang="en-US" sz="8000" dirty="0">
                <a:latin typeface="Calibri" panose="020F0502020204030204" pitchFamily="34" charset="0"/>
                <a:ea typeface="Calibri" panose="020F0502020204030204" pitchFamily="34" charset="0"/>
                <a:cs typeface="Calibri" panose="020F0502020204030204" pitchFamily="34" charset="0"/>
              </a:rPr>
              <a:t>Harassment </a:t>
            </a:r>
          </a:p>
          <a:p>
            <a:pPr marL="285750" indent="-285750">
              <a:lnSpc>
                <a:spcPct val="90000"/>
              </a:lnSpc>
              <a:spcAft>
                <a:spcPts val="600"/>
              </a:spcAft>
              <a:buFont typeface="Arial" panose="020B0604020202020204" pitchFamily="34" charset="0"/>
              <a:buChar char="•"/>
            </a:pPr>
            <a:endParaRPr lang="en-US" sz="80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90000"/>
              </a:lnSpc>
              <a:spcAft>
                <a:spcPts val="600"/>
              </a:spcAft>
              <a:buFont typeface="Arial" panose="020B0604020202020204" pitchFamily="34" charset="0"/>
              <a:buChar char="•"/>
            </a:pPr>
            <a:r>
              <a:rPr lang="en-US" sz="8000" dirty="0">
                <a:latin typeface="Calibri" panose="020F0502020204030204" pitchFamily="34" charset="0"/>
                <a:ea typeface="Calibri" panose="020F0502020204030204" pitchFamily="34" charset="0"/>
                <a:cs typeface="Calibri" panose="020F0502020204030204" pitchFamily="34" charset="0"/>
              </a:rPr>
              <a:t>Verbal harassment </a:t>
            </a:r>
          </a:p>
          <a:p>
            <a:pPr marL="285750" indent="-285750">
              <a:lnSpc>
                <a:spcPct val="90000"/>
              </a:lnSpc>
              <a:spcAft>
                <a:spcPts val="600"/>
              </a:spcAft>
              <a:buFont typeface="Arial" panose="020B0604020202020204" pitchFamily="34" charset="0"/>
              <a:buChar char="•"/>
            </a:pPr>
            <a:endParaRPr lang="en-US" sz="80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90000"/>
              </a:lnSpc>
              <a:spcAft>
                <a:spcPts val="600"/>
              </a:spcAft>
              <a:buFont typeface="Arial" panose="020B0604020202020204" pitchFamily="34" charset="0"/>
              <a:buChar char="•"/>
            </a:pPr>
            <a:r>
              <a:rPr lang="en-US" sz="8000" dirty="0">
                <a:latin typeface="Calibri" panose="020F0502020204030204" pitchFamily="34" charset="0"/>
                <a:ea typeface="Calibri" panose="020F0502020204030204" pitchFamily="34" charset="0"/>
                <a:cs typeface="Calibri" panose="020F0502020204030204" pitchFamily="34" charset="0"/>
              </a:rPr>
              <a:t>Discrimination </a:t>
            </a:r>
          </a:p>
          <a:p>
            <a:pPr marL="285750" indent="-285750">
              <a:lnSpc>
                <a:spcPct val="90000"/>
              </a:lnSpc>
              <a:spcAft>
                <a:spcPts val="600"/>
              </a:spcAft>
              <a:buFont typeface="Arial" panose="020B0604020202020204" pitchFamily="34" charset="0"/>
              <a:buChar char="•"/>
            </a:pPr>
            <a:endParaRPr lang="en-US" sz="80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90000"/>
              </a:lnSpc>
              <a:spcAft>
                <a:spcPts val="600"/>
              </a:spcAft>
              <a:buFont typeface="Arial" panose="020B0604020202020204" pitchFamily="34" charset="0"/>
              <a:buChar char="•"/>
            </a:pPr>
            <a:r>
              <a:rPr lang="en-US" sz="8000" dirty="0">
                <a:latin typeface="Calibri" panose="020F0502020204030204" pitchFamily="34" charset="0"/>
                <a:ea typeface="Calibri" panose="020F0502020204030204" pitchFamily="34" charset="0"/>
                <a:cs typeface="Calibri" panose="020F0502020204030204" pitchFamily="34" charset="0"/>
              </a:rPr>
              <a:t>Assault </a:t>
            </a:r>
          </a:p>
          <a:p>
            <a:pPr marL="285750" indent="-285750">
              <a:lnSpc>
                <a:spcPct val="90000"/>
              </a:lnSpc>
              <a:spcAft>
                <a:spcPts val="600"/>
              </a:spcAft>
              <a:buFont typeface="Arial" panose="020B0604020202020204" pitchFamily="34" charset="0"/>
              <a:buChar char="•"/>
            </a:pPr>
            <a:endParaRPr lang="en-US" sz="80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90000"/>
              </a:lnSpc>
              <a:spcAft>
                <a:spcPts val="600"/>
              </a:spcAft>
              <a:buFont typeface="Arial" panose="020B0604020202020204" pitchFamily="34" charset="0"/>
              <a:buChar char="•"/>
            </a:pPr>
            <a:r>
              <a:rPr lang="en-US" sz="8000" dirty="0">
                <a:latin typeface="Calibri" panose="020F0502020204030204" pitchFamily="34" charset="0"/>
                <a:ea typeface="Calibri" panose="020F0502020204030204" pitchFamily="34" charset="0"/>
                <a:cs typeface="Calibri" panose="020F0502020204030204" pitchFamily="34" charset="0"/>
              </a:rPr>
              <a:t>Exclusion </a:t>
            </a:r>
          </a:p>
          <a:p>
            <a:pPr marL="285750" indent="-285750">
              <a:lnSpc>
                <a:spcPct val="90000"/>
              </a:lnSpc>
              <a:spcAft>
                <a:spcPts val="600"/>
              </a:spcAft>
              <a:buFont typeface="Arial" panose="020B0604020202020204" pitchFamily="34" charset="0"/>
              <a:buChar char="•"/>
            </a:pPr>
            <a:endParaRPr lang="en-US" sz="80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90000"/>
              </a:lnSpc>
              <a:spcAft>
                <a:spcPts val="600"/>
              </a:spcAft>
              <a:buFont typeface="Arial" panose="020B0604020202020204" pitchFamily="34" charset="0"/>
              <a:buChar char="•"/>
            </a:pPr>
            <a:r>
              <a:rPr lang="en-US" sz="8000" dirty="0">
                <a:latin typeface="Calibri" panose="020F0502020204030204" pitchFamily="34" charset="0"/>
                <a:ea typeface="Calibri" panose="020F0502020204030204" pitchFamily="34" charset="0"/>
                <a:cs typeface="Calibri" panose="020F0502020204030204" pitchFamily="34" charset="0"/>
              </a:rPr>
              <a:t>Lack of support  </a:t>
            </a:r>
          </a:p>
          <a:p>
            <a:pPr marL="285750" indent="-285750">
              <a:lnSpc>
                <a:spcPct val="90000"/>
              </a:lnSpc>
              <a:spcAft>
                <a:spcPts val="600"/>
              </a:spcAft>
              <a:buFont typeface="Arial" panose="020B0604020202020204" pitchFamily="34" charset="0"/>
              <a:buChar char="•"/>
            </a:pPr>
            <a:endParaRPr lang="en-US" sz="80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90000"/>
              </a:lnSpc>
              <a:spcAft>
                <a:spcPts val="600"/>
              </a:spcAft>
              <a:buFont typeface="Arial" panose="020B0604020202020204" pitchFamily="34" charset="0"/>
              <a:buChar char="•"/>
            </a:pPr>
            <a:r>
              <a:rPr lang="en-US" sz="8000" dirty="0">
                <a:latin typeface="Calibri" panose="020F0502020204030204" pitchFamily="34" charset="0"/>
                <a:ea typeface="Calibri" panose="020F0502020204030204" pitchFamily="34" charset="0"/>
                <a:cs typeface="Calibri" panose="020F0502020204030204" pitchFamily="34" charset="0"/>
              </a:rPr>
              <a:t>Mistrustful of the criminal justice system </a:t>
            </a:r>
          </a:p>
          <a:p>
            <a:pPr>
              <a:lnSpc>
                <a:spcPct val="90000"/>
              </a:lnSpc>
              <a:spcAft>
                <a:spcPts val="600"/>
              </a:spcAft>
            </a:pPr>
            <a:r>
              <a:rPr lang="en-US" sz="8000" dirty="0">
                <a:latin typeface="Calibri" panose="020F0502020204030204" pitchFamily="34" charset="0"/>
                <a:ea typeface="Calibri" panose="020F0502020204030204" pitchFamily="34" charset="0"/>
                <a:cs typeface="Calibri" panose="020F0502020204030204" pitchFamily="34" charset="0"/>
              </a:rPr>
              <a:t> </a:t>
            </a:r>
          </a:p>
          <a:p>
            <a:pPr>
              <a:lnSpc>
                <a:spcPct val="90000"/>
              </a:lnSpc>
              <a:spcAft>
                <a:spcPts val="600"/>
              </a:spcAft>
            </a:pPr>
            <a:endParaRPr lang="en-US" sz="8000"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r>
              <a:rPr lang="en-US" sz="8000" dirty="0">
                <a:latin typeface="Calibri" panose="020F0502020204030204" pitchFamily="34" charset="0"/>
                <a:ea typeface="Calibri" panose="020F0502020204030204" pitchFamily="34" charset="0"/>
                <a:cs typeface="Calibri" panose="020F0502020204030204" pitchFamily="34" charset="0"/>
              </a:rPr>
              <a:t>(Saenz, 2024; Catch 22, 2024).</a:t>
            </a:r>
          </a:p>
          <a:p>
            <a:pPr>
              <a:lnSpc>
                <a:spcPct val="90000"/>
              </a:lnSpc>
              <a:spcAft>
                <a:spcPts val="600"/>
              </a:spcAft>
            </a:pPr>
            <a:endParaRPr lang="en-US" sz="1100" dirty="0">
              <a:solidFill>
                <a:schemeClr val="tx1">
                  <a:lumMod val="85000"/>
                  <a:lumOff val="15000"/>
                </a:schemeClr>
              </a:solidFill>
            </a:endParaRPr>
          </a:p>
          <a:p>
            <a:pPr indent="-228600">
              <a:lnSpc>
                <a:spcPct val="90000"/>
              </a:lnSpc>
              <a:spcAft>
                <a:spcPts val="600"/>
              </a:spcAft>
              <a:buFont typeface="Arial" panose="020B0604020202020204" pitchFamily="34" charset="0"/>
              <a:buChar char="•"/>
            </a:pPr>
            <a:endParaRPr lang="en-US" sz="1100" dirty="0">
              <a:solidFill>
                <a:schemeClr val="tx1">
                  <a:lumMod val="85000"/>
                  <a:lumOff val="15000"/>
                </a:schemeClr>
              </a:solidFill>
            </a:endParaRPr>
          </a:p>
          <a:p>
            <a:pPr indent="-228600">
              <a:lnSpc>
                <a:spcPct val="90000"/>
              </a:lnSpc>
              <a:spcAft>
                <a:spcPts val="600"/>
              </a:spcAft>
              <a:buFont typeface="Arial" panose="020B0604020202020204" pitchFamily="34" charset="0"/>
              <a:buChar char="•"/>
            </a:pPr>
            <a:endParaRPr lang="en-US" sz="1100" dirty="0">
              <a:solidFill>
                <a:schemeClr val="tx1">
                  <a:lumMod val="85000"/>
                  <a:lumOff val="15000"/>
                </a:schemeClr>
              </a:solidFill>
            </a:endParaRPr>
          </a:p>
          <a:p>
            <a:pPr indent="-228600">
              <a:lnSpc>
                <a:spcPct val="90000"/>
              </a:lnSpc>
              <a:spcAft>
                <a:spcPts val="600"/>
              </a:spcAft>
              <a:buFont typeface="Arial" panose="020B0604020202020204" pitchFamily="34" charset="0"/>
              <a:buChar char="•"/>
            </a:pPr>
            <a:endParaRPr lang="en-US" sz="1100" dirty="0">
              <a:solidFill>
                <a:schemeClr val="tx1">
                  <a:lumMod val="85000"/>
                  <a:lumOff val="15000"/>
                </a:schemeClr>
              </a:solidFill>
            </a:endParaRPr>
          </a:p>
          <a:p>
            <a:pPr indent="-228600">
              <a:lnSpc>
                <a:spcPct val="90000"/>
              </a:lnSpc>
              <a:spcAft>
                <a:spcPts val="600"/>
              </a:spcAft>
              <a:buFont typeface="Arial" panose="020B0604020202020204" pitchFamily="34" charset="0"/>
              <a:buChar char="•"/>
            </a:pPr>
            <a:endParaRPr lang="en-US" sz="1100" dirty="0">
              <a:solidFill>
                <a:schemeClr val="tx1">
                  <a:lumMod val="85000"/>
                  <a:lumOff val="15000"/>
                </a:schemeClr>
              </a:solidFill>
            </a:endParaRPr>
          </a:p>
        </p:txBody>
      </p:sp>
      <p:sp>
        <p:nvSpPr>
          <p:cNvPr id="20" name="Freeform: Shape 19">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93905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26" name="Freeform: Shape 25">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F6C45E4B-28CF-B91F-66CE-ACE5229F4543}"/>
              </a:ext>
            </a:extLst>
          </p:cNvPr>
          <p:cNvSpPr>
            <a:spLocks noGrp="1"/>
          </p:cNvSpPr>
          <p:nvPr>
            <p:ph type="title"/>
          </p:nvPr>
        </p:nvSpPr>
        <p:spPr>
          <a:xfrm>
            <a:off x="201823" y="88491"/>
            <a:ext cx="11882022" cy="1084866"/>
          </a:xfrm>
        </p:spPr>
        <p:txBody>
          <a:bodyPr vert="horz" lIns="91440" tIns="45720" rIns="91440" bIns="45720" rtlCol="0" anchor="ctr">
            <a:noAutofit/>
          </a:bodyPr>
          <a:lstStyle/>
          <a:p>
            <a:pPr algn="ctr"/>
            <a:br>
              <a:rPr lang="en-US" sz="3600" b="1" kern="1200" dirty="0">
                <a:latin typeface="Calibri" panose="020F0502020204030204" pitchFamily="34" charset="0"/>
                <a:ea typeface="Calibri" panose="020F0502020204030204" pitchFamily="34" charset="0"/>
                <a:cs typeface="Calibri" panose="020F0502020204030204" pitchFamily="34" charset="0"/>
              </a:rPr>
            </a:br>
            <a:r>
              <a:rPr lang="en-US" sz="3600" b="1" kern="1200" dirty="0">
                <a:latin typeface="Calibri" panose="020F0502020204030204" pitchFamily="34" charset="0"/>
                <a:ea typeface="Calibri" panose="020F0502020204030204" pitchFamily="34" charset="0"/>
                <a:cs typeface="Calibri" panose="020F0502020204030204" pitchFamily="34" charset="0"/>
              </a:rPr>
              <a:t>With the overcrowding problems in prison should transgender individuals be treated differently?</a:t>
            </a:r>
            <a:br>
              <a:rPr lang="en-US" sz="3600" kern="1200" dirty="0">
                <a:solidFill>
                  <a:schemeClr val="tx2"/>
                </a:solidFill>
                <a:latin typeface="Calibri" panose="020F0502020204030204" pitchFamily="34" charset="0"/>
                <a:ea typeface="Calibri" panose="020F0502020204030204" pitchFamily="34" charset="0"/>
                <a:cs typeface="Calibri" panose="020F0502020204030204" pitchFamily="34" charset="0"/>
              </a:rPr>
            </a:br>
            <a:endParaRPr lang="en-US" sz="3600" kern="1200" dirty="0">
              <a:solidFill>
                <a:schemeClr val="tx2"/>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14495C2B-8A8C-C51E-FC51-BD9D67D0B275}"/>
              </a:ext>
            </a:extLst>
          </p:cNvPr>
          <p:cNvSpPr txBox="1"/>
          <p:nvPr/>
        </p:nvSpPr>
        <p:spPr>
          <a:xfrm>
            <a:off x="82174" y="1458767"/>
            <a:ext cx="11989872" cy="5128342"/>
          </a:xfrm>
          <a:prstGeom prst="rect">
            <a:avLst/>
          </a:prstGeom>
        </p:spPr>
        <p:txBody>
          <a:bodyPr vert="horz" lIns="91440" tIns="45720" rIns="91440" bIns="45720" rtlCol="0" anchor="t">
            <a:normAutofit/>
          </a:bodyPr>
          <a:lstStyle/>
          <a:p>
            <a:pPr>
              <a:lnSpc>
                <a:spcPct val="90000"/>
              </a:lnSpc>
              <a:spcAft>
                <a:spcPts val="600"/>
              </a:spcAft>
            </a:pPr>
            <a:endParaRPr lang="en-US"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r>
              <a:rPr lang="en-US" dirty="0">
                <a:latin typeface="Calibri" panose="020F0502020204030204" pitchFamily="34" charset="0"/>
                <a:ea typeface="Calibri" panose="020F0502020204030204" pitchFamily="34" charset="0"/>
                <a:cs typeface="Calibri" panose="020F0502020204030204" pitchFamily="34" charset="0"/>
              </a:rPr>
              <a:t>Nearly 72% of jails in England and Wales were overcrowded in 2024–2025, a  9% percentage point rise from the year before. </a:t>
            </a:r>
          </a:p>
          <a:p>
            <a:pPr>
              <a:lnSpc>
                <a:spcPct val="90000"/>
              </a:lnSpc>
              <a:spcAft>
                <a:spcPts val="600"/>
              </a:spcAft>
            </a:pPr>
            <a:endParaRPr lang="en-US"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endParaRPr lang="en-US"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r>
              <a:rPr lang="en-US" dirty="0">
                <a:latin typeface="Calibri" panose="020F0502020204030204" pitchFamily="34" charset="0"/>
                <a:ea typeface="Calibri" panose="020F0502020204030204" pitchFamily="34" charset="0"/>
                <a:cs typeface="Calibri" panose="020F0502020204030204" pitchFamily="34" charset="0"/>
              </a:rPr>
              <a:t>The number of overcrowded inmates in private prisons has increased by 17% in the past 12 months.</a:t>
            </a:r>
          </a:p>
          <a:p>
            <a:pPr>
              <a:lnSpc>
                <a:spcPct val="90000"/>
              </a:lnSpc>
              <a:spcAft>
                <a:spcPts val="600"/>
              </a:spcAft>
            </a:pPr>
            <a:endParaRPr lang="en-US"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endParaRPr lang="en-US"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r>
              <a:rPr lang="en-US" dirty="0">
                <a:latin typeface="Calibri" panose="020F0502020204030204" pitchFamily="34" charset="0"/>
                <a:ea typeface="Calibri" panose="020F0502020204030204" pitchFamily="34" charset="0"/>
                <a:cs typeface="Calibri" panose="020F0502020204030204" pitchFamily="34" charset="0"/>
              </a:rPr>
              <a:t>Over 21,600 inmates, or 25% of the total prison population, are housed in cramped quarters.</a:t>
            </a:r>
          </a:p>
          <a:p>
            <a:pPr>
              <a:lnSpc>
                <a:spcPct val="90000"/>
              </a:lnSpc>
              <a:spcAft>
                <a:spcPts val="600"/>
              </a:spcAft>
            </a:pPr>
            <a:endParaRPr lang="en-US"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endParaRPr lang="en-US"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r>
              <a:rPr lang="en-US" dirty="0">
                <a:latin typeface="Calibri" panose="020F0502020204030204" pitchFamily="34" charset="0"/>
                <a:ea typeface="Calibri" panose="020F0502020204030204" pitchFamily="34" charset="0"/>
                <a:cs typeface="Calibri" panose="020F0502020204030204" pitchFamily="34" charset="0"/>
              </a:rPr>
              <a:t>Transgender inmates who have already received legal recognition in their acquired gender before serving their jail </a:t>
            </a:r>
          </a:p>
          <a:p>
            <a:pPr>
              <a:lnSpc>
                <a:spcPct val="90000"/>
              </a:lnSpc>
              <a:spcAft>
                <a:spcPts val="600"/>
              </a:spcAft>
            </a:pPr>
            <a:r>
              <a:rPr lang="en-US" dirty="0">
                <a:latin typeface="Calibri" panose="020F0502020204030204" pitchFamily="34" charset="0"/>
                <a:ea typeface="Calibri" panose="020F0502020204030204" pitchFamily="34" charset="0"/>
                <a:cs typeface="Calibri" panose="020F0502020204030204" pitchFamily="34" charset="0"/>
              </a:rPr>
              <a:t>sentence </a:t>
            </a:r>
            <a:r>
              <a:rPr lang="en-GB" dirty="0">
                <a:latin typeface="Calibri" panose="020F0502020204030204" pitchFamily="34" charset="0"/>
                <a:ea typeface="Calibri" panose="020F0502020204030204" pitchFamily="34" charset="0"/>
                <a:cs typeface="Calibri" panose="020F0502020204030204" pitchFamily="34" charset="0"/>
              </a:rPr>
              <a:t>are entitled to the same treatment. </a:t>
            </a:r>
          </a:p>
          <a:p>
            <a:pPr>
              <a:lnSpc>
                <a:spcPct val="90000"/>
              </a:lnSpc>
              <a:spcAft>
                <a:spcPts val="600"/>
              </a:spcAft>
            </a:pPr>
            <a:endParaRPr lang="en-GB"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r>
              <a:rPr lang="en-GB" dirty="0">
                <a:latin typeface="Calibri" panose="020F0502020204030204" pitchFamily="34" charset="0"/>
                <a:ea typeface="Calibri" panose="020F0502020204030204" pitchFamily="34" charset="0"/>
                <a:cs typeface="Calibri" panose="020F0502020204030204" pitchFamily="34" charset="0"/>
              </a:rPr>
              <a:t>(</a:t>
            </a:r>
            <a:r>
              <a:rPr lang="en-US" dirty="0">
                <a:latin typeface="Calibri" panose="020F0502020204030204" pitchFamily="34" charset="0"/>
                <a:ea typeface="Calibri" panose="020F0502020204030204" pitchFamily="34" charset="0"/>
                <a:cs typeface="Calibri" panose="020F0502020204030204" pitchFamily="34" charset="0"/>
              </a:rPr>
              <a:t>Prison Reform Trust (2026),Boldt and Phillips (2011).  </a:t>
            </a:r>
            <a:endParaRPr lang="en-GB" dirty="0">
              <a:latin typeface="Calibri" panose="020F0502020204030204" pitchFamily="34" charset="0"/>
              <a:ea typeface="Calibri" panose="020F0502020204030204" pitchFamily="34" charset="0"/>
              <a:cs typeface="Calibri" panose="020F0502020204030204" pitchFamily="34" charset="0"/>
            </a:endParaRPr>
          </a:p>
        </p:txBody>
      </p:sp>
      <p:grpSp>
        <p:nvGrpSpPr>
          <p:cNvPr id="31" name="Group 30">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32" name="Freeform: Shape 31">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5" name="Freeform: Shape 34">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2856233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7465CB2-E160-4D8E-B8B3-B7AFCAFC5B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BF79C704-FD27-4BBA-A751-4A80EDB173B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4" name="Rectangle 13">
            <a:extLst>
              <a:ext uri="{FF2B5EF4-FFF2-40B4-BE49-F238E27FC236}">
                <a16:creationId xmlns:a16="http://schemas.microsoft.com/office/drawing/2014/main" id="{1A8FFABF-F1A6-4C80-A0A6-29F3162FEF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ED4C1E4B-EA97-41D4-855C-680107905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95844" y="1110000"/>
            <a:ext cx="10195740" cy="4629235"/>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DD6E8998-5CEF-0202-E680-E056A9E0749D}"/>
              </a:ext>
            </a:extLst>
          </p:cNvPr>
          <p:cNvSpPr>
            <a:spLocks noGrp="1"/>
          </p:cNvSpPr>
          <p:nvPr>
            <p:ph type="title"/>
          </p:nvPr>
        </p:nvSpPr>
        <p:spPr>
          <a:xfrm>
            <a:off x="1147763" y="1468583"/>
            <a:ext cx="2767012" cy="3900512"/>
          </a:xfrm>
        </p:spPr>
        <p:txBody>
          <a:bodyPr vert="horz" lIns="91440" tIns="45720" rIns="91440" bIns="45720" rtlCol="0" anchor="t">
            <a:normAutofit fontScale="90000"/>
          </a:bodyPr>
          <a:lstStyle/>
          <a:p>
            <a:r>
              <a:rPr lang="en-US" sz="3700" kern="1200" dirty="0">
                <a:solidFill>
                  <a:schemeClr val="tx1"/>
                </a:solidFill>
                <a:latin typeface="+mj-lt"/>
                <a:ea typeface="+mj-ea"/>
                <a:cs typeface="+mj-cs"/>
              </a:rPr>
              <a:t> </a:t>
            </a:r>
            <a:br>
              <a:rPr lang="en-US" sz="3600" b="1" kern="12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US" sz="3600" b="1" kern="1200" dirty="0">
                <a:solidFill>
                  <a:schemeClr val="tx1"/>
                </a:solidFill>
                <a:latin typeface="Calibri" panose="020F0502020204030204" pitchFamily="34" charset="0"/>
                <a:ea typeface="Calibri" panose="020F0502020204030204" pitchFamily="34" charset="0"/>
                <a:cs typeface="Calibri" panose="020F0502020204030204" pitchFamily="34" charset="0"/>
              </a:rPr>
              <a:t>How could </a:t>
            </a:r>
            <a:br>
              <a:rPr lang="en-US" sz="3600" b="1" kern="12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US" sz="3600" b="1" kern="1200" dirty="0">
                <a:solidFill>
                  <a:schemeClr val="tx1"/>
                </a:solidFill>
                <a:latin typeface="Calibri" panose="020F0502020204030204" pitchFamily="34" charset="0"/>
                <a:ea typeface="Calibri" panose="020F0502020204030204" pitchFamily="34" charset="0"/>
                <a:cs typeface="Calibri" panose="020F0502020204030204" pitchFamily="34" charset="0"/>
              </a:rPr>
              <a:t>the problems transgender individuals face be dealt with?</a:t>
            </a:r>
            <a:br>
              <a:rPr lang="en-US" sz="3700" kern="1200" dirty="0">
                <a:solidFill>
                  <a:schemeClr val="tx1"/>
                </a:solidFill>
                <a:latin typeface="+mj-lt"/>
                <a:ea typeface="+mj-ea"/>
                <a:cs typeface="+mj-cs"/>
              </a:rPr>
            </a:br>
            <a:endParaRPr lang="en-US" sz="3700" kern="1200" dirty="0">
              <a:solidFill>
                <a:schemeClr val="tx1"/>
              </a:solidFill>
              <a:latin typeface="+mj-lt"/>
              <a:ea typeface="+mj-ea"/>
              <a:cs typeface="+mj-cs"/>
            </a:endParaRPr>
          </a:p>
        </p:txBody>
      </p:sp>
      <p:sp>
        <p:nvSpPr>
          <p:cNvPr id="3" name="TextBox 2">
            <a:extLst>
              <a:ext uri="{FF2B5EF4-FFF2-40B4-BE49-F238E27FC236}">
                <a16:creationId xmlns:a16="http://schemas.microsoft.com/office/drawing/2014/main" id="{CC43A19E-66BE-BF2B-3FB6-B5313FEAECCA}"/>
              </a:ext>
            </a:extLst>
          </p:cNvPr>
          <p:cNvSpPr txBox="1"/>
          <p:nvPr/>
        </p:nvSpPr>
        <p:spPr>
          <a:xfrm>
            <a:off x="3700463" y="1464204"/>
            <a:ext cx="7643040" cy="4146234"/>
          </a:xfrm>
          <a:prstGeom prst="rect">
            <a:avLst/>
          </a:prstGeom>
        </p:spPr>
        <p:txBody>
          <a:bodyPr vert="horz" lIns="91440" tIns="45720" rIns="91440" bIns="45720" rtlCol="0" anchor="b">
            <a:normAutofit/>
          </a:bodyPr>
          <a:lstStyle/>
          <a:p>
            <a:r>
              <a:rPr lang="en-US" sz="2000" dirty="0">
                <a:latin typeface="Calibri" panose="020F0502020204030204" pitchFamily="34" charset="0"/>
                <a:ea typeface="Calibri" panose="020F0502020204030204" pitchFamily="34" charset="0"/>
                <a:cs typeface="Calibri" panose="020F0502020204030204" pitchFamily="34" charset="0"/>
              </a:rPr>
              <a:t>According to </a:t>
            </a:r>
            <a:r>
              <a:rPr lang="en-GB" sz="2000" dirty="0">
                <a:latin typeface="Calibri" panose="020F0502020204030204" pitchFamily="34" charset="0"/>
                <a:ea typeface="Calibri" panose="020F0502020204030204" pitchFamily="34" charset="0"/>
                <a:cs typeface="Calibri" panose="020F0502020204030204" pitchFamily="34" charset="0"/>
              </a:rPr>
              <a:t>Prison Reform Trust (2016), the Ministry of Justice examined the treatment of transgender inmates in 2016. </a:t>
            </a:r>
          </a:p>
          <a:p>
            <a:endParaRPr lang="en-GB" sz="2000" dirty="0">
              <a:latin typeface="Calibri" panose="020F0502020204030204" pitchFamily="34" charset="0"/>
              <a:ea typeface="Calibri" panose="020F0502020204030204" pitchFamily="34" charset="0"/>
              <a:cs typeface="Calibri" panose="020F0502020204030204" pitchFamily="34" charset="0"/>
            </a:endParaRPr>
          </a:p>
          <a:p>
            <a:endParaRPr lang="en-GB" sz="20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Inmates with a diagnosis of gender dysphoria </a:t>
            </a:r>
          </a:p>
          <a:p>
            <a:pPr marL="285750" indent="-285750">
              <a:buFont typeface="Arial" panose="020B0604020202020204" pitchFamily="34" charset="0"/>
              <a:buChar char="•"/>
            </a:pPr>
            <a:endParaRPr lang="en-GB" sz="20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Hormone treatment, pre- and post-operative care, and counselling. </a:t>
            </a:r>
          </a:p>
          <a:p>
            <a:pPr marL="285750" indent="-285750">
              <a:buFont typeface="Arial" panose="020B0604020202020204" pitchFamily="34" charset="0"/>
              <a:buChar char="•"/>
            </a:pPr>
            <a:endParaRPr lang="en-GB" sz="20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Medical treatment for gender dysphoria prior to your incarceration</a:t>
            </a:r>
            <a:br>
              <a:rPr lang="en-GB" sz="1500" dirty="0">
                <a:latin typeface="Calibri" panose="020F0502020204030204" pitchFamily="34" charset="0"/>
                <a:ea typeface="Calibri" panose="020F0502020204030204" pitchFamily="34" charset="0"/>
                <a:cs typeface="Calibri" panose="020F0502020204030204" pitchFamily="34" charset="0"/>
              </a:rPr>
            </a:br>
            <a:endParaRPr lang="en-US" sz="1500" dirty="0">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endParaRPr lang="en-US" sz="700" dirty="0"/>
          </a:p>
          <a:p>
            <a:pPr indent="-228600">
              <a:lnSpc>
                <a:spcPct val="90000"/>
              </a:lnSpc>
              <a:spcAft>
                <a:spcPts val="600"/>
              </a:spcAft>
              <a:buFont typeface="Arial" panose="020B0604020202020204" pitchFamily="34" charset="0"/>
              <a:buChar char="•"/>
            </a:pPr>
            <a:endParaRPr lang="en-US" sz="700" dirty="0"/>
          </a:p>
        </p:txBody>
      </p:sp>
    </p:spTree>
    <p:extLst>
      <p:ext uri="{BB962C8B-B14F-4D97-AF65-F5344CB8AC3E}">
        <p14:creationId xmlns:p14="http://schemas.microsoft.com/office/powerpoint/2010/main" val="13021941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Slide Background Fill">
            <a:extLst>
              <a:ext uri="{FF2B5EF4-FFF2-40B4-BE49-F238E27FC236}">
                <a16:creationId xmlns:a16="http://schemas.microsoft.com/office/drawing/2014/main" id="{9EBF13D5-64BB-423E-9E4C-F39114475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a:extLst>
              <a:ext uri="{FF2B5EF4-FFF2-40B4-BE49-F238E27FC236}">
                <a16:creationId xmlns:a16="http://schemas.microsoft.com/office/drawing/2014/main" id="{FEBC7BED-6AA7-4C43-BEE8-A3CB5F8C1E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1" name="Color Cover">
              <a:extLst>
                <a:ext uri="{FF2B5EF4-FFF2-40B4-BE49-F238E27FC236}">
                  <a16:creationId xmlns:a16="http://schemas.microsoft.com/office/drawing/2014/main" id="{1C89947A-0D9D-4559-A1F6-5F6CD19708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Color Cover">
              <a:extLst>
                <a:ext uri="{FF2B5EF4-FFF2-40B4-BE49-F238E27FC236}">
                  <a16:creationId xmlns:a16="http://schemas.microsoft.com/office/drawing/2014/main" id="{E0255540-1F77-4262-B834-1ED14250FD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 name="Group 28">
            <a:extLst>
              <a:ext uri="{FF2B5EF4-FFF2-40B4-BE49-F238E27FC236}">
                <a16:creationId xmlns:a16="http://schemas.microsoft.com/office/drawing/2014/main" id="{BA19DEE5-2EE5-445A-B461-7D2879B052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15" name="Color">
              <a:extLst>
                <a:ext uri="{FF2B5EF4-FFF2-40B4-BE49-F238E27FC236}">
                  <a16:creationId xmlns:a16="http://schemas.microsoft.com/office/drawing/2014/main" id="{FCA5807F-F210-4970-A34F-3573405B48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E9A8BB80-30A6-41EC-BE13-1B088DC3E3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 name="Group 30">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32" name="Freeform: Shape 31">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3" name="Freeform: Shape 32">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4" name="Freeform: Shape 33">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5" name="Freeform: Shape 34">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6" name="Freeform: Shape 35">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16B12C2C-6D00-0933-1776-6A3CFC76395B}"/>
              </a:ext>
            </a:extLst>
          </p:cNvPr>
          <p:cNvSpPr>
            <a:spLocks noGrp="1"/>
          </p:cNvSpPr>
          <p:nvPr>
            <p:ph type="title"/>
          </p:nvPr>
        </p:nvSpPr>
        <p:spPr>
          <a:xfrm>
            <a:off x="648430" y="693032"/>
            <a:ext cx="10644920" cy="1355926"/>
          </a:xfrm>
        </p:spPr>
        <p:txBody>
          <a:bodyPr vert="horz" lIns="91440" tIns="45720" rIns="91440" bIns="45720" rtlCol="0" anchor="b">
            <a:normAutofit fontScale="90000"/>
          </a:bodyPr>
          <a:lstStyle/>
          <a:p>
            <a:r>
              <a:rPr lang="en-US" sz="4000" kern="1200" dirty="0">
                <a:solidFill>
                  <a:schemeClr val="bg1"/>
                </a:solidFill>
                <a:latin typeface="+mj-lt"/>
                <a:ea typeface="+mj-ea"/>
                <a:cs typeface="+mj-cs"/>
              </a:rPr>
              <a:t> </a:t>
            </a:r>
            <a:br>
              <a:rPr lang="en-US" sz="4000" kern="1200" dirty="0">
                <a:latin typeface="Calibri" panose="020F0502020204030204" pitchFamily="34" charset="0"/>
                <a:ea typeface="Calibri" panose="020F0502020204030204" pitchFamily="34" charset="0"/>
                <a:cs typeface="Calibri" panose="020F0502020204030204" pitchFamily="34" charset="0"/>
              </a:rPr>
            </a:br>
            <a:br>
              <a:rPr lang="en-US" sz="4000" kern="1200" dirty="0">
                <a:latin typeface="Calibri" panose="020F0502020204030204" pitchFamily="34" charset="0"/>
                <a:ea typeface="Calibri" panose="020F0502020204030204" pitchFamily="34" charset="0"/>
                <a:cs typeface="Calibri" panose="020F0502020204030204" pitchFamily="34" charset="0"/>
              </a:rPr>
            </a:br>
            <a:br>
              <a:rPr lang="en-US" sz="4000" kern="1200" dirty="0">
                <a:latin typeface="Calibri" panose="020F0502020204030204" pitchFamily="34" charset="0"/>
                <a:ea typeface="Calibri" panose="020F0502020204030204" pitchFamily="34" charset="0"/>
                <a:cs typeface="Calibri" panose="020F0502020204030204" pitchFamily="34" charset="0"/>
              </a:rPr>
            </a:br>
            <a:br>
              <a:rPr lang="en-US" sz="4000" kern="1200" dirty="0">
                <a:latin typeface="Calibri" panose="020F0502020204030204" pitchFamily="34" charset="0"/>
                <a:ea typeface="Calibri" panose="020F0502020204030204" pitchFamily="34" charset="0"/>
                <a:cs typeface="Calibri" panose="020F0502020204030204" pitchFamily="34" charset="0"/>
              </a:rPr>
            </a:br>
            <a:br>
              <a:rPr lang="en-US" sz="4000" kern="1200" dirty="0">
                <a:latin typeface="Calibri" panose="020F0502020204030204" pitchFamily="34" charset="0"/>
                <a:ea typeface="Calibri" panose="020F0502020204030204" pitchFamily="34" charset="0"/>
                <a:cs typeface="Calibri" panose="020F0502020204030204" pitchFamily="34" charset="0"/>
              </a:rPr>
            </a:br>
            <a:br>
              <a:rPr lang="en-US" sz="4000" kern="1200" dirty="0">
                <a:latin typeface="Calibri" panose="020F0502020204030204" pitchFamily="34" charset="0"/>
                <a:ea typeface="Calibri" panose="020F0502020204030204" pitchFamily="34" charset="0"/>
                <a:cs typeface="Calibri" panose="020F0502020204030204" pitchFamily="34" charset="0"/>
              </a:rPr>
            </a:br>
            <a:br>
              <a:rPr lang="en-US" sz="4000" kern="1200" dirty="0">
                <a:latin typeface="Calibri" panose="020F0502020204030204" pitchFamily="34" charset="0"/>
                <a:ea typeface="Calibri" panose="020F0502020204030204" pitchFamily="34" charset="0"/>
                <a:cs typeface="Calibri" panose="020F0502020204030204" pitchFamily="34" charset="0"/>
              </a:rPr>
            </a:br>
            <a:br>
              <a:rPr lang="en-US" sz="4000" kern="1200" dirty="0">
                <a:latin typeface="Calibri" panose="020F0502020204030204" pitchFamily="34" charset="0"/>
                <a:ea typeface="Calibri" panose="020F0502020204030204" pitchFamily="34" charset="0"/>
                <a:cs typeface="Calibri" panose="020F0502020204030204" pitchFamily="34" charset="0"/>
              </a:rPr>
            </a:br>
            <a:br>
              <a:rPr lang="en-US" sz="4000" kern="1200" dirty="0">
                <a:latin typeface="Calibri" panose="020F0502020204030204" pitchFamily="34" charset="0"/>
                <a:ea typeface="Calibri" panose="020F0502020204030204" pitchFamily="34" charset="0"/>
                <a:cs typeface="Calibri" panose="020F0502020204030204" pitchFamily="34" charset="0"/>
              </a:rPr>
            </a:br>
            <a:br>
              <a:rPr lang="en-US" sz="4000" kern="1200" dirty="0">
                <a:latin typeface="Calibri" panose="020F0502020204030204" pitchFamily="34" charset="0"/>
                <a:ea typeface="Calibri" panose="020F0502020204030204" pitchFamily="34" charset="0"/>
                <a:cs typeface="Calibri" panose="020F0502020204030204" pitchFamily="34" charset="0"/>
              </a:rPr>
            </a:br>
            <a:br>
              <a:rPr lang="en-US" sz="4000" kern="1200" dirty="0">
                <a:latin typeface="Calibri" panose="020F0502020204030204" pitchFamily="34" charset="0"/>
                <a:ea typeface="Calibri" panose="020F0502020204030204" pitchFamily="34" charset="0"/>
                <a:cs typeface="Calibri" panose="020F0502020204030204" pitchFamily="34" charset="0"/>
              </a:rPr>
            </a:br>
            <a:r>
              <a:rPr lang="en-US" sz="4000" kern="1200" dirty="0">
                <a:latin typeface="Calibri" panose="020F0502020204030204" pitchFamily="34" charset="0"/>
                <a:ea typeface="Calibri" panose="020F0502020204030204" pitchFamily="34" charset="0"/>
                <a:cs typeface="Calibri" panose="020F0502020204030204" pitchFamily="34" charset="0"/>
              </a:rPr>
              <a:t>                                                                                                               </a:t>
            </a:r>
            <a:r>
              <a:rPr lang="en-US" sz="4000" b="1" kern="1200" dirty="0">
                <a:latin typeface="Calibri" panose="020F0502020204030204" pitchFamily="34" charset="0"/>
                <a:ea typeface="Calibri" panose="020F0502020204030204" pitchFamily="34" charset="0"/>
                <a:cs typeface="Calibri" panose="020F0502020204030204" pitchFamily="34" charset="0"/>
              </a:rPr>
              <a:t>Provide solutions to the problems and how successful they could be</a:t>
            </a:r>
            <a:br>
              <a:rPr lang="en-US" sz="3700" kern="1200" dirty="0">
                <a:solidFill>
                  <a:schemeClr val="bg1"/>
                </a:solidFill>
                <a:latin typeface="+mj-lt"/>
                <a:ea typeface="+mj-ea"/>
                <a:cs typeface="+mj-cs"/>
              </a:rPr>
            </a:br>
            <a:endParaRPr lang="en-US" sz="3700" kern="1200" dirty="0">
              <a:solidFill>
                <a:schemeClr val="bg1"/>
              </a:solidFill>
              <a:latin typeface="+mj-lt"/>
              <a:ea typeface="+mj-ea"/>
              <a:cs typeface="+mj-cs"/>
            </a:endParaRPr>
          </a:p>
        </p:txBody>
      </p:sp>
      <p:sp>
        <p:nvSpPr>
          <p:cNvPr id="3" name="TextBox 2">
            <a:extLst>
              <a:ext uri="{FF2B5EF4-FFF2-40B4-BE49-F238E27FC236}">
                <a16:creationId xmlns:a16="http://schemas.microsoft.com/office/drawing/2014/main" id="{B9940B76-99C1-E05E-7D8C-D07DE9A4B166}"/>
              </a:ext>
            </a:extLst>
          </p:cNvPr>
          <p:cNvSpPr txBox="1"/>
          <p:nvPr/>
        </p:nvSpPr>
        <p:spPr>
          <a:xfrm>
            <a:off x="1014984" y="2048958"/>
            <a:ext cx="10158984" cy="4000909"/>
          </a:xfrm>
          <a:prstGeom prst="rect">
            <a:avLst/>
          </a:prstGeom>
        </p:spPr>
        <p:txBody>
          <a:bodyPr vert="horz" lIns="91440" tIns="45720" rIns="91440" bIns="45720" rtlCol="0" anchor="t">
            <a:normAutofit/>
          </a:bodyPr>
          <a:lstStyle/>
          <a:p>
            <a:pPr marL="285750" indent="-285750">
              <a:lnSpc>
                <a:spcPct val="90000"/>
              </a:lnSpc>
              <a:spcAft>
                <a:spcPts val="6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The PSI established multi-agency "Transgender Case Boards." </a:t>
            </a:r>
          </a:p>
          <a:p>
            <a:pPr indent="-228600">
              <a:lnSpc>
                <a:spcPct val="90000"/>
              </a:lnSpc>
              <a:spcAft>
                <a:spcPts val="600"/>
              </a:spcAft>
              <a:buFont typeface="Arial" panose="020B0604020202020204" pitchFamily="34" charset="0"/>
              <a:buChar char="•"/>
            </a:pPr>
            <a:endParaRPr lang="en-US" dirty="0">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 Local Transgender Case Board</a:t>
            </a:r>
          </a:p>
          <a:p>
            <a:pPr>
              <a:lnSpc>
                <a:spcPct val="90000"/>
              </a:lnSpc>
              <a:spcAft>
                <a:spcPts val="600"/>
              </a:spcAft>
            </a:pPr>
            <a:endParaRPr lang="en-US"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90000"/>
              </a:lnSpc>
              <a:spcAft>
                <a:spcPts val="6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Provide better support. </a:t>
            </a:r>
          </a:p>
          <a:p>
            <a:pPr>
              <a:lnSpc>
                <a:spcPct val="90000"/>
              </a:lnSpc>
              <a:spcAft>
                <a:spcPts val="600"/>
              </a:spcAft>
            </a:pPr>
            <a:endParaRPr lang="en-US"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90000"/>
              </a:lnSpc>
              <a:spcAft>
                <a:spcPts val="6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Prepared to handle the complex situations that transgender inmates may encounter.</a:t>
            </a:r>
          </a:p>
          <a:p>
            <a:pPr indent="-228600">
              <a:lnSpc>
                <a:spcPct val="90000"/>
              </a:lnSpc>
              <a:spcAft>
                <a:spcPts val="600"/>
              </a:spcAft>
              <a:buFont typeface="Arial" panose="020B0604020202020204" pitchFamily="34" charset="0"/>
              <a:buChar char="•"/>
            </a:pPr>
            <a:endParaRPr lang="en-US" dirty="0">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Transgender people must also be provided with information / support  </a:t>
            </a:r>
          </a:p>
          <a:p>
            <a:pPr>
              <a:lnSpc>
                <a:spcPct val="90000"/>
              </a:lnSpc>
              <a:spcAft>
                <a:spcPts val="600"/>
              </a:spcAft>
            </a:pPr>
            <a:endParaRPr lang="en-US" sz="700" dirty="0">
              <a:solidFill>
                <a:schemeClr val="bg1"/>
              </a:solidFill>
            </a:endParaRPr>
          </a:p>
          <a:p>
            <a:pPr indent="-228600">
              <a:lnSpc>
                <a:spcPct val="90000"/>
              </a:lnSpc>
              <a:spcAft>
                <a:spcPts val="600"/>
              </a:spcAft>
              <a:buFont typeface="Arial" panose="020B0604020202020204" pitchFamily="34" charset="0"/>
              <a:buChar char="•"/>
            </a:pPr>
            <a:endParaRPr lang="en-US" sz="700" dirty="0">
              <a:solidFill>
                <a:schemeClr val="bg1"/>
              </a:solidFill>
            </a:endParaRPr>
          </a:p>
          <a:p>
            <a:pPr indent="-228600">
              <a:lnSpc>
                <a:spcPct val="90000"/>
              </a:lnSpc>
              <a:spcAft>
                <a:spcPts val="600"/>
              </a:spcAft>
              <a:buFont typeface="Arial" panose="020B0604020202020204" pitchFamily="34" charset="0"/>
              <a:buChar char="•"/>
            </a:pPr>
            <a:endParaRPr lang="en-US" sz="700" dirty="0">
              <a:solidFill>
                <a:schemeClr val="bg1"/>
              </a:solidFill>
            </a:endParaRPr>
          </a:p>
        </p:txBody>
      </p:sp>
    </p:spTree>
    <p:extLst>
      <p:ext uri="{BB962C8B-B14F-4D97-AF65-F5344CB8AC3E}">
        <p14:creationId xmlns:p14="http://schemas.microsoft.com/office/powerpoint/2010/main" val="1702725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FCFAB8-9E9C-414D-9FCB-CECED12D58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6C16827-9A48-4468-BE81-11EC18E0A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799"/>
            <a:ext cx="5410200" cy="54864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71D75A-7A4C-8A87-6FA7-50802169D949}"/>
              </a:ext>
            </a:extLst>
          </p:cNvPr>
          <p:cNvSpPr>
            <a:spLocks noGrp="1"/>
          </p:cNvSpPr>
          <p:nvPr>
            <p:ph type="title"/>
          </p:nvPr>
        </p:nvSpPr>
        <p:spPr>
          <a:xfrm>
            <a:off x="245805" y="371621"/>
            <a:ext cx="5260259" cy="1958623"/>
          </a:xfrm>
        </p:spPr>
        <p:txBody>
          <a:bodyPr vert="horz" lIns="91440" tIns="45720" rIns="91440" bIns="45720" rtlCol="0" anchor="ctr">
            <a:normAutofit/>
          </a:bodyPr>
          <a:lstStyle/>
          <a:p>
            <a:pPr algn="ctr"/>
            <a:r>
              <a:rPr lang="en-US" sz="3200" b="1" kern="1200" dirty="0">
                <a:latin typeface="Calibri" panose="020F0502020204030204" pitchFamily="34" charset="0"/>
                <a:ea typeface="Calibri" panose="020F0502020204030204" pitchFamily="34" charset="0"/>
                <a:cs typeface="Calibri" panose="020F0502020204030204" pitchFamily="34" charset="0"/>
              </a:rPr>
              <a:t>Conclusion </a:t>
            </a:r>
          </a:p>
        </p:txBody>
      </p:sp>
      <p:sp>
        <p:nvSpPr>
          <p:cNvPr id="12" name="Rectangle 11">
            <a:extLst>
              <a:ext uri="{FF2B5EF4-FFF2-40B4-BE49-F238E27FC236}">
                <a16:creationId xmlns:a16="http://schemas.microsoft.com/office/drawing/2014/main" id="{899956BA-5C38-49F9-88D6-BD6C71E9C7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685799"/>
            <a:ext cx="5410200" cy="5486401"/>
          </a:xfrm>
          <a:prstGeom prst="rect">
            <a:avLst/>
          </a:prstGeom>
          <a:solidFill>
            <a:schemeClr val="accent2">
              <a:lumMod val="20000"/>
              <a:lumOff val="8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2C62EBC-6ACE-B458-D6C0-C8A477D680D9}"/>
              </a:ext>
            </a:extLst>
          </p:cNvPr>
          <p:cNvSpPr txBox="1"/>
          <p:nvPr/>
        </p:nvSpPr>
        <p:spPr>
          <a:xfrm>
            <a:off x="885298" y="1820238"/>
            <a:ext cx="10913411" cy="4678204"/>
          </a:xfrm>
          <a:prstGeom prst="rect">
            <a:avLst/>
          </a:prstGeom>
          <a:noFill/>
        </p:spPr>
        <p:txBody>
          <a:bodyPr wrap="square">
            <a:spAutoFit/>
          </a:bodyPr>
          <a:lstStyle/>
          <a:p>
            <a:pPr marL="171450" indent="-171450">
              <a:lnSpc>
                <a:spcPct val="90000"/>
              </a:lnSpc>
              <a:spcAft>
                <a:spcPts val="600"/>
              </a:spcAft>
              <a:buFont typeface="Arial" panose="020B0604020202020204" pitchFamily="34" charset="0"/>
              <a:buChar char="•"/>
            </a:pPr>
            <a:r>
              <a:rPr lang="en-US" sz="1800" dirty="0">
                <a:latin typeface="Calibri" panose="020F0502020204030204" pitchFamily="34" charset="0"/>
                <a:ea typeface="Calibri" panose="020F0502020204030204" pitchFamily="34" charset="0"/>
                <a:cs typeface="Calibri" panose="020F0502020204030204" pitchFamily="34" charset="0"/>
              </a:rPr>
              <a:t>In England and Wales, 80 out of 123 public and private prisons (65%) reported having at least one transgender inmate.</a:t>
            </a:r>
            <a:r>
              <a:rPr lang="en-US" dirty="0">
                <a:latin typeface="Calibri" panose="020F0502020204030204" pitchFamily="34" charset="0"/>
                <a:ea typeface="Calibri" panose="020F0502020204030204" pitchFamily="34" charset="0"/>
                <a:cs typeface="Calibri" panose="020F0502020204030204" pitchFamily="34" charset="0"/>
              </a:rPr>
              <a:t> </a:t>
            </a:r>
            <a:r>
              <a:rPr lang="en-US" sz="1800" dirty="0">
                <a:latin typeface="Calibri" panose="020F0502020204030204" pitchFamily="34" charset="0"/>
                <a:ea typeface="Calibri" panose="020F0502020204030204" pitchFamily="34" charset="0"/>
                <a:cs typeface="Calibri" panose="020F0502020204030204" pitchFamily="34" charset="0"/>
              </a:rPr>
              <a:t>(2024)</a:t>
            </a:r>
          </a:p>
          <a:p>
            <a:pPr>
              <a:lnSpc>
                <a:spcPct val="90000"/>
              </a:lnSpc>
              <a:spcAft>
                <a:spcPts val="600"/>
              </a:spcAft>
            </a:pPr>
            <a:endParaRPr lang="en-US" sz="1800" dirty="0">
              <a:highlight>
                <a:srgbClr val="FFFF00"/>
              </a:highlight>
              <a:latin typeface="Calibri" panose="020F0502020204030204" pitchFamily="34" charset="0"/>
              <a:ea typeface="Calibri" panose="020F0502020204030204" pitchFamily="34" charset="0"/>
              <a:cs typeface="Calibri" panose="020F0502020204030204" pitchFamily="34" charset="0"/>
            </a:endParaRPr>
          </a:p>
          <a:p>
            <a:pPr marL="171450" indent="-171450">
              <a:lnSpc>
                <a:spcPct val="90000"/>
              </a:lnSpc>
              <a:spcAft>
                <a:spcPts val="6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Under the new laws that have been put in place, transgender women who have male genitalia and have committed violent offences will no longer be housed in women’s prison. </a:t>
            </a:r>
          </a:p>
          <a:p>
            <a:pPr marL="171450" indent="-171450">
              <a:lnSpc>
                <a:spcPct val="90000"/>
              </a:lnSpc>
              <a:spcAft>
                <a:spcPts val="600"/>
              </a:spcAft>
              <a:buFont typeface="Arial" panose="020B0604020202020204" pitchFamily="34" charset="0"/>
              <a:buChar char="•"/>
            </a:pPr>
            <a:endParaRPr lang="en-US" dirty="0">
              <a:latin typeface="Calibri" panose="020F0502020204030204" pitchFamily="34" charset="0"/>
              <a:ea typeface="Calibri" panose="020F0502020204030204" pitchFamily="34" charset="0"/>
              <a:cs typeface="Calibri" panose="020F0502020204030204" pitchFamily="34" charset="0"/>
            </a:endParaRPr>
          </a:p>
          <a:p>
            <a:pPr marL="171450" indent="-171450">
              <a:lnSpc>
                <a:spcPct val="90000"/>
              </a:lnSpc>
              <a:spcAft>
                <a:spcPts val="6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Placement of inmates is determined solely by risk.</a:t>
            </a:r>
          </a:p>
          <a:p>
            <a:pPr marL="171450" indent="-171450">
              <a:lnSpc>
                <a:spcPct val="90000"/>
              </a:lnSpc>
              <a:spcAft>
                <a:spcPts val="600"/>
              </a:spcAft>
              <a:buFont typeface="Arial" panose="020B0604020202020204" pitchFamily="34" charset="0"/>
              <a:buChar char="•"/>
            </a:pPr>
            <a:endParaRPr lang="en-US" dirty="0">
              <a:latin typeface="Calibri" panose="020F0502020204030204" pitchFamily="34" charset="0"/>
              <a:ea typeface="Calibri" panose="020F0502020204030204" pitchFamily="34" charset="0"/>
              <a:cs typeface="Calibri" panose="020F0502020204030204" pitchFamily="34" charset="0"/>
            </a:endParaRPr>
          </a:p>
          <a:p>
            <a:pPr marL="171450" indent="-171450">
              <a:lnSpc>
                <a:spcPct val="90000"/>
              </a:lnSpc>
              <a:spcAft>
                <a:spcPts val="6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Transgender prisoners face many forms of harassment and abuse</a:t>
            </a:r>
          </a:p>
          <a:p>
            <a:pPr marL="171450" indent="-171450">
              <a:lnSpc>
                <a:spcPct val="90000"/>
              </a:lnSpc>
              <a:spcAft>
                <a:spcPts val="600"/>
              </a:spcAft>
              <a:buFont typeface="Arial" panose="020B0604020202020204" pitchFamily="34" charset="0"/>
              <a:buChar char="•"/>
            </a:pPr>
            <a:endParaRPr lang="en-US" dirty="0">
              <a:latin typeface="Calibri" panose="020F0502020204030204" pitchFamily="34" charset="0"/>
              <a:ea typeface="Calibri" panose="020F0502020204030204" pitchFamily="34" charset="0"/>
              <a:cs typeface="Calibri" panose="020F0502020204030204" pitchFamily="34" charset="0"/>
            </a:endParaRPr>
          </a:p>
          <a:p>
            <a:pPr marL="171450" indent="-171450">
              <a:lnSpc>
                <a:spcPct val="90000"/>
              </a:lnSpc>
              <a:spcAft>
                <a:spcPts val="6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Initial Local Transgender Case Board, better resources, specifically designated areas, staff training &amp; information on release.</a:t>
            </a:r>
          </a:p>
          <a:p>
            <a:pPr>
              <a:lnSpc>
                <a:spcPct val="90000"/>
              </a:lnSpc>
              <a:spcAft>
                <a:spcPts val="600"/>
              </a:spcAft>
            </a:pPr>
            <a:endParaRPr lang="en-US"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endParaRPr lang="en-US" dirty="0">
              <a:latin typeface="Calibri" panose="020F0502020204030204" pitchFamily="34" charset="0"/>
              <a:ea typeface="Calibri" panose="020F0502020204030204" pitchFamily="34" charset="0"/>
              <a:cs typeface="Calibri" panose="020F0502020204030204" pitchFamily="34" charset="0"/>
            </a:endParaRPr>
          </a:p>
          <a:p>
            <a:pPr marL="171450" indent="-171450">
              <a:lnSpc>
                <a:spcPct val="90000"/>
              </a:lnSpc>
              <a:spcAft>
                <a:spcPts val="600"/>
              </a:spcAft>
              <a:buFont typeface="Arial" panose="020B0604020202020204" pitchFamily="34" charset="0"/>
              <a:buChar char="•"/>
            </a:pPr>
            <a:endParaRPr lang="en-US"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695000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4DD10-BE64-BA0D-04F7-C284510696F8}"/>
              </a:ext>
            </a:extLst>
          </p:cNvPr>
          <p:cNvSpPr>
            <a:spLocks noGrp="1"/>
          </p:cNvSpPr>
          <p:nvPr>
            <p:ph type="title"/>
          </p:nvPr>
        </p:nvSpPr>
        <p:spPr>
          <a:xfrm>
            <a:off x="0" y="0"/>
            <a:ext cx="2485103" cy="824578"/>
          </a:xfrm>
        </p:spPr>
        <p:txBody>
          <a:bodyPr>
            <a:normAutofit/>
          </a:bodyPr>
          <a:lstStyle/>
          <a:p>
            <a:r>
              <a:rPr lang="en-GB" sz="3600" b="1" dirty="0">
                <a:latin typeface="Calibri" panose="020F0502020204030204" pitchFamily="34" charset="0"/>
                <a:ea typeface="Calibri" panose="020F0502020204030204" pitchFamily="34" charset="0"/>
                <a:cs typeface="Calibri" panose="020F0502020204030204" pitchFamily="34" charset="0"/>
              </a:rPr>
              <a:t>References</a:t>
            </a:r>
            <a:r>
              <a:rPr lang="en-GB" sz="3600" dirty="0">
                <a:latin typeface="Calibri" panose="020F0502020204030204" pitchFamily="34" charset="0"/>
                <a:ea typeface="Calibri" panose="020F0502020204030204" pitchFamily="34" charset="0"/>
                <a:cs typeface="Calibri" panose="020F0502020204030204" pitchFamily="34" charset="0"/>
              </a:rPr>
              <a:t> </a:t>
            </a:r>
          </a:p>
        </p:txBody>
      </p:sp>
      <p:sp>
        <p:nvSpPr>
          <p:cNvPr id="4" name="TextBox 3">
            <a:extLst>
              <a:ext uri="{FF2B5EF4-FFF2-40B4-BE49-F238E27FC236}">
                <a16:creationId xmlns:a16="http://schemas.microsoft.com/office/drawing/2014/main" id="{82526A80-C39B-C3ED-5D48-17DF36B6400F}"/>
              </a:ext>
            </a:extLst>
          </p:cNvPr>
          <p:cNvSpPr txBox="1"/>
          <p:nvPr/>
        </p:nvSpPr>
        <p:spPr>
          <a:xfrm>
            <a:off x="121920" y="731520"/>
            <a:ext cx="12070080" cy="5293757"/>
          </a:xfrm>
          <a:prstGeom prst="rect">
            <a:avLst/>
          </a:prstGeom>
          <a:noFill/>
        </p:spPr>
        <p:txBody>
          <a:bodyPr wrap="square" rtlCol="0">
            <a:spAutoFit/>
          </a:bodyPr>
          <a:lstStyle/>
          <a:p>
            <a:r>
              <a:rPr lang="en-GB" sz="1600" dirty="0">
                <a:latin typeface="Calibri" panose="020F0502020204030204" pitchFamily="34" charset="0"/>
                <a:ea typeface="Calibri" panose="020F0502020204030204" pitchFamily="34" charset="0"/>
                <a:cs typeface="Calibri" panose="020F0502020204030204" pitchFamily="34" charset="0"/>
              </a:rPr>
              <a:t>BBC News (2023) ‘Isla Bryson: What is the transgender prisoner’s row all about, </a:t>
            </a:r>
            <a:r>
              <a:rPr lang="en-GB" sz="1600" i="1" dirty="0">
                <a:latin typeface="Calibri" panose="020F0502020204030204" pitchFamily="34" charset="0"/>
                <a:ea typeface="Calibri" panose="020F0502020204030204" pitchFamily="34" charset="0"/>
                <a:cs typeface="Calibri" panose="020F0502020204030204" pitchFamily="34" charset="0"/>
              </a:rPr>
              <a:t>BBC News</a:t>
            </a:r>
            <a:r>
              <a:rPr lang="en-GB" sz="1600" dirty="0">
                <a:latin typeface="Calibri" panose="020F0502020204030204" pitchFamily="34" charset="0"/>
                <a:ea typeface="Calibri" panose="020F0502020204030204" pitchFamily="34" charset="0"/>
                <a:cs typeface="Calibri" panose="020F0502020204030204" pitchFamily="34" charset="0"/>
              </a:rPr>
              <a:t>, 28 February Available at:  </a:t>
            </a:r>
            <a:r>
              <a:rPr lang="en-GB" sz="1600" u="sng" dirty="0">
                <a:latin typeface="Calibri" panose="020F0502020204030204" pitchFamily="34" charset="0"/>
                <a:ea typeface="Calibri" panose="020F0502020204030204" pitchFamily="34" charset="0"/>
                <a:cs typeface="Calibri" panose="020F0502020204030204" pitchFamily="34" charset="0"/>
                <a:hlinkClick r:id="rId3"/>
              </a:rPr>
              <a:t>https://www.bbc.co.uk/news/uk-scotland-63823420</a:t>
            </a:r>
            <a:r>
              <a:rPr lang="en-GB" sz="1600" dirty="0">
                <a:latin typeface="Calibri" panose="020F0502020204030204" pitchFamily="34" charset="0"/>
                <a:ea typeface="Calibri" panose="020F0502020204030204" pitchFamily="34" charset="0"/>
                <a:cs typeface="Calibri" panose="020F0502020204030204" pitchFamily="34" charset="0"/>
              </a:rPr>
              <a:t> (Accessed: 10 February 2026)</a:t>
            </a:r>
          </a:p>
          <a:p>
            <a:endParaRPr lang="en-GB" sz="1600" dirty="0">
              <a:latin typeface="Calibri" panose="020F0502020204030204" pitchFamily="34" charset="0"/>
              <a:ea typeface="Calibri" panose="020F0502020204030204" pitchFamily="34" charset="0"/>
              <a:cs typeface="Calibri" panose="020F0502020204030204" pitchFamily="34" charset="0"/>
            </a:endParaRPr>
          </a:p>
          <a:p>
            <a:r>
              <a:rPr lang="en-GB" sz="1600" dirty="0">
                <a:latin typeface="Calibri" panose="020F0502020204030204" pitchFamily="34" charset="0"/>
                <a:ea typeface="Calibri" panose="020F0502020204030204" pitchFamily="34" charset="0"/>
                <a:cs typeface="Calibri" panose="020F0502020204030204" pitchFamily="34" charset="0"/>
              </a:rPr>
              <a:t> Boldt. P and Phillips. C, (2011), </a:t>
            </a:r>
            <a:r>
              <a:rPr lang="en-GB" sz="1600" i="1" dirty="0">
                <a:latin typeface="Calibri" panose="020F0502020204030204" pitchFamily="34" charset="0"/>
                <a:ea typeface="Calibri" panose="020F0502020204030204" pitchFamily="34" charset="0"/>
                <a:cs typeface="Calibri" panose="020F0502020204030204" pitchFamily="34" charset="0"/>
              </a:rPr>
              <a:t>Prison accommodation for transgender people</a:t>
            </a:r>
            <a:r>
              <a:rPr lang="en-GB" sz="1600" dirty="0">
                <a:latin typeface="Calibri" panose="020F0502020204030204" pitchFamily="34" charset="0"/>
                <a:ea typeface="Calibri" panose="020F0502020204030204" pitchFamily="34" charset="0"/>
                <a:cs typeface="Calibri" panose="020F0502020204030204" pitchFamily="34" charset="0"/>
              </a:rPr>
              <a:t>, Available  at: </a:t>
            </a:r>
            <a:r>
              <a:rPr lang="en-GB" sz="1600" u="sng" dirty="0">
                <a:latin typeface="Calibri" panose="020F0502020204030204" pitchFamily="34" charset="0"/>
                <a:ea typeface="Calibri" panose="020F0502020204030204" pitchFamily="34" charset="0"/>
                <a:cs typeface="Calibri" panose="020F0502020204030204" pitchFamily="34" charset="0"/>
                <a:hlinkClick r:id="rId4"/>
              </a:rPr>
              <a:t>https://www.lawscot.org.uk/members/journal/issues/vol-56-issue-01/prison-accommodation-for-transgender-people/#:~:text=Consequently%2C%20transgender%20prisoners%20who%20have,1.3%20Human%20Rights%20Act</a:t>
            </a:r>
            <a:r>
              <a:rPr lang="en-GB" sz="1600" dirty="0">
                <a:latin typeface="Calibri" panose="020F0502020204030204" pitchFamily="34" charset="0"/>
                <a:ea typeface="Calibri" panose="020F0502020204030204" pitchFamily="34" charset="0"/>
                <a:cs typeface="Calibri" panose="020F0502020204030204" pitchFamily="34" charset="0"/>
              </a:rPr>
              <a:t>  (Accessed: 28 February 2026) </a:t>
            </a:r>
          </a:p>
          <a:p>
            <a:endParaRPr lang="en-GB" sz="1600" dirty="0">
              <a:latin typeface="Calibri" panose="020F0502020204030204" pitchFamily="34" charset="0"/>
              <a:ea typeface="Calibri" panose="020F0502020204030204" pitchFamily="34" charset="0"/>
              <a:cs typeface="Calibri" panose="020F0502020204030204" pitchFamily="34" charset="0"/>
            </a:endParaRPr>
          </a:p>
          <a:p>
            <a:r>
              <a:rPr lang="en-GB" sz="1600" dirty="0">
                <a:latin typeface="Calibri" panose="020F0502020204030204" pitchFamily="34" charset="0"/>
                <a:ea typeface="Calibri" panose="020F0502020204030204" pitchFamily="34" charset="0"/>
                <a:cs typeface="Calibri" panose="020F0502020204030204" pitchFamily="34" charset="0"/>
              </a:rPr>
              <a:t>Catch 22 (2024), </a:t>
            </a:r>
            <a:r>
              <a:rPr lang="en-GB" sz="1600" i="1" dirty="0">
                <a:latin typeface="Calibri" panose="020F0502020204030204" pitchFamily="34" charset="0"/>
                <a:ea typeface="Calibri" panose="020F0502020204030204" pitchFamily="34" charset="0"/>
                <a:cs typeface="Calibri" panose="020F0502020204030204" pitchFamily="34" charset="0"/>
              </a:rPr>
              <a:t>The challenges of being transgender in prison</a:t>
            </a:r>
            <a:r>
              <a:rPr lang="en-GB" sz="1600" dirty="0">
                <a:latin typeface="Calibri" panose="020F0502020204030204" pitchFamily="34" charset="0"/>
                <a:ea typeface="Calibri" panose="020F0502020204030204" pitchFamily="34" charset="0"/>
                <a:cs typeface="Calibri" panose="020F0502020204030204" pitchFamily="34" charset="0"/>
              </a:rPr>
              <a:t>, Available at: </a:t>
            </a:r>
            <a:r>
              <a:rPr lang="en-GB" sz="1600" u="sng" dirty="0">
                <a:latin typeface="Calibri" panose="020F0502020204030204" pitchFamily="34" charset="0"/>
                <a:ea typeface="Calibri" panose="020F0502020204030204" pitchFamily="34" charset="0"/>
                <a:cs typeface="Calibri" panose="020F0502020204030204" pitchFamily="34" charset="0"/>
                <a:hlinkClick r:id="rId5"/>
              </a:rPr>
              <a:t>https://www.catch-22.org.uk/resources/the-challenges-of-being-transgender-in-prison/</a:t>
            </a:r>
            <a:r>
              <a:rPr lang="en-GB" sz="1600" dirty="0">
                <a:latin typeface="Calibri" panose="020F0502020204030204" pitchFamily="34" charset="0"/>
                <a:ea typeface="Calibri" panose="020F0502020204030204" pitchFamily="34" charset="0"/>
                <a:cs typeface="Calibri" panose="020F0502020204030204" pitchFamily="34" charset="0"/>
              </a:rPr>
              <a:t> (Accessed: 23 February 2026) </a:t>
            </a:r>
          </a:p>
          <a:p>
            <a:endParaRPr lang="en-GB" sz="1600" dirty="0">
              <a:latin typeface="Calibri" panose="020F0502020204030204" pitchFamily="34" charset="0"/>
              <a:ea typeface="Calibri" panose="020F0502020204030204" pitchFamily="34" charset="0"/>
              <a:cs typeface="Calibri" panose="020F0502020204030204" pitchFamily="34" charset="0"/>
            </a:endParaRPr>
          </a:p>
          <a:p>
            <a:r>
              <a:rPr lang="en-GB" sz="1600" dirty="0">
                <a:latin typeface="Calibri" panose="020F0502020204030204" pitchFamily="34" charset="0"/>
                <a:ea typeface="Calibri" panose="020F0502020204030204" pitchFamily="34" charset="0"/>
                <a:cs typeface="Calibri" panose="020F0502020204030204" pitchFamily="34" charset="0"/>
              </a:rPr>
              <a:t>Government Equality Office (2018) </a:t>
            </a:r>
            <a:r>
              <a:rPr lang="en-GB" sz="1600" i="1" dirty="0">
                <a:latin typeface="Calibri" panose="020F0502020204030204" pitchFamily="34" charset="0"/>
                <a:ea typeface="Calibri" panose="020F0502020204030204" pitchFamily="34" charset="0"/>
                <a:cs typeface="Calibri" panose="020F0502020204030204" pitchFamily="34" charset="0"/>
              </a:rPr>
              <a:t>Trans people in the UK. </a:t>
            </a:r>
            <a:r>
              <a:rPr lang="en-GB" sz="1600" dirty="0">
                <a:latin typeface="Calibri" panose="020F0502020204030204" pitchFamily="34" charset="0"/>
                <a:ea typeface="Calibri" panose="020F0502020204030204" pitchFamily="34" charset="0"/>
                <a:cs typeface="Calibri" panose="020F0502020204030204" pitchFamily="34" charset="0"/>
              </a:rPr>
              <a:t>Available at: </a:t>
            </a:r>
          </a:p>
          <a:p>
            <a:r>
              <a:rPr lang="en-GB" sz="1600" u="sng" dirty="0">
                <a:latin typeface="Calibri" panose="020F0502020204030204" pitchFamily="34" charset="0"/>
                <a:ea typeface="Calibri" panose="020F0502020204030204" pitchFamily="34" charset="0"/>
                <a:cs typeface="Calibri" panose="020F0502020204030204" pitchFamily="34" charset="0"/>
                <a:hlinkClick r:id="rId6"/>
              </a:rPr>
              <a:t>https://assets.publishing.service.gov.uk/media/5b3a478240f0b64603fc181b/GEO-LGBT-factsheet.pdf</a:t>
            </a:r>
            <a:r>
              <a:rPr lang="en-GB" sz="1600" dirty="0">
                <a:latin typeface="Calibri" panose="020F0502020204030204" pitchFamily="34" charset="0"/>
                <a:ea typeface="Calibri" panose="020F0502020204030204" pitchFamily="34" charset="0"/>
                <a:cs typeface="Calibri" panose="020F0502020204030204" pitchFamily="34" charset="0"/>
              </a:rPr>
              <a:t>   (Accessed: 30 January 2026)</a:t>
            </a:r>
          </a:p>
          <a:p>
            <a:endParaRPr lang="en-GB" sz="1600" dirty="0">
              <a:latin typeface="Calibri" panose="020F0502020204030204" pitchFamily="34" charset="0"/>
              <a:ea typeface="Calibri" panose="020F0502020204030204" pitchFamily="34" charset="0"/>
              <a:cs typeface="Calibri" panose="020F0502020204030204" pitchFamily="34" charset="0"/>
            </a:endParaRPr>
          </a:p>
          <a:p>
            <a:r>
              <a:rPr lang="en-GB" sz="1600" dirty="0">
                <a:latin typeface="Calibri" panose="020F0502020204030204" pitchFamily="34" charset="0"/>
                <a:ea typeface="Calibri" panose="020F0502020204030204" pitchFamily="34" charset="0"/>
                <a:cs typeface="Calibri" panose="020F0502020204030204" pitchFamily="34" charset="0"/>
              </a:rPr>
              <a:t>Oxley. G and Dawson. J  (2025), </a:t>
            </a:r>
            <a:r>
              <a:rPr lang="en-GB" sz="1600" i="1" dirty="0">
                <a:latin typeface="Calibri" panose="020F0502020204030204" pitchFamily="34" charset="0"/>
                <a:ea typeface="Calibri" panose="020F0502020204030204" pitchFamily="34" charset="0"/>
                <a:cs typeface="Calibri" panose="020F0502020204030204" pitchFamily="34" charset="0"/>
              </a:rPr>
              <a:t>E-petition: transgender people self-identifying their legal gender</a:t>
            </a:r>
            <a:r>
              <a:rPr lang="en-GB" sz="1600" dirty="0">
                <a:latin typeface="Calibri" panose="020F0502020204030204" pitchFamily="34" charset="0"/>
                <a:ea typeface="Calibri" panose="020F0502020204030204" pitchFamily="34" charset="0"/>
                <a:cs typeface="Calibri" panose="020F0502020204030204" pitchFamily="34" charset="0"/>
              </a:rPr>
              <a:t>, Available at: </a:t>
            </a:r>
            <a:r>
              <a:rPr lang="en-GB" sz="1600" u="sng" dirty="0">
                <a:latin typeface="Calibri" panose="020F0502020204030204" pitchFamily="34" charset="0"/>
                <a:ea typeface="Calibri" panose="020F0502020204030204" pitchFamily="34" charset="0"/>
                <a:cs typeface="Calibri" panose="020F0502020204030204" pitchFamily="34" charset="0"/>
                <a:hlinkClick r:id="rId7"/>
              </a:rPr>
              <a:t>https://commonslibrary.parliament.uk/research-briefings/cdp-2025-0103/</a:t>
            </a:r>
            <a:r>
              <a:rPr lang="en-GB" sz="1600" dirty="0">
                <a:latin typeface="Calibri" panose="020F0502020204030204" pitchFamily="34" charset="0"/>
                <a:ea typeface="Calibri" panose="020F0502020204030204" pitchFamily="34" charset="0"/>
                <a:cs typeface="Calibri" panose="020F0502020204030204" pitchFamily="34" charset="0"/>
              </a:rPr>
              <a:t>  (Accessed: 23 February 2026) </a:t>
            </a:r>
          </a:p>
          <a:p>
            <a:endParaRPr lang="en-GB" sz="1600" dirty="0">
              <a:latin typeface="Calibri" panose="020F0502020204030204" pitchFamily="34" charset="0"/>
              <a:ea typeface="Calibri" panose="020F0502020204030204" pitchFamily="34" charset="0"/>
              <a:cs typeface="Calibri" panose="020F0502020204030204" pitchFamily="34" charset="0"/>
            </a:endParaRPr>
          </a:p>
          <a:p>
            <a:endParaRPr lang="en-GB" sz="1600" dirty="0">
              <a:latin typeface="Calibri" panose="020F0502020204030204" pitchFamily="34" charset="0"/>
              <a:ea typeface="Calibri" panose="020F0502020204030204" pitchFamily="34" charset="0"/>
              <a:cs typeface="Calibri" panose="020F0502020204030204" pitchFamily="34" charset="0"/>
            </a:endParaRPr>
          </a:p>
          <a:p>
            <a:r>
              <a:rPr lang="en-GB" sz="1600" dirty="0">
                <a:latin typeface="Calibri" panose="020F0502020204030204" pitchFamily="34" charset="0"/>
                <a:ea typeface="Calibri" panose="020F0502020204030204" pitchFamily="34" charset="0"/>
                <a:cs typeface="Calibri" panose="020F0502020204030204" pitchFamily="34" charset="0"/>
              </a:rPr>
              <a:t>Prison form trust (2017), </a:t>
            </a:r>
            <a:r>
              <a:rPr lang="en-GB" sz="1600" i="1" dirty="0">
                <a:latin typeface="Calibri" panose="020F0502020204030204" pitchFamily="34" charset="0"/>
                <a:ea typeface="Calibri" panose="020F0502020204030204" pitchFamily="34" charset="0"/>
                <a:cs typeface="Calibri" panose="020F0502020204030204" pitchFamily="34" charset="0"/>
              </a:rPr>
              <a:t>The care and management of transgender prison,. </a:t>
            </a:r>
            <a:r>
              <a:rPr lang="en-GB" sz="1600" dirty="0">
                <a:latin typeface="Calibri" panose="020F0502020204030204" pitchFamily="34" charset="0"/>
                <a:ea typeface="Calibri" panose="020F0502020204030204" pitchFamily="34" charset="0"/>
                <a:cs typeface="Calibri" panose="020F0502020204030204" pitchFamily="34" charset="0"/>
              </a:rPr>
              <a:t>Available at: </a:t>
            </a:r>
            <a:r>
              <a:rPr lang="en-GB" sz="1600" u="sng" dirty="0">
                <a:latin typeface="Calibri" panose="020F0502020204030204" pitchFamily="34" charset="0"/>
                <a:ea typeface="Calibri" panose="020F0502020204030204" pitchFamily="34" charset="0"/>
                <a:cs typeface="Calibri" panose="020F0502020204030204" pitchFamily="34" charset="0"/>
                <a:hlinkClick r:id="rId8"/>
              </a:rPr>
              <a:t>https://prisonreformtrust.org.uk/the-care-and-management-of-transgender-prisoners/</a:t>
            </a:r>
            <a:r>
              <a:rPr lang="en-GB" sz="1600" dirty="0">
                <a:latin typeface="Calibri" panose="020F0502020204030204" pitchFamily="34" charset="0"/>
                <a:ea typeface="Calibri" panose="020F0502020204030204" pitchFamily="34" charset="0"/>
                <a:cs typeface="Calibri" panose="020F0502020204030204" pitchFamily="34" charset="0"/>
              </a:rPr>
              <a:t>  (Accessed: 30 January 2026) </a:t>
            </a:r>
          </a:p>
          <a:p>
            <a:endParaRPr lang="en-GB" dirty="0">
              <a:solidFill>
                <a:srgbClr val="FF000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172350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B51098-A652-369C-2272-3C5CFF1C0CAC}"/>
              </a:ext>
            </a:extLst>
          </p:cNvPr>
          <p:cNvSpPr txBox="1"/>
          <p:nvPr/>
        </p:nvSpPr>
        <p:spPr>
          <a:xfrm>
            <a:off x="68827" y="127820"/>
            <a:ext cx="11788876" cy="6063198"/>
          </a:xfrm>
          <a:prstGeom prst="rect">
            <a:avLst/>
          </a:prstGeom>
          <a:noFill/>
        </p:spPr>
        <p:txBody>
          <a:bodyPr wrap="square" rtlCol="0">
            <a:spAutoFit/>
          </a:bodyPr>
          <a:lstStyle/>
          <a:p>
            <a:r>
              <a:rPr lang="en-GB" sz="1600" dirty="0">
                <a:latin typeface="Calibri" panose="020F0502020204030204" pitchFamily="34" charset="0"/>
                <a:ea typeface="Calibri" panose="020F0502020204030204" pitchFamily="34" charset="0"/>
                <a:cs typeface="Calibri" panose="020F0502020204030204" pitchFamily="34" charset="0"/>
              </a:rPr>
              <a:t>Prison Reform Trust (2016), </a:t>
            </a:r>
            <a:r>
              <a:rPr lang="en-GB" sz="1600" i="1" dirty="0">
                <a:latin typeface="Calibri" panose="020F0502020204030204" pitchFamily="34" charset="0"/>
                <a:ea typeface="Calibri" panose="020F0502020204030204" pitchFamily="34" charset="0"/>
                <a:cs typeface="Calibri" panose="020F0502020204030204" pitchFamily="34" charset="0"/>
              </a:rPr>
              <a:t>Information sheet for transgender people in prison. </a:t>
            </a:r>
            <a:r>
              <a:rPr lang="en-GB" sz="1600" dirty="0">
                <a:latin typeface="Calibri" panose="020F0502020204030204" pitchFamily="34" charset="0"/>
                <a:ea typeface="Calibri" panose="020F0502020204030204" pitchFamily="34" charset="0"/>
                <a:cs typeface="Calibri" panose="020F0502020204030204" pitchFamily="34" charset="0"/>
              </a:rPr>
              <a:t>Available at: </a:t>
            </a:r>
            <a:r>
              <a:rPr lang="en-GB" sz="1600" u="sng" dirty="0">
                <a:latin typeface="Calibri" panose="020F0502020204030204" pitchFamily="34" charset="0"/>
                <a:ea typeface="Calibri" panose="020F0502020204030204" pitchFamily="34" charset="0"/>
                <a:cs typeface="Calibri" panose="020F0502020204030204" pitchFamily="34" charset="0"/>
                <a:hlinkClick r:id="rId2"/>
              </a:rPr>
              <a:t>https://prisonreformtrust.org.uk/wp-content/uploads/old_files/Documents/Prisoner%20Information%20Pages/Information%20sheet%20for%20transgender%20people%20in%20prison.pdf</a:t>
            </a:r>
            <a:r>
              <a:rPr lang="en-GB" sz="1600" dirty="0">
                <a:latin typeface="Calibri" panose="020F0502020204030204" pitchFamily="34" charset="0"/>
                <a:ea typeface="Calibri" panose="020F0502020204030204" pitchFamily="34" charset="0"/>
                <a:cs typeface="Calibri" panose="020F0502020204030204" pitchFamily="34" charset="0"/>
              </a:rPr>
              <a:t>  (Accessed: 27  February 2026) </a:t>
            </a:r>
          </a:p>
          <a:p>
            <a:endParaRPr lang="en-GB" sz="1600" dirty="0">
              <a:latin typeface="Calibri" panose="020F0502020204030204" pitchFamily="34" charset="0"/>
              <a:ea typeface="Calibri" panose="020F0502020204030204" pitchFamily="34" charset="0"/>
              <a:cs typeface="Calibri" panose="020F0502020204030204" pitchFamily="34" charset="0"/>
            </a:endParaRPr>
          </a:p>
          <a:p>
            <a:r>
              <a:rPr lang="en-GB" sz="1600" dirty="0">
                <a:latin typeface="Calibri" panose="020F0502020204030204" pitchFamily="34" charset="0"/>
                <a:ea typeface="Calibri" panose="020F0502020204030204" pitchFamily="34" charset="0"/>
                <a:cs typeface="Calibri" panose="020F0502020204030204" pitchFamily="34" charset="0"/>
              </a:rPr>
              <a:t>Prison Reform Trust (2026), </a:t>
            </a:r>
            <a:r>
              <a:rPr lang="en-GB" sz="1600" i="1" dirty="0">
                <a:latin typeface="Calibri" panose="020F0502020204030204" pitchFamily="34" charset="0"/>
                <a:ea typeface="Calibri" panose="020F0502020204030204" pitchFamily="34" charset="0"/>
                <a:cs typeface="Calibri" panose="020F0502020204030204" pitchFamily="34" charset="0"/>
              </a:rPr>
              <a:t>Report underlines ‘urgent need to reduce demand on our critically overburdened prisons'. </a:t>
            </a:r>
            <a:r>
              <a:rPr lang="en-GB" sz="1600" dirty="0">
                <a:latin typeface="Calibri" panose="020F0502020204030204" pitchFamily="34" charset="0"/>
                <a:ea typeface="Calibri" panose="020F0502020204030204" pitchFamily="34" charset="0"/>
                <a:cs typeface="Calibri" panose="020F0502020204030204" pitchFamily="34" charset="0"/>
              </a:rPr>
              <a:t>Available at: </a:t>
            </a:r>
            <a:r>
              <a:rPr lang="en-GB" sz="1600" u="sng" dirty="0">
                <a:latin typeface="Calibri" panose="020F0502020204030204" pitchFamily="34" charset="0"/>
                <a:ea typeface="Calibri" panose="020F0502020204030204" pitchFamily="34" charset="0"/>
                <a:cs typeface="Calibri" panose="020F0502020204030204" pitchFamily="34" charset="0"/>
                <a:hlinkClick r:id="rId3"/>
              </a:rPr>
              <a:t>https://prisonreformtrust.org.uk/report-underlines-urgent-need-to-reduce-demand-on-our-critically-overburdened-prisons/#:~:text=In%202024%E2%80%9325%2C%20almost%20three,prisoners%20in%20the%20last%20year</a:t>
            </a:r>
            <a:r>
              <a:rPr lang="en-GB" sz="1600" u="sng" dirty="0">
                <a:latin typeface="Calibri" panose="020F0502020204030204" pitchFamily="34" charset="0"/>
                <a:ea typeface="Calibri" panose="020F0502020204030204" pitchFamily="34" charset="0"/>
                <a:cs typeface="Calibri" panose="020F0502020204030204" pitchFamily="34" charset="0"/>
              </a:rPr>
              <a:t> </a:t>
            </a:r>
            <a:r>
              <a:rPr lang="en-GB" sz="1600" dirty="0">
                <a:latin typeface="Calibri" panose="020F0502020204030204" pitchFamily="34" charset="0"/>
                <a:ea typeface="Calibri" panose="020F0502020204030204" pitchFamily="34" charset="0"/>
                <a:cs typeface="Calibri" panose="020F0502020204030204" pitchFamily="34" charset="0"/>
              </a:rPr>
              <a:t> (Accessed: 21 February 2026)</a:t>
            </a:r>
          </a:p>
          <a:p>
            <a:endParaRPr lang="en-GB" sz="1600" dirty="0">
              <a:latin typeface="Calibri" panose="020F0502020204030204" pitchFamily="34" charset="0"/>
              <a:ea typeface="Calibri" panose="020F0502020204030204" pitchFamily="34" charset="0"/>
              <a:cs typeface="Calibri" panose="020F0502020204030204" pitchFamily="34" charset="0"/>
            </a:endParaRPr>
          </a:p>
          <a:p>
            <a:endParaRPr lang="en-GB" sz="1600" dirty="0">
              <a:latin typeface="Calibri" panose="020F0502020204030204" pitchFamily="34" charset="0"/>
              <a:ea typeface="Calibri" panose="020F0502020204030204" pitchFamily="34" charset="0"/>
              <a:cs typeface="Calibri" panose="020F0502020204030204" pitchFamily="34" charset="0"/>
            </a:endParaRPr>
          </a:p>
          <a:p>
            <a:r>
              <a:rPr lang="en-GB" sz="1600" dirty="0">
                <a:latin typeface="Calibri" panose="020F0502020204030204" pitchFamily="34" charset="0"/>
                <a:ea typeface="Calibri" panose="020F0502020204030204" pitchFamily="34" charset="0"/>
                <a:cs typeface="Calibri" panose="020F0502020204030204" pitchFamily="34" charset="0"/>
              </a:rPr>
              <a:t>Saenz. R (2024), </a:t>
            </a:r>
            <a:r>
              <a:rPr lang="en-GB" sz="1600" i="1" dirty="0">
                <a:latin typeface="Calibri" panose="020F0502020204030204" pitchFamily="34" charset="0"/>
                <a:ea typeface="Calibri" panose="020F0502020204030204" pitchFamily="34" charset="0"/>
                <a:cs typeface="Calibri" panose="020F0502020204030204" pitchFamily="34" charset="0"/>
              </a:rPr>
              <a:t>A crisis behind bars: legal issues impacting transgender people in prison,. </a:t>
            </a:r>
            <a:r>
              <a:rPr lang="en-GB" sz="1600" dirty="0">
                <a:latin typeface="Calibri" panose="020F0502020204030204" pitchFamily="34" charset="0"/>
                <a:ea typeface="Calibri" panose="020F0502020204030204" pitchFamily="34" charset="0"/>
                <a:cs typeface="Calibri" panose="020F0502020204030204" pitchFamily="34" charset="0"/>
              </a:rPr>
              <a:t>Available at: </a:t>
            </a:r>
            <a:r>
              <a:rPr lang="en-GB" sz="1600" u="sng" dirty="0">
                <a:latin typeface="Calibri" panose="020F0502020204030204" pitchFamily="34" charset="0"/>
                <a:ea typeface="Calibri" panose="020F0502020204030204" pitchFamily="34" charset="0"/>
                <a:cs typeface="Calibri" panose="020F0502020204030204" pitchFamily="34" charset="0"/>
                <a:hlinkClick r:id="rId4"/>
              </a:rPr>
              <a:t>https://incarcerationlaw.com/documents/CLE/LGBTQ/Richard%20Saenz,%20A%20Crisis%20Behind%20Bars,%20Legal%20Issues%20Impacting%20Transgender%20People%20in%20Prisons,%20ABA.pdf</a:t>
            </a:r>
            <a:r>
              <a:rPr lang="en-GB" sz="1600" dirty="0">
                <a:latin typeface="Calibri" panose="020F0502020204030204" pitchFamily="34" charset="0"/>
                <a:ea typeface="Calibri" panose="020F0502020204030204" pitchFamily="34" charset="0"/>
                <a:cs typeface="Calibri" panose="020F0502020204030204" pitchFamily="34" charset="0"/>
              </a:rPr>
              <a:t> (Accessed: 11 February 2026) </a:t>
            </a:r>
          </a:p>
          <a:p>
            <a:endParaRPr lang="en-GB" sz="1600" dirty="0">
              <a:latin typeface="Calibri" panose="020F0502020204030204" pitchFamily="34" charset="0"/>
              <a:ea typeface="Calibri" panose="020F0502020204030204" pitchFamily="34" charset="0"/>
              <a:cs typeface="Calibri" panose="020F0502020204030204" pitchFamily="34" charset="0"/>
            </a:endParaRPr>
          </a:p>
          <a:p>
            <a:endParaRPr lang="en-GB" sz="1600" dirty="0">
              <a:latin typeface="Calibri" panose="020F0502020204030204" pitchFamily="34" charset="0"/>
              <a:ea typeface="Calibri" panose="020F0502020204030204" pitchFamily="34" charset="0"/>
              <a:cs typeface="Calibri" panose="020F0502020204030204" pitchFamily="34" charset="0"/>
            </a:endParaRPr>
          </a:p>
          <a:p>
            <a:r>
              <a:rPr lang="en-US" sz="1600" dirty="0">
                <a:latin typeface="Calibri" panose="020F0502020204030204" pitchFamily="34" charset="0"/>
                <a:ea typeface="Calibri" panose="020F0502020204030204" pitchFamily="34" charset="0"/>
                <a:cs typeface="Calibri" panose="020F0502020204030204" pitchFamily="34" charset="0"/>
              </a:rPr>
              <a:t>UK Government (2023), </a:t>
            </a:r>
            <a:r>
              <a:rPr lang="en-US" sz="1600" i="1" dirty="0">
                <a:latin typeface="Calibri" panose="020F0502020204030204" pitchFamily="34" charset="0"/>
                <a:ea typeface="Calibri" panose="020F0502020204030204" pitchFamily="34" charset="0"/>
                <a:cs typeface="Calibri" panose="020F0502020204030204" pitchFamily="34" charset="0"/>
              </a:rPr>
              <a:t>New transgender prisoner policy comes into force</a:t>
            </a:r>
            <a:r>
              <a:rPr lang="en-US" sz="1600" dirty="0">
                <a:latin typeface="Calibri" panose="020F0502020204030204" pitchFamily="34" charset="0"/>
                <a:ea typeface="Calibri" panose="020F0502020204030204" pitchFamily="34" charset="0"/>
                <a:cs typeface="Calibri" panose="020F0502020204030204" pitchFamily="34" charset="0"/>
              </a:rPr>
              <a:t>,. Available at:  </a:t>
            </a:r>
            <a:r>
              <a:rPr lang="en-GB" sz="1600" u="sng" dirty="0">
                <a:latin typeface="Calibri" panose="020F0502020204030204" pitchFamily="34" charset="0"/>
                <a:ea typeface="Calibri" panose="020F0502020204030204" pitchFamily="34" charset="0"/>
                <a:cs typeface="Calibri" panose="020F0502020204030204" pitchFamily="34" charset="0"/>
                <a:hlinkClick r:id="rId5"/>
              </a:rPr>
              <a:t>https://www.gov.uk/government/news/new-transgender-prisoner-policy-comes-into-force</a:t>
            </a:r>
            <a:r>
              <a:rPr lang="en-GB" sz="1600" dirty="0">
                <a:latin typeface="Calibri" panose="020F0502020204030204" pitchFamily="34" charset="0"/>
                <a:ea typeface="Calibri" panose="020F0502020204030204" pitchFamily="34" charset="0"/>
                <a:cs typeface="Calibri" panose="020F0502020204030204" pitchFamily="34" charset="0"/>
              </a:rPr>
              <a:t> (Accessed: 10 February 2026)</a:t>
            </a:r>
          </a:p>
          <a:p>
            <a:endParaRPr lang="en-GB" sz="1600" dirty="0">
              <a:latin typeface="Calibri" panose="020F0502020204030204" pitchFamily="34" charset="0"/>
              <a:ea typeface="Calibri" panose="020F0502020204030204" pitchFamily="34" charset="0"/>
              <a:cs typeface="Calibri" panose="020F0502020204030204" pitchFamily="34" charset="0"/>
            </a:endParaRPr>
          </a:p>
          <a:p>
            <a:endParaRPr lang="en-GB" sz="1600" dirty="0">
              <a:latin typeface="Calibri" panose="020F0502020204030204" pitchFamily="34" charset="0"/>
              <a:ea typeface="Calibri" panose="020F0502020204030204" pitchFamily="34" charset="0"/>
              <a:cs typeface="Calibri" panose="020F0502020204030204" pitchFamily="34" charset="0"/>
            </a:endParaRPr>
          </a:p>
          <a:p>
            <a:endParaRPr lang="en-GB" sz="1600" dirty="0">
              <a:latin typeface="Calibri" panose="020F0502020204030204" pitchFamily="34" charset="0"/>
              <a:ea typeface="Calibri" panose="020F0502020204030204" pitchFamily="34" charset="0"/>
              <a:cs typeface="Calibri" panose="020F0502020204030204" pitchFamily="34" charset="0"/>
            </a:endParaRPr>
          </a:p>
          <a:p>
            <a:r>
              <a:rPr lang="en-US" sz="1600" dirty="0">
                <a:latin typeface="Calibri" panose="020F0502020204030204" pitchFamily="34" charset="0"/>
                <a:ea typeface="Calibri" panose="020F0502020204030204" pitchFamily="34" charset="0"/>
                <a:cs typeface="Calibri" panose="020F0502020204030204" pitchFamily="34" charset="0"/>
              </a:rPr>
              <a:t>UK Government (2024), </a:t>
            </a:r>
            <a:r>
              <a:rPr lang="en-US" sz="1600" i="1" dirty="0">
                <a:latin typeface="Calibri" panose="020F0502020204030204" pitchFamily="34" charset="0"/>
                <a:ea typeface="Calibri" panose="020F0502020204030204" pitchFamily="34" charset="0"/>
                <a:cs typeface="Calibri" panose="020F0502020204030204" pitchFamily="34" charset="0"/>
              </a:rPr>
              <a:t>HMPPS Offender equalities annual report 2022-2023</a:t>
            </a:r>
            <a:r>
              <a:rPr lang="en-US" sz="1600" dirty="0">
                <a:latin typeface="Calibri" panose="020F0502020204030204" pitchFamily="34" charset="0"/>
                <a:ea typeface="Calibri" panose="020F0502020204030204" pitchFamily="34" charset="0"/>
                <a:cs typeface="Calibri" panose="020F0502020204030204" pitchFamily="34" charset="0"/>
              </a:rPr>
              <a:t>,. Available at: </a:t>
            </a:r>
            <a:r>
              <a:rPr lang="en-GB" sz="1600" u="sng" dirty="0">
                <a:latin typeface="Calibri" panose="020F0502020204030204" pitchFamily="34" charset="0"/>
                <a:ea typeface="Calibri" panose="020F0502020204030204" pitchFamily="34" charset="0"/>
                <a:cs typeface="Calibri" panose="020F0502020204030204" pitchFamily="34" charset="0"/>
                <a:hlinkClick r:id="rId6"/>
              </a:rPr>
              <a:t>https://www.gov.uk/government/statistics/hmpps-offender-equalities-annual-report-2022-to-2023/hmpps-offender-equalities-annual-report-2022-23</a:t>
            </a:r>
            <a:r>
              <a:rPr lang="en-GB" sz="1600" dirty="0">
                <a:latin typeface="Calibri" panose="020F0502020204030204" pitchFamily="34" charset="0"/>
                <a:ea typeface="Calibri" panose="020F0502020204030204" pitchFamily="34" charset="0"/>
                <a:cs typeface="Calibri" panose="020F0502020204030204" pitchFamily="34" charset="0"/>
              </a:rPr>
              <a:t>  (Accessed: 30 January 2026) </a:t>
            </a:r>
          </a:p>
          <a:p>
            <a:endParaRPr lang="en-GB" dirty="0"/>
          </a:p>
          <a:p>
            <a:endParaRPr lang="en-GB" dirty="0"/>
          </a:p>
        </p:txBody>
      </p:sp>
    </p:spTree>
    <p:extLst>
      <p:ext uri="{BB962C8B-B14F-4D97-AF65-F5344CB8AC3E}">
        <p14:creationId xmlns:p14="http://schemas.microsoft.com/office/powerpoint/2010/main" val="14592068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370C21-17FA-EC91-B7F4-D6EC0A571D28}"/>
              </a:ext>
            </a:extLst>
          </p:cNvPr>
          <p:cNvSpPr>
            <a:spLocks noGrp="1"/>
          </p:cNvSpPr>
          <p:nvPr>
            <p:ph type="title"/>
          </p:nvPr>
        </p:nvSpPr>
        <p:spPr>
          <a:xfrm>
            <a:off x="140109" y="158648"/>
            <a:ext cx="3822290" cy="736088"/>
          </a:xfrm>
        </p:spPr>
        <p:txBody>
          <a:bodyPr>
            <a:normAutofit/>
          </a:bodyPr>
          <a:lstStyle/>
          <a:p>
            <a:r>
              <a:rPr lang="en-GB" sz="3600" b="1" dirty="0">
                <a:latin typeface="Calibri" panose="020F0502020204030204" pitchFamily="34" charset="0"/>
                <a:ea typeface="Calibri" panose="020F0502020204030204" pitchFamily="34" charset="0"/>
                <a:cs typeface="Calibri" panose="020F0502020204030204" pitchFamily="34" charset="0"/>
              </a:rPr>
              <a:t>Research Timeline </a:t>
            </a:r>
          </a:p>
        </p:txBody>
      </p:sp>
      <p:cxnSp>
        <p:nvCxnSpPr>
          <p:cNvPr id="4" name="Straight Connector 3">
            <a:extLst>
              <a:ext uri="{FF2B5EF4-FFF2-40B4-BE49-F238E27FC236}">
                <a16:creationId xmlns:a16="http://schemas.microsoft.com/office/drawing/2014/main" id="{BD289486-6FAD-5854-65AF-A2077F499743}"/>
              </a:ext>
            </a:extLst>
          </p:cNvPr>
          <p:cNvCxnSpPr>
            <a:cxnSpLocks/>
          </p:cNvCxnSpPr>
          <p:nvPr/>
        </p:nvCxnSpPr>
        <p:spPr>
          <a:xfrm>
            <a:off x="140109" y="1155915"/>
            <a:ext cx="0" cy="5519481"/>
          </a:xfrm>
          <a:prstGeom prst="line">
            <a:avLst/>
          </a:prstGeom>
        </p:spPr>
        <p:style>
          <a:lnRef idx="2">
            <a:schemeClr val="dk1"/>
          </a:lnRef>
          <a:fillRef idx="0">
            <a:schemeClr val="dk1"/>
          </a:fillRef>
          <a:effectRef idx="1">
            <a:schemeClr val="dk1"/>
          </a:effectRef>
          <a:fontRef idx="minor">
            <a:schemeClr val="tx1"/>
          </a:fontRef>
        </p:style>
      </p:cxnSp>
      <p:sp>
        <p:nvSpPr>
          <p:cNvPr id="7" name="TextBox 6">
            <a:extLst>
              <a:ext uri="{FF2B5EF4-FFF2-40B4-BE49-F238E27FC236}">
                <a16:creationId xmlns:a16="http://schemas.microsoft.com/office/drawing/2014/main" id="{D932CBB0-99D1-49CE-2D41-2EF22D1ED780}"/>
              </a:ext>
            </a:extLst>
          </p:cNvPr>
          <p:cNvSpPr txBox="1"/>
          <p:nvPr/>
        </p:nvSpPr>
        <p:spPr>
          <a:xfrm>
            <a:off x="0" y="1123869"/>
            <a:ext cx="12051891" cy="646331"/>
          </a:xfrm>
          <a:prstGeom prst="rect">
            <a:avLst/>
          </a:prstGeom>
          <a:noFill/>
        </p:spPr>
        <p:txBody>
          <a:bodyPr wrap="square" rtlCol="0">
            <a:spAutoFit/>
          </a:bodyPr>
          <a:lstStyle/>
          <a:p>
            <a:pPr marL="285750" indent="-285750">
              <a:buFont typeface="Arial" panose="020B0604020202020204" pitchFamily="34" charset="0"/>
              <a:buChar char="•"/>
            </a:pPr>
            <a:r>
              <a:rPr lang="en-GB" b="1" dirty="0">
                <a:latin typeface="Calibri" panose="020F0502020204030204" pitchFamily="34" charset="0"/>
                <a:ea typeface="Calibri" panose="020F0502020204030204" pitchFamily="34" charset="0"/>
                <a:cs typeface="Calibri" panose="020F0502020204030204" pitchFamily="34" charset="0"/>
              </a:rPr>
              <a:t>Background</a:t>
            </a:r>
            <a:r>
              <a:rPr lang="en-GB" dirty="0">
                <a:latin typeface="Calibri" panose="020F0502020204030204" pitchFamily="34" charset="0"/>
                <a:ea typeface="Calibri" panose="020F0502020204030204" pitchFamily="34" charset="0"/>
                <a:cs typeface="Calibri" panose="020F0502020204030204" pitchFamily="34" charset="0"/>
              </a:rPr>
              <a:t> reading: Started looking at the background by researching the topic and started reading articles and conducted research on websites and in books   </a:t>
            </a:r>
            <a:r>
              <a:rPr lang="en-GB" dirty="0"/>
              <a:t> </a:t>
            </a:r>
          </a:p>
        </p:txBody>
      </p:sp>
      <p:sp>
        <p:nvSpPr>
          <p:cNvPr id="3" name="TextBox 2">
            <a:extLst>
              <a:ext uri="{FF2B5EF4-FFF2-40B4-BE49-F238E27FC236}">
                <a16:creationId xmlns:a16="http://schemas.microsoft.com/office/drawing/2014/main" id="{EBFB27DE-E610-9A57-8AC3-2199D0DE8973}"/>
              </a:ext>
            </a:extLst>
          </p:cNvPr>
          <p:cNvSpPr txBox="1"/>
          <p:nvPr/>
        </p:nvSpPr>
        <p:spPr>
          <a:xfrm>
            <a:off x="0" y="2097180"/>
            <a:ext cx="11796254" cy="923330"/>
          </a:xfrm>
          <a:prstGeom prst="rect">
            <a:avLst/>
          </a:prstGeom>
          <a:noFill/>
        </p:spPr>
        <p:txBody>
          <a:bodyPr wrap="square" rtlCol="0">
            <a:spAutoFit/>
          </a:bodyPr>
          <a:lstStyle/>
          <a:p>
            <a:pPr marL="285750" indent="-285750">
              <a:buFont typeface="Arial" panose="020B0604020202020204" pitchFamily="34" charset="0"/>
              <a:buChar char="•"/>
            </a:pPr>
            <a:r>
              <a:rPr lang="en-GB" b="1" dirty="0">
                <a:latin typeface="Calibri" panose="020F0502020204030204" pitchFamily="34" charset="0"/>
                <a:ea typeface="Calibri" panose="020F0502020204030204" pitchFamily="34" charset="0"/>
                <a:cs typeface="Calibri" panose="020F0502020204030204" pitchFamily="34" charset="0"/>
              </a:rPr>
              <a:t>Planning</a:t>
            </a:r>
            <a:r>
              <a:rPr lang="en-GB" dirty="0">
                <a:latin typeface="Calibri" panose="020F0502020204030204" pitchFamily="34" charset="0"/>
                <a:ea typeface="Calibri" panose="020F0502020204030204" pitchFamily="34" charset="0"/>
                <a:cs typeface="Calibri" panose="020F0502020204030204" pitchFamily="34" charset="0"/>
              </a:rPr>
              <a:t>:  After looking  at the research that I had  found on the topic area,  I started to look at what was most relevant and narrow down my findings.  I started to gather information on a word document. Anything that was not relevant was taken out and discarded. </a:t>
            </a:r>
            <a:endParaRPr lang="en-GB" dirty="0"/>
          </a:p>
        </p:txBody>
      </p:sp>
      <p:sp>
        <p:nvSpPr>
          <p:cNvPr id="5" name="TextBox 4">
            <a:extLst>
              <a:ext uri="{FF2B5EF4-FFF2-40B4-BE49-F238E27FC236}">
                <a16:creationId xmlns:a16="http://schemas.microsoft.com/office/drawing/2014/main" id="{3D1B878A-4FD5-EEA5-D79C-1C2C658B1DED}"/>
              </a:ext>
            </a:extLst>
          </p:cNvPr>
          <p:cNvSpPr txBox="1"/>
          <p:nvPr/>
        </p:nvSpPr>
        <p:spPr>
          <a:xfrm>
            <a:off x="0" y="3112811"/>
            <a:ext cx="11796254" cy="646331"/>
          </a:xfrm>
          <a:prstGeom prst="rect">
            <a:avLst/>
          </a:prstGeom>
          <a:noFill/>
        </p:spPr>
        <p:txBody>
          <a:bodyPr wrap="square" rtlCol="0">
            <a:spAutoFit/>
          </a:bodyPr>
          <a:lstStyle/>
          <a:p>
            <a:pPr marL="285750" indent="-285750">
              <a:buFont typeface="Arial" panose="020B0604020202020204" pitchFamily="34" charset="0"/>
              <a:buChar char="•"/>
            </a:pPr>
            <a:r>
              <a:rPr lang="en-GB" b="1" dirty="0">
                <a:latin typeface="Calibri" panose="020F0502020204030204" pitchFamily="34" charset="0"/>
                <a:ea typeface="Calibri" panose="020F0502020204030204" pitchFamily="34" charset="0"/>
                <a:cs typeface="Calibri" panose="020F0502020204030204" pitchFamily="34" charset="0"/>
              </a:rPr>
              <a:t>Structure</a:t>
            </a:r>
            <a:r>
              <a:rPr lang="en-GB" dirty="0">
                <a:latin typeface="Calibri" panose="020F0502020204030204" pitchFamily="34" charset="0"/>
                <a:ea typeface="Calibri" panose="020F0502020204030204" pitchFamily="34" charset="0"/>
                <a:cs typeface="Calibri" panose="020F0502020204030204" pitchFamily="34" charset="0"/>
              </a:rPr>
              <a:t>: Started to put findings into a structure on PowerPoint slides and started to  put information into the slides in a logical order that flowed and that would keep the audiences interest.    </a:t>
            </a:r>
            <a:endParaRPr lang="en-GB" dirty="0"/>
          </a:p>
        </p:txBody>
      </p:sp>
      <p:sp>
        <p:nvSpPr>
          <p:cNvPr id="6" name="TextBox 5">
            <a:extLst>
              <a:ext uri="{FF2B5EF4-FFF2-40B4-BE49-F238E27FC236}">
                <a16:creationId xmlns:a16="http://schemas.microsoft.com/office/drawing/2014/main" id="{A4D7BE15-6A2A-739B-B9DE-634C1AD5FEFB}"/>
              </a:ext>
            </a:extLst>
          </p:cNvPr>
          <p:cNvSpPr txBox="1"/>
          <p:nvPr/>
        </p:nvSpPr>
        <p:spPr>
          <a:xfrm>
            <a:off x="0" y="4251826"/>
            <a:ext cx="11867535" cy="646331"/>
          </a:xfrm>
          <a:prstGeom prst="rect">
            <a:avLst/>
          </a:prstGeom>
          <a:noFill/>
        </p:spPr>
        <p:txBody>
          <a:bodyPr wrap="square" rtlCol="0">
            <a:spAutoFit/>
          </a:bodyPr>
          <a:lstStyle/>
          <a:p>
            <a:pPr marL="285750" indent="-285750">
              <a:buFont typeface="Arial" panose="020B0604020202020204" pitchFamily="34" charset="0"/>
              <a:buChar char="•"/>
            </a:pPr>
            <a:r>
              <a:rPr lang="en-GB" b="1" dirty="0">
                <a:latin typeface="Calibri" panose="020F0502020204030204" pitchFamily="34" charset="0"/>
                <a:ea typeface="Calibri" panose="020F0502020204030204" pitchFamily="34" charset="0"/>
                <a:cs typeface="Calibri" panose="020F0502020204030204" pitchFamily="34" charset="0"/>
              </a:rPr>
              <a:t>Wider reading</a:t>
            </a:r>
            <a:r>
              <a:rPr lang="en-GB" dirty="0">
                <a:latin typeface="Calibri" panose="020F0502020204030204" pitchFamily="34" charset="0"/>
                <a:ea typeface="Calibri" panose="020F0502020204030204" pitchFamily="34" charset="0"/>
                <a:cs typeface="Calibri" panose="020F0502020204030204" pitchFamily="34" charset="0"/>
              </a:rPr>
              <a:t>: Found lot of different sources but some of them were not relevant to the topic, and some sources couldn’t be used due to them not being reliable sources.  Kept reading around the background research the topic.  </a:t>
            </a:r>
          </a:p>
        </p:txBody>
      </p:sp>
      <p:sp>
        <p:nvSpPr>
          <p:cNvPr id="8" name="TextBox 7">
            <a:extLst>
              <a:ext uri="{FF2B5EF4-FFF2-40B4-BE49-F238E27FC236}">
                <a16:creationId xmlns:a16="http://schemas.microsoft.com/office/drawing/2014/main" id="{A9FFAC2C-5C15-CBED-6DB4-288A1AAE5846}"/>
              </a:ext>
            </a:extLst>
          </p:cNvPr>
          <p:cNvSpPr txBox="1"/>
          <p:nvPr/>
        </p:nvSpPr>
        <p:spPr>
          <a:xfrm>
            <a:off x="-1" y="5332753"/>
            <a:ext cx="12051891" cy="923330"/>
          </a:xfrm>
          <a:prstGeom prst="rect">
            <a:avLst/>
          </a:prstGeom>
          <a:noFill/>
        </p:spPr>
        <p:txBody>
          <a:bodyPr wrap="square" rtlCol="0">
            <a:spAutoFit/>
          </a:bodyPr>
          <a:lstStyle/>
          <a:p>
            <a:pPr marL="285750" indent="-285750">
              <a:buFont typeface="Arial" panose="020B0604020202020204" pitchFamily="34" charset="0"/>
              <a:buChar char="•"/>
            </a:pPr>
            <a:r>
              <a:rPr lang="en-GB" b="1" dirty="0">
                <a:latin typeface="Calibri" panose="020F0502020204030204" pitchFamily="34" charset="0"/>
                <a:ea typeface="Calibri" panose="020F0502020204030204" pitchFamily="34" charset="0"/>
                <a:cs typeface="Calibri" panose="020F0502020204030204" pitchFamily="34" charset="0"/>
              </a:rPr>
              <a:t>Reflection/ challenges</a:t>
            </a:r>
            <a:r>
              <a:rPr lang="en-GB" dirty="0">
                <a:latin typeface="Calibri" panose="020F0502020204030204" pitchFamily="34" charset="0"/>
                <a:ea typeface="Calibri" panose="020F0502020204030204" pitchFamily="34" charset="0"/>
                <a:cs typeface="Calibri" panose="020F0502020204030204" pitchFamily="34" charset="0"/>
              </a:rPr>
              <a:t>: The hardest part was finding information that was relevant for the research topic, while  trying to not use information relating to different countries.  Also , challenges in cross referencing due to not being able to find a lot of information specific to the UK or Wales. </a:t>
            </a:r>
          </a:p>
        </p:txBody>
      </p:sp>
    </p:spTree>
    <p:extLst>
      <p:ext uri="{BB962C8B-B14F-4D97-AF65-F5344CB8AC3E}">
        <p14:creationId xmlns:p14="http://schemas.microsoft.com/office/powerpoint/2010/main" val="19523491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939</TotalTime>
  <Words>1409</Words>
  <Application>Microsoft Office PowerPoint</Application>
  <PresentationFormat>Widescreen</PresentationFormat>
  <Paragraphs>171</Paragraphs>
  <Slides>14</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Display</vt:lpstr>
      <vt:lpstr>Arial</vt:lpstr>
      <vt:lpstr>Calibri</vt:lpstr>
      <vt:lpstr>Office Theme</vt:lpstr>
      <vt:lpstr>What are the Challenges faced by Transgender Individuals in the Prison system and How can these be Addressed? </vt:lpstr>
      <vt:lpstr>Overview </vt:lpstr>
      <vt:lpstr>Definition of Transgender </vt:lpstr>
      <vt:lpstr>   What percentage of the prison population  are transgender?</vt:lpstr>
      <vt:lpstr>  Where are transgender  prisoners  held?      </vt:lpstr>
      <vt:lpstr>Case Study of Isla Bryon </vt:lpstr>
      <vt:lpstr>        The issues that transgender individuals face in prison   </vt:lpstr>
      <vt:lpstr> With the overcrowding problems in prison should transgender individuals be treated differently? </vt:lpstr>
      <vt:lpstr>  How could  the problems transgender individuals face be dealt with? </vt:lpstr>
      <vt:lpstr>                                                                                                                           Provide solutions to the problems and how successful they could be </vt:lpstr>
      <vt:lpstr>Conclusion </vt:lpstr>
      <vt:lpstr>References </vt:lpstr>
      <vt:lpstr>PowerPoint Presentation</vt:lpstr>
      <vt:lpstr>Research Timeline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megan goodier</dc:creator>
  <cp:lastModifiedBy>megan goodier</cp:lastModifiedBy>
  <cp:revision>87</cp:revision>
  <cp:lastPrinted>2026-03-03T09:13:39Z</cp:lastPrinted>
  <dcterms:created xsi:type="dcterms:W3CDTF">2026-02-16T11:44:49Z</dcterms:created>
  <dcterms:modified xsi:type="dcterms:W3CDTF">2026-03-04T10:50:44Z</dcterms:modified>
</cp:coreProperties>
</file>