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8" r:id="rId10"/>
    <p:sldId id="265" r:id="rId11"/>
    <p:sldId id="267" r:id="rId12"/>
    <p:sldId id="266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6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296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78B36F-9C06-4552-9C04-0E7F2B20F067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E2F3E-0123-46C7-B38B-B534702B5D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150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E2F3E-0123-46C7-B38B-B534702B5DF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127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Presenting an overall ‘case’ –</a:t>
            </a:r>
            <a:r>
              <a:rPr lang="en-GB" baseline="0" dirty="0" smtClean="0"/>
              <a:t> a reasoned argument which </a:t>
            </a:r>
            <a:r>
              <a:rPr lang="en-GB" dirty="0" smtClean="0">
                <a:effectLst/>
              </a:rPr>
              <a:t>expresses the writer's evaluation of several</a:t>
            </a:r>
            <a:r>
              <a:rPr lang="en-GB" baseline="0" dirty="0" smtClean="0">
                <a:effectLst/>
              </a:rPr>
              <a:t> pieces of text. </a:t>
            </a:r>
          </a:p>
          <a:p>
            <a:endParaRPr lang="en-GB" baseline="0" dirty="0" smtClean="0">
              <a:effectLst/>
            </a:endParaRPr>
          </a:p>
          <a:p>
            <a:r>
              <a:rPr lang="en-GB" baseline="0" dirty="0" smtClean="0">
                <a:effectLst/>
              </a:rPr>
              <a:t>Remember to specifically answer the question!!</a:t>
            </a:r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E2F3E-0123-46C7-B38B-B534702B5DF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854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Careful thinking, </a:t>
            </a:r>
          </a:p>
          <a:p>
            <a:endParaRPr lang="en-GB" dirty="0" smtClean="0"/>
          </a:p>
          <a:p>
            <a:r>
              <a:rPr lang="en-GB" dirty="0" smtClean="0"/>
              <a:t>Using reliable sources</a:t>
            </a:r>
          </a:p>
          <a:p>
            <a:endParaRPr lang="en-GB" dirty="0" smtClean="0"/>
          </a:p>
          <a:p>
            <a:r>
              <a:rPr lang="en-GB" dirty="0" smtClean="0"/>
              <a:t>Constructing</a:t>
            </a:r>
            <a:r>
              <a:rPr lang="en-GB" baseline="0" dirty="0" smtClean="0"/>
              <a:t> a reliable argument (using a range of sources)</a:t>
            </a:r>
          </a:p>
          <a:p>
            <a:endParaRPr lang="en-GB" baseline="0" dirty="0" smtClean="0"/>
          </a:p>
          <a:p>
            <a:r>
              <a:rPr lang="en-GB" baseline="0" dirty="0" smtClean="0"/>
              <a:t>DOES NOT mean criticising the work of others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BC01-C2AB-488F-868B-E27AF56F631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599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Open university</a:t>
            </a:r>
            <a:r>
              <a:rPr lang="en-GB" baseline="0" dirty="0" smtClean="0"/>
              <a:t> – steps to being critical</a:t>
            </a:r>
          </a:p>
          <a:p>
            <a:endParaRPr lang="en-GB" baseline="0" dirty="0" smtClean="0"/>
          </a:p>
          <a:p>
            <a:r>
              <a:rPr lang="en-GB" baseline="0" dirty="0" smtClean="0"/>
              <a:t>Read – take the info in and understand it (look at main arguments and key points)</a:t>
            </a:r>
          </a:p>
          <a:p>
            <a:r>
              <a:rPr lang="en-GB" baseline="0" dirty="0" smtClean="0"/>
              <a:t>Then – analyse – how key points relate to each other</a:t>
            </a:r>
          </a:p>
          <a:p>
            <a:r>
              <a:rPr lang="en-GB" baseline="0" dirty="0" smtClean="0"/>
              <a:t>Compare- similarities and differences in key points</a:t>
            </a:r>
          </a:p>
          <a:p>
            <a:r>
              <a:rPr lang="en-GB" baseline="0" dirty="0" smtClean="0"/>
              <a:t>Synthesise – begin constructing your argument</a:t>
            </a:r>
          </a:p>
          <a:p>
            <a:r>
              <a:rPr lang="en-GB" baseline="0" dirty="0" smtClean="0"/>
              <a:t>Evaluate – how relievable is an idea in comparison to others?</a:t>
            </a:r>
          </a:p>
          <a:p>
            <a:r>
              <a:rPr lang="en-GB" baseline="0" dirty="0" smtClean="0"/>
              <a:t>Apply your knowledge to the question (the info you have found out by conducting the process so far)</a:t>
            </a:r>
          </a:p>
          <a:p>
            <a:r>
              <a:rPr lang="en-GB" baseline="0" dirty="0" smtClean="0"/>
              <a:t>Justify (putting all your knowledge together and forming an argument)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BC01-C2AB-488F-868B-E27AF56F631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76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E2F3E-0123-46C7-B38B-B534702B5DF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353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E2F3E-0123-46C7-B38B-B534702B5DF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262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D200B3F0-A9BC-48CE-8EB6-ECE965069900}" type="datetimeFigureOut">
              <a:rPr lang="en-US" dirty="0"/>
              <a:pPr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9FFFF-3106-4DDB-AA62-0C80862170D6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E0DC7-7F53-471C-A711-B3DA6F2535F3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4C9D-4618-451D-80C1-6A376BB42AB4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64B320A-89BA-47B2-A525-92E8D10B06E4}" type="datetimeFigureOut">
              <a:rPr lang="en-US" dirty="0"/>
              <a:t>10/26/2017</a:t>
            </a:fld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Curriculum Studies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Assignment two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9993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761413" cy="42545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 </a:t>
            </a:r>
          </a:p>
          <a:p>
            <a:r>
              <a:rPr lang="en-GB" b="1" dirty="0"/>
              <a:t>Critically analyse the strategies for promoting inclusivity in a given UK curriculum. 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 </a:t>
            </a:r>
            <a:r>
              <a:rPr lang="en-GB" dirty="0"/>
              <a:t> </a:t>
            </a:r>
          </a:p>
          <a:p>
            <a:r>
              <a:rPr lang="en-GB" dirty="0"/>
              <a:t>Choose a curriculum of your choice from the list below, </a:t>
            </a:r>
            <a:r>
              <a:rPr lang="en-GB" dirty="0" err="1"/>
              <a:t>e.g</a:t>
            </a:r>
            <a:r>
              <a:rPr lang="en-GB" dirty="0"/>
              <a:t> Free Schools:</a:t>
            </a:r>
          </a:p>
          <a:p>
            <a:pPr marL="0" indent="0">
              <a:buNone/>
            </a:pPr>
            <a:r>
              <a:rPr lang="en-GB" dirty="0"/>
              <a:t>-Foundation Stage in England or Northern Ireland</a:t>
            </a:r>
          </a:p>
          <a:p>
            <a:pPr marL="0" indent="0">
              <a:buNone/>
            </a:pPr>
            <a:r>
              <a:rPr lang="en-GB" dirty="0"/>
              <a:t>-The Scottish Curriculum (3-18 years)</a:t>
            </a:r>
          </a:p>
          <a:p>
            <a:pPr marL="0" indent="0">
              <a:buNone/>
            </a:pPr>
            <a:r>
              <a:rPr lang="en-GB" dirty="0"/>
              <a:t>-The National Curriculum (Primary, Secondary, Faith Schools) </a:t>
            </a:r>
          </a:p>
          <a:p>
            <a:pPr marL="0" indent="0">
              <a:buNone/>
            </a:pPr>
            <a:r>
              <a:rPr lang="en-GB" dirty="0"/>
              <a:t>-Free Schools</a:t>
            </a:r>
          </a:p>
          <a:p>
            <a:pPr marL="0" indent="0">
              <a:buNone/>
            </a:pPr>
            <a:r>
              <a:rPr lang="en-GB" dirty="0"/>
              <a:t>-The Vocational Curriculum (Further Education)</a:t>
            </a:r>
          </a:p>
          <a:p>
            <a:pPr marL="0" indent="0">
              <a:buNone/>
            </a:pPr>
            <a:r>
              <a:rPr lang="en-GB" dirty="0"/>
              <a:t>-Pathways Training and Work Based Learning (Further Education)</a:t>
            </a:r>
          </a:p>
          <a:p>
            <a:pPr marL="0" indent="0">
              <a:buNone/>
            </a:pPr>
            <a:r>
              <a:rPr lang="en-GB" dirty="0"/>
              <a:t>-AS/A levels (Further Education)</a:t>
            </a:r>
          </a:p>
          <a:p>
            <a:pPr marL="0" indent="0">
              <a:buNone/>
            </a:pPr>
            <a:r>
              <a:rPr lang="en-GB" dirty="0"/>
              <a:t>-Degree Programmes (Higher Education)</a:t>
            </a:r>
          </a:p>
        </p:txBody>
      </p:sp>
    </p:spTree>
    <p:extLst>
      <p:ext uri="{BB962C8B-B14F-4D97-AF65-F5344CB8AC3E}">
        <p14:creationId xmlns:p14="http://schemas.microsoft.com/office/powerpoint/2010/main" val="543300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Hand in date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4</a:t>
            </a:r>
            <a:r>
              <a:rPr lang="en-GB" baseline="30000" dirty="0" smtClean="0"/>
              <a:t>th</a:t>
            </a:r>
            <a:r>
              <a:rPr lang="en-GB" dirty="0" smtClean="0"/>
              <a:t> December 2017</a:t>
            </a:r>
            <a:endParaRPr lang="en-GB" dirty="0" smtClean="0"/>
          </a:p>
          <a:p>
            <a:r>
              <a:rPr lang="en-GB" dirty="0" smtClean="0"/>
              <a:t>Electronic copy only through turn it in</a:t>
            </a:r>
          </a:p>
          <a:p>
            <a:r>
              <a:rPr lang="en-GB" dirty="0" smtClean="0"/>
              <a:t>3000 word +/- 10%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97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Assignment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472612"/>
            <a:ext cx="8761413" cy="4198776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en-GB" dirty="0"/>
              <a:t>A critical analysis of the strategies use to promote inclusivity in the chosen curriculum</a:t>
            </a:r>
          </a:p>
          <a:p>
            <a:pPr lvl="0"/>
            <a:r>
              <a:rPr lang="en-GB" dirty="0"/>
              <a:t>A thorough treatment of the topic with in-depth analysis and critical evaluation backed up with extensive reading. Evidence of referencing books, articles and or websites.  </a:t>
            </a:r>
          </a:p>
          <a:p>
            <a:pPr lvl="0"/>
            <a:r>
              <a:rPr lang="en-GB" b="1" dirty="0"/>
              <a:t>Structure and Argument: </a:t>
            </a:r>
            <a:r>
              <a:rPr lang="en-GB" dirty="0"/>
              <a:t>Effective and clear introduction; Breadth of issues covered; Ability to answer the question; Structure and coherence of argument; Usefulness of the conclusion.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lvl="0"/>
            <a:r>
              <a:rPr lang="en-GB" b="1" dirty="0"/>
              <a:t>Understanding and Application of Theories: </a:t>
            </a:r>
            <a:r>
              <a:rPr lang="en-GB" dirty="0"/>
              <a:t>Appropriate use of relevant theoretical framework.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lvl="0"/>
            <a:r>
              <a:rPr lang="en-GB" b="1" dirty="0"/>
              <a:t>Evidence of Additional Reading: </a:t>
            </a:r>
            <a:r>
              <a:rPr lang="en-GB" dirty="0"/>
              <a:t>Appropriate use of references and quotations; Use of supporting evidence.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lvl="0"/>
            <a:r>
              <a:rPr lang="en-GB" b="1" dirty="0"/>
              <a:t>Style and Presentation:  </a:t>
            </a:r>
            <a:r>
              <a:rPr lang="en-GB" dirty="0"/>
              <a:t>Fluency of writing; Spelling/grammar/punctuation; Presentation; Degree of conformity to required word limit.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4805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 smtClean="0"/>
              <a:t>Capture the </a:t>
            </a:r>
            <a:r>
              <a:rPr lang="en-GB" dirty="0"/>
              <a:t>reader’s interest </a:t>
            </a:r>
          </a:p>
          <a:p>
            <a:r>
              <a:rPr lang="en-GB" dirty="0"/>
              <a:t>Set the </a:t>
            </a:r>
            <a:r>
              <a:rPr lang="en-GB" dirty="0" smtClean="0"/>
              <a:t>scene</a:t>
            </a:r>
            <a:endParaRPr lang="en-GB" dirty="0"/>
          </a:p>
          <a:p>
            <a:r>
              <a:rPr lang="en-GB" dirty="0"/>
              <a:t>Explain how you interpret the question set </a:t>
            </a:r>
          </a:p>
          <a:p>
            <a:r>
              <a:rPr lang="en-GB" dirty="0"/>
              <a:t>Define or explain key terms if necessary </a:t>
            </a:r>
          </a:p>
          <a:p>
            <a:r>
              <a:rPr lang="en-GB" dirty="0"/>
              <a:t>Identify the issues that you are going to explore </a:t>
            </a:r>
          </a:p>
          <a:p>
            <a:r>
              <a:rPr lang="en-GB" dirty="0"/>
              <a:t>Give a brief outline of how you will deal with each issue, and in which order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6996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Main Body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Contains the points outlined in your introduction, divided into </a:t>
            </a:r>
            <a:r>
              <a:rPr lang="en-GB" dirty="0" smtClean="0"/>
              <a:t>paragraphs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These paragraphs will be specific to your chosen curriculum and the chosen strategies </a:t>
            </a:r>
          </a:p>
          <a:p>
            <a:endParaRPr lang="en-GB" dirty="0"/>
          </a:p>
          <a:p>
            <a:r>
              <a:rPr lang="en-GB" dirty="0" err="1" smtClean="0"/>
              <a:t>Eg</a:t>
            </a:r>
            <a:r>
              <a:rPr lang="en-GB" dirty="0" smtClean="0"/>
              <a:t>. National Curriculum England – one possible strategy = ‘Responding </a:t>
            </a:r>
            <a:r>
              <a:rPr lang="en-GB" dirty="0"/>
              <a:t>to pupils’ needs and overcoming potential barriers for individuals and groups of </a:t>
            </a:r>
            <a:r>
              <a:rPr lang="en-GB" dirty="0" smtClean="0"/>
              <a:t>pupils’ – critically analyse this in the paragraph.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7687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Conclusion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 not introduce any NEW material here.</a:t>
            </a:r>
          </a:p>
          <a:p>
            <a:r>
              <a:rPr lang="en-GB" dirty="0"/>
              <a:t>Summarise your ideas/argument (you might also have done this in your introduction) </a:t>
            </a:r>
          </a:p>
          <a:p>
            <a:r>
              <a:rPr lang="en-GB" dirty="0"/>
              <a:t>Restate what you consider to be the main points </a:t>
            </a:r>
          </a:p>
          <a:p>
            <a:r>
              <a:rPr lang="en-GB" dirty="0"/>
              <a:t>Make it clear why those conclusions are important or significant.</a:t>
            </a:r>
          </a:p>
          <a:p>
            <a:r>
              <a:rPr lang="en-GB" dirty="0"/>
              <a:t>In your last sentence: link your conclusions or recommendations back to the title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635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Reference 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Harvard referencing </a:t>
            </a:r>
          </a:p>
          <a:p>
            <a:r>
              <a:rPr lang="en-GB" dirty="0"/>
              <a:t>You need a reference list and you need to cite work throughout </a:t>
            </a:r>
            <a:r>
              <a:rPr lang="en-GB" dirty="0" err="1"/>
              <a:t>e.g</a:t>
            </a:r>
            <a:r>
              <a:rPr lang="en-GB" dirty="0"/>
              <a:t> According to Davies (2015) or : People with autism face many barriers in secondary schools (Jones and Smith 2015).  </a:t>
            </a:r>
          </a:p>
          <a:p>
            <a:r>
              <a:rPr lang="en-GB" dirty="0"/>
              <a:t>Only use reliable references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5022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Critical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b="1" dirty="0"/>
              <a:t>critical analysis</a:t>
            </a:r>
            <a:r>
              <a:rPr lang="en-GB" altLang="en-US" dirty="0"/>
              <a:t> means considering the claims of theorists, governments, authorities and so on, what they are based on, and how far they seem to apply or be relevant to a given situation’.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3503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96068" y="2675467"/>
            <a:ext cx="7408333" cy="3849877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Being ‘critical’ does not mean just being negative, or pointing out what is wrong about something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Being critical is about: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thinking carefully about what you read and why: judging what resources are </a:t>
            </a:r>
            <a:r>
              <a:rPr lang="en-GB" dirty="0" smtClean="0"/>
              <a:t>credible</a:t>
            </a:r>
          </a:p>
          <a:p>
            <a:endParaRPr lang="en-GB" dirty="0" smtClean="0"/>
          </a:p>
          <a:p>
            <a:r>
              <a:rPr lang="en-GB" dirty="0"/>
              <a:t>not just repeating the ideas of others, but looking for connections (or disparities), and constructing your own arguments supported by a range carefully considered </a:t>
            </a:r>
            <a:r>
              <a:rPr lang="en-GB" dirty="0" smtClean="0"/>
              <a:t>viewpoints</a:t>
            </a:r>
          </a:p>
          <a:p>
            <a:endParaRPr lang="en-GB" dirty="0"/>
          </a:p>
          <a:p>
            <a:r>
              <a:rPr lang="en-GB" dirty="0"/>
              <a:t>being inquisitive, and asking good questions - of others, and of yourself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Be critical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6799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7909" y="2379307"/>
            <a:ext cx="11541968" cy="4301412"/>
          </a:xfrm>
        </p:spPr>
        <p:txBody>
          <a:bodyPr>
            <a:noAutofit/>
          </a:bodyPr>
          <a:lstStyle/>
          <a:p>
            <a:r>
              <a:rPr lang="en-GB" sz="1600" dirty="0"/>
              <a:t>Process - Take in the information (i.e. in what you have read, heard, seen or done</a:t>
            </a:r>
            <a:r>
              <a:rPr lang="en-GB" sz="1600" dirty="0" smtClean="0"/>
              <a:t>).</a:t>
            </a:r>
            <a:endParaRPr lang="en-GB" sz="1600" dirty="0"/>
          </a:p>
          <a:p>
            <a:r>
              <a:rPr lang="en-GB" sz="1600" dirty="0"/>
              <a:t>Understand - Comprehend the key points, assumptions, arguments and evidence presented</a:t>
            </a:r>
            <a:r>
              <a:rPr lang="en-GB" sz="1600" dirty="0" smtClean="0"/>
              <a:t>.</a:t>
            </a:r>
            <a:endParaRPr lang="en-GB" sz="1600" dirty="0"/>
          </a:p>
          <a:p>
            <a:r>
              <a:rPr lang="en-GB" sz="1600" dirty="0"/>
              <a:t>Analyse - Examine how these key components fit together and relate to each other</a:t>
            </a:r>
            <a:r>
              <a:rPr lang="en-GB" sz="1600" dirty="0" smtClean="0"/>
              <a:t>.</a:t>
            </a:r>
            <a:endParaRPr lang="en-GB" sz="1600" dirty="0"/>
          </a:p>
          <a:p>
            <a:r>
              <a:rPr lang="en-GB" sz="1600" dirty="0"/>
              <a:t>Compare - Explore the similarities, differences between the ideas you are reading about. </a:t>
            </a:r>
          </a:p>
          <a:p>
            <a:r>
              <a:rPr lang="en-GB" sz="1600" dirty="0"/>
              <a:t>Synthesise - Bring together different sources of information to serve an argument or idea you are constructing. Make logical connections between the different sources that help you shape and support your ideas</a:t>
            </a:r>
            <a:r>
              <a:rPr lang="en-GB" sz="1600" dirty="0" smtClean="0"/>
              <a:t>.</a:t>
            </a:r>
            <a:endParaRPr lang="en-GB" sz="1600" dirty="0"/>
          </a:p>
          <a:p>
            <a:r>
              <a:rPr lang="en-GB" sz="1600" dirty="0"/>
              <a:t>Evaluate - Assess the worth of an idea in terms of its relevance to your needs, the evidence on which it is based and how it relates to other pertinent ideas</a:t>
            </a:r>
            <a:r>
              <a:rPr lang="en-GB" sz="1600" dirty="0" smtClean="0"/>
              <a:t>.</a:t>
            </a:r>
            <a:endParaRPr lang="en-GB" sz="1600" dirty="0"/>
          </a:p>
          <a:p>
            <a:r>
              <a:rPr lang="en-GB" sz="1600" dirty="0"/>
              <a:t>Apply - Transfer the understanding you have gained from your critical evaluation and use in response to questions, assignments and projects</a:t>
            </a:r>
            <a:r>
              <a:rPr lang="en-GB" sz="1600" dirty="0" smtClean="0"/>
              <a:t>.</a:t>
            </a:r>
            <a:endParaRPr lang="en-GB" sz="1600" dirty="0"/>
          </a:p>
          <a:p>
            <a:r>
              <a:rPr lang="en-GB" sz="1600" dirty="0"/>
              <a:t>Justify - Use critical thinking to develop arguments, draw conclusions, make inferences and identify implications                                                              </a:t>
            </a:r>
            <a:r>
              <a:rPr lang="en-GB" sz="1600" b="1" dirty="0"/>
              <a:t>Open University (2009</a:t>
            </a:r>
            <a:r>
              <a:rPr lang="en-GB" sz="1600" b="1" dirty="0" smtClean="0"/>
              <a:t>)</a:t>
            </a:r>
            <a:endParaRPr lang="en-GB" sz="16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Critical ‘Stairway’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4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Continued</a:t>
            </a:r>
            <a:endParaRPr lang="en-GB" dirty="0"/>
          </a:p>
        </p:txBody>
      </p:sp>
      <p:pic>
        <p:nvPicPr>
          <p:cNvPr id="4" name="table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28933" y="2603500"/>
            <a:ext cx="6414947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312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Any questions?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 will be available in my office until 2:30 to answer any further 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5089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20</TotalTime>
  <Words>750</Words>
  <Application>Microsoft Office PowerPoint</Application>
  <PresentationFormat>Widescreen</PresentationFormat>
  <Paragraphs>106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Gothic</vt:lpstr>
      <vt:lpstr>Wingdings 3</vt:lpstr>
      <vt:lpstr>Ion Boardroom</vt:lpstr>
      <vt:lpstr>Curriculum Studies </vt:lpstr>
      <vt:lpstr>Title</vt:lpstr>
      <vt:lpstr>Hand in date</vt:lpstr>
      <vt:lpstr>Assignment Criteria</vt:lpstr>
      <vt:lpstr>Introduction</vt:lpstr>
      <vt:lpstr>Main Body</vt:lpstr>
      <vt:lpstr>Conclusion</vt:lpstr>
      <vt:lpstr>Reference list</vt:lpstr>
      <vt:lpstr>Critical Analysis</vt:lpstr>
      <vt:lpstr>Be critical</vt:lpstr>
      <vt:lpstr>Critical ‘Stairway’</vt:lpstr>
      <vt:lpstr>Continued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Studies </dc:title>
  <dc:creator>Laura Hutchings</dc:creator>
  <cp:lastModifiedBy>Laura Hutchings</cp:lastModifiedBy>
  <cp:revision>2</cp:revision>
  <dcterms:created xsi:type="dcterms:W3CDTF">2015-11-30T12:03:52Z</dcterms:created>
  <dcterms:modified xsi:type="dcterms:W3CDTF">2017-10-26T08:46:20Z</dcterms:modified>
</cp:coreProperties>
</file>