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1"/>
  </p:notesMasterIdLst>
  <p:sldIdLst>
    <p:sldId id="256" r:id="rId2"/>
    <p:sldId id="269" r:id="rId3"/>
    <p:sldId id="272" r:id="rId4"/>
    <p:sldId id="294" r:id="rId5"/>
    <p:sldId id="273" r:id="rId6"/>
    <p:sldId id="274" r:id="rId7"/>
    <p:sldId id="275" r:id="rId8"/>
    <p:sldId id="276" r:id="rId9"/>
    <p:sldId id="277" r:id="rId10"/>
    <p:sldId id="278" r:id="rId11"/>
    <p:sldId id="279" r:id="rId12"/>
    <p:sldId id="280" r:id="rId13"/>
    <p:sldId id="303" r:id="rId14"/>
    <p:sldId id="281" r:id="rId15"/>
    <p:sldId id="282" r:id="rId16"/>
    <p:sldId id="283" r:id="rId17"/>
    <p:sldId id="284" r:id="rId18"/>
    <p:sldId id="285" r:id="rId19"/>
    <p:sldId id="286" r:id="rId20"/>
    <p:sldId id="287" r:id="rId21"/>
    <p:sldId id="288" r:id="rId22"/>
    <p:sldId id="289" r:id="rId23"/>
    <p:sldId id="290" r:id="rId24"/>
    <p:sldId id="291" r:id="rId25"/>
    <p:sldId id="292" r:id="rId26"/>
    <p:sldId id="293" r:id="rId27"/>
    <p:sldId id="258" r:id="rId28"/>
    <p:sldId id="297" r:id="rId29"/>
    <p:sldId id="296" r:id="rId30"/>
    <p:sldId id="295" r:id="rId31"/>
    <p:sldId id="298" r:id="rId32"/>
    <p:sldId id="299" r:id="rId33"/>
    <p:sldId id="259" r:id="rId34"/>
    <p:sldId id="300" r:id="rId35"/>
    <p:sldId id="304" r:id="rId36"/>
    <p:sldId id="267" r:id="rId37"/>
    <p:sldId id="268" r:id="rId38"/>
    <p:sldId id="260" r:id="rId39"/>
    <p:sldId id="301" r:id="rId40"/>
    <p:sldId id="302" r:id="rId41"/>
    <p:sldId id="305" r:id="rId42"/>
    <p:sldId id="257" r:id="rId43"/>
    <p:sldId id="306" r:id="rId44"/>
    <p:sldId id="307" r:id="rId45"/>
    <p:sldId id="308" r:id="rId46"/>
    <p:sldId id="309" r:id="rId47"/>
    <p:sldId id="310" r:id="rId48"/>
    <p:sldId id="311" r:id="rId49"/>
    <p:sldId id="312" r:id="rId50"/>
    <p:sldId id="313" r:id="rId51"/>
    <p:sldId id="314" r:id="rId52"/>
    <p:sldId id="261" r:id="rId53"/>
    <p:sldId id="262" r:id="rId54"/>
    <p:sldId id="264" r:id="rId55"/>
    <p:sldId id="263" r:id="rId56"/>
    <p:sldId id="265" r:id="rId57"/>
    <p:sldId id="266" r:id="rId58"/>
    <p:sldId id="271" r:id="rId59"/>
    <p:sldId id="270"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E719B1-7293-4125-A5E2-4CC1115F175A}" v="3" dt="2022-10-24T19:39:28.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55" autoAdjust="0"/>
    <p:restoredTop sz="94660"/>
  </p:normalViewPr>
  <p:slideViewPr>
    <p:cSldViewPr snapToGrid="0">
      <p:cViewPr varScale="1">
        <p:scale>
          <a:sx n="83" d="100"/>
          <a:sy n="83" d="100"/>
        </p:scale>
        <p:origin x="6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B3BC1A03-965D-4DFB-A576-AC1A9A48F0A8}"/>
    <pc:docChg chg="custSel addSld modSld">
      <pc:chgData name="David Gardner" userId="32a3b49f-52b0-4a7d-8a0d-c44fdf742dfe" providerId="ADAL" clId="{B3BC1A03-965D-4DFB-A576-AC1A9A48F0A8}" dt="2022-03-18T12:43:50.939" v="635" actId="27636"/>
      <pc:docMkLst>
        <pc:docMk/>
      </pc:docMkLst>
      <pc:sldChg chg="modSp mod">
        <pc:chgData name="David Gardner" userId="32a3b49f-52b0-4a7d-8a0d-c44fdf742dfe" providerId="ADAL" clId="{B3BC1A03-965D-4DFB-A576-AC1A9A48F0A8}" dt="2022-03-18T08:49:43.963" v="22" actId="20577"/>
        <pc:sldMkLst>
          <pc:docMk/>
          <pc:sldMk cId="1061500094" sldId="258"/>
        </pc:sldMkLst>
        <pc:spChg chg="mod">
          <ac:chgData name="David Gardner" userId="32a3b49f-52b0-4a7d-8a0d-c44fdf742dfe" providerId="ADAL" clId="{B3BC1A03-965D-4DFB-A576-AC1A9A48F0A8}" dt="2022-03-18T08:49:43.963" v="22" actId="20577"/>
          <ac:spMkLst>
            <pc:docMk/>
            <pc:sldMk cId="1061500094" sldId="258"/>
            <ac:spMk id="3" creationId="{00000000-0000-0000-0000-000000000000}"/>
          </ac:spMkLst>
        </pc:spChg>
      </pc:sldChg>
      <pc:sldChg chg="modSp mod">
        <pc:chgData name="David Gardner" userId="32a3b49f-52b0-4a7d-8a0d-c44fdf742dfe" providerId="ADAL" clId="{B3BC1A03-965D-4DFB-A576-AC1A9A48F0A8}" dt="2022-03-18T08:52:59.237" v="37" actId="122"/>
        <pc:sldMkLst>
          <pc:docMk/>
          <pc:sldMk cId="1768589933" sldId="261"/>
        </pc:sldMkLst>
        <pc:spChg chg="mod">
          <ac:chgData name="David Gardner" userId="32a3b49f-52b0-4a7d-8a0d-c44fdf742dfe" providerId="ADAL" clId="{B3BC1A03-965D-4DFB-A576-AC1A9A48F0A8}" dt="2022-03-18T08:52:59.237" v="37" actId="122"/>
          <ac:spMkLst>
            <pc:docMk/>
            <pc:sldMk cId="1768589933" sldId="261"/>
            <ac:spMk id="2" creationId="{00000000-0000-0000-0000-000000000000}"/>
          </ac:spMkLst>
        </pc:spChg>
      </pc:sldChg>
      <pc:sldChg chg="modSp mod">
        <pc:chgData name="David Gardner" userId="32a3b49f-52b0-4a7d-8a0d-c44fdf742dfe" providerId="ADAL" clId="{B3BC1A03-965D-4DFB-A576-AC1A9A48F0A8}" dt="2022-03-18T08:53:07.005" v="38" actId="122"/>
        <pc:sldMkLst>
          <pc:docMk/>
          <pc:sldMk cId="3940476305" sldId="262"/>
        </pc:sldMkLst>
        <pc:spChg chg="mod">
          <ac:chgData name="David Gardner" userId="32a3b49f-52b0-4a7d-8a0d-c44fdf742dfe" providerId="ADAL" clId="{B3BC1A03-965D-4DFB-A576-AC1A9A48F0A8}" dt="2022-03-18T08:53:07.005" v="38" actId="122"/>
          <ac:spMkLst>
            <pc:docMk/>
            <pc:sldMk cId="3940476305" sldId="262"/>
            <ac:spMk id="2" creationId="{00000000-0000-0000-0000-000000000000}"/>
          </ac:spMkLst>
        </pc:spChg>
      </pc:sldChg>
      <pc:sldChg chg="modSp mod">
        <pc:chgData name="David Gardner" userId="32a3b49f-52b0-4a7d-8a0d-c44fdf742dfe" providerId="ADAL" clId="{B3BC1A03-965D-4DFB-A576-AC1A9A48F0A8}" dt="2022-03-18T08:53:33.090" v="41" actId="20577"/>
        <pc:sldMkLst>
          <pc:docMk/>
          <pc:sldMk cId="3938043055" sldId="263"/>
        </pc:sldMkLst>
        <pc:spChg chg="mod">
          <ac:chgData name="David Gardner" userId="32a3b49f-52b0-4a7d-8a0d-c44fdf742dfe" providerId="ADAL" clId="{B3BC1A03-965D-4DFB-A576-AC1A9A48F0A8}" dt="2022-03-18T08:53:33.090" v="41" actId="20577"/>
          <ac:spMkLst>
            <pc:docMk/>
            <pc:sldMk cId="3938043055" sldId="263"/>
            <ac:spMk id="3" creationId="{00000000-0000-0000-0000-000000000000}"/>
          </ac:spMkLst>
        </pc:spChg>
      </pc:sldChg>
      <pc:sldChg chg="modSp mod">
        <pc:chgData name="David Gardner" userId="32a3b49f-52b0-4a7d-8a0d-c44fdf742dfe" providerId="ADAL" clId="{B3BC1A03-965D-4DFB-A576-AC1A9A48F0A8}" dt="2022-03-18T08:56:21.838" v="51" actId="27636"/>
        <pc:sldMkLst>
          <pc:docMk/>
          <pc:sldMk cId="1450254544" sldId="265"/>
        </pc:sldMkLst>
        <pc:spChg chg="mod">
          <ac:chgData name="David Gardner" userId="32a3b49f-52b0-4a7d-8a0d-c44fdf742dfe" providerId="ADAL" clId="{B3BC1A03-965D-4DFB-A576-AC1A9A48F0A8}" dt="2022-03-18T08:56:21.838" v="51" actId="27636"/>
          <ac:spMkLst>
            <pc:docMk/>
            <pc:sldMk cId="1450254544" sldId="265"/>
            <ac:spMk id="3" creationId="{00000000-0000-0000-0000-000000000000}"/>
          </ac:spMkLst>
        </pc:spChg>
      </pc:sldChg>
      <pc:sldChg chg="modSp mod">
        <pc:chgData name="David Gardner" userId="32a3b49f-52b0-4a7d-8a0d-c44fdf742dfe" providerId="ADAL" clId="{B3BC1A03-965D-4DFB-A576-AC1A9A48F0A8}" dt="2022-03-18T08:52:34.460" v="35" actId="122"/>
        <pc:sldMkLst>
          <pc:docMk/>
          <pc:sldMk cId="529936378" sldId="268"/>
        </pc:sldMkLst>
        <pc:spChg chg="mod">
          <ac:chgData name="David Gardner" userId="32a3b49f-52b0-4a7d-8a0d-c44fdf742dfe" providerId="ADAL" clId="{B3BC1A03-965D-4DFB-A576-AC1A9A48F0A8}" dt="2022-03-18T08:52:34.460" v="35" actId="122"/>
          <ac:spMkLst>
            <pc:docMk/>
            <pc:sldMk cId="529936378" sldId="268"/>
            <ac:spMk id="2" creationId="{00000000-0000-0000-0000-000000000000}"/>
          </ac:spMkLst>
        </pc:spChg>
      </pc:sldChg>
      <pc:sldChg chg="modSp mod">
        <pc:chgData name="David Gardner" userId="32a3b49f-52b0-4a7d-8a0d-c44fdf742dfe" providerId="ADAL" clId="{B3BC1A03-965D-4DFB-A576-AC1A9A48F0A8}" dt="2022-03-18T08:42:16.423" v="3" actId="1076"/>
        <pc:sldMkLst>
          <pc:docMk/>
          <pc:sldMk cId="3484708086" sldId="269"/>
        </pc:sldMkLst>
        <pc:spChg chg="mod">
          <ac:chgData name="David Gardner" userId="32a3b49f-52b0-4a7d-8a0d-c44fdf742dfe" providerId="ADAL" clId="{B3BC1A03-965D-4DFB-A576-AC1A9A48F0A8}" dt="2022-03-18T08:42:16.423" v="3" actId="1076"/>
          <ac:spMkLst>
            <pc:docMk/>
            <pc:sldMk cId="3484708086" sldId="269"/>
            <ac:spMk id="5" creationId="{00000000-0000-0000-0000-000000000000}"/>
          </ac:spMkLst>
        </pc:spChg>
        <pc:spChg chg="mod">
          <ac:chgData name="David Gardner" userId="32a3b49f-52b0-4a7d-8a0d-c44fdf742dfe" providerId="ADAL" clId="{B3BC1A03-965D-4DFB-A576-AC1A9A48F0A8}" dt="2022-03-18T08:41:59.666" v="0" actId="207"/>
          <ac:spMkLst>
            <pc:docMk/>
            <pc:sldMk cId="3484708086" sldId="269"/>
            <ac:spMk id="7" creationId="{00000000-0000-0000-0000-000000000000}"/>
          </ac:spMkLst>
        </pc:spChg>
      </pc:sldChg>
      <pc:sldChg chg="addSp delSp modSp mod">
        <pc:chgData name="David Gardner" userId="32a3b49f-52b0-4a7d-8a0d-c44fdf742dfe" providerId="ADAL" clId="{B3BC1A03-965D-4DFB-A576-AC1A9A48F0A8}" dt="2022-03-18T12:43:50.939" v="635" actId="27636"/>
        <pc:sldMkLst>
          <pc:docMk/>
          <pc:sldMk cId="1070273461" sldId="274"/>
        </pc:sldMkLst>
        <pc:spChg chg="add mod">
          <ac:chgData name="David Gardner" userId="32a3b49f-52b0-4a7d-8a0d-c44fdf742dfe" providerId="ADAL" clId="{B3BC1A03-965D-4DFB-A576-AC1A9A48F0A8}" dt="2022-03-18T12:42:17.773" v="631" actId="207"/>
          <ac:spMkLst>
            <pc:docMk/>
            <pc:sldMk cId="1070273461" sldId="274"/>
            <ac:spMk id="2" creationId="{52A24390-8892-43AD-A12B-4A38F21398AC}"/>
          </ac:spMkLst>
        </pc:spChg>
        <pc:spChg chg="add del mod">
          <ac:chgData name="David Gardner" userId="32a3b49f-52b0-4a7d-8a0d-c44fdf742dfe" providerId="ADAL" clId="{B3BC1A03-965D-4DFB-A576-AC1A9A48F0A8}" dt="2022-03-18T12:40:24.186" v="621" actId="478"/>
          <ac:spMkLst>
            <pc:docMk/>
            <pc:sldMk cId="1070273461" sldId="274"/>
            <ac:spMk id="4" creationId="{2F98786E-B1EB-442D-B609-60177B36FF73}"/>
          </ac:spMkLst>
        </pc:spChg>
        <pc:spChg chg="mod">
          <ac:chgData name="David Gardner" userId="32a3b49f-52b0-4a7d-8a0d-c44fdf742dfe" providerId="ADAL" clId="{B3BC1A03-965D-4DFB-A576-AC1A9A48F0A8}" dt="2022-03-18T12:43:50.939" v="635" actId="27636"/>
          <ac:spMkLst>
            <pc:docMk/>
            <pc:sldMk cId="1070273461" sldId="274"/>
            <ac:spMk id="43011" creationId="{00000000-0000-0000-0000-000000000000}"/>
          </ac:spMkLst>
        </pc:spChg>
        <pc:spChg chg="del mod">
          <ac:chgData name="David Gardner" userId="32a3b49f-52b0-4a7d-8a0d-c44fdf742dfe" providerId="ADAL" clId="{B3BC1A03-965D-4DFB-A576-AC1A9A48F0A8}" dt="2022-03-18T12:40:20.458" v="620" actId="478"/>
          <ac:spMkLst>
            <pc:docMk/>
            <pc:sldMk cId="1070273461" sldId="274"/>
            <ac:spMk id="43012" creationId="{00000000-0000-0000-0000-000000000000}"/>
          </ac:spMkLst>
        </pc:spChg>
        <pc:picChg chg="mod">
          <ac:chgData name="David Gardner" userId="32a3b49f-52b0-4a7d-8a0d-c44fdf742dfe" providerId="ADAL" clId="{B3BC1A03-965D-4DFB-A576-AC1A9A48F0A8}" dt="2022-03-18T12:40:26.010" v="622" actId="1076"/>
          <ac:picMkLst>
            <pc:docMk/>
            <pc:sldMk cId="1070273461" sldId="274"/>
            <ac:picMk id="43013" creationId="{00000000-0000-0000-0000-000000000000}"/>
          </ac:picMkLst>
        </pc:picChg>
      </pc:sldChg>
      <pc:sldChg chg="modSp mod">
        <pc:chgData name="David Gardner" userId="32a3b49f-52b0-4a7d-8a0d-c44fdf742dfe" providerId="ADAL" clId="{B3BC1A03-965D-4DFB-A576-AC1A9A48F0A8}" dt="2022-03-18T08:43:36.048" v="10" actId="1076"/>
        <pc:sldMkLst>
          <pc:docMk/>
          <pc:sldMk cId="3642061685" sldId="276"/>
        </pc:sldMkLst>
        <pc:spChg chg="mod">
          <ac:chgData name="David Gardner" userId="32a3b49f-52b0-4a7d-8a0d-c44fdf742dfe" providerId="ADAL" clId="{B3BC1A03-965D-4DFB-A576-AC1A9A48F0A8}" dt="2022-03-18T08:43:32.414" v="8" actId="14100"/>
          <ac:spMkLst>
            <pc:docMk/>
            <pc:sldMk cId="3642061685" sldId="276"/>
            <ac:spMk id="63492" creationId="{00000000-0000-0000-0000-000000000000}"/>
          </ac:spMkLst>
        </pc:spChg>
        <pc:picChg chg="mod">
          <ac:chgData name="David Gardner" userId="32a3b49f-52b0-4a7d-8a0d-c44fdf742dfe" providerId="ADAL" clId="{B3BC1A03-965D-4DFB-A576-AC1A9A48F0A8}" dt="2022-03-18T08:43:36.048" v="10" actId="1076"/>
          <ac:picMkLst>
            <pc:docMk/>
            <pc:sldMk cId="3642061685" sldId="276"/>
            <ac:picMk id="63491" creationId="{00000000-0000-0000-0000-000000000000}"/>
          </ac:picMkLst>
        </pc:picChg>
      </pc:sldChg>
      <pc:sldChg chg="modSp mod">
        <pc:chgData name="David Gardner" userId="32a3b49f-52b0-4a7d-8a0d-c44fdf742dfe" providerId="ADAL" clId="{B3BC1A03-965D-4DFB-A576-AC1A9A48F0A8}" dt="2022-03-18T08:44:09.965" v="11" actId="313"/>
        <pc:sldMkLst>
          <pc:docMk/>
          <pc:sldMk cId="4287994547" sldId="277"/>
        </pc:sldMkLst>
        <pc:spChg chg="mod">
          <ac:chgData name="David Gardner" userId="32a3b49f-52b0-4a7d-8a0d-c44fdf742dfe" providerId="ADAL" clId="{B3BC1A03-965D-4DFB-A576-AC1A9A48F0A8}" dt="2022-03-18T08:44:09.965" v="11" actId="313"/>
          <ac:spMkLst>
            <pc:docMk/>
            <pc:sldMk cId="4287994547" sldId="277"/>
            <ac:spMk id="65540" creationId="{00000000-0000-0000-0000-000000000000}"/>
          </ac:spMkLst>
        </pc:spChg>
      </pc:sldChg>
      <pc:sldChg chg="modSp mod">
        <pc:chgData name="David Gardner" userId="32a3b49f-52b0-4a7d-8a0d-c44fdf742dfe" providerId="ADAL" clId="{B3BC1A03-965D-4DFB-A576-AC1A9A48F0A8}" dt="2022-03-18T08:45:30.881" v="13" actId="20577"/>
        <pc:sldMkLst>
          <pc:docMk/>
          <pc:sldMk cId="4050155481" sldId="279"/>
        </pc:sldMkLst>
        <pc:spChg chg="mod">
          <ac:chgData name="David Gardner" userId="32a3b49f-52b0-4a7d-8a0d-c44fdf742dfe" providerId="ADAL" clId="{B3BC1A03-965D-4DFB-A576-AC1A9A48F0A8}" dt="2022-03-18T08:45:30.881" v="13" actId="20577"/>
          <ac:spMkLst>
            <pc:docMk/>
            <pc:sldMk cId="4050155481" sldId="279"/>
            <ac:spMk id="69635" creationId="{00000000-0000-0000-0000-000000000000}"/>
          </ac:spMkLst>
        </pc:spChg>
      </pc:sldChg>
      <pc:sldChg chg="modSp mod">
        <pc:chgData name="David Gardner" userId="32a3b49f-52b0-4a7d-8a0d-c44fdf742dfe" providerId="ADAL" clId="{B3BC1A03-965D-4DFB-A576-AC1A9A48F0A8}" dt="2022-03-18T08:46:53.767" v="20" actId="20577"/>
        <pc:sldMkLst>
          <pc:docMk/>
          <pc:sldMk cId="3085298625" sldId="284"/>
        </pc:sldMkLst>
        <pc:spChg chg="mod">
          <ac:chgData name="David Gardner" userId="32a3b49f-52b0-4a7d-8a0d-c44fdf742dfe" providerId="ADAL" clId="{B3BC1A03-965D-4DFB-A576-AC1A9A48F0A8}" dt="2022-03-18T08:46:53.767" v="20" actId="20577"/>
          <ac:spMkLst>
            <pc:docMk/>
            <pc:sldMk cId="3085298625" sldId="284"/>
            <ac:spMk id="73731" creationId="{00000000-0000-0000-0000-000000000000}"/>
          </ac:spMkLst>
        </pc:spChg>
      </pc:sldChg>
      <pc:sldChg chg="modSp mod">
        <pc:chgData name="David Gardner" userId="32a3b49f-52b0-4a7d-8a0d-c44fdf742dfe" providerId="ADAL" clId="{B3BC1A03-965D-4DFB-A576-AC1A9A48F0A8}" dt="2022-03-18T08:48:14.977" v="21" actId="20577"/>
        <pc:sldMkLst>
          <pc:docMk/>
          <pc:sldMk cId="920500590" sldId="289"/>
        </pc:sldMkLst>
        <pc:spChg chg="mod">
          <ac:chgData name="David Gardner" userId="32a3b49f-52b0-4a7d-8a0d-c44fdf742dfe" providerId="ADAL" clId="{B3BC1A03-965D-4DFB-A576-AC1A9A48F0A8}" dt="2022-03-18T08:48:14.977" v="21" actId="20577"/>
          <ac:spMkLst>
            <pc:docMk/>
            <pc:sldMk cId="920500590" sldId="289"/>
            <ac:spMk id="3" creationId="{00000000-0000-0000-0000-000000000000}"/>
          </ac:spMkLst>
        </pc:spChg>
      </pc:sldChg>
      <pc:sldChg chg="modSp mod">
        <pc:chgData name="David Gardner" userId="32a3b49f-52b0-4a7d-8a0d-c44fdf742dfe" providerId="ADAL" clId="{B3BC1A03-965D-4DFB-A576-AC1A9A48F0A8}" dt="2022-03-18T08:50:36.881" v="24" actId="20577"/>
        <pc:sldMkLst>
          <pc:docMk/>
          <pc:sldMk cId="3359010498" sldId="295"/>
        </pc:sldMkLst>
        <pc:spChg chg="mod">
          <ac:chgData name="David Gardner" userId="32a3b49f-52b0-4a7d-8a0d-c44fdf742dfe" providerId="ADAL" clId="{B3BC1A03-965D-4DFB-A576-AC1A9A48F0A8}" dt="2022-03-18T08:50:36.881" v="24" actId="20577"/>
          <ac:spMkLst>
            <pc:docMk/>
            <pc:sldMk cId="3359010498" sldId="295"/>
            <ac:spMk id="3" creationId="{00000000-0000-0000-0000-000000000000}"/>
          </ac:spMkLst>
        </pc:spChg>
      </pc:sldChg>
      <pc:sldChg chg="modSp mod">
        <pc:chgData name="David Gardner" userId="32a3b49f-52b0-4a7d-8a0d-c44fdf742dfe" providerId="ADAL" clId="{B3BC1A03-965D-4DFB-A576-AC1A9A48F0A8}" dt="2022-03-18T08:51:55.711" v="34" actId="27636"/>
        <pc:sldMkLst>
          <pc:docMk/>
          <pc:sldMk cId="3693352402" sldId="300"/>
        </pc:sldMkLst>
        <pc:spChg chg="mod">
          <ac:chgData name="David Gardner" userId="32a3b49f-52b0-4a7d-8a0d-c44fdf742dfe" providerId="ADAL" clId="{B3BC1A03-965D-4DFB-A576-AC1A9A48F0A8}" dt="2022-03-18T08:51:41.833" v="25" actId="14100"/>
          <ac:spMkLst>
            <pc:docMk/>
            <pc:sldMk cId="3693352402" sldId="300"/>
            <ac:spMk id="2" creationId="{00000000-0000-0000-0000-000000000000}"/>
          </ac:spMkLst>
        </pc:spChg>
        <pc:spChg chg="mod">
          <ac:chgData name="David Gardner" userId="32a3b49f-52b0-4a7d-8a0d-c44fdf742dfe" providerId="ADAL" clId="{B3BC1A03-965D-4DFB-A576-AC1A9A48F0A8}" dt="2022-03-18T08:51:55.711" v="34" actId="27636"/>
          <ac:spMkLst>
            <pc:docMk/>
            <pc:sldMk cId="3693352402" sldId="300"/>
            <ac:spMk id="3" creationId="{00000000-0000-0000-0000-000000000000}"/>
          </ac:spMkLst>
        </pc:spChg>
      </pc:sldChg>
      <pc:sldChg chg="modSp mod">
        <pc:chgData name="David Gardner" userId="32a3b49f-52b0-4a7d-8a0d-c44fdf742dfe" providerId="ADAL" clId="{B3BC1A03-965D-4DFB-A576-AC1A9A48F0A8}" dt="2022-03-18T08:52:54.910" v="36" actId="122"/>
        <pc:sldMkLst>
          <pc:docMk/>
          <pc:sldMk cId="2959453631" sldId="302"/>
        </pc:sldMkLst>
        <pc:spChg chg="mod">
          <ac:chgData name="David Gardner" userId="32a3b49f-52b0-4a7d-8a0d-c44fdf742dfe" providerId="ADAL" clId="{B3BC1A03-965D-4DFB-A576-AC1A9A48F0A8}" dt="2022-03-18T08:52:54.910" v="36" actId="122"/>
          <ac:spMkLst>
            <pc:docMk/>
            <pc:sldMk cId="2959453631" sldId="302"/>
            <ac:spMk id="2" creationId="{00000000-0000-0000-0000-000000000000}"/>
          </ac:spMkLst>
        </pc:spChg>
      </pc:sldChg>
      <pc:sldChg chg="addSp delSp modSp new mod">
        <pc:chgData name="David Gardner" userId="32a3b49f-52b0-4a7d-8a0d-c44fdf742dfe" providerId="ADAL" clId="{B3BC1A03-965D-4DFB-A576-AC1A9A48F0A8}" dt="2022-03-18T12:25:45.307" v="267" actId="20577"/>
        <pc:sldMkLst>
          <pc:docMk/>
          <pc:sldMk cId="2027571984" sldId="303"/>
        </pc:sldMkLst>
        <pc:spChg chg="mod">
          <ac:chgData name="David Gardner" userId="32a3b49f-52b0-4a7d-8a0d-c44fdf742dfe" providerId="ADAL" clId="{B3BC1A03-965D-4DFB-A576-AC1A9A48F0A8}" dt="2022-03-18T12:24:24.547" v="202" actId="1076"/>
          <ac:spMkLst>
            <pc:docMk/>
            <pc:sldMk cId="2027571984" sldId="303"/>
            <ac:spMk id="2" creationId="{19C3212A-668A-4252-8514-28BDBB9ACA20}"/>
          </ac:spMkLst>
        </pc:spChg>
        <pc:spChg chg="mod">
          <ac:chgData name="David Gardner" userId="32a3b49f-52b0-4a7d-8a0d-c44fdf742dfe" providerId="ADAL" clId="{B3BC1A03-965D-4DFB-A576-AC1A9A48F0A8}" dt="2022-03-18T12:25:45.307" v="267" actId="20577"/>
          <ac:spMkLst>
            <pc:docMk/>
            <pc:sldMk cId="2027571984" sldId="303"/>
            <ac:spMk id="3" creationId="{CD4B14C9-39F4-4AE5-BB6C-608371779A3B}"/>
          </ac:spMkLst>
        </pc:spChg>
        <pc:spChg chg="del">
          <ac:chgData name="David Gardner" userId="32a3b49f-52b0-4a7d-8a0d-c44fdf742dfe" providerId="ADAL" clId="{B3BC1A03-965D-4DFB-A576-AC1A9A48F0A8}" dt="2022-03-18T12:24:13.209" v="196" actId="478"/>
          <ac:spMkLst>
            <pc:docMk/>
            <pc:sldMk cId="2027571984" sldId="303"/>
            <ac:spMk id="4" creationId="{167A4B9A-2BFC-4BAC-92DA-F5CE6D9E43FA}"/>
          </ac:spMkLst>
        </pc:spChg>
        <pc:picChg chg="add mod">
          <ac:chgData name="David Gardner" userId="32a3b49f-52b0-4a7d-8a0d-c44fdf742dfe" providerId="ADAL" clId="{B3BC1A03-965D-4DFB-A576-AC1A9A48F0A8}" dt="2022-03-18T12:24:26.065" v="203" actId="1076"/>
          <ac:picMkLst>
            <pc:docMk/>
            <pc:sldMk cId="2027571984" sldId="303"/>
            <ac:picMk id="6" creationId="{0B6B06F3-6D18-49C1-9F6E-2F0540365537}"/>
          </ac:picMkLst>
        </pc:picChg>
      </pc:sldChg>
      <pc:sldChg chg="modSp new mod">
        <pc:chgData name="David Gardner" userId="32a3b49f-52b0-4a7d-8a0d-c44fdf742dfe" providerId="ADAL" clId="{B3BC1A03-965D-4DFB-A576-AC1A9A48F0A8}" dt="2022-03-18T12:37:53.878" v="548" actId="122"/>
        <pc:sldMkLst>
          <pc:docMk/>
          <pc:sldMk cId="417899081" sldId="304"/>
        </pc:sldMkLst>
        <pc:spChg chg="mod">
          <ac:chgData name="David Gardner" userId="32a3b49f-52b0-4a7d-8a0d-c44fdf742dfe" providerId="ADAL" clId="{B3BC1A03-965D-4DFB-A576-AC1A9A48F0A8}" dt="2022-03-18T12:37:53.878" v="548" actId="122"/>
          <ac:spMkLst>
            <pc:docMk/>
            <pc:sldMk cId="417899081" sldId="304"/>
            <ac:spMk id="2" creationId="{636C0BD0-9624-4354-9407-27DDCB0C6E87}"/>
          </ac:spMkLst>
        </pc:spChg>
        <pc:spChg chg="mod">
          <ac:chgData name="David Gardner" userId="32a3b49f-52b0-4a7d-8a0d-c44fdf742dfe" providerId="ADAL" clId="{B3BC1A03-965D-4DFB-A576-AC1A9A48F0A8}" dt="2022-03-18T12:36:24.079" v="542" actId="20577"/>
          <ac:spMkLst>
            <pc:docMk/>
            <pc:sldMk cId="417899081" sldId="304"/>
            <ac:spMk id="3" creationId="{22C557BE-F088-41C0-99AB-144CDE8B6EDE}"/>
          </ac:spMkLst>
        </pc:spChg>
      </pc:sldChg>
    </pc:docChg>
  </pc:docChgLst>
  <pc:docChgLst>
    <pc:chgData name="David Gardner" userId="32a3b49f-52b0-4a7d-8a0d-c44fdf742dfe" providerId="ADAL" clId="{0EE719B1-7293-4125-A5E2-4CC1115F175A}"/>
    <pc:docChg chg="custSel addSld delSld modSld">
      <pc:chgData name="David Gardner" userId="32a3b49f-52b0-4a7d-8a0d-c44fdf742dfe" providerId="ADAL" clId="{0EE719B1-7293-4125-A5E2-4CC1115F175A}" dt="2022-10-24T19:41:07.033" v="13" actId="1076"/>
      <pc:docMkLst>
        <pc:docMk/>
      </pc:docMkLst>
      <pc:sldChg chg="add del">
        <pc:chgData name="David Gardner" userId="32a3b49f-52b0-4a7d-8a0d-c44fdf742dfe" providerId="ADAL" clId="{0EE719B1-7293-4125-A5E2-4CC1115F175A}" dt="2022-10-24T19:39:28.997" v="4"/>
        <pc:sldMkLst>
          <pc:docMk/>
          <pc:sldMk cId="3029538098" sldId="257"/>
        </pc:sldMkLst>
      </pc:sldChg>
      <pc:sldChg chg="modSp mod">
        <pc:chgData name="David Gardner" userId="32a3b49f-52b0-4a7d-8a0d-c44fdf742dfe" providerId="ADAL" clId="{0EE719B1-7293-4125-A5E2-4CC1115F175A}" dt="2022-10-24T19:36:03.870" v="0" actId="20577"/>
        <pc:sldMkLst>
          <pc:docMk/>
          <pc:sldMk cId="4050155481" sldId="279"/>
        </pc:sldMkLst>
        <pc:spChg chg="mod">
          <ac:chgData name="David Gardner" userId="32a3b49f-52b0-4a7d-8a0d-c44fdf742dfe" providerId="ADAL" clId="{0EE719B1-7293-4125-A5E2-4CC1115F175A}" dt="2022-10-24T19:36:03.870" v="0" actId="20577"/>
          <ac:spMkLst>
            <pc:docMk/>
            <pc:sldMk cId="4050155481" sldId="279"/>
            <ac:spMk id="69635" creationId="{00000000-0000-0000-0000-000000000000}"/>
          </ac:spMkLst>
        </pc:spChg>
      </pc:sldChg>
      <pc:sldChg chg="modSp mod">
        <pc:chgData name="David Gardner" userId="32a3b49f-52b0-4a7d-8a0d-c44fdf742dfe" providerId="ADAL" clId="{0EE719B1-7293-4125-A5E2-4CC1115F175A}" dt="2022-10-24T19:37:38.594" v="1" actId="313"/>
        <pc:sldMkLst>
          <pc:docMk/>
          <pc:sldMk cId="417899081" sldId="304"/>
        </pc:sldMkLst>
        <pc:spChg chg="mod">
          <ac:chgData name="David Gardner" userId="32a3b49f-52b0-4a7d-8a0d-c44fdf742dfe" providerId="ADAL" clId="{0EE719B1-7293-4125-A5E2-4CC1115F175A}" dt="2022-10-24T19:37:38.594" v="1" actId="313"/>
          <ac:spMkLst>
            <pc:docMk/>
            <pc:sldMk cId="417899081" sldId="304"/>
            <ac:spMk id="3" creationId="{22C557BE-F088-41C0-99AB-144CDE8B6EDE}"/>
          </ac:spMkLst>
        </pc:spChg>
      </pc:sldChg>
      <pc:sldChg chg="modSp add del mod">
        <pc:chgData name="David Gardner" userId="32a3b49f-52b0-4a7d-8a0d-c44fdf742dfe" providerId="ADAL" clId="{0EE719B1-7293-4125-A5E2-4CC1115F175A}" dt="2022-10-24T19:39:34.163" v="8" actId="1036"/>
        <pc:sldMkLst>
          <pc:docMk/>
          <pc:sldMk cId="494978524" sldId="305"/>
        </pc:sldMkLst>
        <pc:spChg chg="mod">
          <ac:chgData name="David Gardner" userId="32a3b49f-52b0-4a7d-8a0d-c44fdf742dfe" providerId="ADAL" clId="{0EE719B1-7293-4125-A5E2-4CC1115F175A}" dt="2022-10-24T19:39:34.163" v="8" actId="1036"/>
          <ac:spMkLst>
            <pc:docMk/>
            <pc:sldMk cId="494978524" sldId="305"/>
            <ac:spMk id="4" creationId="{E66CA1C2-BF7C-604B-7E82-D408D6920640}"/>
          </ac:spMkLst>
        </pc:spChg>
      </pc:sldChg>
      <pc:sldChg chg="add del">
        <pc:chgData name="David Gardner" userId="32a3b49f-52b0-4a7d-8a0d-c44fdf742dfe" providerId="ADAL" clId="{0EE719B1-7293-4125-A5E2-4CC1115F175A}" dt="2022-10-24T19:39:28.997" v="4"/>
        <pc:sldMkLst>
          <pc:docMk/>
          <pc:sldMk cId="692380322" sldId="306"/>
        </pc:sldMkLst>
      </pc:sldChg>
      <pc:sldChg chg="add del">
        <pc:chgData name="David Gardner" userId="32a3b49f-52b0-4a7d-8a0d-c44fdf742dfe" providerId="ADAL" clId="{0EE719B1-7293-4125-A5E2-4CC1115F175A}" dt="2022-10-24T19:39:28.997" v="4"/>
        <pc:sldMkLst>
          <pc:docMk/>
          <pc:sldMk cId="4190129949" sldId="307"/>
        </pc:sldMkLst>
      </pc:sldChg>
      <pc:sldChg chg="modSp add del mod">
        <pc:chgData name="David Gardner" userId="32a3b49f-52b0-4a7d-8a0d-c44fdf742dfe" providerId="ADAL" clId="{0EE719B1-7293-4125-A5E2-4CC1115F175A}" dt="2022-10-24T19:40:22.870" v="11" actId="27636"/>
        <pc:sldMkLst>
          <pc:docMk/>
          <pc:sldMk cId="3822190787" sldId="308"/>
        </pc:sldMkLst>
        <pc:spChg chg="mod">
          <ac:chgData name="David Gardner" userId="32a3b49f-52b0-4a7d-8a0d-c44fdf742dfe" providerId="ADAL" clId="{0EE719B1-7293-4125-A5E2-4CC1115F175A}" dt="2022-10-24T19:40:20.492" v="9" actId="14100"/>
          <ac:spMkLst>
            <pc:docMk/>
            <pc:sldMk cId="3822190787" sldId="308"/>
            <ac:spMk id="2" creationId="{8F9606A6-56A8-A844-E880-7975C9E47569}"/>
          </ac:spMkLst>
        </pc:spChg>
        <pc:spChg chg="mod">
          <ac:chgData name="David Gardner" userId="32a3b49f-52b0-4a7d-8a0d-c44fdf742dfe" providerId="ADAL" clId="{0EE719B1-7293-4125-A5E2-4CC1115F175A}" dt="2022-10-24T19:40:22.870" v="11" actId="27636"/>
          <ac:spMkLst>
            <pc:docMk/>
            <pc:sldMk cId="3822190787" sldId="308"/>
            <ac:spMk id="3" creationId="{51893FF3-065B-EFD5-4589-85CB7B14DF58}"/>
          </ac:spMkLst>
        </pc:spChg>
      </pc:sldChg>
      <pc:sldChg chg="add del">
        <pc:chgData name="David Gardner" userId="32a3b49f-52b0-4a7d-8a0d-c44fdf742dfe" providerId="ADAL" clId="{0EE719B1-7293-4125-A5E2-4CC1115F175A}" dt="2022-10-24T19:39:28.997" v="4"/>
        <pc:sldMkLst>
          <pc:docMk/>
          <pc:sldMk cId="3084835629" sldId="309"/>
        </pc:sldMkLst>
      </pc:sldChg>
      <pc:sldChg chg="modSp add del mod">
        <pc:chgData name="David Gardner" userId="32a3b49f-52b0-4a7d-8a0d-c44fdf742dfe" providerId="ADAL" clId="{0EE719B1-7293-4125-A5E2-4CC1115F175A}" dt="2022-10-24T19:41:07.033" v="13" actId="1076"/>
        <pc:sldMkLst>
          <pc:docMk/>
          <pc:sldMk cId="3989163957" sldId="310"/>
        </pc:sldMkLst>
        <pc:spChg chg="mod">
          <ac:chgData name="David Gardner" userId="32a3b49f-52b0-4a7d-8a0d-c44fdf742dfe" providerId="ADAL" clId="{0EE719B1-7293-4125-A5E2-4CC1115F175A}" dt="2022-10-24T19:41:07.033" v="13" actId="1076"/>
          <ac:spMkLst>
            <pc:docMk/>
            <pc:sldMk cId="3989163957" sldId="310"/>
            <ac:spMk id="2" creationId="{A57F4E32-FE85-A4B8-81A2-61DCADC0EE3A}"/>
          </ac:spMkLst>
        </pc:spChg>
      </pc:sldChg>
      <pc:sldChg chg="add del">
        <pc:chgData name="David Gardner" userId="32a3b49f-52b0-4a7d-8a0d-c44fdf742dfe" providerId="ADAL" clId="{0EE719B1-7293-4125-A5E2-4CC1115F175A}" dt="2022-10-24T19:39:28.997" v="4"/>
        <pc:sldMkLst>
          <pc:docMk/>
          <pc:sldMk cId="2379896088" sldId="311"/>
        </pc:sldMkLst>
      </pc:sldChg>
      <pc:sldChg chg="add del">
        <pc:chgData name="David Gardner" userId="32a3b49f-52b0-4a7d-8a0d-c44fdf742dfe" providerId="ADAL" clId="{0EE719B1-7293-4125-A5E2-4CC1115F175A}" dt="2022-10-24T19:39:28.997" v="4"/>
        <pc:sldMkLst>
          <pc:docMk/>
          <pc:sldMk cId="2735727671" sldId="312"/>
        </pc:sldMkLst>
      </pc:sldChg>
      <pc:sldChg chg="add del">
        <pc:chgData name="David Gardner" userId="32a3b49f-52b0-4a7d-8a0d-c44fdf742dfe" providerId="ADAL" clId="{0EE719B1-7293-4125-A5E2-4CC1115F175A}" dt="2022-10-24T19:39:28.997" v="4"/>
        <pc:sldMkLst>
          <pc:docMk/>
          <pc:sldMk cId="3949572316" sldId="313"/>
        </pc:sldMkLst>
      </pc:sldChg>
      <pc:sldChg chg="add del">
        <pc:chgData name="David Gardner" userId="32a3b49f-52b0-4a7d-8a0d-c44fdf742dfe" providerId="ADAL" clId="{0EE719B1-7293-4125-A5E2-4CC1115F175A}" dt="2022-10-24T19:39:28.997" v="4"/>
        <pc:sldMkLst>
          <pc:docMk/>
          <pc:sldMk cId="1370963797" sldId="314"/>
        </pc:sldMkLst>
      </pc:sldChg>
    </pc:docChg>
  </pc:docChgLst>
  <pc:docChgLst>
    <pc:chgData name="David Gardner" userId="32a3b49f-52b0-4a7d-8a0d-c44fdf742dfe" providerId="ADAL" clId="{5C1481EE-2351-472C-B134-22D8B3131BDF}"/>
    <pc:docChg chg="custSel modSld">
      <pc:chgData name="David Gardner" userId="32a3b49f-52b0-4a7d-8a0d-c44fdf742dfe" providerId="ADAL" clId="{5C1481EE-2351-472C-B134-22D8B3131BDF}" dt="2021-10-04T20:25:39.601" v="8" actId="20578"/>
      <pc:docMkLst>
        <pc:docMk/>
      </pc:docMkLst>
      <pc:sldChg chg="modSp mod">
        <pc:chgData name="David Gardner" userId="32a3b49f-52b0-4a7d-8a0d-c44fdf742dfe" providerId="ADAL" clId="{5C1481EE-2351-472C-B134-22D8B3131BDF}" dt="2021-10-04T20:25:39.601" v="8" actId="20578"/>
        <pc:sldMkLst>
          <pc:docMk/>
          <pc:sldMk cId="1998522097" sldId="256"/>
        </pc:sldMkLst>
        <pc:spChg chg="mod">
          <ac:chgData name="David Gardner" userId="32a3b49f-52b0-4a7d-8a0d-c44fdf742dfe" providerId="ADAL" clId="{5C1481EE-2351-472C-B134-22D8B3131BDF}" dt="2021-10-04T20:25:39.601" v="8" actId="20578"/>
          <ac:spMkLst>
            <pc:docMk/>
            <pc:sldMk cId="1998522097" sldId="256"/>
            <ac:spMk id="3" creationId="{00000000-0000-0000-0000-000000000000}"/>
          </ac:spMkLst>
        </pc:spChg>
        <pc:picChg chg="mod">
          <ac:chgData name="David Gardner" userId="32a3b49f-52b0-4a7d-8a0d-c44fdf742dfe" providerId="ADAL" clId="{5C1481EE-2351-472C-B134-22D8B3131BDF}" dt="2021-10-04T20:25:35.488" v="7" actId="1076"/>
          <ac:picMkLst>
            <pc:docMk/>
            <pc:sldMk cId="1998522097" sldId="256"/>
            <ac:picMk id="4"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945936-255E-4D03-885E-E9CA9F0B253B}" type="datetimeFigureOut">
              <a:rPr lang="en-GB" smtClean="0"/>
              <a:t>24/10/2022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CE2289-468E-4E60-AF09-82AEEC647BEB}" type="slidenum">
              <a:rPr lang="en-GB" smtClean="0"/>
              <a:t>‹#›</a:t>
            </a:fld>
            <a:endParaRPr lang="en-GB"/>
          </a:p>
        </p:txBody>
      </p:sp>
    </p:spTree>
    <p:extLst>
      <p:ext uri="{BB962C8B-B14F-4D97-AF65-F5344CB8AC3E}">
        <p14:creationId xmlns:p14="http://schemas.microsoft.com/office/powerpoint/2010/main" val="172284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7DE41A53-C162-43FB-9DB4-7F5B10F002FC}" type="slidenum">
              <a:rPr lang="en-US" altLang="en-US" sz="1200"/>
              <a:pPr eaLnBrk="1" hangingPunct="1"/>
              <a:t>5</a:t>
            </a:fld>
            <a:endParaRPr lang="en-US" altLang="en-US"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417801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972748BE-225B-4239-B087-9C3D70D2D248}" type="slidenum">
              <a:rPr lang="en-US" altLang="en-US" sz="1200"/>
              <a:pPr eaLnBrk="1" hangingPunct="1"/>
              <a:t>6</a:t>
            </a:fld>
            <a:endParaRPr lang="en-US" altLang="en-US" sz="120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568455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455C8A34-DA01-43C8-9658-59BA8FD0E34C}" type="slidenum">
              <a:rPr lang="en-US" altLang="en-US" sz="1200"/>
              <a:pPr eaLnBrk="1" hangingPunct="1"/>
              <a:t>7</a:t>
            </a:fld>
            <a:endParaRPr lang="en-US" altLang="en-US" sz="120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674604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55130D55-B225-4CED-9331-37A871ED96E3}" type="slidenum">
              <a:rPr lang="en-US" altLang="en-US" sz="1200"/>
              <a:pPr eaLnBrk="1" hangingPunct="1"/>
              <a:t>8</a:t>
            </a:fld>
            <a:endParaRPr lang="en-US" altLang="en-US" sz="1200"/>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357853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2E78ACB1-C355-42BE-8DBD-5E5763691C18}" type="slidenum">
              <a:rPr lang="en-US" altLang="en-US" sz="1200"/>
              <a:pPr eaLnBrk="1" hangingPunct="1"/>
              <a:t>9</a:t>
            </a:fld>
            <a:endParaRPr lang="en-US" altLang="en-US" sz="1200"/>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845663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5C8640B1-ED53-4A05-9CC7-5BFB8344033B}" type="slidenum">
              <a:rPr lang="en-US" altLang="en-US" sz="1200"/>
              <a:pPr eaLnBrk="1" hangingPunct="1"/>
              <a:t>10</a:t>
            </a:fld>
            <a:endParaRPr lang="en-US" altLang="en-US" sz="120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4211050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EDFD5BC2-4DC9-40D5-B1E1-1935D310CC6D}" type="slidenum">
              <a:rPr lang="en-US" altLang="en-US" sz="1200"/>
              <a:pPr eaLnBrk="1" hangingPunct="1"/>
              <a:t>11</a:t>
            </a:fld>
            <a:endParaRPr lang="en-US" altLang="en-US" sz="120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727163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3D4D037E-A386-4C90-BC00-BA0536D3F920}" type="slidenum">
              <a:rPr lang="en-US" altLang="en-US" sz="1200"/>
              <a:pPr eaLnBrk="1" hangingPunct="1"/>
              <a:t>12</a:t>
            </a:fld>
            <a:endParaRPr lang="en-US" altLang="en-US" sz="120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604813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E2048A9D-3949-427E-9A9D-1351ABD4723D}" type="slidenum">
              <a:rPr lang="en-US" altLang="en-US" sz="1200"/>
              <a:pPr eaLnBrk="1" hangingPunct="1"/>
              <a:t>14</a:t>
            </a:fld>
            <a:endParaRPr lang="en-US" altLang="en-US" sz="1200"/>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804826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A186F4FA-A904-48E5-BA20-32DF2D9E3D22}" type="slidenum">
              <a:rPr lang="en-US" altLang="en-US" sz="1200"/>
              <a:pPr eaLnBrk="1" hangingPunct="1"/>
              <a:t>15</a:t>
            </a:fld>
            <a:endParaRPr lang="en-US" altLang="en-US" sz="120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9898174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2A59EE6A-0F6F-473C-801E-42AB1B6DC1F1}" type="slidenum">
              <a:rPr lang="en-US" altLang="en-US" sz="1200"/>
              <a:pPr eaLnBrk="1" hangingPunct="1"/>
              <a:t>16</a:t>
            </a:fld>
            <a:endParaRPr lang="en-US" altLang="en-US" sz="1200"/>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4048683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61380620-7E06-495A-AAC5-AE31A2C8C6E6}" type="slidenum">
              <a:rPr lang="en-US" altLang="en-US" sz="1200"/>
              <a:pPr eaLnBrk="1" hangingPunct="1"/>
              <a:t>17</a:t>
            </a:fld>
            <a:endParaRPr lang="en-US" altLang="en-US" sz="120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5548467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849CFED9-7E66-40F9-B549-512FBB8EA3EE}" type="slidenum">
              <a:rPr lang="en-US" altLang="en-US" sz="1200"/>
              <a:pPr eaLnBrk="1" hangingPunct="1"/>
              <a:t>18</a:t>
            </a:fld>
            <a:endParaRPr lang="en-US" altLang="en-US" sz="120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5726119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D16BC576-9F5B-4DE1-B729-9AB0F97AD839}" type="slidenum">
              <a:rPr lang="en-US" altLang="en-US" sz="1200"/>
              <a:pPr eaLnBrk="1" hangingPunct="1"/>
              <a:t>20</a:t>
            </a:fld>
            <a:endParaRPr lang="en-US" altLang="en-US" sz="120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8782131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950465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4241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4325BA-8E5F-4D01-8E62-9E4B539CEDF1}"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643228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84325BA-8E5F-4D01-8E62-9E4B539CEDF1}"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8851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84325BA-8E5F-4D01-8E62-9E4B539CEDF1}" type="datetimeFigureOut">
              <a:rPr lang="en-GB" smtClean="0"/>
              <a:t>24/10/2022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12091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4325BA-8E5F-4D01-8E62-9E4B539CEDF1}" type="datetimeFigureOut">
              <a:rPr lang="en-GB" smtClean="0"/>
              <a:t>24/10/2022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1661208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4325BA-8E5F-4D01-8E62-9E4B539CEDF1}" type="datetimeFigureOut">
              <a:rPr lang="en-GB" smtClean="0"/>
              <a:t>24/10/2022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777261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4325BA-8E5F-4D01-8E62-9E4B539CEDF1}"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344175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4325BA-8E5F-4D01-8E62-9E4B539CEDF1}" type="datetimeFigureOut">
              <a:rPr lang="en-GB" smtClean="0"/>
              <a:t>24/10/2022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910704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652549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24/10/2022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6686233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1981200"/>
            <a:ext cx="508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7600" y="4114800"/>
            <a:ext cx="508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6"/>
          <p:cNvSpPr>
            <a:spLocks noGrp="1" noChangeArrowheads="1"/>
          </p:cNvSpPr>
          <p:nvPr>
            <p:ph type="dt" sz="half" idx="10"/>
          </p:nvPr>
        </p:nvSpPr>
        <p:spPr>
          <a:ln/>
        </p:spPr>
        <p:txBody>
          <a:bodyPr/>
          <a:lstStyle>
            <a:lvl1pPr>
              <a:defRPr/>
            </a:lvl1pPr>
          </a:lstStyle>
          <a:p>
            <a:pPr>
              <a:defRPr/>
            </a:pPr>
            <a:endParaRPr lang="en-US"/>
          </a:p>
        </p:txBody>
      </p:sp>
      <p:sp>
        <p:nvSpPr>
          <p:cNvPr id="7" name="Rectangle 7"/>
          <p:cNvSpPr>
            <a:spLocks noGrp="1" noChangeArrowheads="1"/>
          </p:cNvSpPr>
          <p:nvPr>
            <p:ph type="ftr" sz="quarter" idx="11"/>
          </p:nvPr>
        </p:nvSpPr>
        <p:spPr>
          <a:ln/>
        </p:spPr>
        <p:txBody>
          <a:bodyPr/>
          <a:lstStyle>
            <a:lvl1pPr>
              <a:defRPr/>
            </a:lvl1pPr>
          </a:lstStyle>
          <a:p>
            <a:pPr>
              <a:defRPr/>
            </a:pPr>
            <a:endParaRPr lang="en-US"/>
          </a:p>
        </p:txBody>
      </p:sp>
      <p:sp>
        <p:nvSpPr>
          <p:cNvPr id="8" name="Rectangle 8"/>
          <p:cNvSpPr>
            <a:spLocks noGrp="1" noChangeArrowheads="1"/>
          </p:cNvSpPr>
          <p:nvPr>
            <p:ph type="sldNum" sz="quarter" idx="12"/>
          </p:nvPr>
        </p:nvSpPr>
        <p:spPr>
          <a:ln/>
        </p:spPr>
        <p:txBody>
          <a:bodyPr/>
          <a:lstStyle>
            <a:lvl1pPr>
              <a:defRPr/>
            </a:lvl1pPr>
          </a:lstStyle>
          <a:p>
            <a:fld id="{CEE36E18-2AF8-4A39-8E1C-7B403F1204EC}" type="slidenum">
              <a:rPr lang="en-US" altLang="en-US"/>
              <a:pPr/>
              <a:t>‹#›</a:t>
            </a:fld>
            <a:endParaRPr lang="en-US" altLang="en-US"/>
          </a:p>
        </p:txBody>
      </p:sp>
    </p:spTree>
    <p:extLst>
      <p:ext uri="{BB962C8B-B14F-4D97-AF65-F5344CB8AC3E}">
        <p14:creationId xmlns:p14="http://schemas.microsoft.com/office/powerpoint/2010/main" val="39761717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197600" y="1981200"/>
            <a:ext cx="5080000" cy="4114800"/>
          </a:xfrm>
        </p:spPr>
        <p:txBody>
          <a:bodyPr/>
          <a:lstStyle/>
          <a:p>
            <a:pPr lvl="0"/>
            <a:endParaRPr lang="en-US" noProof="0"/>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fld id="{710BE2D5-C62E-4B33-B05C-2AEE18B73E9A}" type="slidenum">
              <a:rPr lang="en-US" altLang="en-US"/>
              <a:pPr/>
              <a:t>‹#›</a:t>
            </a:fld>
            <a:endParaRPr lang="en-US" altLang="en-US"/>
          </a:p>
        </p:txBody>
      </p:sp>
    </p:spTree>
    <p:extLst>
      <p:ext uri="{BB962C8B-B14F-4D97-AF65-F5344CB8AC3E}">
        <p14:creationId xmlns:p14="http://schemas.microsoft.com/office/powerpoint/2010/main" val="3443888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4325BA-8E5F-4D01-8E62-9E4B539CEDF1}" type="datetimeFigureOut">
              <a:rPr lang="en-GB" smtClean="0"/>
              <a:t>24/10/2022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44F8AD-C829-462A-9BF2-674191C6A550}" type="slidenum">
              <a:rPr lang="en-GB" smtClean="0"/>
              <a:t>‹#›</a:t>
            </a:fld>
            <a:endParaRPr lang="en-GB"/>
          </a:p>
        </p:txBody>
      </p:sp>
    </p:spTree>
    <p:extLst>
      <p:ext uri="{BB962C8B-B14F-4D97-AF65-F5344CB8AC3E}">
        <p14:creationId xmlns:p14="http://schemas.microsoft.com/office/powerpoint/2010/main" val="4759936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emedicinehealth.com/images/4453/4453-13251-9773-23441.jpg"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6.gi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4866" y="612289"/>
            <a:ext cx="10226350" cy="613131"/>
          </a:xfrm>
        </p:spPr>
        <p:txBody>
          <a:bodyPr>
            <a:noAutofit/>
          </a:bodyPr>
          <a:lstStyle/>
          <a:p>
            <a:r>
              <a:rPr lang="en-GB" sz="4400" dirty="0"/>
              <a:t>Nutritional Ergogenics - Supplementation</a:t>
            </a:r>
          </a:p>
        </p:txBody>
      </p:sp>
      <p:sp>
        <p:nvSpPr>
          <p:cNvPr id="3" name="Subtitle 2"/>
          <p:cNvSpPr>
            <a:spLocks noGrp="1"/>
          </p:cNvSpPr>
          <p:nvPr>
            <p:ph type="subTitle" idx="1"/>
          </p:nvPr>
        </p:nvSpPr>
        <p:spPr>
          <a:xfrm>
            <a:off x="4066870" y="1314033"/>
            <a:ext cx="5095307" cy="5423775"/>
          </a:xfrm>
        </p:spPr>
        <p:txBody>
          <a:bodyPr>
            <a:normAutofit lnSpcReduction="10000"/>
          </a:bodyPr>
          <a:lstStyle/>
          <a:p>
            <a:pPr algn="l"/>
            <a:r>
              <a:rPr lang="en-GB" dirty="0">
                <a:solidFill>
                  <a:srgbClr val="FF0000"/>
                </a:solidFill>
              </a:rPr>
              <a:t>Caffeine</a:t>
            </a:r>
          </a:p>
          <a:p>
            <a:pPr algn="l"/>
            <a:r>
              <a:rPr lang="en-GB" dirty="0">
                <a:solidFill>
                  <a:srgbClr val="FF0000"/>
                </a:solidFill>
              </a:rPr>
              <a:t>Creatine</a:t>
            </a:r>
          </a:p>
          <a:p>
            <a:pPr algn="l"/>
            <a:r>
              <a:rPr lang="en-GB" dirty="0">
                <a:solidFill>
                  <a:srgbClr val="FF0000"/>
                </a:solidFill>
              </a:rPr>
              <a:t>Branch chain aa</a:t>
            </a:r>
          </a:p>
          <a:p>
            <a:pPr algn="l"/>
            <a:r>
              <a:rPr lang="en-GB" dirty="0">
                <a:solidFill>
                  <a:srgbClr val="FF0000"/>
                </a:solidFill>
              </a:rPr>
              <a:t>HMB</a:t>
            </a:r>
          </a:p>
          <a:p>
            <a:pPr algn="l"/>
            <a:r>
              <a:rPr lang="en-GB" dirty="0">
                <a:solidFill>
                  <a:srgbClr val="FF0000"/>
                </a:solidFill>
              </a:rPr>
              <a:t>Glutamine</a:t>
            </a:r>
          </a:p>
          <a:p>
            <a:pPr algn="l"/>
            <a:r>
              <a:rPr lang="en-GB" dirty="0">
                <a:solidFill>
                  <a:srgbClr val="FF0000"/>
                </a:solidFill>
              </a:rPr>
              <a:t>Beta-alanine</a:t>
            </a:r>
          </a:p>
          <a:p>
            <a:pPr algn="l"/>
            <a:r>
              <a:rPr lang="en-GB" dirty="0">
                <a:solidFill>
                  <a:srgbClr val="FF0000"/>
                </a:solidFill>
              </a:rPr>
              <a:t>Nitrates</a:t>
            </a:r>
          </a:p>
          <a:p>
            <a:pPr algn="l"/>
            <a:r>
              <a:rPr lang="en-GB" dirty="0">
                <a:solidFill>
                  <a:srgbClr val="FF0000"/>
                </a:solidFill>
              </a:rPr>
              <a:t>Bicarbonate</a:t>
            </a:r>
          </a:p>
          <a:p>
            <a:pPr algn="l"/>
            <a:r>
              <a:rPr lang="en-GB" dirty="0">
                <a:solidFill>
                  <a:srgbClr val="FF0000"/>
                </a:solidFill>
              </a:rPr>
              <a:t>Vitamins / minerals and antioxidants</a:t>
            </a:r>
          </a:p>
          <a:p>
            <a:pPr algn="l"/>
            <a:r>
              <a:rPr lang="en-GB" dirty="0">
                <a:solidFill>
                  <a:srgbClr val="FF0000"/>
                </a:solidFill>
              </a:rPr>
              <a:t>Polyphenols</a:t>
            </a:r>
          </a:p>
          <a:p>
            <a:pPr algn="l"/>
            <a:r>
              <a:rPr lang="en-GB" dirty="0">
                <a:solidFill>
                  <a:srgbClr val="FF0000"/>
                </a:solidFill>
              </a:rPr>
              <a:t>Herbs</a:t>
            </a:r>
          </a:p>
          <a:p>
            <a:pPr algn="l"/>
            <a:r>
              <a:rPr lang="en-GB" dirty="0">
                <a:solidFill>
                  <a:srgbClr val="FF0000"/>
                </a:solidFill>
              </a:rPr>
              <a:t>?????</a:t>
            </a:r>
          </a:p>
          <a:p>
            <a:pPr algn="l"/>
            <a:endParaRPr lang="en-GB" dirty="0"/>
          </a:p>
        </p:txBody>
      </p:sp>
      <p:pic>
        <p:nvPicPr>
          <p:cNvPr id="4" name="Picture 3"/>
          <p:cNvPicPr>
            <a:picLocks noChangeAspect="1"/>
          </p:cNvPicPr>
          <p:nvPr/>
        </p:nvPicPr>
        <p:blipFill>
          <a:blip r:embed="rId2"/>
          <a:stretch>
            <a:fillRect/>
          </a:stretch>
        </p:blipFill>
        <p:spPr>
          <a:xfrm>
            <a:off x="6186574" y="2185837"/>
            <a:ext cx="5951206" cy="2486326"/>
          </a:xfrm>
          <a:prstGeom prst="rect">
            <a:avLst/>
          </a:prstGeom>
        </p:spPr>
      </p:pic>
      <p:pic>
        <p:nvPicPr>
          <p:cNvPr id="5" name="Picture 4"/>
          <p:cNvPicPr>
            <a:picLocks noChangeAspect="1"/>
          </p:cNvPicPr>
          <p:nvPr/>
        </p:nvPicPr>
        <p:blipFill>
          <a:blip r:embed="rId3"/>
          <a:stretch>
            <a:fillRect/>
          </a:stretch>
        </p:blipFill>
        <p:spPr>
          <a:xfrm>
            <a:off x="373859" y="1426620"/>
            <a:ext cx="3457741" cy="4955769"/>
          </a:xfrm>
          <a:prstGeom prst="rect">
            <a:avLst/>
          </a:prstGeom>
        </p:spPr>
      </p:pic>
    </p:spTree>
    <p:extLst>
      <p:ext uri="{BB962C8B-B14F-4D97-AF65-F5344CB8AC3E}">
        <p14:creationId xmlns:p14="http://schemas.microsoft.com/office/powerpoint/2010/main" val="1998522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672013"/>
          </a:xfrm>
        </p:spPr>
        <p:txBody>
          <a:bodyPr>
            <a:normAutofit fontScale="90000"/>
          </a:bodyPr>
          <a:lstStyle/>
          <a:p>
            <a:pPr algn="ctr"/>
            <a:r>
              <a:rPr lang="en-GB" dirty="0"/>
              <a:t>Prevalence</a:t>
            </a:r>
          </a:p>
        </p:txBody>
      </p:sp>
      <p:sp>
        <p:nvSpPr>
          <p:cNvPr id="3" name="Content Placeholder 2"/>
          <p:cNvSpPr>
            <a:spLocks noGrp="1"/>
          </p:cNvSpPr>
          <p:nvPr>
            <p:ph type="body" idx="1"/>
          </p:nvPr>
        </p:nvSpPr>
        <p:spPr>
          <a:xfrm>
            <a:off x="884765" y="1121921"/>
            <a:ext cx="10574870" cy="509715"/>
          </a:xfrm>
        </p:spPr>
        <p:txBody>
          <a:bodyPr>
            <a:normAutofit/>
          </a:bodyPr>
          <a:lstStyle/>
          <a:p>
            <a:pPr marL="0" indent="0">
              <a:buNone/>
            </a:pPr>
            <a:r>
              <a:rPr lang="en-GB" dirty="0"/>
              <a:t>	66% of University students use dietary supplements</a:t>
            </a:r>
          </a:p>
        </p:txBody>
      </p:sp>
      <p:sp>
        <p:nvSpPr>
          <p:cNvPr id="4" name="Content Placeholder 3"/>
          <p:cNvSpPr>
            <a:spLocks noGrp="1"/>
          </p:cNvSpPr>
          <p:nvPr>
            <p:ph sz="half" idx="2"/>
          </p:nvPr>
        </p:nvSpPr>
        <p:spPr>
          <a:xfrm>
            <a:off x="796829" y="2930701"/>
            <a:ext cx="5157787" cy="3684588"/>
          </a:xfrm>
        </p:spPr>
        <p:txBody>
          <a:bodyPr/>
          <a:lstStyle/>
          <a:p>
            <a:pPr marL="0" indent="0">
              <a:buNone/>
            </a:pPr>
            <a:r>
              <a:rPr lang="en-GB" dirty="0"/>
              <a:t>Increase muscle strength (20%)</a:t>
            </a:r>
          </a:p>
          <a:p>
            <a:pPr marL="0" indent="0">
              <a:buNone/>
            </a:pPr>
            <a:r>
              <a:rPr lang="en-GB" dirty="0"/>
              <a:t>Performance enhancement (19%)</a:t>
            </a:r>
          </a:p>
          <a:p>
            <a:pPr marL="0" indent="0">
              <a:buNone/>
            </a:pPr>
            <a:r>
              <a:rPr lang="en-GB" dirty="0"/>
              <a:t>Increase endurance (7%)</a:t>
            </a:r>
          </a:p>
          <a:p>
            <a:endParaRPr lang="en-GB" dirty="0"/>
          </a:p>
          <a:p>
            <a:endParaRPr lang="en-GB" dirty="0"/>
          </a:p>
        </p:txBody>
      </p:sp>
      <p:sp>
        <p:nvSpPr>
          <p:cNvPr id="5" name="Text Placeholder 4"/>
          <p:cNvSpPr>
            <a:spLocks noGrp="1"/>
          </p:cNvSpPr>
          <p:nvPr>
            <p:ph type="body" sz="quarter" idx="3"/>
          </p:nvPr>
        </p:nvSpPr>
        <p:spPr>
          <a:xfrm>
            <a:off x="6045679" y="1681345"/>
            <a:ext cx="2960298" cy="823912"/>
          </a:xfrm>
        </p:spPr>
        <p:txBody>
          <a:bodyPr/>
          <a:lstStyle/>
          <a:p>
            <a:r>
              <a:rPr lang="en-GB" b="0" dirty="0">
                <a:solidFill>
                  <a:srgbClr val="FF0000"/>
                </a:solidFill>
              </a:rPr>
              <a:t>What do they use?</a:t>
            </a:r>
          </a:p>
        </p:txBody>
      </p:sp>
      <p:sp>
        <p:nvSpPr>
          <p:cNvPr id="6" name="Content Placeholder 5"/>
          <p:cNvSpPr>
            <a:spLocks noGrp="1"/>
          </p:cNvSpPr>
          <p:nvPr>
            <p:ph sz="quarter" idx="4"/>
          </p:nvPr>
        </p:nvSpPr>
        <p:spPr>
          <a:xfrm>
            <a:off x="6172200" y="2830332"/>
            <a:ext cx="5183188" cy="3684588"/>
          </a:xfrm>
        </p:spPr>
        <p:txBody>
          <a:bodyPr/>
          <a:lstStyle/>
          <a:p>
            <a:pPr marL="0" indent="0">
              <a:buNone/>
            </a:pPr>
            <a:r>
              <a:rPr lang="en-GB" dirty="0"/>
              <a:t>Protein (42%)</a:t>
            </a:r>
          </a:p>
          <a:p>
            <a:pPr marL="0" indent="0">
              <a:buNone/>
            </a:pPr>
            <a:r>
              <a:rPr lang="en-GB" dirty="0"/>
              <a:t>Energy drinks (29%)</a:t>
            </a:r>
          </a:p>
          <a:p>
            <a:pPr marL="0" indent="0">
              <a:buNone/>
            </a:pPr>
            <a:r>
              <a:rPr lang="en-GB" dirty="0"/>
              <a:t>Creatine (14%)</a:t>
            </a:r>
          </a:p>
          <a:p>
            <a:pPr marL="0" indent="0">
              <a:buNone/>
            </a:pPr>
            <a:r>
              <a:rPr lang="en-GB" dirty="0"/>
              <a:t>Amino acids (12%)</a:t>
            </a:r>
          </a:p>
          <a:p>
            <a:pPr marL="0" indent="0">
              <a:buNone/>
            </a:pPr>
            <a:r>
              <a:rPr lang="en-GB" dirty="0" err="1"/>
              <a:t>Multivitaminms</a:t>
            </a:r>
            <a:r>
              <a:rPr lang="en-GB" dirty="0"/>
              <a:t> with caffeine (6%)</a:t>
            </a:r>
          </a:p>
          <a:p>
            <a:pPr marL="0" indent="0">
              <a:buNone/>
            </a:pPr>
            <a:r>
              <a:rPr lang="en-GB" dirty="0"/>
              <a:t>Anabolic substances (2%)</a:t>
            </a:r>
          </a:p>
        </p:txBody>
      </p:sp>
      <p:sp>
        <p:nvSpPr>
          <p:cNvPr id="7" name="TextBox 6"/>
          <p:cNvSpPr txBox="1"/>
          <p:nvPr/>
        </p:nvSpPr>
        <p:spPr>
          <a:xfrm>
            <a:off x="976190" y="2043592"/>
            <a:ext cx="4884982" cy="461665"/>
          </a:xfrm>
          <a:prstGeom prst="rect">
            <a:avLst/>
          </a:prstGeom>
          <a:noFill/>
        </p:spPr>
        <p:txBody>
          <a:bodyPr wrap="square" rtlCol="0">
            <a:spAutoFit/>
          </a:bodyPr>
          <a:lstStyle/>
          <a:p>
            <a:pPr algn="ctr"/>
            <a:r>
              <a:rPr lang="en-GB" sz="2400" dirty="0">
                <a:solidFill>
                  <a:srgbClr val="FF0000"/>
                </a:solidFill>
              </a:rPr>
              <a:t>To do what?</a:t>
            </a:r>
          </a:p>
        </p:txBody>
      </p:sp>
    </p:spTree>
    <p:extLst>
      <p:ext uri="{BB962C8B-B14F-4D97-AF65-F5344CB8AC3E}">
        <p14:creationId xmlns:p14="http://schemas.microsoft.com/office/powerpoint/2010/main" val="3484708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3385" y="276994"/>
            <a:ext cx="8880049" cy="1325563"/>
          </a:xfrm>
        </p:spPr>
        <p:txBody>
          <a:bodyPr>
            <a:normAutofit/>
          </a:bodyPr>
          <a:lstStyle/>
          <a:p>
            <a:r>
              <a:rPr lang="en-GB" dirty="0"/>
              <a:t>Caffeine and Ergogenic in Sport</a:t>
            </a:r>
          </a:p>
        </p:txBody>
      </p:sp>
      <p:pic>
        <p:nvPicPr>
          <p:cNvPr id="4" name="Picture 1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9037" y="4517686"/>
            <a:ext cx="3225198" cy="2150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96342" y="1474726"/>
            <a:ext cx="4685907" cy="3046988"/>
          </a:xfrm>
          <a:prstGeom prst="rect">
            <a:avLst/>
          </a:prstGeom>
          <a:noFill/>
        </p:spPr>
        <p:txBody>
          <a:bodyPr wrap="square" rtlCol="0">
            <a:spAutoFit/>
          </a:bodyPr>
          <a:lstStyle/>
          <a:p>
            <a:r>
              <a:rPr lang="en-GB" sz="4000" dirty="0"/>
              <a:t>Neurological?</a:t>
            </a:r>
          </a:p>
          <a:p>
            <a:endParaRPr lang="en-GB" sz="4000" dirty="0"/>
          </a:p>
          <a:p>
            <a:r>
              <a:rPr lang="en-GB" sz="3200" dirty="0"/>
              <a:t>Or</a:t>
            </a:r>
          </a:p>
          <a:p>
            <a:endParaRPr lang="en-GB" sz="4000" dirty="0"/>
          </a:p>
          <a:p>
            <a:r>
              <a:rPr lang="en-GB" sz="4000" dirty="0"/>
              <a:t>Physiological?</a:t>
            </a:r>
          </a:p>
        </p:txBody>
      </p:sp>
      <p:sp>
        <p:nvSpPr>
          <p:cNvPr id="3" name="TextBox 2"/>
          <p:cNvSpPr txBox="1"/>
          <p:nvPr/>
        </p:nvSpPr>
        <p:spPr>
          <a:xfrm>
            <a:off x="838200" y="5647160"/>
            <a:ext cx="10637827" cy="523220"/>
          </a:xfrm>
          <a:prstGeom prst="rect">
            <a:avLst/>
          </a:prstGeom>
          <a:noFill/>
        </p:spPr>
        <p:txBody>
          <a:bodyPr wrap="square" rtlCol="0">
            <a:spAutoFit/>
          </a:bodyPr>
          <a:lstStyle/>
          <a:p>
            <a:pPr algn="ctr"/>
            <a:r>
              <a:rPr lang="en-GB" sz="2800" dirty="0">
                <a:solidFill>
                  <a:srgbClr val="FF0000"/>
                </a:solidFill>
              </a:rPr>
              <a:t>Lots of research available</a:t>
            </a:r>
          </a:p>
        </p:txBody>
      </p:sp>
      <p:pic>
        <p:nvPicPr>
          <p:cNvPr id="6" name="Picture 5"/>
          <p:cNvPicPr>
            <a:picLocks noChangeAspect="1"/>
          </p:cNvPicPr>
          <p:nvPr/>
        </p:nvPicPr>
        <p:blipFill>
          <a:blip r:embed="rId3"/>
          <a:stretch>
            <a:fillRect/>
          </a:stretch>
        </p:blipFill>
        <p:spPr>
          <a:xfrm>
            <a:off x="5875286" y="1474726"/>
            <a:ext cx="5600741" cy="3991004"/>
          </a:xfrm>
          <a:prstGeom prst="rect">
            <a:avLst/>
          </a:prstGeom>
        </p:spPr>
      </p:pic>
    </p:spTree>
    <p:extLst>
      <p:ext uri="{BB962C8B-B14F-4D97-AF65-F5344CB8AC3E}">
        <p14:creationId xmlns:p14="http://schemas.microsoft.com/office/powerpoint/2010/main" val="525166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Caffeine</a:t>
            </a:r>
          </a:p>
        </p:txBody>
      </p:sp>
      <p:sp>
        <p:nvSpPr>
          <p:cNvPr id="3" name="Content Placeholder 2"/>
          <p:cNvSpPr>
            <a:spLocks noGrp="1"/>
          </p:cNvSpPr>
          <p:nvPr>
            <p:ph idx="1"/>
          </p:nvPr>
        </p:nvSpPr>
        <p:spPr>
          <a:xfrm>
            <a:off x="546185" y="1374668"/>
            <a:ext cx="10807615" cy="4802295"/>
          </a:xfrm>
        </p:spPr>
        <p:txBody>
          <a:bodyPr>
            <a:normAutofit fontScale="92500" lnSpcReduction="10000"/>
          </a:bodyPr>
          <a:lstStyle/>
          <a:p>
            <a:pPr marL="0" indent="0">
              <a:buNone/>
            </a:pPr>
            <a:r>
              <a:rPr lang="en-GB" dirty="0"/>
              <a:t>Block activity of adenosine, a neurotransmitter related to the perception of pain and exertion. It reduces fatigue, improves concentration and enhances mental alertness.</a:t>
            </a:r>
          </a:p>
          <a:p>
            <a:pPr marL="0" indent="0">
              <a:buNone/>
            </a:pPr>
            <a:endParaRPr lang="en-GB" dirty="0"/>
          </a:p>
          <a:p>
            <a:pPr marL="0" indent="0">
              <a:buNone/>
            </a:pPr>
            <a:r>
              <a:rPr lang="en-GB" dirty="0"/>
              <a:t>Enhances endurance activities and long term intermittent activities but evidence is equivocal about short duration activities. </a:t>
            </a:r>
          </a:p>
          <a:p>
            <a:pPr marL="0" indent="0">
              <a:buNone/>
            </a:pPr>
            <a:endParaRPr lang="en-GB" dirty="0"/>
          </a:p>
          <a:p>
            <a:pPr marL="0" indent="0">
              <a:buNone/>
            </a:pPr>
            <a:r>
              <a:rPr lang="en-GB" dirty="0"/>
              <a:t>Safe up to 500mg/day</a:t>
            </a:r>
          </a:p>
          <a:p>
            <a:pPr marL="0" indent="0">
              <a:buNone/>
            </a:pPr>
            <a:endParaRPr lang="en-GB" dirty="0"/>
          </a:p>
          <a:p>
            <a:pPr marL="0" indent="0">
              <a:buNone/>
            </a:pPr>
            <a:r>
              <a:rPr lang="en-GB" dirty="0"/>
              <a:t>May induce insomnia, arrhythmia</a:t>
            </a:r>
          </a:p>
          <a:p>
            <a:pPr marL="0" indent="0">
              <a:buNone/>
            </a:pPr>
            <a:r>
              <a:rPr lang="en-GB" dirty="0"/>
              <a:t>Risk of death with does &gt;150-200mg/kg (10-14g)</a:t>
            </a:r>
          </a:p>
        </p:txBody>
      </p:sp>
    </p:spTree>
    <p:extLst>
      <p:ext uri="{BB962C8B-B14F-4D97-AF65-F5344CB8AC3E}">
        <p14:creationId xmlns:p14="http://schemas.microsoft.com/office/powerpoint/2010/main" val="2082771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14779" y="198670"/>
            <a:ext cx="4091233" cy="1143000"/>
          </a:xfrm>
        </p:spPr>
        <p:txBody>
          <a:bodyPr/>
          <a:lstStyle/>
          <a:p>
            <a:pPr eaLnBrk="1" hangingPunct="1">
              <a:defRPr/>
            </a:pPr>
            <a:r>
              <a:rPr lang="en-US" altLang="zh-TW">
                <a:ea typeface="新細明體" pitchFamily="1" charset="-120"/>
                <a:cs typeface="新細明體" pitchFamily="1" charset="-120"/>
              </a:rPr>
              <a:t>Caffeine Basics</a:t>
            </a:r>
          </a:p>
        </p:txBody>
      </p:sp>
      <p:sp>
        <p:nvSpPr>
          <p:cNvPr id="20483" name="Rectangle 3"/>
          <p:cNvSpPr>
            <a:spLocks noGrp="1" noChangeArrowheads="1"/>
          </p:cNvSpPr>
          <p:nvPr>
            <p:ph type="body" sz="half" idx="1"/>
          </p:nvPr>
        </p:nvSpPr>
        <p:spPr>
          <a:xfrm>
            <a:off x="311085" y="1341670"/>
            <a:ext cx="6919274" cy="4114800"/>
          </a:xfrm>
        </p:spPr>
        <p:txBody>
          <a:bodyPr/>
          <a:lstStyle/>
          <a:p>
            <a:pPr eaLnBrk="1" hangingPunct="1"/>
            <a:r>
              <a:rPr lang="en-US" altLang="zh-TW" sz="2100" dirty="0">
                <a:latin typeface="Arial" panose="020B0604020202020204" pitchFamily="34" charset="0"/>
                <a:ea typeface="新細明體" pitchFamily="1" charset="-128"/>
              </a:rPr>
              <a:t>CNS stimulant affecting </a:t>
            </a:r>
          </a:p>
          <a:p>
            <a:pPr eaLnBrk="1" hangingPunct="1"/>
            <a:endParaRPr lang="en-US" altLang="zh-TW" sz="2100" dirty="0">
              <a:latin typeface="Arial" panose="020B0604020202020204" pitchFamily="34" charset="0"/>
              <a:ea typeface="新細明體" pitchFamily="1" charset="-128"/>
            </a:endParaRPr>
          </a:p>
          <a:p>
            <a:pPr eaLnBrk="1" hangingPunct="1"/>
            <a:r>
              <a:rPr lang="en-US" altLang="zh-TW" sz="2100" dirty="0">
                <a:latin typeface="Arial" panose="020B0604020202020204" pitchFamily="34" charset="0"/>
                <a:ea typeface="新細明體" pitchFamily="1" charset="-128"/>
              </a:rPr>
              <a:t>Alkaloid from a chemical group called </a:t>
            </a:r>
            <a:r>
              <a:rPr lang="en-US" altLang="zh-TW" sz="2100" b="1" dirty="0" err="1">
                <a:latin typeface="Arial" panose="020B0604020202020204" pitchFamily="34" charset="0"/>
                <a:ea typeface="新細明體" pitchFamily="1" charset="-128"/>
              </a:rPr>
              <a:t>Xanthines</a:t>
            </a:r>
            <a:endParaRPr lang="en-US" altLang="zh-TW" sz="2100" b="1" dirty="0">
              <a:latin typeface="Arial" panose="020B0604020202020204" pitchFamily="34" charset="0"/>
              <a:ea typeface="新細明體" pitchFamily="1" charset="-128"/>
            </a:endParaRPr>
          </a:p>
          <a:p>
            <a:pPr eaLnBrk="1" hangingPunct="1"/>
            <a:endParaRPr lang="en-US" altLang="zh-TW" sz="2100" dirty="0">
              <a:latin typeface="Arial" panose="020B0604020202020204" pitchFamily="34" charset="0"/>
              <a:ea typeface="新細明體" pitchFamily="1" charset="-128"/>
            </a:endParaRPr>
          </a:p>
          <a:p>
            <a:pPr eaLnBrk="1" hangingPunct="1"/>
            <a:r>
              <a:rPr lang="en-US" altLang="zh-TW" sz="2100" dirty="0">
                <a:latin typeface="Arial" panose="020B0604020202020204" pitchFamily="34" charset="0"/>
                <a:ea typeface="新細明體" pitchFamily="1" charset="-128"/>
              </a:rPr>
              <a:t>Found in 63 species of plants</a:t>
            </a:r>
          </a:p>
          <a:p>
            <a:pPr eaLnBrk="1" hangingPunct="1"/>
            <a:endParaRPr lang="en-US" altLang="zh-TW" sz="2100" dirty="0">
              <a:latin typeface="Arial" panose="020B0604020202020204" pitchFamily="34" charset="0"/>
              <a:ea typeface="新細明體" pitchFamily="1" charset="-128"/>
            </a:endParaRPr>
          </a:p>
          <a:p>
            <a:pPr eaLnBrk="1" hangingPunct="1"/>
            <a:r>
              <a:rPr lang="en-US" altLang="zh-TW" sz="2100" dirty="0">
                <a:latin typeface="Arial" panose="020B0604020202020204" pitchFamily="34" charset="0"/>
                <a:ea typeface="新細明體" pitchFamily="1" charset="-128"/>
              </a:rPr>
              <a:t>Excreted by the kidneys with 50-75% removed with 3-6 hours of consumption.</a:t>
            </a:r>
          </a:p>
        </p:txBody>
      </p:sp>
      <p:pic>
        <p:nvPicPr>
          <p:cNvPr id="7" name="Picture 4" descr="caffeine_3d"/>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537879" y="261112"/>
            <a:ext cx="4377601" cy="3950970"/>
          </a:xfrm>
        </p:spPr>
      </p:pic>
      <p:sp>
        <p:nvSpPr>
          <p:cNvPr id="8" name="Rectangle 3"/>
          <p:cNvSpPr txBox="1">
            <a:spLocks noChangeArrowheads="1"/>
          </p:cNvSpPr>
          <p:nvPr/>
        </p:nvSpPr>
        <p:spPr>
          <a:xfrm>
            <a:off x="311085" y="5262248"/>
            <a:ext cx="11802358" cy="1477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2000" dirty="0">
                <a:solidFill>
                  <a:srgbClr val="FF0000"/>
                </a:solidFill>
                <a:latin typeface="Arial" panose="020B0604020202020204" pitchFamily="34" charset="0"/>
                <a:ea typeface="ＭＳ Ｐゴシック" panose="020B0600070205080204" pitchFamily="34" charset="-128"/>
              </a:rPr>
              <a:t>Caffeine (1, 3, 7-trimethylxanthine) – </a:t>
            </a:r>
            <a:r>
              <a:rPr lang="en-US" altLang="en-US" sz="1800" dirty="0">
                <a:solidFill>
                  <a:srgbClr val="FF0000"/>
                </a:solidFill>
                <a:latin typeface="Arial" panose="020B0604020202020204" pitchFamily="34" charset="0"/>
                <a:ea typeface="ＭＳ Ｐゴシック" panose="020B0600070205080204" pitchFamily="34" charset="-128"/>
              </a:rPr>
              <a:t>found in coffee, sports drinks and some OTC medicine </a:t>
            </a:r>
            <a:r>
              <a:rPr lang="en-US" altLang="en-US" sz="1800" dirty="0" err="1">
                <a:solidFill>
                  <a:srgbClr val="FF0000"/>
                </a:solidFill>
                <a:latin typeface="Arial" panose="020B0604020202020204" pitchFamily="34" charset="0"/>
                <a:ea typeface="ＭＳ Ｐゴシック" panose="020B0600070205080204" pitchFamily="34" charset="-128"/>
              </a:rPr>
              <a:t>i.e</a:t>
            </a:r>
            <a:r>
              <a:rPr lang="en-US" altLang="en-US" sz="1800" dirty="0">
                <a:solidFill>
                  <a:srgbClr val="FF0000"/>
                </a:solidFill>
                <a:latin typeface="Arial" panose="020B0604020202020204" pitchFamily="34" charset="0"/>
                <a:ea typeface="ＭＳ Ｐゴシック" panose="020B0600070205080204" pitchFamily="34" charset="-128"/>
              </a:rPr>
              <a:t> </a:t>
            </a:r>
            <a:r>
              <a:rPr lang="en-US" altLang="en-US" sz="1800" dirty="0" err="1">
                <a:solidFill>
                  <a:srgbClr val="FF0000"/>
                </a:solidFill>
                <a:latin typeface="Arial" panose="020B0604020202020204" pitchFamily="34" charset="0"/>
                <a:ea typeface="ＭＳ Ｐゴシック" panose="020B0600070205080204" pitchFamily="34" charset="-128"/>
              </a:rPr>
              <a:t>proplus</a:t>
            </a:r>
            <a:r>
              <a:rPr lang="en-US" altLang="en-US" sz="1800" dirty="0">
                <a:solidFill>
                  <a:srgbClr val="FF0000"/>
                </a:solidFill>
                <a:latin typeface="Arial" panose="020B0604020202020204" pitchFamily="34" charset="0"/>
                <a:ea typeface="ＭＳ Ｐゴシック" panose="020B0600070205080204" pitchFamily="34" charset="-128"/>
              </a:rPr>
              <a:t>, </a:t>
            </a:r>
            <a:r>
              <a:rPr lang="en-US" altLang="en-US" sz="1800" dirty="0" err="1">
                <a:solidFill>
                  <a:srgbClr val="FF0000"/>
                </a:solidFill>
                <a:latin typeface="Arial" panose="020B0604020202020204" pitchFamily="34" charset="0"/>
                <a:ea typeface="ＭＳ Ｐゴシック" panose="020B0600070205080204" pitchFamily="34" charset="-128"/>
              </a:rPr>
              <a:t>lemsip</a:t>
            </a:r>
            <a:endParaRPr lang="en-US" altLang="en-US" sz="1800" dirty="0">
              <a:solidFill>
                <a:srgbClr val="FF0000"/>
              </a:solidFill>
              <a:latin typeface="Arial" panose="020B0604020202020204" pitchFamily="34" charset="0"/>
              <a:ea typeface="ＭＳ Ｐゴシック" panose="020B0600070205080204" pitchFamily="34" charset="-128"/>
            </a:endParaRPr>
          </a:p>
          <a:p>
            <a:pPr marL="0" indent="0">
              <a:buNone/>
            </a:pPr>
            <a:r>
              <a:rPr lang="en-US" altLang="en-US" sz="2000" dirty="0">
                <a:solidFill>
                  <a:srgbClr val="FF0000"/>
                </a:solidFill>
                <a:latin typeface="Arial" panose="020B0604020202020204" pitchFamily="34" charset="0"/>
                <a:ea typeface="ＭＳ Ｐゴシック" panose="020B0600070205080204" pitchFamily="34" charset="-128"/>
              </a:rPr>
              <a:t>Theophylline (1, 5-dimethylxanthine) – </a:t>
            </a:r>
            <a:r>
              <a:rPr lang="en-US" altLang="en-US" sz="1800" dirty="0">
                <a:solidFill>
                  <a:srgbClr val="FF0000"/>
                </a:solidFill>
                <a:latin typeface="Arial" panose="020B0604020202020204" pitchFamily="34" charset="0"/>
                <a:ea typeface="ＭＳ Ｐゴシック" panose="020B0600070205080204" pitchFamily="34" charset="-128"/>
              </a:rPr>
              <a:t>found in tea</a:t>
            </a:r>
          </a:p>
          <a:p>
            <a:pPr marL="0" indent="0">
              <a:buNone/>
            </a:pPr>
            <a:r>
              <a:rPr lang="en-US" altLang="en-US" sz="2000" dirty="0">
                <a:solidFill>
                  <a:srgbClr val="FF0000"/>
                </a:solidFill>
                <a:latin typeface="Arial" panose="020B0604020202020204" pitchFamily="34" charset="0"/>
                <a:ea typeface="ＭＳ Ｐゴシック" panose="020B0600070205080204" pitchFamily="34" charset="-128"/>
              </a:rPr>
              <a:t>Theobromine (3, 7-dimethylxanthine) – </a:t>
            </a:r>
            <a:r>
              <a:rPr lang="en-US" altLang="en-US" sz="1800" dirty="0">
                <a:solidFill>
                  <a:srgbClr val="FF0000"/>
                </a:solidFill>
                <a:latin typeface="Arial" panose="020B0604020202020204" pitchFamily="34" charset="0"/>
                <a:ea typeface="ＭＳ Ｐゴシック" panose="020B0600070205080204" pitchFamily="34" charset="-128"/>
              </a:rPr>
              <a:t>found in chocolate</a:t>
            </a:r>
          </a:p>
        </p:txBody>
      </p:sp>
      <p:sp>
        <p:nvSpPr>
          <p:cNvPr id="2" name="TextBox 1"/>
          <p:cNvSpPr txBox="1"/>
          <p:nvPr/>
        </p:nvSpPr>
        <p:spPr>
          <a:xfrm>
            <a:off x="7676535" y="4269658"/>
            <a:ext cx="4004188" cy="584775"/>
          </a:xfrm>
          <a:prstGeom prst="rect">
            <a:avLst/>
          </a:prstGeom>
          <a:noFill/>
        </p:spPr>
        <p:txBody>
          <a:bodyPr wrap="square" rtlCol="0">
            <a:spAutoFit/>
          </a:bodyPr>
          <a:lstStyle/>
          <a:p>
            <a:pPr algn="ctr"/>
            <a:r>
              <a:rPr lang="en-GB" sz="3200" dirty="0">
                <a:solidFill>
                  <a:srgbClr val="00B050"/>
                </a:solidFill>
              </a:rPr>
              <a:t>C</a:t>
            </a:r>
            <a:r>
              <a:rPr lang="en-GB" sz="3200" baseline="-25000" dirty="0">
                <a:solidFill>
                  <a:srgbClr val="00B050"/>
                </a:solidFill>
              </a:rPr>
              <a:t>8</a:t>
            </a:r>
            <a:r>
              <a:rPr lang="en-GB" sz="3200" dirty="0">
                <a:solidFill>
                  <a:srgbClr val="00B050"/>
                </a:solidFill>
              </a:rPr>
              <a:t>H</a:t>
            </a:r>
            <a:r>
              <a:rPr lang="en-GB" sz="3200" baseline="-25000" dirty="0">
                <a:solidFill>
                  <a:srgbClr val="00B050"/>
                </a:solidFill>
              </a:rPr>
              <a:t>10</a:t>
            </a:r>
            <a:r>
              <a:rPr lang="en-GB" sz="3200" dirty="0">
                <a:solidFill>
                  <a:srgbClr val="00B050"/>
                </a:solidFill>
              </a:rPr>
              <a:t>N</a:t>
            </a:r>
            <a:r>
              <a:rPr lang="en-GB" sz="3200" baseline="-25000" dirty="0">
                <a:solidFill>
                  <a:srgbClr val="00B050"/>
                </a:solidFill>
              </a:rPr>
              <a:t>4</a:t>
            </a:r>
            <a:r>
              <a:rPr lang="en-GB" sz="3200" dirty="0">
                <a:solidFill>
                  <a:srgbClr val="00B050"/>
                </a:solidFill>
              </a:rPr>
              <a:t>O</a:t>
            </a:r>
            <a:r>
              <a:rPr lang="en-GB" sz="3200" baseline="-25000" dirty="0">
                <a:solidFill>
                  <a:srgbClr val="00B050"/>
                </a:solidFill>
              </a:rPr>
              <a:t>2</a:t>
            </a:r>
          </a:p>
        </p:txBody>
      </p:sp>
    </p:spTree>
    <p:extLst>
      <p:ext uri="{BB962C8B-B14F-4D97-AF65-F5344CB8AC3E}">
        <p14:creationId xmlns:p14="http://schemas.microsoft.com/office/powerpoint/2010/main" val="2692653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055802" y="304800"/>
            <a:ext cx="10689996" cy="1143000"/>
          </a:xfrm>
        </p:spPr>
        <p:txBody>
          <a:bodyPr>
            <a:normAutofit/>
          </a:bodyPr>
          <a:lstStyle/>
          <a:p>
            <a:pPr eaLnBrk="1" hangingPunct="1">
              <a:defRPr/>
            </a:pPr>
            <a:r>
              <a:rPr lang="en-US" sz="4000" dirty="0"/>
              <a:t>Pharmacokinetics: </a:t>
            </a:r>
            <a:r>
              <a:rPr lang="en-US" sz="3200" dirty="0"/>
              <a:t>Route of Administration/Absorption</a:t>
            </a:r>
            <a:r>
              <a:rPr lang="en-US" sz="4000" dirty="0"/>
              <a:t> </a:t>
            </a:r>
          </a:p>
        </p:txBody>
      </p:sp>
      <p:sp>
        <p:nvSpPr>
          <p:cNvPr id="43011" name="Rectangle 3"/>
          <p:cNvSpPr>
            <a:spLocks noGrp="1" noChangeArrowheads="1"/>
          </p:cNvSpPr>
          <p:nvPr>
            <p:ph type="body" sz="half" idx="1"/>
          </p:nvPr>
        </p:nvSpPr>
        <p:spPr>
          <a:xfrm>
            <a:off x="735291" y="1676399"/>
            <a:ext cx="6046509" cy="2671313"/>
          </a:xfrm>
        </p:spPr>
        <p:txBody>
          <a:bodyPr>
            <a:normAutofit/>
          </a:bodyPr>
          <a:lstStyle/>
          <a:p>
            <a:pPr eaLnBrk="1" hangingPunct="1">
              <a:buClr>
                <a:schemeClr val="tx1"/>
              </a:buClr>
              <a:buFont typeface="Wingdings" panose="05000000000000000000" pitchFamily="2" charset="2"/>
              <a:buNone/>
            </a:pPr>
            <a:r>
              <a:rPr lang="en-US" altLang="en-US" dirty="0">
                <a:latin typeface="Arial" panose="020B0604020202020204" pitchFamily="34" charset="0"/>
                <a:ea typeface="ＭＳ Ｐゴシック" panose="020B0600070205080204" pitchFamily="34" charset="-128"/>
              </a:rPr>
              <a:t>Absorption through:</a:t>
            </a:r>
          </a:p>
          <a:p>
            <a:pPr eaLnBrk="1" hangingPunct="1">
              <a:buClr>
                <a:schemeClr val="tx1"/>
              </a:buClr>
              <a:buFont typeface="Wingdings" panose="05000000000000000000" pitchFamily="2" charset="2"/>
              <a:buNone/>
            </a:pPr>
            <a:endParaRPr lang="en-US" altLang="en-US" dirty="0">
              <a:latin typeface="Arial" panose="020B0604020202020204" pitchFamily="34" charset="0"/>
              <a:ea typeface="ＭＳ Ｐゴシック" panose="020B0600070205080204" pitchFamily="34" charset="-128"/>
            </a:endParaRPr>
          </a:p>
          <a:p>
            <a:pPr eaLnBrk="1" hangingPunct="1"/>
            <a:r>
              <a:rPr lang="en-US" altLang="en-US" dirty="0">
                <a:latin typeface="Arial" panose="020B0604020202020204" pitchFamily="34" charset="0"/>
                <a:ea typeface="ＭＳ Ｐゴシック" panose="020B0600070205080204" pitchFamily="34" charset="-128"/>
              </a:rPr>
              <a:t>Stomach</a:t>
            </a:r>
          </a:p>
          <a:p>
            <a:pPr eaLnBrk="1" hangingPunct="1"/>
            <a:r>
              <a:rPr lang="en-US" altLang="en-US" dirty="0">
                <a:latin typeface="Arial" panose="020B0604020202020204" pitchFamily="34" charset="0"/>
                <a:ea typeface="ＭＳ Ｐゴシック" panose="020B0600070205080204" pitchFamily="34" charset="-128"/>
              </a:rPr>
              <a:t>Small intestine</a:t>
            </a:r>
          </a:p>
          <a:p>
            <a:pPr eaLnBrk="1" hangingPunct="1"/>
            <a:r>
              <a:rPr lang="en-US" altLang="en-US" dirty="0">
                <a:latin typeface="Arial" panose="020B0604020202020204" pitchFamily="34" charset="0"/>
                <a:ea typeface="ＭＳ Ｐゴシック" panose="020B0600070205080204" pitchFamily="34" charset="-128"/>
              </a:rPr>
              <a:t>Large intestine</a:t>
            </a:r>
          </a:p>
        </p:txBody>
      </p:sp>
      <p:pic>
        <p:nvPicPr>
          <p:cNvPr id="43013" name="Picture 5" descr="Click to view original fil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48579" y="1447800"/>
            <a:ext cx="3908425"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52A24390-8892-43AD-A12B-4A38F21398AC}"/>
              </a:ext>
            </a:extLst>
          </p:cNvPr>
          <p:cNvSpPr txBox="1"/>
          <p:nvPr/>
        </p:nvSpPr>
        <p:spPr>
          <a:xfrm>
            <a:off x="408317" y="4553164"/>
            <a:ext cx="7205932" cy="1569660"/>
          </a:xfrm>
          <a:prstGeom prst="rect">
            <a:avLst/>
          </a:prstGeom>
          <a:noFill/>
        </p:spPr>
        <p:txBody>
          <a:bodyPr wrap="square" rtlCol="0">
            <a:spAutoFit/>
          </a:bodyPr>
          <a:lstStyle/>
          <a:p>
            <a:pPr algn="ctr"/>
            <a:r>
              <a:rPr lang="en-GB" sz="3200" dirty="0">
                <a:solidFill>
                  <a:srgbClr val="FF0000"/>
                </a:solidFill>
              </a:rPr>
              <a:t>Absorbed within 45 min of consumption.</a:t>
            </a:r>
          </a:p>
          <a:p>
            <a:pPr algn="ctr"/>
            <a:endParaRPr lang="en-GB" sz="3200" dirty="0">
              <a:solidFill>
                <a:srgbClr val="FF0000"/>
              </a:solidFill>
            </a:endParaRPr>
          </a:p>
          <a:p>
            <a:pPr algn="ctr"/>
            <a:r>
              <a:rPr lang="en-GB" sz="3200" dirty="0">
                <a:solidFill>
                  <a:srgbClr val="FF0000"/>
                </a:solidFill>
              </a:rPr>
              <a:t>Lasts 3-5 hours</a:t>
            </a:r>
          </a:p>
        </p:txBody>
      </p:sp>
    </p:spTree>
    <p:extLst>
      <p:ext uri="{BB962C8B-B14F-4D97-AF65-F5344CB8AC3E}">
        <p14:creationId xmlns:p14="http://schemas.microsoft.com/office/powerpoint/2010/main" val="1070273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eaLnBrk="1" hangingPunct="1">
              <a:defRPr/>
            </a:pPr>
            <a:r>
              <a:rPr lang="en-US" dirty="0">
                <a:ea typeface="+mj-ea"/>
                <a:cs typeface="+mj-cs"/>
              </a:rPr>
              <a:t>Distribution </a:t>
            </a:r>
            <a:r>
              <a:rPr lang="en-US" dirty="0"/>
              <a:t>T</a:t>
            </a:r>
            <a:r>
              <a:rPr lang="en-US" dirty="0">
                <a:ea typeface="+mj-ea"/>
                <a:cs typeface="+mj-cs"/>
              </a:rPr>
              <a:t>hroughout the Body</a:t>
            </a:r>
          </a:p>
        </p:txBody>
      </p:sp>
      <p:sp>
        <p:nvSpPr>
          <p:cNvPr id="45059" name="Rectangle 3"/>
          <p:cNvSpPr>
            <a:spLocks noGrp="1" noChangeArrowheads="1"/>
          </p:cNvSpPr>
          <p:nvPr>
            <p:ph type="body" sz="half" idx="1"/>
          </p:nvPr>
        </p:nvSpPr>
        <p:spPr>
          <a:xfrm>
            <a:off x="414779" y="1981200"/>
            <a:ext cx="5609785" cy="4114800"/>
          </a:xfrm>
        </p:spPr>
        <p:txBody>
          <a:bodyPr>
            <a:normAutofit/>
          </a:bodyPr>
          <a:lstStyle/>
          <a:p>
            <a:r>
              <a:rPr lang="en-US" altLang="en-US" dirty="0">
                <a:latin typeface="Arial" panose="020B0604020202020204" pitchFamily="34" charset="0"/>
                <a:ea typeface="ＭＳ Ｐゴシック" panose="020B0600070205080204" pitchFamily="34" charset="-128"/>
              </a:rPr>
              <a:t>Water soluble</a:t>
            </a:r>
          </a:p>
          <a:p>
            <a:endParaRPr lang="en-US" altLang="en-US" dirty="0">
              <a:latin typeface="Arial" panose="020B0604020202020204" pitchFamily="34" charset="0"/>
              <a:ea typeface="ＭＳ Ｐゴシック" panose="020B0600070205080204" pitchFamily="34" charset="-128"/>
            </a:endParaRPr>
          </a:p>
          <a:p>
            <a:pPr eaLnBrk="1" hangingPunct="1"/>
            <a:r>
              <a:rPr lang="en-US" altLang="en-US" dirty="0">
                <a:latin typeface="Arial" panose="020B0604020202020204" pitchFamily="34" charset="0"/>
                <a:ea typeface="ＭＳ Ｐゴシック" panose="020B0600070205080204" pitchFamily="34" charset="-128"/>
              </a:rPr>
              <a:t>Throughout the body and across the blood – brain barrier.</a:t>
            </a:r>
          </a:p>
          <a:p>
            <a:pPr marL="0" indent="0" eaLnBrk="1" hangingPunct="1">
              <a:buNone/>
            </a:pPr>
            <a:endParaRPr lang="en-US" altLang="en-US" dirty="0">
              <a:latin typeface="Arial" panose="020B0604020202020204" pitchFamily="34" charset="0"/>
              <a:ea typeface="ＭＳ Ｐゴシック" panose="020B0600070205080204" pitchFamily="34" charset="-128"/>
            </a:endParaRPr>
          </a:p>
          <a:p>
            <a:pPr eaLnBrk="1" hangingPunct="1"/>
            <a:r>
              <a:rPr lang="en-US" altLang="en-US" dirty="0">
                <a:latin typeface="Arial" panose="020B0604020202020204" pitchFamily="34" charset="0"/>
                <a:ea typeface="ＭＳ Ｐゴシック" panose="020B0600070205080204" pitchFamily="34" charset="-128"/>
              </a:rPr>
              <a:t>Reaches the </a:t>
            </a:r>
            <a:r>
              <a:rPr lang="en-US" altLang="en-US" dirty="0" err="1">
                <a:latin typeface="Arial" panose="020B0604020202020204" pitchFamily="34" charset="0"/>
                <a:ea typeface="ＭＳ Ｐゴシック" panose="020B0600070205080204" pitchFamily="34" charset="-128"/>
              </a:rPr>
              <a:t>foetus</a:t>
            </a:r>
            <a:endParaRPr lang="en-US" altLang="en-US" dirty="0">
              <a:latin typeface="Arial" panose="020B0604020202020204" pitchFamily="34" charset="0"/>
              <a:ea typeface="ＭＳ Ｐゴシック" panose="020B0600070205080204" pitchFamily="34" charset="-128"/>
            </a:endParaRPr>
          </a:p>
          <a:p>
            <a:pPr eaLnBrk="1" hangingPunct="1"/>
            <a:endParaRPr lang="en-US" altLang="en-US" dirty="0">
              <a:latin typeface="Arial" panose="020B0604020202020204" pitchFamily="34" charset="0"/>
              <a:ea typeface="ＭＳ Ｐゴシック" panose="020B0600070205080204" pitchFamily="34" charset="-128"/>
            </a:endParaRPr>
          </a:p>
          <a:p>
            <a:pPr eaLnBrk="1" hangingPunct="1"/>
            <a:r>
              <a:rPr lang="en-US" altLang="en-US" dirty="0">
                <a:latin typeface="Arial" panose="020B0604020202020204" pitchFamily="34" charset="0"/>
                <a:ea typeface="ＭＳ Ｐゴシック" panose="020B0600070205080204" pitchFamily="34" charset="-128"/>
              </a:rPr>
              <a:t>No accumulation within body</a:t>
            </a:r>
          </a:p>
          <a:p>
            <a:pPr eaLnBrk="1" hangingPunct="1"/>
            <a:endParaRPr lang="en-US" altLang="en-US" dirty="0">
              <a:latin typeface="Arial" panose="020B0604020202020204" pitchFamily="34" charset="0"/>
              <a:ea typeface="ＭＳ Ｐゴシック" panose="020B0600070205080204" pitchFamily="34" charset="-128"/>
            </a:endParaRPr>
          </a:p>
        </p:txBody>
      </p:sp>
      <p:pic>
        <p:nvPicPr>
          <p:cNvPr id="45060" name="Picture 4" descr="bod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4564" y="1527142"/>
            <a:ext cx="5486592" cy="5151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935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167406" y="9902"/>
            <a:ext cx="5929460" cy="1325563"/>
          </a:xfrm>
        </p:spPr>
        <p:txBody>
          <a:bodyPr/>
          <a:lstStyle/>
          <a:p>
            <a:pPr eaLnBrk="1" hangingPunct="1">
              <a:defRPr/>
            </a:pPr>
            <a:r>
              <a:rPr lang="en-US" dirty="0">
                <a:ea typeface="+mj-ea"/>
                <a:cs typeface="+mj-cs"/>
              </a:rPr>
              <a:t>Effects on the Body</a:t>
            </a:r>
          </a:p>
        </p:txBody>
      </p:sp>
      <p:pic>
        <p:nvPicPr>
          <p:cNvPr id="63491" name="Picture 3" descr="nervous"/>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24023" y="196219"/>
            <a:ext cx="2443464" cy="6361931"/>
          </a:xfrm>
          <a:noFill/>
        </p:spPr>
      </p:pic>
      <p:sp>
        <p:nvSpPr>
          <p:cNvPr id="63492" name="Text Box 4"/>
          <p:cNvSpPr txBox="1">
            <a:spLocks noChangeArrowheads="1"/>
          </p:cNvSpPr>
          <p:nvPr/>
        </p:nvSpPr>
        <p:spPr bwMode="auto">
          <a:xfrm>
            <a:off x="3260784" y="1392026"/>
            <a:ext cx="8692403"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r>
              <a:rPr lang="en-US" altLang="en-US" sz="2800" dirty="0">
                <a:solidFill>
                  <a:srgbClr val="FF0000"/>
                </a:solidFill>
                <a:latin typeface="Arial" panose="020B0604020202020204" pitchFamily="34" charset="0"/>
              </a:rPr>
              <a:t>Central Nervous System</a:t>
            </a:r>
            <a:r>
              <a:rPr lang="en-US" altLang="en-US" sz="2800" dirty="0">
                <a:latin typeface="Arial" panose="020B0604020202020204" pitchFamily="34" charset="0"/>
              </a:rPr>
              <a:t> - stimulant</a:t>
            </a:r>
          </a:p>
          <a:p>
            <a:pPr eaLnBrk="1" hangingPunct="1"/>
            <a:r>
              <a:rPr lang="en-US" altLang="en-US" sz="2800" dirty="0">
                <a:latin typeface="Arial" panose="020B0604020202020204" pitchFamily="34" charset="0"/>
              </a:rPr>
              <a:t>  </a:t>
            </a:r>
          </a:p>
          <a:p>
            <a:pPr eaLnBrk="1" hangingPunct="1"/>
            <a:r>
              <a:rPr lang="en-US" altLang="en-US" sz="2800" dirty="0">
                <a:solidFill>
                  <a:srgbClr val="FF0000"/>
                </a:solidFill>
                <a:latin typeface="Arial" panose="020B0604020202020204" pitchFamily="34" charset="0"/>
              </a:rPr>
              <a:t>Autonomic Nervous System </a:t>
            </a:r>
            <a:r>
              <a:rPr lang="en-US" altLang="en-US" sz="2800" dirty="0">
                <a:latin typeface="Arial" panose="020B0604020202020204" pitchFamily="34" charset="0"/>
              </a:rPr>
              <a:t>- change in ECG activity</a:t>
            </a:r>
          </a:p>
          <a:p>
            <a:pPr eaLnBrk="1" hangingPunct="1"/>
            <a:r>
              <a:rPr lang="en-US" altLang="en-US" sz="2800" dirty="0">
                <a:latin typeface="Arial" panose="020B0604020202020204" pitchFamily="34" charset="0"/>
              </a:rPr>
              <a:t> </a:t>
            </a:r>
          </a:p>
          <a:p>
            <a:pPr eaLnBrk="1" hangingPunct="1"/>
            <a:r>
              <a:rPr lang="en-US" altLang="en-US" sz="2800" dirty="0">
                <a:solidFill>
                  <a:srgbClr val="FF0000"/>
                </a:solidFill>
                <a:latin typeface="Arial" panose="020B0604020202020204" pitchFamily="34" charset="0"/>
              </a:rPr>
              <a:t>Cardiovascular System </a:t>
            </a:r>
            <a:r>
              <a:rPr lang="en-US" altLang="en-US" sz="2800" dirty="0">
                <a:latin typeface="Arial" panose="020B0604020202020204" pitchFamily="34" charset="0"/>
              </a:rPr>
              <a:t>– increase blood pressure</a:t>
            </a:r>
          </a:p>
          <a:p>
            <a:pPr eaLnBrk="1" hangingPunct="1"/>
            <a:endParaRPr lang="en-US" altLang="en-US" sz="2800" dirty="0">
              <a:latin typeface="Arial" panose="020B0604020202020204" pitchFamily="34" charset="0"/>
            </a:endParaRPr>
          </a:p>
          <a:p>
            <a:pPr eaLnBrk="1" hangingPunct="1"/>
            <a:r>
              <a:rPr lang="en-US" altLang="en-US" sz="2800" dirty="0">
                <a:solidFill>
                  <a:srgbClr val="FF0000"/>
                </a:solidFill>
                <a:latin typeface="Arial" panose="020B0604020202020204" pitchFamily="34" charset="0"/>
              </a:rPr>
              <a:t>Gastrointestinal System </a:t>
            </a:r>
            <a:r>
              <a:rPr lang="en-US" altLang="en-US" sz="2800" dirty="0">
                <a:latin typeface="Arial" panose="020B0604020202020204" pitchFamily="34" charset="0"/>
              </a:rPr>
              <a:t>– can cause for ulcers?</a:t>
            </a:r>
          </a:p>
          <a:p>
            <a:pPr eaLnBrk="1" hangingPunct="1"/>
            <a:r>
              <a:rPr lang="en-US" altLang="en-US" sz="2800" dirty="0">
                <a:latin typeface="Arial" panose="020B0604020202020204" pitchFamily="34" charset="0"/>
              </a:rPr>
              <a:t>  </a:t>
            </a:r>
          </a:p>
          <a:p>
            <a:pPr eaLnBrk="1" hangingPunct="1"/>
            <a:r>
              <a:rPr lang="en-US" altLang="en-US" sz="2800" dirty="0">
                <a:solidFill>
                  <a:srgbClr val="FF0000"/>
                </a:solidFill>
                <a:latin typeface="Arial" panose="020B0604020202020204" pitchFamily="34" charset="0"/>
              </a:rPr>
              <a:t>Respiratory</a:t>
            </a:r>
            <a:r>
              <a:rPr lang="en-US" altLang="en-US" sz="2800" dirty="0">
                <a:latin typeface="Arial" panose="020B0604020202020204" pitchFamily="34" charset="0"/>
              </a:rPr>
              <a:t> - increases blood and air to lungs</a:t>
            </a:r>
          </a:p>
        </p:txBody>
      </p:sp>
    </p:spTree>
    <p:extLst>
      <p:ext uri="{BB962C8B-B14F-4D97-AF65-F5344CB8AC3E}">
        <p14:creationId xmlns:p14="http://schemas.microsoft.com/office/powerpoint/2010/main" val="3642061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lgn="ctr" eaLnBrk="1" hangingPunct="1"/>
            <a:r>
              <a:rPr lang="en-US" altLang="en-US" dirty="0">
                <a:ea typeface="ＭＳ Ｐゴシック" panose="020B0600070205080204" pitchFamily="34" charset="-128"/>
              </a:rPr>
              <a:t>Effects on the Body</a:t>
            </a:r>
            <a:endParaRPr lang="en-US" altLang="en-US" sz="3200" i="1" dirty="0">
              <a:ea typeface="ＭＳ Ｐゴシック" panose="020B0600070205080204" pitchFamily="34" charset="-128"/>
            </a:endParaRPr>
          </a:p>
        </p:txBody>
      </p:sp>
      <p:pic>
        <p:nvPicPr>
          <p:cNvPr id="65539" name="Picture 3" descr="muscula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0040040" y="1891076"/>
            <a:ext cx="1641475" cy="4114800"/>
          </a:xfrm>
          <a:noFill/>
        </p:spPr>
      </p:pic>
      <p:sp>
        <p:nvSpPr>
          <p:cNvPr id="65540" name="Text Box 4"/>
          <p:cNvSpPr txBox="1">
            <a:spLocks noChangeArrowheads="1"/>
          </p:cNvSpPr>
          <p:nvPr/>
        </p:nvSpPr>
        <p:spPr bwMode="auto">
          <a:xfrm>
            <a:off x="320511" y="1676401"/>
            <a:ext cx="9257122"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r>
              <a:rPr lang="en-US" altLang="en-US" sz="2800" dirty="0">
                <a:solidFill>
                  <a:srgbClr val="FF0000"/>
                </a:solidFill>
                <a:latin typeface="Arial" panose="020B0604020202020204" pitchFamily="34" charset="0"/>
              </a:rPr>
              <a:t>Skeletal Muscles </a:t>
            </a:r>
            <a:r>
              <a:rPr lang="en-US" altLang="en-US" sz="2800" dirty="0">
                <a:latin typeface="Arial" panose="020B0604020202020204" pitchFamily="34" charset="0"/>
              </a:rPr>
              <a:t>– increases contraction (contrarily)</a:t>
            </a:r>
          </a:p>
          <a:p>
            <a:pPr eaLnBrk="1" hangingPunct="1"/>
            <a:endParaRPr lang="en-US" altLang="en-US" sz="2800" dirty="0">
              <a:latin typeface="Arial" panose="020B0604020202020204" pitchFamily="34" charset="0"/>
            </a:endParaRPr>
          </a:p>
          <a:p>
            <a:pPr eaLnBrk="1" hangingPunct="1"/>
            <a:r>
              <a:rPr lang="en-US" altLang="en-US" sz="2800" dirty="0">
                <a:solidFill>
                  <a:srgbClr val="FF0000"/>
                </a:solidFill>
                <a:latin typeface="Arial" panose="020B0604020202020204" pitchFamily="34" charset="0"/>
              </a:rPr>
              <a:t>Energy Metabolism </a:t>
            </a:r>
            <a:r>
              <a:rPr lang="en-US" altLang="en-US" sz="2800" dirty="0">
                <a:latin typeface="Arial" panose="020B0604020202020204" pitchFamily="34" charset="0"/>
              </a:rPr>
              <a:t>– increases basal metabolic rate, free fatty acids, oxidation of fats in exercise</a:t>
            </a:r>
          </a:p>
          <a:p>
            <a:pPr eaLnBrk="1" hangingPunct="1"/>
            <a:endParaRPr lang="en-US" altLang="en-US" sz="2800" dirty="0">
              <a:solidFill>
                <a:srgbClr val="FF0000"/>
              </a:solidFill>
              <a:latin typeface="Arial" panose="020B0604020202020204" pitchFamily="34" charset="0"/>
            </a:endParaRPr>
          </a:p>
          <a:p>
            <a:pPr eaLnBrk="1" hangingPunct="1"/>
            <a:r>
              <a:rPr lang="en-US" altLang="en-US" sz="2800" dirty="0">
                <a:solidFill>
                  <a:srgbClr val="FF0000"/>
                </a:solidFill>
                <a:latin typeface="Arial" panose="020B0604020202020204" pitchFamily="34" charset="0"/>
              </a:rPr>
              <a:t>Neurotransmitters </a:t>
            </a:r>
            <a:r>
              <a:rPr lang="en-US" altLang="en-US" sz="2800" dirty="0">
                <a:latin typeface="Arial" panose="020B0604020202020204" pitchFamily="34" charset="0"/>
              </a:rPr>
              <a:t>- increases norepinephrine in CNS, norepinephrine and epinephrine in blood, </a:t>
            </a:r>
            <a:r>
              <a:rPr lang="en-US" altLang="en-US" sz="2800" dirty="0" err="1">
                <a:latin typeface="Arial" panose="020B0604020202020204" pitchFamily="34" charset="0"/>
              </a:rPr>
              <a:t>seratonin</a:t>
            </a:r>
            <a:r>
              <a:rPr lang="en-US" altLang="en-US" sz="2800" dirty="0">
                <a:latin typeface="Arial" panose="020B0604020202020204" pitchFamily="34" charset="0"/>
              </a:rPr>
              <a:t> in brain</a:t>
            </a:r>
          </a:p>
          <a:p>
            <a:pPr eaLnBrk="1" hangingPunct="1"/>
            <a:endParaRPr lang="en-US" altLang="en-US" sz="2800" dirty="0">
              <a:latin typeface="Arial" panose="020B0604020202020204" pitchFamily="34" charset="0"/>
            </a:endParaRPr>
          </a:p>
          <a:p>
            <a:pPr eaLnBrk="1" hangingPunct="1"/>
            <a:r>
              <a:rPr lang="en-US" altLang="en-US" sz="2800" dirty="0">
                <a:solidFill>
                  <a:srgbClr val="FF0000"/>
                </a:solidFill>
                <a:latin typeface="Arial" panose="020B0604020202020204" pitchFamily="34" charset="0"/>
              </a:rPr>
              <a:t>Neuroendocrine effects </a:t>
            </a:r>
            <a:r>
              <a:rPr lang="en-US" altLang="en-US" sz="2800" dirty="0">
                <a:latin typeface="Arial" panose="020B0604020202020204" pitchFamily="34" charset="0"/>
              </a:rPr>
              <a:t>- increases cortisol associated with stress (high doses).</a:t>
            </a:r>
          </a:p>
        </p:txBody>
      </p:sp>
    </p:spTree>
    <p:extLst>
      <p:ext uri="{BB962C8B-B14F-4D97-AF65-F5344CB8AC3E}">
        <p14:creationId xmlns:p14="http://schemas.microsoft.com/office/powerpoint/2010/main" val="4287994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US" altLang="zh-TW">
                <a:ea typeface="新細明體" pitchFamily="1" charset="-128"/>
              </a:rPr>
              <a:t>Behavioral Effects </a:t>
            </a:r>
            <a:r>
              <a:rPr lang="en-US" altLang="zh-TW" sz="2800">
                <a:ea typeface="新細明體" pitchFamily="1" charset="-128"/>
              </a:rPr>
              <a:t>(w/ 100~200 mg)</a:t>
            </a:r>
            <a:endParaRPr lang="en-US" altLang="zh-TW">
              <a:ea typeface="新細明體" pitchFamily="1" charset="-128"/>
            </a:endParaRPr>
          </a:p>
        </p:txBody>
      </p:sp>
      <p:sp>
        <p:nvSpPr>
          <p:cNvPr id="67587" name="Rectangle 3"/>
          <p:cNvSpPr>
            <a:spLocks noGrp="1" noChangeArrowheads="1"/>
          </p:cNvSpPr>
          <p:nvPr>
            <p:ph type="body" idx="1"/>
          </p:nvPr>
        </p:nvSpPr>
        <p:spPr>
          <a:xfrm>
            <a:off x="288303" y="1527142"/>
            <a:ext cx="6498996" cy="4724400"/>
          </a:xfrm>
        </p:spPr>
        <p:txBody>
          <a:bodyPr/>
          <a:lstStyle/>
          <a:p>
            <a:pPr eaLnBrk="1" hangingPunct="1">
              <a:lnSpc>
                <a:spcPct val="80000"/>
              </a:lnSpc>
            </a:pPr>
            <a:r>
              <a:rPr lang="en-US" altLang="zh-TW" sz="2100" dirty="0">
                <a:latin typeface="Arial" panose="020B0604020202020204" pitchFamily="34" charset="0"/>
                <a:ea typeface="新細明體" pitchFamily="1" charset="-128"/>
              </a:rPr>
              <a:t>Increases wakefulness, alleviates fatigue, facilitates concentration</a:t>
            </a:r>
          </a:p>
          <a:p>
            <a:pPr eaLnBrk="1" hangingPunct="1">
              <a:lnSpc>
                <a:spcPct val="80000"/>
              </a:lnSpc>
            </a:pPr>
            <a:endParaRPr lang="en-US" altLang="zh-TW" sz="2100" dirty="0">
              <a:latin typeface="Arial" panose="020B0604020202020204" pitchFamily="34" charset="0"/>
              <a:ea typeface="新細明體" pitchFamily="1" charset="-128"/>
            </a:endParaRPr>
          </a:p>
          <a:p>
            <a:pPr eaLnBrk="1" hangingPunct="1">
              <a:lnSpc>
                <a:spcPct val="80000"/>
              </a:lnSpc>
            </a:pPr>
            <a:r>
              <a:rPr lang="en-US" altLang="zh-TW" sz="2100" dirty="0">
                <a:latin typeface="Arial" panose="020B0604020202020204" pitchFamily="34" charset="0"/>
                <a:ea typeface="新細明體" pitchFamily="1" charset="-128"/>
              </a:rPr>
              <a:t>Can also produce: elevated mood, shaky/jittery feeling </a:t>
            </a:r>
          </a:p>
          <a:p>
            <a:pPr eaLnBrk="1" hangingPunct="1">
              <a:lnSpc>
                <a:spcPct val="80000"/>
              </a:lnSpc>
              <a:buFont typeface="Wingdings" panose="05000000000000000000" pitchFamily="2" charset="2"/>
              <a:buNone/>
            </a:pPr>
            <a:endParaRPr lang="en-US" altLang="zh-TW" sz="2100" dirty="0">
              <a:latin typeface="Arial" panose="020B0604020202020204" pitchFamily="34" charset="0"/>
              <a:ea typeface="新細明體" pitchFamily="1" charset="-128"/>
            </a:endParaRPr>
          </a:p>
          <a:p>
            <a:pPr eaLnBrk="1" hangingPunct="1">
              <a:lnSpc>
                <a:spcPct val="80000"/>
              </a:lnSpc>
            </a:pPr>
            <a:r>
              <a:rPr lang="en-US" altLang="zh-TW" sz="2100" dirty="0">
                <a:latin typeface="Arial" panose="020B0604020202020204" pitchFamily="34" charset="0"/>
                <a:ea typeface="新細明體" pitchFamily="1" charset="-128"/>
              </a:rPr>
              <a:t>↑ time to fall asleep,↓ amount and quality of sleep</a:t>
            </a:r>
          </a:p>
          <a:p>
            <a:pPr eaLnBrk="1" hangingPunct="1">
              <a:lnSpc>
                <a:spcPct val="80000"/>
              </a:lnSpc>
              <a:buFont typeface="Wingdings" panose="05000000000000000000" pitchFamily="2" charset="2"/>
              <a:buNone/>
            </a:pPr>
            <a:endParaRPr lang="en-US" altLang="zh-TW" sz="2100" dirty="0">
              <a:latin typeface="Arial" panose="020B0604020202020204" pitchFamily="34" charset="0"/>
              <a:ea typeface="新細明體" pitchFamily="1" charset="-128"/>
            </a:endParaRPr>
          </a:p>
          <a:p>
            <a:pPr eaLnBrk="1" hangingPunct="1">
              <a:lnSpc>
                <a:spcPct val="80000"/>
              </a:lnSpc>
            </a:pPr>
            <a:r>
              <a:rPr lang="en-US" altLang="zh-TW" sz="2100" dirty="0">
                <a:latin typeface="Arial" panose="020B0604020202020204" pitchFamily="34" charset="0"/>
                <a:ea typeface="新細明體" pitchFamily="1" charset="-128"/>
              </a:rPr>
              <a:t>↑ attention/vigilance, ability to sustain performance</a:t>
            </a:r>
          </a:p>
          <a:p>
            <a:pPr eaLnBrk="1" hangingPunct="1">
              <a:lnSpc>
                <a:spcPct val="80000"/>
              </a:lnSpc>
            </a:pPr>
            <a:endParaRPr lang="en-US" altLang="zh-TW" sz="2100" dirty="0">
              <a:latin typeface="Arial" panose="020B0604020202020204" pitchFamily="34" charset="0"/>
              <a:ea typeface="新細明體" pitchFamily="1" charset="-128"/>
            </a:endParaRPr>
          </a:p>
          <a:p>
            <a:pPr eaLnBrk="1" hangingPunct="1">
              <a:lnSpc>
                <a:spcPct val="80000"/>
              </a:lnSpc>
            </a:pPr>
            <a:r>
              <a:rPr lang="en-US" altLang="zh-TW" sz="2100" dirty="0">
                <a:latin typeface="Arial" panose="020B0604020202020204" pitchFamily="34" charset="0"/>
                <a:ea typeface="新細明體" pitchFamily="1" charset="-128"/>
              </a:rPr>
              <a:t>↑ work capacity/speed,↓ # of errors</a:t>
            </a:r>
          </a:p>
        </p:txBody>
      </p:sp>
      <p:pic>
        <p:nvPicPr>
          <p:cNvPr id="675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7787" y="1527142"/>
            <a:ext cx="4955910" cy="4996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9" name="Text Box 5"/>
          <p:cNvSpPr txBox="1">
            <a:spLocks noChangeArrowheads="1"/>
          </p:cNvSpPr>
          <p:nvPr/>
        </p:nvSpPr>
        <p:spPr bwMode="auto">
          <a:xfrm>
            <a:off x="8398497" y="491620"/>
            <a:ext cx="3505200" cy="687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r>
              <a:rPr kumimoji="1" lang="en-US" altLang="en-US" sz="1300" i="1" dirty="0">
                <a:ea typeface="新細明體" pitchFamily="1" charset="-128"/>
              </a:rPr>
              <a:t>Fig. 3-d: Percent change on a repeated acquisition test, which assesses motor learning and memory</a:t>
            </a:r>
          </a:p>
        </p:txBody>
      </p:sp>
    </p:spTree>
    <p:extLst>
      <p:ext uri="{BB962C8B-B14F-4D97-AF65-F5344CB8AC3E}">
        <p14:creationId xmlns:p14="http://schemas.microsoft.com/office/powerpoint/2010/main" val="3497189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838200" y="365125"/>
            <a:ext cx="10515600" cy="520995"/>
          </a:xfrm>
        </p:spPr>
        <p:txBody>
          <a:bodyPr>
            <a:normAutofit fontScale="90000"/>
          </a:bodyPr>
          <a:lstStyle/>
          <a:p>
            <a:pPr algn="ctr" eaLnBrk="1" hangingPunct="1">
              <a:defRPr/>
            </a:pPr>
            <a:r>
              <a:rPr lang="en-US" dirty="0">
                <a:ea typeface="+mj-ea"/>
                <a:cs typeface="+mj-cs"/>
              </a:rPr>
              <a:t>Tolerance</a:t>
            </a:r>
          </a:p>
        </p:txBody>
      </p:sp>
      <p:sp>
        <p:nvSpPr>
          <p:cNvPr id="69635" name="Rectangle 3"/>
          <p:cNvSpPr>
            <a:spLocks noGrp="1" noChangeArrowheads="1"/>
          </p:cNvSpPr>
          <p:nvPr>
            <p:ph type="body" idx="1"/>
          </p:nvPr>
        </p:nvSpPr>
        <p:spPr>
          <a:xfrm>
            <a:off x="838200" y="1093510"/>
            <a:ext cx="10897386" cy="5514680"/>
          </a:xfrm>
        </p:spPr>
        <p:txBody>
          <a:bodyPr>
            <a:normAutofit/>
          </a:bodyPr>
          <a:lstStyle/>
          <a:p>
            <a:pPr marL="0" indent="0" algn="ctr">
              <a:buNone/>
            </a:pPr>
            <a:r>
              <a:rPr lang="en-US" altLang="en-US" dirty="0">
                <a:solidFill>
                  <a:srgbClr val="002060"/>
                </a:solidFill>
                <a:latin typeface="Arial" panose="020B0604020202020204" pitchFamily="34" charset="0"/>
                <a:ea typeface="ＭＳ Ｐゴシック" panose="020B0600070205080204" pitchFamily="34" charset="-128"/>
              </a:rPr>
              <a:t>Tolerance to respiratory effects after 8 consecutive days of daily administration</a:t>
            </a:r>
            <a:r>
              <a:rPr lang="en-US" altLang="en-US" dirty="0">
                <a:solidFill>
                  <a:srgbClr val="00B0F0"/>
                </a:solidFill>
                <a:latin typeface="Arial" panose="020B0604020202020204" pitchFamily="34" charset="0"/>
                <a:ea typeface="ＭＳ Ｐゴシック" panose="020B0600070205080204" pitchFamily="34" charset="-128"/>
              </a:rPr>
              <a:t>.</a:t>
            </a:r>
          </a:p>
          <a:p>
            <a:pPr marL="0" indent="0" eaLnBrk="1" hangingPunct="1">
              <a:buNone/>
            </a:pPr>
            <a:endParaRPr lang="en-US" altLang="en-US" dirty="0">
              <a:solidFill>
                <a:srgbClr val="FF0000"/>
              </a:solidFill>
              <a:latin typeface="Arial" panose="020B0604020202020204" pitchFamily="34" charset="0"/>
              <a:ea typeface="ＭＳ Ｐゴシック" panose="020B0600070205080204" pitchFamily="34" charset="-128"/>
            </a:endParaRPr>
          </a:p>
          <a:p>
            <a:pPr marL="0" indent="0" eaLnBrk="1" hangingPunct="1">
              <a:buNone/>
            </a:pPr>
            <a:r>
              <a:rPr lang="en-US" altLang="en-US" dirty="0">
                <a:solidFill>
                  <a:srgbClr val="FF0000"/>
                </a:solidFill>
                <a:latin typeface="Arial" panose="020B0604020202020204" pitchFamily="34" charset="0"/>
                <a:ea typeface="ＭＳ Ｐゴシック" panose="020B0600070205080204" pitchFamily="34" charset="-128"/>
              </a:rPr>
              <a:t>Decreased A2a receptor expression </a:t>
            </a:r>
            <a:r>
              <a:rPr lang="en-US" altLang="en-US" dirty="0">
                <a:latin typeface="Arial" panose="020B0604020202020204" pitchFamily="34" charset="0"/>
                <a:ea typeface="ＭＳ Ｐゴシック" panose="020B0600070205080204" pitchFamily="34" charset="-128"/>
              </a:rPr>
              <a:t>– encodes for adenosine and regulates myocardial and coronary circulation, suppresses immune cells and protects tissue from inflammation.</a:t>
            </a:r>
          </a:p>
          <a:p>
            <a:pPr eaLnBrk="1" hangingPunct="1"/>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a:solidFill>
                  <a:srgbClr val="FF0000"/>
                </a:solidFill>
                <a:latin typeface="Arial" panose="020B0604020202020204" pitchFamily="34" charset="0"/>
                <a:ea typeface="ＭＳ Ｐゴシック" panose="020B0600070205080204" pitchFamily="34" charset="-128"/>
              </a:rPr>
              <a:t>Increased A1 receptor expression </a:t>
            </a:r>
            <a:r>
              <a:rPr lang="en-US" altLang="en-US" dirty="0">
                <a:latin typeface="Arial" panose="020B0604020202020204" pitchFamily="34" charset="0"/>
                <a:ea typeface="ＭＳ Ｐゴシック" panose="020B0600070205080204" pitchFamily="34" charset="-128"/>
              </a:rPr>
              <a:t>– causes an inhibitory effect on cell metabolism, myocardial depressant.</a:t>
            </a:r>
          </a:p>
          <a:p>
            <a:pPr marL="0" indent="0" algn="ctr" eaLnBrk="1" hangingPunct="1">
              <a:buNone/>
            </a:pPr>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a:latin typeface="Arial" panose="020B0604020202020204" pitchFamily="34" charset="0"/>
                <a:ea typeface="ＭＳ Ｐゴシック" panose="020B0600070205080204" pitchFamily="34" charset="-128"/>
              </a:rPr>
              <a:t>Cross-tolerance from other substances</a:t>
            </a:r>
          </a:p>
        </p:txBody>
      </p:sp>
    </p:spTree>
    <p:extLst>
      <p:ext uri="{BB962C8B-B14F-4D97-AF65-F5344CB8AC3E}">
        <p14:creationId xmlns:p14="http://schemas.microsoft.com/office/powerpoint/2010/main" val="4050155481"/>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281340" y="195852"/>
            <a:ext cx="4975781" cy="1143000"/>
          </a:xfrm>
        </p:spPr>
        <p:txBody>
          <a:bodyPr/>
          <a:lstStyle/>
          <a:p>
            <a:pPr eaLnBrk="1" hangingPunct="1">
              <a:defRPr/>
            </a:pPr>
            <a:r>
              <a:rPr lang="en-US" dirty="0">
                <a:ea typeface="+mj-ea"/>
                <a:cs typeface="+mj-cs"/>
              </a:rPr>
              <a:t>Consumption Doses</a:t>
            </a:r>
          </a:p>
        </p:txBody>
      </p:sp>
      <p:sp>
        <p:nvSpPr>
          <p:cNvPr id="59395" name="Rectangle 3"/>
          <p:cNvSpPr>
            <a:spLocks noGrp="1" noChangeArrowheads="1"/>
          </p:cNvSpPr>
          <p:nvPr>
            <p:ph type="body" sz="half" idx="1"/>
          </p:nvPr>
        </p:nvSpPr>
        <p:spPr>
          <a:xfrm>
            <a:off x="527901" y="914400"/>
            <a:ext cx="6330099" cy="5638800"/>
          </a:xfrm>
        </p:spPr>
        <p:txBody>
          <a:bodyPr/>
          <a:lstStyle/>
          <a:p>
            <a:pPr marL="0" indent="0" eaLnBrk="1" hangingPunct="1">
              <a:lnSpc>
                <a:spcPct val="80000"/>
              </a:lnSpc>
              <a:buNone/>
            </a:pPr>
            <a:r>
              <a:rPr lang="en-US" altLang="en-US" sz="2200" dirty="0">
                <a:latin typeface="Arial" panose="020B0604020202020204" pitchFamily="34" charset="0"/>
                <a:ea typeface="ＭＳ Ｐゴシック" panose="020B0600070205080204" pitchFamily="34" charset="-128"/>
              </a:rPr>
              <a:t>50-200 mg</a:t>
            </a:r>
          </a:p>
          <a:p>
            <a:pPr eaLnBrk="1" hangingPunct="1">
              <a:spcBef>
                <a:spcPct val="0"/>
              </a:spcBef>
              <a:buClrTx/>
              <a:buSzTx/>
              <a:buFontTx/>
              <a:buNone/>
            </a:pPr>
            <a:r>
              <a:rPr lang="en-US" altLang="zh-TW" sz="2300" dirty="0">
                <a:latin typeface="Arial" panose="020B0604020202020204" pitchFamily="34" charset="0"/>
                <a:ea typeface="ＭＳ Ｐゴシック" panose="020B0600070205080204" pitchFamily="34" charset="-128"/>
                <a:cs typeface="Times New Roman" panose="02020603050405020304" pitchFamily="18" charset="0"/>
              </a:rPr>
              <a:t>	 </a:t>
            </a:r>
            <a:r>
              <a:rPr lang="en-US" altLang="zh-TW" sz="2000" dirty="0">
                <a:latin typeface="Arial" panose="020B0604020202020204" pitchFamily="34" charset="0"/>
                <a:ea typeface="ＭＳ Ｐゴシック" panose="020B0600070205080204" pitchFamily="34" charset="-128"/>
                <a:cs typeface="Times New Roman" panose="02020603050405020304" pitchFamily="18" charset="0"/>
              </a:rPr>
              <a:t>- Sleepy first 5 minutes</a:t>
            </a:r>
          </a:p>
          <a:p>
            <a:pPr>
              <a:spcBef>
                <a:spcPct val="0"/>
              </a:spcBef>
              <a:buClrTx/>
              <a:buSzTx/>
              <a:buFontTx/>
              <a:buNone/>
            </a:pPr>
            <a:r>
              <a:rPr lang="en-US" altLang="zh-TW" sz="2000" dirty="0">
                <a:latin typeface="Arial" panose="020B0604020202020204" pitchFamily="34" charset="0"/>
                <a:ea typeface="ＭＳ Ｐゴシック" panose="020B0600070205080204" pitchFamily="34" charset="-128"/>
                <a:cs typeface="Times New Roman" panose="02020603050405020304" pitchFamily="18" charset="0"/>
              </a:rPr>
              <a:t>	 - Blood levels peak at 30 min.</a:t>
            </a:r>
          </a:p>
          <a:p>
            <a:pPr>
              <a:spcBef>
                <a:spcPct val="0"/>
              </a:spcBef>
              <a:buClrTx/>
              <a:buSzTx/>
              <a:buFontTx/>
              <a:buNone/>
            </a:pPr>
            <a:r>
              <a:rPr lang="en-US" altLang="zh-TW" sz="2000" dirty="0">
                <a:latin typeface="Arial" panose="020B0604020202020204" pitchFamily="34" charset="0"/>
                <a:ea typeface="ＭＳ Ｐゴシック" panose="020B0600070205080204" pitchFamily="34" charset="-128"/>
                <a:cs typeface="Times New Roman" panose="02020603050405020304" pitchFamily="18" charset="0"/>
              </a:rPr>
              <a:t>	 - Stimulant effects</a:t>
            </a:r>
            <a:endParaRPr lang="en-US" altLang="en-US" sz="2000" dirty="0">
              <a:latin typeface="Arial" panose="020B0604020202020204" pitchFamily="34" charset="0"/>
              <a:ea typeface="ＭＳ Ｐゴシック" panose="020B0600070205080204" pitchFamily="34" charset="-128"/>
            </a:endParaRPr>
          </a:p>
          <a:p>
            <a:pPr marL="0" indent="0" eaLnBrk="1" hangingPunct="1">
              <a:lnSpc>
                <a:spcPct val="80000"/>
              </a:lnSpc>
              <a:buNone/>
            </a:pPr>
            <a:r>
              <a:rPr lang="en-US" altLang="en-US" sz="2200" dirty="0">
                <a:latin typeface="Arial" panose="020B0604020202020204" pitchFamily="34" charset="0"/>
                <a:ea typeface="ＭＳ Ｐゴシック" panose="020B0600070205080204" pitchFamily="34" charset="-128"/>
              </a:rPr>
              <a:t>300-1000 mg</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Prolonged ability to perform</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Exaggeration of side effects</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Pronounced insomnia</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Nervousness</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Irritability</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Tremor</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Restlessness</a:t>
            </a:r>
          </a:p>
          <a:p>
            <a:pPr eaLnBrk="1" hangingPunct="1">
              <a:lnSpc>
                <a:spcPct val="80000"/>
              </a:lnSpc>
            </a:pPr>
            <a:r>
              <a:rPr lang="en-US" altLang="en-US" sz="2200" dirty="0">
                <a:latin typeface="Arial" panose="020B0604020202020204" pitchFamily="34" charset="0"/>
                <a:ea typeface="ＭＳ Ｐゴシック" panose="020B0600070205080204" pitchFamily="34" charset="-128"/>
              </a:rPr>
              <a:t>1000+ mg</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a:t>
            </a:r>
            <a:r>
              <a:rPr lang="en-US" altLang="en-US" sz="2000" dirty="0" err="1">
                <a:latin typeface="Arial" panose="020B0604020202020204" pitchFamily="34" charset="0"/>
                <a:ea typeface="ＭＳ Ｐゴシック" panose="020B0600070205080204" pitchFamily="34" charset="-128"/>
              </a:rPr>
              <a:t>Caffeinism</a:t>
            </a:r>
            <a:r>
              <a:rPr lang="en-US" altLang="en-US" sz="2000" dirty="0">
                <a:latin typeface="Arial" panose="020B0604020202020204" pitchFamily="34" charset="0"/>
                <a:ea typeface="ＭＳ Ｐゴシック" panose="020B0600070205080204" pitchFamily="34" charset="-128"/>
              </a:rPr>
              <a:t>”</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All of the above worsen</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GI disturbances</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Cardiac arrhythmias</a:t>
            </a:r>
          </a:p>
          <a:p>
            <a:pPr lvl="1" eaLnBrk="1" hangingPunct="1">
              <a:lnSpc>
                <a:spcPct val="80000"/>
              </a:lnSpc>
            </a:pPr>
            <a:endParaRPr lang="en-US" altLang="en-US" sz="2000" dirty="0">
              <a:latin typeface="Arial" panose="020B0604020202020204" pitchFamily="34" charset="0"/>
              <a:ea typeface="ＭＳ Ｐゴシック" panose="020B0600070205080204" pitchFamily="34" charset="-128"/>
            </a:endParaRPr>
          </a:p>
        </p:txBody>
      </p:sp>
      <p:pic>
        <p:nvPicPr>
          <p:cNvPr id="59396" name="Picture 4" descr="Caffeine1"/>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l="18867" r="16982"/>
          <a:stretch>
            <a:fillRect/>
          </a:stretch>
        </p:blipFill>
        <p:spPr>
          <a:xfrm>
            <a:off x="5028203" y="2303424"/>
            <a:ext cx="3201988" cy="3600450"/>
          </a:xfrm>
        </p:spPr>
      </p:pic>
      <p:pic>
        <p:nvPicPr>
          <p:cNvPr id="5" name="Picture 5" descr="Cat_on_Caffei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7416" y="1338852"/>
            <a:ext cx="3413125"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3198983"/>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3212A-668A-4252-8514-28BDBB9ACA20}"/>
              </a:ext>
            </a:extLst>
          </p:cNvPr>
          <p:cNvSpPr>
            <a:spLocks noGrp="1"/>
          </p:cNvSpPr>
          <p:nvPr>
            <p:ph type="title"/>
          </p:nvPr>
        </p:nvSpPr>
        <p:spPr>
          <a:xfrm>
            <a:off x="1288212" y="155480"/>
            <a:ext cx="10363200" cy="1143000"/>
          </a:xfrm>
        </p:spPr>
        <p:txBody>
          <a:bodyPr/>
          <a:lstStyle/>
          <a:p>
            <a:pPr algn="ctr"/>
            <a:r>
              <a:rPr lang="en-GB" dirty="0"/>
              <a:t>Caffeine Dosage</a:t>
            </a:r>
          </a:p>
        </p:txBody>
      </p:sp>
      <p:sp>
        <p:nvSpPr>
          <p:cNvPr id="3" name="Text Placeholder 2">
            <a:extLst>
              <a:ext uri="{FF2B5EF4-FFF2-40B4-BE49-F238E27FC236}">
                <a16:creationId xmlns:a16="http://schemas.microsoft.com/office/drawing/2014/main" id="{CD4B14C9-39F4-4AE5-BB6C-608371779A3B}"/>
              </a:ext>
            </a:extLst>
          </p:cNvPr>
          <p:cNvSpPr>
            <a:spLocks noGrp="1"/>
          </p:cNvSpPr>
          <p:nvPr>
            <p:ph type="body" sz="half" idx="1"/>
          </p:nvPr>
        </p:nvSpPr>
        <p:spPr/>
        <p:txBody>
          <a:bodyPr>
            <a:normAutofit fontScale="92500" lnSpcReduction="10000"/>
          </a:bodyPr>
          <a:lstStyle/>
          <a:p>
            <a:pPr marL="0" indent="0">
              <a:buNone/>
            </a:pPr>
            <a:r>
              <a:rPr lang="en-GB" dirty="0" err="1"/>
              <a:t>Proplus</a:t>
            </a:r>
            <a:r>
              <a:rPr lang="en-GB" dirty="0"/>
              <a:t> – 50mg</a:t>
            </a:r>
          </a:p>
          <a:p>
            <a:pPr marL="0" indent="0">
              <a:buNone/>
            </a:pPr>
            <a:r>
              <a:rPr lang="en-GB" dirty="0"/>
              <a:t>Filter coffee – 50-100mg</a:t>
            </a:r>
          </a:p>
          <a:p>
            <a:pPr marL="0" indent="0">
              <a:buNone/>
            </a:pPr>
            <a:r>
              <a:rPr lang="en-GB" dirty="0"/>
              <a:t>Instant coffee- 20-70 mg</a:t>
            </a:r>
          </a:p>
          <a:p>
            <a:pPr marL="0" indent="0">
              <a:buNone/>
            </a:pPr>
            <a:r>
              <a:rPr lang="en-GB" dirty="0"/>
              <a:t>Tea – 20-70mg</a:t>
            </a:r>
          </a:p>
          <a:p>
            <a:pPr marL="0" indent="0">
              <a:buNone/>
            </a:pPr>
            <a:r>
              <a:rPr lang="en-GB" dirty="0" err="1"/>
              <a:t>Redbull</a:t>
            </a:r>
            <a:r>
              <a:rPr lang="en-GB" dirty="0"/>
              <a:t> – 80mg</a:t>
            </a:r>
          </a:p>
          <a:p>
            <a:pPr marL="0" indent="0">
              <a:buNone/>
            </a:pPr>
            <a:r>
              <a:rPr lang="en-GB" dirty="0"/>
              <a:t>Lucozade sport – 80mg</a:t>
            </a:r>
          </a:p>
          <a:p>
            <a:pPr marL="0" indent="0">
              <a:buNone/>
            </a:pPr>
            <a:endParaRPr lang="en-GB" dirty="0"/>
          </a:p>
          <a:p>
            <a:pPr marL="0" indent="0">
              <a:buNone/>
            </a:pPr>
            <a:r>
              <a:rPr lang="en-GB" dirty="0"/>
              <a:t>Costa coffee – 277mg</a:t>
            </a:r>
          </a:p>
          <a:p>
            <a:pPr marL="0" indent="0">
              <a:buNone/>
            </a:pPr>
            <a:r>
              <a:rPr lang="en-GB" dirty="0"/>
              <a:t>Starbucks – 150mg</a:t>
            </a:r>
          </a:p>
          <a:p>
            <a:pPr marL="0" indent="0">
              <a:buNone/>
            </a:pPr>
            <a:endParaRPr lang="en-GB" dirty="0"/>
          </a:p>
          <a:p>
            <a:pPr marL="0" indent="0">
              <a:buNone/>
            </a:pPr>
            <a:endParaRPr lang="en-GB" dirty="0"/>
          </a:p>
        </p:txBody>
      </p:sp>
      <p:pic>
        <p:nvPicPr>
          <p:cNvPr id="6" name="Picture 5">
            <a:extLst>
              <a:ext uri="{FF2B5EF4-FFF2-40B4-BE49-F238E27FC236}">
                <a16:creationId xmlns:a16="http://schemas.microsoft.com/office/drawing/2014/main" id="{0B6B06F3-6D18-49C1-9F6E-2F0540365537}"/>
              </a:ext>
            </a:extLst>
          </p:cNvPr>
          <p:cNvPicPr>
            <a:picLocks noChangeAspect="1"/>
          </p:cNvPicPr>
          <p:nvPr/>
        </p:nvPicPr>
        <p:blipFill>
          <a:blip r:embed="rId2"/>
          <a:stretch>
            <a:fillRect/>
          </a:stretch>
        </p:blipFill>
        <p:spPr>
          <a:xfrm>
            <a:off x="5071541" y="1413499"/>
            <a:ext cx="6956390" cy="4611818"/>
          </a:xfrm>
          <a:prstGeom prst="rect">
            <a:avLst/>
          </a:prstGeom>
        </p:spPr>
      </p:pic>
    </p:spTree>
    <p:extLst>
      <p:ext uri="{BB962C8B-B14F-4D97-AF65-F5344CB8AC3E}">
        <p14:creationId xmlns:p14="http://schemas.microsoft.com/office/powerpoint/2010/main" val="2027571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en-US">
                <a:ea typeface="+mj-ea"/>
                <a:cs typeface="+mj-cs"/>
              </a:rPr>
              <a:t>Overdosing</a:t>
            </a:r>
          </a:p>
        </p:txBody>
      </p:sp>
      <p:sp>
        <p:nvSpPr>
          <p:cNvPr id="71683" name="Rectangle 3"/>
          <p:cNvSpPr>
            <a:spLocks noGrp="1" noChangeArrowheads="1"/>
          </p:cNvSpPr>
          <p:nvPr>
            <p:ph type="body" idx="1"/>
          </p:nvPr>
        </p:nvSpPr>
        <p:spPr>
          <a:xfrm>
            <a:off x="138682" y="1965346"/>
            <a:ext cx="6845125" cy="4343400"/>
          </a:xfrm>
        </p:spPr>
        <p:txBody>
          <a:bodyPr>
            <a:normAutofit/>
          </a:bodyPr>
          <a:lstStyle/>
          <a:p>
            <a:pPr marL="0" indent="0" eaLnBrk="1" hangingPunct="1">
              <a:buNone/>
            </a:pPr>
            <a:r>
              <a:rPr lang="en-US" altLang="en-US" dirty="0">
                <a:latin typeface="Arial" panose="020B0604020202020204" pitchFamily="34" charset="0"/>
                <a:ea typeface="ＭＳ Ｐゴシック" panose="020B0600070205080204" pitchFamily="34" charset="-128"/>
              </a:rPr>
              <a:t>Very rare but deadly occurrence -150mg/kg</a:t>
            </a:r>
          </a:p>
          <a:p>
            <a:pPr eaLnBrk="1" hangingPunct="1"/>
            <a:endParaRPr lang="en-US" altLang="en-US" dirty="0">
              <a:latin typeface="Arial" panose="020B0604020202020204" pitchFamily="34" charset="0"/>
              <a:ea typeface="ＭＳ Ｐゴシック" panose="020B0600070205080204" pitchFamily="34" charset="-128"/>
            </a:endParaRPr>
          </a:p>
          <a:p>
            <a:pPr eaLnBrk="1" hangingPunct="1"/>
            <a:endParaRPr lang="en-US" altLang="en-US" dirty="0">
              <a:latin typeface="Arial" panose="020B0604020202020204" pitchFamily="34" charset="0"/>
              <a:ea typeface="ＭＳ Ｐゴシック" panose="020B0600070205080204" pitchFamily="34" charset="-128"/>
            </a:endParaRPr>
          </a:p>
          <a:p>
            <a:pPr lvl="1" eaLnBrk="1" hangingPunct="1"/>
            <a:r>
              <a:rPr lang="en-US" altLang="en-US" dirty="0">
                <a:latin typeface="Arial" panose="020B0604020202020204" pitchFamily="34" charset="0"/>
                <a:ea typeface="ＭＳ Ｐゴシック" panose="020B0600070205080204" pitchFamily="34" charset="-128"/>
              </a:rPr>
              <a:t>70 kg (154 </a:t>
            </a:r>
            <a:r>
              <a:rPr lang="en-US" altLang="en-US" dirty="0" err="1">
                <a:latin typeface="Arial" panose="020B0604020202020204" pitchFamily="34" charset="0"/>
                <a:ea typeface="ＭＳ Ｐゴシック" panose="020B0600070205080204" pitchFamily="34" charset="-128"/>
              </a:rPr>
              <a:t>lbs</a:t>
            </a:r>
            <a:r>
              <a:rPr lang="en-US" altLang="en-US" dirty="0">
                <a:latin typeface="Arial" panose="020B0604020202020204" pitchFamily="34" charset="0"/>
                <a:ea typeface="ＭＳ Ｐゴシック" panose="020B0600070205080204" pitchFamily="34" charset="-128"/>
              </a:rPr>
              <a:t>) person’s lethal dose is 10.5 grams.</a:t>
            </a:r>
          </a:p>
          <a:p>
            <a:pPr marL="457200" lvl="1" indent="0" eaLnBrk="1" hangingPunct="1">
              <a:buNone/>
            </a:pPr>
            <a:endParaRPr lang="en-US" altLang="en-US" dirty="0">
              <a:latin typeface="Arial" panose="020B0604020202020204" pitchFamily="34" charset="0"/>
              <a:ea typeface="ＭＳ Ｐゴシック" panose="020B0600070205080204" pitchFamily="34" charset="-128"/>
            </a:endParaRPr>
          </a:p>
          <a:p>
            <a:pPr lvl="1" eaLnBrk="1" hangingPunct="1"/>
            <a:r>
              <a:rPr lang="en-US" altLang="en-US" dirty="0">
                <a:latin typeface="Arial" panose="020B0604020202020204" pitchFamily="34" charset="0"/>
                <a:ea typeface="ＭＳ Ｐゴシック" panose="020B0600070205080204" pitchFamily="34" charset="-128"/>
              </a:rPr>
              <a:t>In 1986, of 2709 cases of caffeine “exposure” registered with Poison Control Centers, 0.1% or 3 cases resulted in death.</a:t>
            </a:r>
          </a:p>
          <a:p>
            <a:pPr lvl="1" eaLnBrk="1" hangingPunct="1"/>
            <a:endParaRPr lang="en-US" altLang="en-US" dirty="0">
              <a:latin typeface="Arial" panose="020B0604020202020204" pitchFamily="34" charset="0"/>
              <a:ea typeface="ＭＳ Ｐゴシック" panose="020B0600070205080204" pitchFamily="34" charset="-128"/>
            </a:endParaRPr>
          </a:p>
        </p:txBody>
      </p:sp>
      <p:pic>
        <p:nvPicPr>
          <p:cNvPr id="2" name="Picture 1"/>
          <p:cNvPicPr>
            <a:picLocks noChangeAspect="1"/>
          </p:cNvPicPr>
          <p:nvPr/>
        </p:nvPicPr>
        <p:blipFill>
          <a:blip r:embed="rId3"/>
          <a:stretch>
            <a:fillRect/>
          </a:stretch>
        </p:blipFill>
        <p:spPr>
          <a:xfrm>
            <a:off x="6983807" y="613692"/>
            <a:ext cx="5149936" cy="5639823"/>
          </a:xfrm>
          <a:prstGeom prst="rect">
            <a:avLst/>
          </a:prstGeom>
        </p:spPr>
      </p:pic>
    </p:spTree>
    <p:extLst>
      <p:ext uri="{BB962C8B-B14F-4D97-AF65-F5344CB8AC3E}">
        <p14:creationId xmlns:p14="http://schemas.microsoft.com/office/powerpoint/2010/main" val="26194802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defRPr/>
            </a:pPr>
            <a:r>
              <a:rPr lang="en-US" altLang="zh-TW">
                <a:ea typeface="新細明體" pitchFamily="1" charset="-120"/>
                <a:cs typeface="新細明體" pitchFamily="1" charset="-120"/>
              </a:rPr>
              <a:t>Health Problems</a:t>
            </a:r>
          </a:p>
        </p:txBody>
      </p:sp>
      <p:sp>
        <p:nvSpPr>
          <p:cNvPr id="86019" name="Rectangle 3"/>
          <p:cNvSpPr>
            <a:spLocks noGrp="1" noChangeArrowheads="1"/>
          </p:cNvSpPr>
          <p:nvPr>
            <p:ph type="body" idx="1"/>
          </p:nvPr>
        </p:nvSpPr>
        <p:spPr>
          <a:xfrm>
            <a:off x="358219" y="1676399"/>
            <a:ext cx="10765410" cy="5318289"/>
          </a:xfrm>
        </p:spPr>
        <p:txBody>
          <a:bodyPr>
            <a:normAutofit/>
          </a:bodyPr>
          <a:lstStyle/>
          <a:p>
            <a:pPr marL="0" indent="0" eaLnBrk="1" hangingPunct="1">
              <a:lnSpc>
                <a:spcPct val="80000"/>
              </a:lnSpc>
              <a:buNone/>
            </a:pPr>
            <a:r>
              <a:rPr lang="en-US" altLang="zh-TW" sz="2400" dirty="0">
                <a:solidFill>
                  <a:srgbClr val="FF0000"/>
                </a:solidFill>
                <a:latin typeface="Arial" panose="020B0604020202020204" pitchFamily="34" charset="0"/>
                <a:ea typeface="新細明體" pitchFamily="1" charset="-128"/>
              </a:rPr>
              <a:t>5 or more cups of coffee daily can increase the risk of heart disease due to:</a:t>
            </a:r>
          </a:p>
          <a:p>
            <a:pPr eaLnBrk="1" hangingPunct="1">
              <a:lnSpc>
                <a:spcPct val="80000"/>
              </a:lnSpc>
              <a:buFont typeface="Wingdings" panose="05000000000000000000" pitchFamily="2" charset="2"/>
              <a:buNone/>
            </a:pPr>
            <a:endParaRPr lang="en-US" altLang="zh-TW" sz="2400" b="1" dirty="0">
              <a:latin typeface="Arial" panose="020B0604020202020204" pitchFamily="34" charset="0"/>
              <a:ea typeface="新細明體" pitchFamily="1" charset="-128"/>
            </a:endParaRPr>
          </a:p>
          <a:p>
            <a:pPr eaLnBrk="1" hangingPunct="1">
              <a:lnSpc>
                <a:spcPct val="80000"/>
              </a:lnSpc>
              <a:buFont typeface="Wingdings" panose="05000000000000000000" pitchFamily="2" charset="2"/>
              <a:buNone/>
            </a:pPr>
            <a:r>
              <a:rPr lang="en-US" altLang="zh-TW" sz="2400" dirty="0">
                <a:latin typeface="Arial" panose="020B0604020202020204" pitchFamily="34" charset="0"/>
                <a:ea typeface="新細明體" pitchFamily="1" charset="-128"/>
              </a:rPr>
              <a:t>   - ↑ heart rate</a:t>
            </a:r>
          </a:p>
          <a:p>
            <a:pPr eaLnBrk="1" hangingPunct="1">
              <a:lnSpc>
                <a:spcPct val="80000"/>
              </a:lnSpc>
              <a:buFont typeface="Wingdings" panose="05000000000000000000" pitchFamily="2" charset="2"/>
              <a:buNone/>
            </a:pPr>
            <a:r>
              <a:rPr lang="en-US" altLang="zh-TW" sz="2400" dirty="0">
                <a:latin typeface="Arial" panose="020B0604020202020204" pitchFamily="34" charset="0"/>
                <a:ea typeface="新細明體" pitchFamily="1" charset="-128"/>
              </a:rPr>
              <a:t>   - ↑ blood pressure</a:t>
            </a:r>
          </a:p>
          <a:p>
            <a:pPr eaLnBrk="1" hangingPunct="1">
              <a:lnSpc>
                <a:spcPct val="80000"/>
              </a:lnSpc>
              <a:buFont typeface="Wingdings" panose="05000000000000000000" pitchFamily="2" charset="2"/>
              <a:buNone/>
            </a:pPr>
            <a:r>
              <a:rPr lang="en-US" altLang="zh-TW" sz="2400" dirty="0">
                <a:latin typeface="Arial" panose="020B0604020202020204" pitchFamily="34" charset="0"/>
                <a:ea typeface="新細明體" pitchFamily="1" charset="-128"/>
              </a:rPr>
              <a:t>   - ↑ blood cholesterol levels</a:t>
            </a:r>
          </a:p>
          <a:p>
            <a:pPr eaLnBrk="1" hangingPunct="1">
              <a:lnSpc>
                <a:spcPct val="80000"/>
              </a:lnSpc>
              <a:buFont typeface="Wingdings" panose="05000000000000000000" pitchFamily="2" charset="2"/>
              <a:buNone/>
            </a:pPr>
            <a:endParaRPr lang="en-US" altLang="zh-TW" sz="2400" dirty="0">
              <a:latin typeface="Arial" panose="020B0604020202020204" pitchFamily="34" charset="0"/>
              <a:ea typeface="新細明體" pitchFamily="1" charset="-128"/>
            </a:endParaRPr>
          </a:p>
          <a:p>
            <a:pPr marL="0" indent="0" eaLnBrk="1" hangingPunct="1">
              <a:lnSpc>
                <a:spcPct val="80000"/>
              </a:lnSpc>
              <a:buNone/>
            </a:pPr>
            <a:r>
              <a:rPr lang="en-US" altLang="zh-TW" sz="2400" dirty="0">
                <a:solidFill>
                  <a:srgbClr val="FF0000"/>
                </a:solidFill>
                <a:latin typeface="Arial" panose="020B0604020202020204" pitchFamily="34" charset="0"/>
                <a:ea typeface="新細明體" pitchFamily="1" charset="-128"/>
              </a:rPr>
              <a:t>Drinking coffee may cause increase of stress hormones</a:t>
            </a:r>
          </a:p>
          <a:p>
            <a:pPr eaLnBrk="1" hangingPunct="1">
              <a:lnSpc>
                <a:spcPct val="80000"/>
              </a:lnSpc>
              <a:buFont typeface="Wingdings" panose="05000000000000000000" pitchFamily="2" charset="2"/>
              <a:buNone/>
            </a:pPr>
            <a:endParaRPr lang="en-US" altLang="zh-TW" sz="2400" b="1" dirty="0">
              <a:latin typeface="Arial" panose="020B0604020202020204" pitchFamily="34" charset="0"/>
              <a:ea typeface="新細明體" pitchFamily="1" charset="-128"/>
            </a:endParaRPr>
          </a:p>
          <a:p>
            <a:pPr eaLnBrk="1" hangingPunct="1">
              <a:lnSpc>
                <a:spcPct val="80000"/>
              </a:lnSpc>
              <a:buFont typeface="Wingdings" panose="05000000000000000000" pitchFamily="2" charset="2"/>
              <a:buNone/>
            </a:pPr>
            <a:r>
              <a:rPr lang="en-US" altLang="zh-TW" sz="2400" dirty="0">
                <a:latin typeface="Arial" panose="020B0604020202020204" pitchFamily="34" charset="0"/>
                <a:ea typeface="新細明體" pitchFamily="1" charset="-128"/>
              </a:rPr>
              <a:t>   - adrenal gland produces adrenaline until no more can be produced</a:t>
            </a:r>
          </a:p>
          <a:p>
            <a:pPr eaLnBrk="1" hangingPunct="1">
              <a:lnSpc>
                <a:spcPct val="80000"/>
              </a:lnSpc>
              <a:buFont typeface="Wingdings" panose="05000000000000000000" pitchFamily="2" charset="2"/>
              <a:buNone/>
            </a:pPr>
            <a:r>
              <a:rPr lang="en-US" altLang="zh-TW" sz="2400" dirty="0">
                <a:latin typeface="Arial" panose="020B0604020202020204" pitchFamily="34" charset="0"/>
                <a:ea typeface="新細明體" pitchFamily="1" charset="-128"/>
              </a:rPr>
              <a:t>   - leads to chronic fatigue, constant exhaustion and susceptibility to disease</a:t>
            </a:r>
            <a:r>
              <a:rPr lang="en-US" altLang="zh-TW" sz="2000" dirty="0">
                <a:ea typeface="新細明體" pitchFamily="1" charset="-128"/>
              </a:rPr>
              <a:t>.</a:t>
            </a:r>
          </a:p>
        </p:txBody>
      </p:sp>
    </p:spTree>
    <p:extLst>
      <p:ext uri="{BB962C8B-B14F-4D97-AF65-F5344CB8AC3E}">
        <p14:creationId xmlns:p14="http://schemas.microsoft.com/office/powerpoint/2010/main" val="27013819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descr="graphscans_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665" y="1450012"/>
            <a:ext cx="5870236" cy="4937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8261" y="1542691"/>
            <a:ext cx="6333739" cy="3937571"/>
          </a:xfrm>
          <a:prstGeom prst="rect">
            <a:avLst/>
          </a:prstGeom>
        </p:spPr>
      </p:pic>
      <p:sp>
        <p:nvSpPr>
          <p:cNvPr id="3" name="TextBox 2"/>
          <p:cNvSpPr txBox="1"/>
          <p:nvPr/>
        </p:nvSpPr>
        <p:spPr>
          <a:xfrm>
            <a:off x="1696825" y="490194"/>
            <a:ext cx="9634194" cy="584775"/>
          </a:xfrm>
          <a:prstGeom prst="rect">
            <a:avLst/>
          </a:prstGeom>
          <a:noFill/>
        </p:spPr>
        <p:txBody>
          <a:bodyPr wrap="square" rtlCol="0">
            <a:spAutoFit/>
          </a:bodyPr>
          <a:lstStyle/>
          <a:p>
            <a:pPr algn="ctr"/>
            <a:r>
              <a:rPr lang="en-GB" sz="3200" dirty="0"/>
              <a:t>Effect of caffeine on Heart Rate and Blood pressure</a:t>
            </a:r>
          </a:p>
        </p:txBody>
      </p:sp>
    </p:spTree>
    <p:extLst>
      <p:ext uri="{BB962C8B-B14F-4D97-AF65-F5344CB8AC3E}">
        <p14:creationId xmlns:p14="http://schemas.microsoft.com/office/powerpoint/2010/main" val="344861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defRPr/>
            </a:pPr>
            <a:r>
              <a:rPr lang="en-US">
                <a:ea typeface="+mj-ea"/>
                <a:cs typeface="+mj-cs"/>
              </a:rPr>
              <a:t>Withdrawal</a:t>
            </a:r>
          </a:p>
        </p:txBody>
      </p:sp>
      <p:sp>
        <p:nvSpPr>
          <p:cNvPr id="73731" name="Rectangle 3"/>
          <p:cNvSpPr>
            <a:spLocks noGrp="1" noChangeArrowheads="1"/>
          </p:cNvSpPr>
          <p:nvPr>
            <p:ph type="body" idx="1"/>
          </p:nvPr>
        </p:nvSpPr>
        <p:spPr>
          <a:xfrm>
            <a:off x="838200" y="1825624"/>
            <a:ext cx="10515600" cy="5032375"/>
          </a:xfrm>
        </p:spPr>
        <p:txBody>
          <a:bodyPr>
            <a:normAutofit/>
          </a:bodyPr>
          <a:lstStyle/>
          <a:p>
            <a:pPr marL="0" indent="0">
              <a:buNone/>
            </a:pPr>
            <a:r>
              <a:rPr lang="en-US" altLang="en-US" dirty="0">
                <a:latin typeface="Arial" panose="020B0604020202020204" pitchFamily="34" charset="0"/>
                <a:ea typeface="ＭＳ Ｐゴシック" panose="020B0600070205080204" pitchFamily="34" charset="-128"/>
              </a:rPr>
              <a:t>Withdrawal has been reported after stopping a dose as low as 100 mg/day - </a:t>
            </a:r>
            <a:r>
              <a:rPr lang="en-US" altLang="en-US" sz="2000" dirty="0">
                <a:solidFill>
                  <a:srgbClr val="FF0000"/>
                </a:solidFill>
                <a:latin typeface="Arial" panose="020B0604020202020204" pitchFamily="34" charset="0"/>
                <a:ea typeface="ＭＳ Ｐゴシック" panose="020B0600070205080204" pitchFamily="34" charset="-128"/>
              </a:rPr>
              <a:t>equivalent to a cup of coffee or 2-3 caffeinated soft drinks</a:t>
            </a:r>
          </a:p>
          <a:p>
            <a:pPr eaLnBrk="1" hangingPunct="1">
              <a:lnSpc>
                <a:spcPct val="90000"/>
              </a:lnSpc>
            </a:pPr>
            <a:endParaRPr lang="en-US" altLang="en-US" dirty="0">
              <a:latin typeface="Arial" panose="020B0604020202020204" pitchFamily="34" charset="0"/>
              <a:ea typeface="ＭＳ Ｐゴシック" panose="020B0600070205080204" pitchFamily="34" charset="-128"/>
            </a:endParaRPr>
          </a:p>
          <a:p>
            <a:pPr marL="0" indent="0" eaLnBrk="1" hangingPunct="1">
              <a:lnSpc>
                <a:spcPct val="90000"/>
              </a:lnSpc>
              <a:buNone/>
            </a:pPr>
            <a:r>
              <a:rPr lang="en-US" altLang="en-US" dirty="0" err="1">
                <a:latin typeface="Arial" panose="020B0604020202020204" pitchFamily="34" charset="0"/>
                <a:ea typeface="ＭＳ Ｐゴシック" panose="020B0600070205080204" pitchFamily="34" charset="-128"/>
              </a:rPr>
              <a:t>Upto</a:t>
            </a:r>
            <a:r>
              <a:rPr lang="en-US" altLang="en-US" dirty="0">
                <a:latin typeface="Arial" panose="020B0604020202020204" pitchFamily="34" charset="0"/>
                <a:ea typeface="ＭＳ Ｐゴシック" panose="020B0600070205080204" pitchFamily="34" charset="-128"/>
              </a:rPr>
              <a:t> 70% of people who attempt to quit caffeine experience withdrawal.</a:t>
            </a:r>
          </a:p>
          <a:p>
            <a:pPr eaLnBrk="1" hangingPunct="1">
              <a:lnSpc>
                <a:spcPct val="90000"/>
              </a:lnSpc>
            </a:pPr>
            <a:endParaRPr lang="en-US" altLang="en-US" dirty="0">
              <a:latin typeface="Arial" panose="020B0604020202020204" pitchFamily="34" charset="0"/>
              <a:ea typeface="ＭＳ Ｐゴシック" panose="020B0600070205080204" pitchFamily="34" charset="-128"/>
            </a:endParaRPr>
          </a:p>
          <a:p>
            <a:pPr marL="0" indent="0" eaLnBrk="1" hangingPunct="1">
              <a:lnSpc>
                <a:spcPct val="90000"/>
              </a:lnSpc>
              <a:buNone/>
            </a:pPr>
            <a:r>
              <a:rPr lang="en-US" altLang="en-US" dirty="0">
                <a:latin typeface="Arial" panose="020B0604020202020204" pitchFamily="34" charset="0"/>
                <a:ea typeface="ＭＳ Ｐゴシック" panose="020B0600070205080204" pitchFamily="34" charset="-128"/>
              </a:rPr>
              <a:t>Withdrawal can be totally incapacitating;</a:t>
            </a:r>
          </a:p>
          <a:p>
            <a:pPr lvl="2"/>
            <a:r>
              <a:rPr lang="en-US" altLang="en-US" sz="3200" dirty="0">
                <a:latin typeface="Arial" panose="020B0604020202020204" pitchFamily="34" charset="0"/>
                <a:ea typeface="ＭＳ Ｐゴシック" panose="020B0600070205080204" pitchFamily="34" charset="-128"/>
              </a:rPr>
              <a:t>Onset: 		12-24 hours</a:t>
            </a:r>
          </a:p>
          <a:p>
            <a:pPr lvl="2"/>
            <a:r>
              <a:rPr lang="en-US" altLang="en-US" sz="3200" dirty="0">
                <a:latin typeface="Arial" panose="020B0604020202020204" pitchFamily="34" charset="0"/>
                <a:ea typeface="ＭＳ Ｐゴシック" panose="020B0600070205080204" pitchFamily="34" charset="-128"/>
              </a:rPr>
              <a:t>Peak: 		20-48 hours</a:t>
            </a:r>
          </a:p>
          <a:p>
            <a:pPr lvl="2"/>
            <a:r>
              <a:rPr lang="en-US" altLang="en-US" sz="3200" dirty="0">
                <a:latin typeface="Arial" panose="020B0604020202020204" pitchFamily="34" charset="0"/>
                <a:ea typeface="ＭＳ Ｐゴシック" panose="020B0600070205080204" pitchFamily="34" charset="-128"/>
              </a:rPr>
              <a:t>Duration: 	2-7 days</a:t>
            </a:r>
          </a:p>
        </p:txBody>
      </p:sp>
    </p:spTree>
    <p:extLst>
      <p:ext uri="{BB962C8B-B14F-4D97-AF65-F5344CB8AC3E}">
        <p14:creationId xmlns:p14="http://schemas.microsoft.com/office/powerpoint/2010/main" val="308529862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659171" y="183356"/>
            <a:ext cx="6627829" cy="1325563"/>
          </a:xfrm>
        </p:spPr>
        <p:txBody>
          <a:bodyPr/>
          <a:lstStyle/>
          <a:p>
            <a:pPr eaLnBrk="1" hangingPunct="1">
              <a:defRPr/>
            </a:pPr>
            <a:r>
              <a:rPr lang="en-US" dirty="0">
                <a:ea typeface="+mj-ea"/>
                <a:cs typeface="+mj-cs"/>
              </a:rPr>
              <a:t>Symptoms of Withdrawal</a:t>
            </a:r>
          </a:p>
        </p:txBody>
      </p:sp>
      <p:sp>
        <p:nvSpPr>
          <p:cNvPr id="77827" name="Rectangle 4"/>
          <p:cNvSpPr>
            <a:spLocks noChangeArrowheads="1"/>
          </p:cNvSpPr>
          <p:nvPr/>
        </p:nvSpPr>
        <p:spPr bwMode="auto">
          <a:xfrm>
            <a:off x="1983757" y="1242219"/>
            <a:ext cx="815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spcBef>
                <a:spcPct val="20000"/>
              </a:spcBef>
              <a:buClr>
                <a:schemeClr val="accent2"/>
              </a:buClr>
              <a:buSzPct val="80000"/>
              <a:buFont typeface="Wingdings" panose="05000000000000000000" pitchFamily="2" charset="2"/>
              <a:buNone/>
            </a:pPr>
            <a:r>
              <a:rPr lang="en-US" altLang="en-US">
                <a:latin typeface="Arial" panose="020B0604020202020204" pitchFamily="34" charset="0"/>
              </a:rPr>
              <a:t>The most commonly reported symptoms of withdrawal are:</a:t>
            </a:r>
          </a:p>
        </p:txBody>
      </p:sp>
      <p:sp>
        <p:nvSpPr>
          <p:cNvPr id="77828" name="Text Box 5"/>
          <p:cNvSpPr txBox="1">
            <a:spLocks noChangeArrowheads="1"/>
          </p:cNvSpPr>
          <p:nvPr/>
        </p:nvSpPr>
        <p:spPr bwMode="auto">
          <a:xfrm>
            <a:off x="1164479" y="2510508"/>
            <a:ext cx="419100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spcBef>
                <a:spcPct val="50000"/>
              </a:spcBef>
              <a:buFontTx/>
              <a:buChar char="•"/>
            </a:pPr>
            <a:r>
              <a:rPr lang="en-US" altLang="en-US" dirty="0">
                <a:latin typeface="Arial" panose="020B0604020202020204" pitchFamily="34" charset="0"/>
                <a:cs typeface="Arial" panose="020B0604020202020204" pitchFamily="34" charset="0"/>
              </a:rPr>
              <a:t> Headache</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Fatigue</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Sleeplessness/Drowsiness</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Difficulty Concentrating</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Work Difficulty </a:t>
            </a:r>
          </a:p>
        </p:txBody>
      </p:sp>
      <p:sp>
        <p:nvSpPr>
          <p:cNvPr id="77829" name="Text Box 6"/>
          <p:cNvSpPr txBox="1">
            <a:spLocks noChangeArrowheads="1"/>
          </p:cNvSpPr>
          <p:nvPr/>
        </p:nvSpPr>
        <p:spPr bwMode="auto">
          <a:xfrm>
            <a:off x="6124639" y="2510508"/>
            <a:ext cx="5731876"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spcBef>
                <a:spcPct val="50000"/>
              </a:spcBef>
              <a:buFontTx/>
              <a:buChar char="•"/>
            </a:pPr>
            <a:r>
              <a:rPr lang="en-US" altLang="en-US" dirty="0">
                <a:latin typeface="Arial" panose="020B0604020202020204" pitchFamily="34" charset="0"/>
                <a:cs typeface="Arial" panose="020B0604020202020204" pitchFamily="34" charset="0"/>
              </a:rPr>
              <a:t> Irritability</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Depression</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Anxiety</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Flu-like symptoms</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Impairment in psychomotor, vigilance, and cognitive performances</a:t>
            </a:r>
          </a:p>
        </p:txBody>
      </p:sp>
    </p:spTree>
    <p:extLst>
      <p:ext uri="{BB962C8B-B14F-4D97-AF65-F5344CB8AC3E}">
        <p14:creationId xmlns:p14="http://schemas.microsoft.com/office/powerpoint/2010/main" val="2999080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838200" y="365126"/>
            <a:ext cx="10515600" cy="659888"/>
          </a:xfrm>
        </p:spPr>
        <p:txBody>
          <a:bodyPr>
            <a:normAutofit fontScale="90000"/>
          </a:bodyPr>
          <a:lstStyle/>
          <a:p>
            <a:pPr algn="ctr" eaLnBrk="1" hangingPunct="1"/>
            <a:r>
              <a:rPr lang="en-US" altLang="en-US" dirty="0"/>
              <a:t>Caffeine: An Ergogenic Aid</a:t>
            </a:r>
          </a:p>
        </p:txBody>
      </p:sp>
      <p:sp>
        <p:nvSpPr>
          <p:cNvPr id="45059" name="Rectangle 3"/>
          <p:cNvSpPr>
            <a:spLocks noGrp="1" noChangeArrowheads="1"/>
          </p:cNvSpPr>
          <p:nvPr>
            <p:ph idx="1"/>
          </p:nvPr>
        </p:nvSpPr>
        <p:spPr>
          <a:xfrm>
            <a:off x="501445" y="1025014"/>
            <a:ext cx="11120284" cy="5574889"/>
          </a:xfrm>
        </p:spPr>
        <p:txBody>
          <a:bodyPr>
            <a:normAutofit fontScale="92500"/>
          </a:bodyPr>
          <a:lstStyle/>
          <a:p>
            <a:pPr eaLnBrk="1" hangingPunct="1">
              <a:lnSpc>
                <a:spcPct val="90000"/>
              </a:lnSpc>
            </a:pPr>
            <a:r>
              <a:rPr lang="en-US" altLang="en-US" dirty="0"/>
              <a:t>Likely will produce a glycogen sparing effect and direct effect on CNS resulting in reduced fatigue.</a:t>
            </a:r>
          </a:p>
          <a:p>
            <a:pPr eaLnBrk="1" hangingPunct="1">
              <a:lnSpc>
                <a:spcPct val="90000"/>
              </a:lnSpc>
            </a:pPr>
            <a:endParaRPr lang="en-US" altLang="en-US" dirty="0"/>
          </a:p>
          <a:p>
            <a:pPr eaLnBrk="1" hangingPunct="1">
              <a:lnSpc>
                <a:spcPct val="90000"/>
              </a:lnSpc>
            </a:pPr>
            <a:r>
              <a:rPr lang="en-US" altLang="en-US" dirty="0"/>
              <a:t>Increases plasma FFA levels but not necessarily fat metabolism.</a:t>
            </a:r>
          </a:p>
          <a:p>
            <a:pPr eaLnBrk="1" hangingPunct="1">
              <a:lnSpc>
                <a:spcPct val="90000"/>
              </a:lnSpc>
            </a:pPr>
            <a:endParaRPr lang="en-US" altLang="en-US" dirty="0"/>
          </a:p>
          <a:p>
            <a:pPr eaLnBrk="1" hangingPunct="1">
              <a:lnSpc>
                <a:spcPct val="90000"/>
              </a:lnSpc>
            </a:pPr>
            <a:r>
              <a:rPr lang="en-US" altLang="en-US" dirty="0"/>
              <a:t>Effect is greatest in naïve caffeine users.</a:t>
            </a:r>
          </a:p>
          <a:p>
            <a:pPr eaLnBrk="1" hangingPunct="1">
              <a:lnSpc>
                <a:spcPct val="90000"/>
              </a:lnSpc>
            </a:pPr>
            <a:endParaRPr lang="en-US" altLang="en-US" dirty="0"/>
          </a:p>
          <a:p>
            <a:pPr eaLnBrk="1" hangingPunct="1">
              <a:lnSpc>
                <a:spcPct val="90000"/>
              </a:lnSpc>
            </a:pPr>
            <a:r>
              <a:rPr lang="en-US" altLang="en-US" dirty="0">
                <a:solidFill>
                  <a:srgbClr val="FF0000"/>
                </a:solidFill>
              </a:rPr>
              <a:t>Effective dosage begins @ 100-300 mg</a:t>
            </a:r>
          </a:p>
          <a:p>
            <a:pPr lvl="1" eaLnBrk="1" hangingPunct="1">
              <a:lnSpc>
                <a:spcPct val="90000"/>
              </a:lnSpc>
            </a:pPr>
            <a:r>
              <a:rPr lang="en-US" altLang="en-US" dirty="0"/>
              <a:t>Coffee : 	100 to 150 mg per cup		Costa coffee 1-shot is approx. 92mg caffeine </a:t>
            </a:r>
          </a:p>
          <a:p>
            <a:pPr lvl="1" eaLnBrk="1" hangingPunct="1">
              <a:lnSpc>
                <a:spcPct val="90000"/>
              </a:lnSpc>
            </a:pPr>
            <a:r>
              <a:rPr lang="en-US" altLang="en-US" dirty="0"/>
              <a:t>Cola: 	35-55 mg per 340 ml		(3 shots in a cup!).</a:t>
            </a:r>
          </a:p>
          <a:p>
            <a:pPr lvl="1" eaLnBrk="1" hangingPunct="1">
              <a:lnSpc>
                <a:spcPct val="90000"/>
              </a:lnSpc>
            </a:pPr>
            <a:r>
              <a:rPr lang="en-US" altLang="en-US" dirty="0"/>
              <a:t>Tea: 	20-50 mg per cup</a:t>
            </a:r>
          </a:p>
          <a:p>
            <a:pPr lvl="1" eaLnBrk="1" hangingPunct="1">
              <a:lnSpc>
                <a:spcPct val="90000"/>
              </a:lnSpc>
            </a:pPr>
            <a:r>
              <a:rPr lang="en-US" altLang="en-US" dirty="0" err="1"/>
              <a:t>Proplus</a:t>
            </a:r>
            <a:r>
              <a:rPr lang="en-US" altLang="en-US" dirty="0"/>
              <a:t>: 	50 mg per tablet</a:t>
            </a:r>
          </a:p>
          <a:p>
            <a:pPr lvl="1" eaLnBrk="1" hangingPunct="1">
              <a:lnSpc>
                <a:spcPct val="90000"/>
              </a:lnSpc>
            </a:pPr>
            <a:r>
              <a:rPr lang="en-US" altLang="en-US" dirty="0" err="1"/>
              <a:t>Redbull</a:t>
            </a:r>
            <a:r>
              <a:rPr lang="en-US" altLang="en-US" dirty="0"/>
              <a:t>	80 mg</a:t>
            </a:r>
          </a:p>
          <a:p>
            <a:pPr lvl="1" eaLnBrk="1" hangingPunct="1">
              <a:lnSpc>
                <a:spcPct val="90000"/>
              </a:lnSpc>
            </a:pPr>
            <a:endParaRPr lang="en-US" altLang="en-US" dirty="0"/>
          </a:p>
        </p:txBody>
      </p:sp>
    </p:spTree>
    <p:extLst>
      <p:ext uri="{BB962C8B-B14F-4D97-AF65-F5344CB8AC3E}">
        <p14:creationId xmlns:p14="http://schemas.microsoft.com/office/powerpoint/2010/main" val="2384871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952108" y="326796"/>
            <a:ext cx="10363200" cy="879835"/>
          </a:xfrm>
        </p:spPr>
        <p:txBody>
          <a:bodyPr/>
          <a:lstStyle/>
          <a:p>
            <a:pPr algn="ctr" eaLnBrk="1" hangingPunct="1">
              <a:defRPr/>
            </a:pPr>
            <a:r>
              <a:rPr lang="en-US" dirty="0">
                <a:ea typeface="+mj-ea"/>
                <a:cs typeface="+mj-cs"/>
              </a:rPr>
              <a:t>Sporting and Health Effects</a:t>
            </a:r>
          </a:p>
        </p:txBody>
      </p:sp>
      <p:sp>
        <p:nvSpPr>
          <p:cNvPr id="83971" name="Rectangle 3"/>
          <p:cNvSpPr>
            <a:spLocks noGrp="1" noChangeArrowheads="1"/>
          </p:cNvSpPr>
          <p:nvPr>
            <p:ph type="body" sz="half" idx="1"/>
          </p:nvPr>
        </p:nvSpPr>
        <p:spPr>
          <a:xfrm>
            <a:off x="512975" y="1100579"/>
            <a:ext cx="5963239" cy="5319074"/>
          </a:xfrm>
        </p:spPr>
        <p:txBody>
          <a:bodyPr/>
          <a:lstStyle/>
          <a:p>
            <a:pPr eaLnBrk="1" hangingPunct="1">
              <a:buFont typeface="Wingdings" panose="05000000000000000000" pitchFamily="2" charset="2"/>
              <a:buNone/>
            </a:pPr>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a:latin typeface="Arial" panose="020B0604020202020204" pitchFamily="34" charset="0"/>
                <a:ea typeface="ＭＳ Ｐゴシック" panose="020B0600070205080204" pitchFamily="34" charset="-128"/>
              </a:rPr>
              <a:t>Weight Loss Effects</a:t>
            </a:r>
          </a:p>
          <a:p>
            <a:pPr marL="0" indent="0" eaLnBrk="1" hangingPunct="1">
              <a:buNone/>
            </a:pPr>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a:latin typeface="Arial" panose="020B0604020202020204" pitchFamily="34" charset="0"/>
                <a:ea typeface="ＭＳ Ｐゴシック" panose="020B0600070205080204" pitchFamily="34" charset="-128"/>
              </a:rPr>
              <a:t>Increased Alertness</a:t>
            </a:r>
          </a:p>
          <a:p>
            <a:pPr marL="0" indent="0" eaLnBrk="1" hangingPunct="1">
              <a:buNone/>
            </a:pPr>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a:latin typeface="Arial" panose="020B0604020202020204" pitchFamily="34" charset="0"/>
                <a:ea typeface="ＭＳ Ｐゴシック" panose="020B0600070205080204" pitchFamily="34" charset="-128"/>
              </a:rPr>
              <a:t>Enhanced Concentration</a:t>
            </a:r>
          </a:p>
          <a:p>
            <a:pPr marL="0" indent="0" eaLnBrk="1" hangingPunct="1">
              <a:buNone/>
            </a:pPr>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a:latin typeface="Arial" panose="020B0604020202020204" pitchFamily="34" charset="0"/>
                <a:ea typeface="ＭＳ Ｐゴシック" panose="020B0600070205080204" pitchFamily="34" charset="-128"/>
              </a:rPr>
              <a:t>Enhance Physical Endurance and Delay Fatigue</a:t>
            </a:r>
          </a:p>
          <a:p>
            <a:pPr eaLnBrk="1" hangingPunct="1"/>
            <a:endParaRPr lang="en-US" altLang="en-US" dirty="0">
              <a:latin typeface="Arial" panose="020B0604020202020204" pitchFamily="34" charset="0"/>
              <a:ea typeface="ＭＳ Ｐゴシック" panose="020B0600070205080204" pitchFamily="34" charset="-128"/>
            </a:endParaRPr>
          </a:p>
        </p:txBody>
      </p:sp>
      <p:pic>
        <p:nvPicPr>
          <p:cNvPr id="83972" name="Picture 4" descr="lancepix"/>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6861153" y="2182558"/>
            <a:ext cx="3810000" cy="2743200"/>
          </a:xfrm>
        </p:spPr>
      </p:pic>
      <p:sp>
        <p:nvSpPr>
          <p:cNvPr id="2" name="TextBox 1"/>
          <p:cNvSpPr txBox="1"/>
          <p:nvPr/>
        </p:nvSpPr>
        <p:spPr>
          <a:xfrm>
            <a:off x="809134" y="6234987"/>
            <a:ext cx="10058400" cy="369332"/>
          </a:xfrm>
          <a:prstGeom prst="rect">
            <a:avLst/>
          </a:prstGeom>
          <a:noFill/>
        </p:spPr>
        <p:txBody>
          <a:bodyPr wrap="square" rtlCol="0">
            <a:spAutoFit/>
          </a:bodyPr>
          <a:lstStyle/>
          <a:p>
            <a:r>
              <a:rPr lang="en-GB" dirty="0">
                <a:solidFill>
                  <a:srgbClr val="FF0000"/>
                </a:solidFill>
              </a:rPr>
              <a:t>Goldstein et al (2010) International Society of Sport Nutrition position Stand: Caffeine and performance</a:t>
            </a:r>
          </a:p>
        </p:txBody>
      </p:sp>
    </p:spTree>
    <p:extLst>
      <p:ext uri="{BB962C8B-B14F-4D97-AF65-F5344CB8AC3E}">
        <p14:creationId xmlns:p14="http://schemas.microsoft.com/office/powerpoint/2010/main" val="948235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147767" y="355698"/>
            <a:ext cx="5977379" cy="1325563"/>
          </a:xfrm>
        </p:spPr>
        <p:txBody>
          <a:bodyPr/>
          <a:lstStyle/>
          <a:p>
            <a:r>
              <a:rPr lang="en-GB" dirty="0"/>
              <a:t>Endurance Performance</a:t>
            </a:r>
          </a:p>
        </p:txBody>
      </p:sp>
      <p:sp>
        <p:nvSpPr>
          <p:cNvPr id="6" name="Content Placeholder 5"/>
          <p:cNvSpPr>
            <a:spLocks noGrp="1"/>
          </p:cNvSpPr>
          <p:nvPr>
            <p:ph idx="1"/>
          </p:nvPr>
        </p:nvSpPr>
        <p:spPr>
          <a:xfrm>
            <a:off x="838199" y="1825625"/>
            <a:ext cx="10945305" cy="4351338"/>
          </a:xfrm>
        </p:spPr>
        <p:txBody>
          <a:bodyPr/>
          <a:lstStyle/>
          <a:p>
            <a:pPr marL="0" indent="0">
              <a:buNone/>
            </a:pPr>
            <a:r>
              <a:rPr lang="en-GB" dirty="0"/>
              <a:t>Increase fat utilisation and decreases the reliance on glycogen.</a:t>
            </a:r>
          </a:p>
          <a:p>
            <a:pPr marL="0" indent="0">
              <a:buNone/>
            </a:pPr>
            <a:endParaRPr lang="en-GB" dirty="0"/>
          </a:p>
          <a:p>
            <a:pPr marL="0" indent="0">
              <a:buNone/>
            </a:pPr>
            <a:r>
              <a:rPr lang="en-GB" dirty="0"/>
              <a:t>5mg/kg increased intracellular fat oxidation.</a:t>
            </a:r>
          </a:p>
          <a:p>
            <a:pPr marL="0" indent="0">
              <a:buNone/>
            </a:pPr>
            <a:endParaRPr lang="en-GB" dirty="0"/>
          </a:p>
          <a:p>
            <a:pPr marL="0" indent="0">
              <a:buNone/>
            </a:pPr>
            <a:r>
              <a:rPr lang="en-GB" dirty="0"/>
              <a:t>6mg/kg increased endorphin levels during 2 hour cycling at 65% VO</a:t>
            </a:r>
            <a:r>
              <a:rPr lang="en-GB" baseline="-25000" dirty="0"/>
              <a:t>2</a:t>
            </a:r>
            <a:r>
              <a:rPr lang="en-GB" dirty="0"/>
              <a:t>max leading to reduced pain perception.</a:t>
            </a:r>
          </a:p>
          <a:p>
            <a:pPr marL="0" indent="0">
              <a:buNone/>
            </a:pPr>
            <a:endParaRPr lang="en-GB" dirty="0"/>
          </a:p>
          <a:p>
            <a:pPr marL="0" indent="0">
              <a:buNone/>
            </a:pPr>
            <a:r>
              <a:rPr lang="en-GB" dirty="0"/>
              <a:t>100mg resulted in an increased thermogenic effect</a:t>
            </a:r>
          </a:p>
        </p:txBody>
      </p:sp>
    </p:spTree>
    <p:extLst>
      <p:ext uri="{BB962C8B-B14F-4D97-AF65-F5344CB8AC3E}">
        <p14:creationId xmlns:p14="http://schemas.microsoft.com/office/powerpoint/2010/main" val="3452581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Endurance performance</a:t>
            </a:r>
          </a:p>
        </p:txBody>
      </p:sp>
      <p:sp>
        <p:nvSpPr>
          <p:cNvPr id="3" name="Content Placeholder 2"/>
          <p:cNvSpPr>
            <a:spLocks noGrp="1"/>
          </p:cNvSpPr>
          <p:nvPr>
            <p:ph idx="1"/>
          </p:nvPr>
        </p:nvSpPr>
        <p:spPr/>
        <p:txBody>
          <a:bodyPr/>
          <a:lstStyle/>
          <a:p>
            <a:pPr marL="0" indent="0">
              <a:buNone/>
            </a:pPr>
            <a:r>
              <a:rPr lang="en-GB" dirty="0"/>
              <a:t>4.45mg/kg Run time at 85% VO</a:t>
            </a:r>
            <a:r>
              <a:rPr lang="en-GB" baseline="-25000" dirty="0"/>
              <a:t>2</a:t>
            </a:r>
            <a:r>
              <a:rPr lang="en-GB" dirty="0"/>
              <a:t>max to exhaustion improved.</a:t>
            </a:r>
          </a:p>
          <a:p>
            <a:pPr marL="0" indent="0">
              <a:buNone/>
            </a:pPr>
            <a:endParaRPr lang="en-GB" dirty="0"/>
          </a:p>
          <a:p>
            <a:pPr marL="0" indent="0">
              <a:buNone/>
            </a:pPr>
            <a:r>
              <a:rPr lang="en-GB" dirty="0"/>
              <a:t>150-200mg increased 1500m time by 4.2 seconds and produced higher VO</a:t>
            </a:r>
            <a:r>
              <a:rPr lang="en-GB" baseline="-25000" dirty="0"/>
              <a:t>2</a:t>
            </a:r>
            <a:r>
              <a:rPr lang="en-GB" dirty="0"/>
              <a:t> scores.</a:t>
            </a:r>
          </a:p>
          <a:p>
            <a:pPr marL="0" indent="0">
              <a:buNone/>
            </a:pPr>
            <a:endParaRPr lang="en-GB" dirty="0"/>
          </a:p>
          <a:p>
            <a:pPr marL="0" indent="0">
              <a:buNone/>
            </a:pPr>
            <a:r>
              <a:rPr lang="en-GB" dirty="0"/>
              <a:t>6mg/kg resulted in lower RPE scores during a cycling.</a:t>
            </a:r>
          </a:p>
        </p:txBody>
      </p:sp>
    </p:spTree>
    <p:extLst>
      <p:ext uri="{BB962C8B-B14F-4D97-AF65-F5344CB8AC3E}">
        <p14:creationId xmlns:p14="http://schemas.microsoft.com/office/powerpoint/2010/main" val="9205005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218578"/>
          </a:xfrm>
        </p:spPr>
        <p:txBody>
          <a:bodyPr/>
          <a:lstStyle/>
          <a:p>
            <a:pPr algn="ctr"/>
            <a:r>
              <a:rPr lang="en-GB" dirty="0"/>
              <a:t>Caffeine and Cognitive Performance</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Lieberman et al (2002) Effect of caffeine, sleep loss and stress on cognitive performance and mood.</a:t>
            </a:r>
          </a:p>
          <a:p>
            <a:pPr marL="0" indent="0">
              <a:buNone/>
            </a:pPr>
            <a:endParaRPr lang="en-GB" dirty="0"/>
          </a:p>
          <a:p>
            <a:pPr marL="0" indent="0">
              <a:buNone/>
            </a:pPr>
            <a:r>
              <a:rPr lang="en-GB" dirty="0"/>
              <a:t>100-300mg and tested 1 hour post consumption</a:t>
            </a:r>
          </a:p>
          <a:p>
            <a:pPr marL="0" indent="0">
              <a:buNone/>
            </a:pPr>
            <a:endParaRPr lang="en-GB" dirty="0"/>
          </a:p>
          <a:p>
            <a:pPr marL="0" indent="0">
              <a:buNone/>
            </a:pPr>
            <a:r>
              <a:rPr lang="en-GB" dirty="0">
                <a:solidFill>
                  <a:srgbClr val="FF0000"/>
                </a:solidFill>
              </a:rPr>
              <a:t>Improved alertness and concentration</a:t>
            </a:r>
          </a:p>
          <a:p>
            <a:pPr marL="0" indent="0">
              <a:buNone/>
            </a:pPr>
            <a:r>
              <a:rPr lang="en-GB" dirty="0">
                <a:solidFill>
                  <a:srgbClr val="FF0000"/>
                </a:solidFill>
              </a:rPr>
              <a:t>Improved motor learning</a:t>
            </a:r>
          </a:p>
          <a:p>
            <a:pPr marL="0" indent="0">
              <a:buNone/>
            </a:pPr>
            <a:r>
              <a:rPr lang="en-GB" dirty="0">
                <a:solidFill>
                  <a:srgbClr val="FF0000"/>
                </a:solidFill>
              </a:rPr>
              <a:t>Improved short term memory </a:t>
            </a:r>
          </a:p>
          <a:p>
            <a:pPr marL="0" indent="0">
              <a:buNone/>
            </a:pPr>
            <a:endParaRPr lang="en-GB" dirty="0"/>
          </a:p>
          <a:p>
            <a:pPr marL="0" indent="0">
              <a:buNone/>
            </a:pPr>
            <a:r>
              <a:rPr lang="en-GB" dirty="0"/>
              <a:t>No advantage in elevated doses i.e. no differences between 200-300mg</a:t>
            </a:r>
          </a:p>
        </p:txBody>
      </p:sp>
    </p:spTree>
    <p:extLst>
      <p:ext uri="{BB962C8B-B14F-4D97-AF65-F5344CB8AC3E}">
        <p14:creationId xmlns:p14="http://schemas.microsoft.com/office/powerpoint/2010/main" val="6509678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Caffeine – High Intensity and Multi-sprint Sports</a:t>
            </a:r>
          </a:p>
        </p:txBody>
      </p:sp>
      <p:sp>
        <p:nvSpPr>
          <p:cNvPr id="3" name="Content Placeholder 2"/>
          <p:cNvSpPr>
            <a:spLocks noGrp="1"/>
          </p:cNvSpPr>
          <p:nvPr>
            <p:ph idx="1"/>
          </p:nvPr>
        </p:nvSpPr>
        <p:spPr>
          <a:xfrm>
            <a:off x="838200" y="1825625"/>
            <a:ext cx="10515600" cy="4094408"/>
          </a:xfrm>
        </p:spPr>
        <p:txBody>
          <a:bodyPr>
            <a:normAutofit/>
          </a:bodyPr>
          <a:lstStyle/>
          <a:p>
            <a:pPr marL="0" indent="0">
              <a:buNone/>
            </a:pPr>
            <a:r>
              <a:rPr lang="en-GB" dirty="0"/>
              <a:t>Improved sustained aerobic efforts in moderate to highly trained athletes but not in untrained athletes as assessed using Wingate time to peak power.</a:t>
            </a:r>
          </a:p>
          <a:p>
            <a:pPr marL="0" indent="0">
              <a:buNone/>
            </a:pPr>
            <a:endParaRPr lang="en-GB" dirty="0"/>
          </a:p>
          <a:p>
            <a:pPr marL="0" indent="0">
              <a:buNone/>
            </a:pPr>
            <a:r>
              <a:rPr lang="en-GB" dirty="0"/>
              <a:t>Woolf et al (2008) demonstrated 3.1% improved performance in a 1 km cycle time trail (5mg/kg) – highly trained athletes.</a:t>
            </a:r>
          </a:p>
          <a:p>
            <a:pPr marL="0" indent="0">
              <a:buNone/>
            </a:pPr>
            <a:endParaRPr lang="en-GB" dirty="0"/>
          </a:p>
          <a:p>
            <a:pPr marL="0" indent="0">
              <a:buNone/>
            </a:pPr>
            <a:r>
              <a:rPr lang="en-GB" dirty="0" err="1"/>
              <a:t>Glaister</a:t>
            </a:r>
            <a:r>
              <a:rPr lang="en-GB" dirty="0"/>
              <a:t> et al (2008) demonstrated improved repeated sprint performance, though with greater fatigue					</a:t>
            </a:r>
          </a:p>
        </p:txBody>
      </p:sp>
    </p:spTree>
    <p:extLst>
      <p:ext uri="{BB962C8B-B14F-4D97-AF65-F5344CB8AC3E}">
        <p14:creationId xmlns:p14="http://schemas.microsoft.com/office/powerpoint/2010/main" val="34580390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Football</a:t>
            </a:r>
          </a:p>
        </p:txBody>
      </p:sp>
      <p:sp>
        <p:nvSpPr>
          <p:cNvPr id="3" name="Content Placeholder 2"/>
          <p:cNvSpPr>
            <a:spLocks noGrp="1"/>
          </p:cNvSpPr>
          <p:nvPr>
            <p:ph idx="1"/>
          </p:nvPr>
        </p:nvSpPr>
        <p:spPr>
          <a:xfrm>
            <a:off x="838200" y="1825625"/>
            <a:ext cx="10515600" cy="2011084"/>
          </a:xfrm>
        </p:spPr>
        <p:txBody>
          <a:bodyPr/>
          <a:lstStyle/>
          <a:p>
            <a:pPr marL="0" indent="0">
              <a:buNone/>
            </a:pPr>
            <a:r>
              <a:rPr lang="en-GB" dirty="0"/>
              <a:t>6mg/kg resulted in 10% improvement in pass accuracy.</a:t>
            </a:r>
          </a:p>
          <a:p>
            <a:pPr marL="0" indent="0">
              <a:buNone/>
            </a:pPr>
            <a:endParaRPr lang="en-GB" dirty="0"/>
          </a:p>
          <a:p>
            <a:pPr marL="0" indent="0">
              <a:buNone/>
            </a:pPr>
            <a:r>
              <a:rPr lang="en-GB" dirty="0"/>
              <a:t>Improved ability to maintain sprint performance</a:t>
            </a:r>
          </a:p>
        </p:txBody>
      </p:sp>
      <p:pic>
        <p:nvPicPr>
          <p:cNvPr id="4" name="Picture 3"/>
          <p:cNvPicPr>
            <a:picLocks noChangeAspect="1"/>
          </p:cNvPicPr>
          <p:nvPr/>
        </p:nvPicPr>
        <p:blipFill>
          <a:blip r:embed="rId2"/>
          <a:stretch>
            <a:fillRect/>
          </a:stretch>
        </p:blipFill>
        <p:spPr>
          <a:xfrm>
            <a:off x="966332" y="3971646"/>
            <a:ext cx="3191152" cy="1833721"/>
          </a:xfrm>
          <a:prstGeom prst="rect">
            <a:avLst/>
          </a:prstGeom>
        </p:spPr>
      </p:pic>
      <p:pic>
        <p:nvPicPr>
          <p:cNvPr id="5" name="Picture 4"/>
          <p:cNvPicPr>
            <a:picLocks noChangeAspect="1"/>
          </p:cNvPicPr>
          <p:nvPr/>
        </p:nvPicPr>
        <p:blipFill>
          <a:blip r:embed="rId3"/>
          <a:stretch>
            <a:fillRect/>
          </a:stretch>
        </p:blipFill>
        <p:spPr>
          <a:xfrm>
            <a:off x="5830855" y="3624053"/>
            <a:ext cx="4843498" cy="2528906"/>
          </a:xfrm>
          <a:prstGeom prst="rect">
            <a:avLst/>
          </a:prstGeom>
        </p:spPr>
      </p:pic>
    </p:spTree>
    <p:extLst>
      <p:ext uri="{BB962C8B-B14F-4D97-AF65-F5344CB8AC3E}">
        <p14:creationId xmlns:p14="http://schemas.microsoft.com/office/powerpoint/2010/main" val="2673509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Strength and Power</a:t>
            </a:r>
          </a:p>
        </p:txBody>
      </p:sp>
      <p:sp>
        <p:nvSpPr>
          <p:cNvPr id="3" name="Content Placeholder 2"/>
          <p:cNvSpPr>
            <a:spLocks noGrp="1"/>
          </p:cNvSpPr>
          <p:nvPr>
            <p:ph idx="1"/>
          </p:nvPr>
        </p:nvSpPr>
        <p:spPr/>
        <p:txBody>
          <a:bodyPr/>
          <a:lstStyle/>
          <a:p>
            <a:pPr marL="0" indent="0">
              <a:buNone/>
            </a:pPr>
            <a:r>
              <a:rPr lang="en-GB" dirty="0"/>
              <a:t>Improved performance on repeated leg press and chest press over a 60 second period.</a:t>
            </a:r>
          </a:p>
          <a:p>
            <a:pPr marL="0" indent="0">
              <a:buNone/>
            </a:pPr>
            <a:endParaRPr lang="en-GB" dirty="0"/>
          </a:p>
          <a:p>
            <a:pPr marL="0" indent="0">
              <a:buNone/>
            </a:pPr>
            <a:r>
              <a:rPr lang="en-GB" dirty="0"/>
              <a:t>2.1-3.0mg/kg improved 1 rep max and number of reps at 80% max for bench press but not lower body exercise, though other research did not find these effects.</a:t>
            </a:r>
          </a:p>
          <a:p>
            <a:pPr marL="0" indent="0">
              <a:buNone/>
            </a:pPr>
            <a:endParaRPr lang="en-GB" dirty="0"/>
          </a:p>
        </p:txBody>
      </p:sp>
    </p:spTree>
    <p:extLst>
      <p:ext uri="{BB962C8B-B14F-4D97-AF65-F5344CB8AC3E}">
        <p14:creationId xmlns:p14="http://schemas.microsoft.com/office/powerpoint/2010/main" val="39162240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Creatine</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Increases the concentration of </a:t>
            </a:r>
            <a:r>
              <a:rPr lang="en-GB" dirty="0" err="1"/>
              <a:t>PCr</a:t>
            </a:r>
            <a:r>
              <a:rPr lang="en-GB" dirty="0"/>
              <a:t> in muscle cells</a:t>
            </a:r>
          </a:p>
          <a:p>
            <a:pPr marL="0" indent="0">
              <a:buNone/>
            </a:pPr>
            <a:endParaRPr lang="en-GB" dirty="0"/>
          </a:p>
          <a:p>
            <a:pPr marL="0" indent="0">
              <a:buNone/>
            </a:pPr>
            <a:r>
              <a:rPr lang="en-GB" dirty="0"/>
              <a:t>Benefits in short term / anaerobic performance.</a:t>
            </a:r>
          </a:p>
          <a:p>
            <a:pPr marL="0" indent="0">
              <a:buNone/>
            </a:pPr>
            <a:r>
              <a:rPr lang="en-GB" dirty="0"/>
              <a:t>May increase strength, power and maximal work down.</a:t>
            </a:r>
          </a:p>
          <a:p>
            <a:pPr marL="0" indent="0">
              <a:buNone/>
            </a:pPr>
            <a:endParaRPr lang="en-GB" dirty="0"/>
          </a:p>
          <a:p>
            <a:pPr marL="0" indent="0">
              <a:buNone/>
            </a:pPr>
            <a:r>
              <a:rPr lang="en-GB" dirty="0"/>
              <a:t>Few safety concerns with recommended dose (20g/day for 7 days, or 3-5 g/day for 12 weeks).</a:t>
            </a:r>
          </a:p>
          <a:p>
            <a:pPr marL="0" indent="0">
              <a:buNone/>
            </a:pPr>
            <a:endParaRPr lang="en-GB" dirty="0"/>
          </a:p>
          <a:p>
            <a:pPr marL="0" indent="0">
              <a:buNone/>
            </a:pPr>
            <a:r>
              <a:rPr lang="en-GB" dirty="0"/>
              <a:t>May result in weight gain due to increase water retention, </a:t>
            </a:r>
            <a:r>
              <a:rPr lang="en-GB" dirty="0" err="1"/>
              <a:t>diarrhea</a:t>
            </a:r>
            <a:r>
              <a:rPr lang="en-GB" dirty="0"/>
              <a:t>, muscle </a:t>
            </a:r>
            <a:r>
              <a:rPr lang="en-GB" dirty="0" err="1"/>
              <a:t>caramps</a:t>
            </a:r>
            <a:r>
              <a:rPr lang="en-GB" dirty="0"/>
              <a:t> and stiffness, heat intolerance.</a:t>
            </a:r>
          </a:p>
        </p:txBody>
      </p:sp>
    </p:spTree>
    <p:extLst>
      <p:ext uri="{BB962C8B-B14F-4D97-AF65-F5344CB8AC3E}">
        <p14:creationId xmlns:p14="http://schemas.microsoft.com/office/powerpoint/2010/main" val="10615000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Creatine</a:t>
            </a:r>
          </a:p>
        </p:txBody>
      </p:sp>
      <p:sp>
        <p:nvSpPr>
          <p:cNvPr id="3" name="Content Placeholder 2"/>
          <p:cNvSpPr>
            <a:spLocks noGrp="1"/>
          </p:cNvSpPr>
          <p:nvPr>
            <p:ph idx="1"/>
          </p:nvPr>
        </p:nvSpPr>
        <p:spPr>
          <a:xfrm>
            <a:off x="469985" y="2212251"/>
            <a:ext cx="10515600" cy="4351338"/>
          </a:xfrm>
        </p:spPr>
        <p:txBody>
          <a:bodyPr/>
          <a:lstStyle/>
          <a:p>
            <a:pPr marL="0" indent="0">
              <a:buNone/>
            </a:pPr>
            <a:r>
              <a:rPr lang="en-GB" dirty="0"/>
              <a:t>Nitrogenous amine</a:t>
            </a:r>
          </a:p>
          <a:p>
            <a:pPr marL="0" indent="0">
              <a:buNone/>
            </a:pPr>
            <a:endParaRPr lang="en-GB" dirty="0"/>
          </a:p>
          <a:p>
            <a:pPr marL="0" indent="0">
              <a:buNone/>
            </a:pPr>
            <a:r>
              <a:rPr lang="en-GB" dirty="0"/>
              <a:t>95% of stores found in skeletal muscle (approx. 120g in a 70kg person)</a:t>
            </a:r>
          </a:p>
          <a:p>
            <a:pPr marL="0" indent="0">
              <a:buNone/>
            </a:pPr>
            <a:endParaRPr lang="en-GB" dirty="0"/>
          </a:p>
          <a:p>
            <a:pPr marL="0" indent="0">
              <a:buNone/>
            </a:pPr>
            <a:r>
              <a:rPr lang="en-GB" dirty="0"/>
              <a:t>In the body produced from glycine and arginine, transferred to the live where a methyl groups from methionine is added.</a:t>
            </a:r>
          </a:p>
        </p:txBody>
      </p:sp>
      <p:pic>
        <p:nvPicPr>
          <p:cNvPr id="4" name="Picture 3"/>
          <p:cNvPicPr>
            <a:picLocks noChangeAspect="1"/>
          </p:cNvPicPr>
          <p:nvPr/>
        </p:nvPicPr>
        <p:blipFill>
          <a:blip r:embed="rId2"/>
          <a:stretch>
            <a:fillRect/>
          </a:stretch>
        </p:blipFill>
        <p:spPr>
          <a:xfrm>
            <a:off x="6195536" y="972725"/>
            <a:ext cx="3902586" cy="1957490"/>
          </a:xfrm>
          <a:prstGeom prst="rect">
            <a:avLst/>
          </a:prstGeom>
        </p:spPr>
      </p:pic>
    </p:spTree>
    <p:extLst>
      <p:ext uri="{BB962C8B-B14F-4D97-AF65-F5344CB8AC3E}">
        <p14:creationId xmlns:p14="http://schemas.microsoft.com/office/powerpoint/2010/main" val="40385117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Mechanism of Action</a:t>
            </a:r>
          </a:p>
        </p:txBody>
      </p:sp>
      <p:sp>
        <p:nvSpPr>
          <p:cNvPr id="3" name="Content Placeholder 2"/>
          <p:cNvSpPr>
            <a:spLocks noGrp="1"/>
          </p:cNvSpPr>
          <p:nvPr>
            <p:ph idx="1"/>
          </p:nvPr>
        </p:nvSpPr>
        <p:spPr/>
        <p:txBody>
          <a:bodyPr/>
          <a:lstStyle/>
          <a:p>
            <a:pPr marL="0" indent="0">
              <a:buNone/>
            </a:pPr>
            <a:r>
              <a:rPr lang="en-GB" dirty="0"/>
              <a:t>Creatine endogenously produced (liver, kidneys &amp; pancreas) plus dietary consumption (red meat &amp; fish).</a:t>
            </a:r>
          </a:p>
          <a:p>
            <a:pPr marL="0" indent="0">
              <a:buNone/>
            </a:pPr>
            <a:endParaRPr lang="en-GB" dirty="0"/>
          </a:p>
          <a:p>
            <a:pPr marL="0" indent="0">
              <a:buNone/>
            </a:pPr>
            <a:r>
              <a:rPr lang="en-GB" dirty="0"/>
              <a:t>Creatine levels are regulated by liver enzymes responsible for producing phosphocreatine in the cell and creatinine responsible for </a:t>
            </a:r>
            <a:r>
              <a:rPr lang="en-GB" dirty="0" err="1"/>
              <a:t>creatine</a:t>
            </a:r>
            <a:r>
              <a:rPr lang="en-GB" dirty="0"/>
              <a:t> excretion.</a:t>
            </a:r>
          </a:p>
          <a:p>
            <a:pPr marL="0" indent="0">
              <a:buNone/>
            </a:pPr>
            <a:endParaRPr lang="en-GB" dirty="0"/>
          </a:p>
          <a:p>
            <a:pPr marL="0" indent="0">
              <a:buNone/>
            </a:pPr>
            <a:r>
              <a:rPr lang="en-GB" dirty="0"/>
              <a:t>High loads increase the availability of </a:t>
            </a:r>
            <a:r>
              <a:rPr lang="en-GB" dirty="0" err="1"/>
              <a:t>creatine</a:t>
            </a:r>
            <a:r>
              <a:rPr lang="en-GB" dirty="0"/>
              <a:t> in the cell to form phosphocreatine. </a:t>
            </a:r>
          </a:p>
        </p:txBody>
      </p:sp>
    </p:spTree>
    <p:extLst>
      <p:ext uri="{BB962C8B-B14F-4D97-AF65-F5344CB8AC3E}">
        <p14:creationId xmlns:p14="http://schemas.microsoft.com/office/powerpoint/2010/main" val="32544428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Creatine Dosing</a:t>
            </a:r>
          </a:p>
        </p:txBody>
      </p:sp>
      <p:sp>
        <p:nvSpPr>
          <p:cNvPr id="3" name="Content Placeholder 2"/>
          <p:cNvSpPr>
            <a:spLocks noGrp="1"/>
          </p:cNvSpPr>
          <p:nvPr>
            <p:ph idx="1"/>
          </p:nvPr>
        </p:nvSpPr>
        <p:spPr>
          <a:xfrm>
            <a:off x="838200" y="1431985"/>
            <a:ext cx="10515600" cy="4744978"/>
          </a:xfrm>
        </p:spPr>
        <p:txBody>
          <a:bodyPr>
            <a:noAutofit/>
          </a:bodyPr>
          <a:lstStyle/>
          <a:p>
            <a:pPr marL="0" indent="0">
              <a:buNone/>
            </a:pPr>
            <a:r>
              <a:rPr lang="en-GB" sz="2000" dirty="0"/>
              <a:t>Commonly given as </a:t>
            </a:r>
            <a:r>
              <a:rPr lang="en-GB" sz="2000" dirty="0" err="1"/>
              <a:t>creatine</a:t>
            </a:r>
            <a:r>
              <a:rPr lang="en-GB" sz="2000" dirty="0"/>
              <a:t> monohydrate</a:t>
            </a:r>
          </a:p>
          <a:p>
            <a:pPr marL="0" indent="0">
              <a:buNone/>
            </a:pPr>
            <a:endParaRPr lang="en-GB" sz="2000" dirty="0"/>
          </a:p>
          <a:p>
            <a:pPr marL="0" indent="0">
              <a:buNone/>
            </a:pPr>
            <a:r>
              <a:rPr lang="en-GB" sz="2000" dirty="0" err="1">
                <a:solidFill>
                  <a:srgbClr val="7030A0"/>
                </a:solidFill>
              </a:rPr>
              <a:t>Int</a:t>
            </a:r>
            <a:r>
              <a:rPr lang="en-GB" sz="2000" dirty="0">
                <a:solidFill>
                  <a:srgbClr val="7030A0"/>
                </a:solidFill>
              </a:rPr>
              <a:t> Society of </a:t>
            </a:r>
            <a:r>
              <a:rPr lang="en-GB" sz="2000" dirty="0" err="1">
                <a:solidFill>
                  <a:srgbClr val="7030A0"/>
                </a:solidFill>
              </a:rPr>
              <a:t>Sp</a:t>
            </a:r>
            <a:r>
              <a:rPr lang="en-GB" sz="2000" dirty="0">
                <a:solidFill>
                  <a:srgbClr val="7030A0"/>
                </a:solidFill>
              </a:rPr>
              <a:t> Nut. - 0.3g /kg as a loading dose for 3 day</a:t>
            </a:r>
          </a:p>
          <a:p>
            <a:pPr marL="0" indent="0">
              <a:buNone/>
            </a:pPr>
            <a:endParaRPr lang="en-GB" sz="2000" dirty="0">
              <a:solidFill>
                <a:srgbClr val="7030A0"/>
              </a:solidFill>
            </a:endParaRPr>
          </a:p>
          <a:p>
            <a:pPr marL="0" indent="0">
              <a:buNone/>
            </a:pPr>
            <a:r>
              <a:rPr lang="en-GB" sz="2000" dirty="0">
                <a:solidFill>
                  <a:srgbClr val="7030A0"/>
                </a:solidFill>
              </a:rPr>
              <a:t>Devries &amp; Phillips (2014) - 0.07g/kg as an active dose to increase muscle mass</a:t>
            </a:r>
          </a:p>
          <a:p>
            <a:pPr marL="0" indent="0">
              <a:buNone/>
            </a:pPr>
            <a:endParaRPr lang="en-GB" sz="2400" dirty="0">
              <a:solidFill>
                <a:srgbClr val="7030A0"/>
              </a:solidFill>
            </a:endParaRPr>
          </a:p>
          <a:p>
            <a:pPr marL="0" indent="0">
              <a:buNone/>
            </a:pPr>
            <a:r>
              <a:rPr lang="en-GB" sz="2000" dirty="0">
                <a:solidFill>
                  <a:srgbClr val="7030A0"/>
                </a:solidFill>
              </a:rPr>
              <a:t>Hull &amp; </a:t>
            </a:r>
            <a:r>
              <a:rPr lang="en-GB" sz="2000" dirty="0" err="1">
                <a:solidFill>
                  <a:srgbClr val="7030A0"/>
                </a:solidFill>
              </a:rPr>
              <a:t>Trojian</a:t>
            </a:r>
            <a:r>
              <a:rPr lang="en-GB" sz="2000" dirty="0">
                <a:solidFill>
                  <a:srgbClr val="7030A0"/>
                </a:solidFill>
              </a:rPr>
              <a:t> (2013)- 0.03g/kg as a maintenance dose 4-6 week cycle</a:t>
            </a:r>
            <a:endParaRPr lang="en-GB" sz="2400" dirty="0">
              <a:solidFill>
                <a:srgbClr val="7030A0"/>
              </a:solidFill>
            </a:endParaRPr>
          </a:p>
          <a:p>
            <a:pPr marL="0" indent="0" algn="ctr">
              <a:buNone/>
            </a:pPr>
            <a:r>
              <a:rPr lang="en-GB" sz="2400" dirty="0">
                <a:solidFill>
                  <a:srgbClr val="FF0000"/>
                </a:solidFill>
              </a:rPr>
              <a:t>Studies and Advice Vary!</a:t>
            </a:r>
            <a:endParaRPr lang="en-GB" sz="2400" dirty="0"/>
          </a:p>
          <a:p>
            <a:pPr marL="0" indent="0">
              <a:buNone/>
            </a:pPr>
            <a:r>
              <a:rPr lang="en-GB" sz="2400" dirty="0"/>
              <a:t>Harris (2016)  loading with 0.3 g· kg/d for 5 to 7 days, followed by maintenance dosing at 0.03 g· kg/ d for 4 to 6 wk.</a:t>
            </a:r>
          </a:p>
          <a:p>
            <a:pPr marL="0" indent="0">
              <a:buNone/>
            </a:pPr>
            <a:endParaRPr lang="en-GB" sz="2400" dirty="0"/>
          </a:p>
          <a:p>
            <a:pPr marL="0" indent="0">
              <a:buNone/>
            </a:pPr>
            <a:r>
              <a:rPr lang="en-GB" sz="2400" dirty="0"/>
              <a:t>20% increase in </a:t>
            </a:r>
            <a:r>
              <a:rPr lang="en-GB" sz="2400" dirty="0" err="1"/>
              <a:t>creatine</a:t>
            </a:r>
            <a:r>
              <a:rPr lang="en-GB" sz="2400" dirty="0"/>
              <a:t> concentrations with </a:t>
            </a:r>
            <a:r>
              <a:rPr lang="en-GB" sz="2400" dirty="0" err="1"/>
              <a:t>creatine</a:t>
            </a:r>
            <a:r>
              <a:rPr lang="en-GB" sz="2400" dirty="0"/>
              <a:t> supplementation.</a:t>
            </a:r>
          </a:p>
        </p:txBody>
      </p:sp>
      <p:pic>
        <p:nvPicPr>
          <p:cNvPr id="4" name="Picture 3"/>
          <p:cNvPicPr>
            <a:picLocks noChangeAspect="1"/>
          </p:cNvPicPr>
          <p:nvPr/>
        </p:nvPicPr>
        <p:blipFill>
          <a:blip r:embed="rId2"/>
          <a:stretch>
            <a:fillRect/>
          </a:stretch>
        </p:blipFill>
        <p:spPr>
          <a:xfrm>
            <a:off x="9133033" y="1167393"/>
            <a:ext cx="1976177" cy="2277422"/>
          </a:xfrm>
          <a:prstGeom prst="rect">
            <a:avLst/>
          </a:prstGeom>
        </p:spPr>
      </p:pic>
    </p:spTree>
    <p:extLst>
      <p:ext uri="{BB962C8B-B14F-4D97-AF65-F5344CB8AC3E}">
        <p14:creationId xmlns:p14="http://schemas.microsoft.com/office/powerpoint/2010/main" val="3359010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Creatine &amp;Performance</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There are numerous controlled studies that have reported increases in performance and muscle strength in short-duration, maximum intensity resistance exercises.</a:t>
            </a:r>
          </a:p>
          <a:p>
            <a:pPr marL="0" indent="0">
              <a:buNone/>
            </a:pPr>
            <a:endParaRPr lang="en-GB" dirty="0"/>
          </a:p>
          <a:p>
            <a:pPr marL="0" indent="0">
              <a:buNone/>
            </a:pPr>
            <a:r>
              <a:rPr lang="en-GB" dirty="0"/>
              <a:t>Conflicting evidence exists regarding studies of the effect of </a:t>
            </a:r>
            <a:r>
              <a:rPr lang="en-GB" dirty="0" err="1"/>
              <a:t>creatine</a:t>
            </a:r>
            <a:r>
              <a:rPr lang="en-GB" dirty="0"/>
              <a:t> supplementation on anaerobic performance.</a:t>
            </a:r>
          </a:p>
          <a:p>
            <a:pPr marL="0" indent="0">
              <a:buNone/>
            </a:pPr>
            <a:endParaRPr lang="en-GB" dirty="0"/>
          </a:p>
          <a:p>
            <a:pPr marL="0" indent="0">
              <a:buNone/>
            </a:pPr>
            <a:r>
              <a:rPr lang="en-GB" dirty="0"/>
              <a:t>Increases in FFM and type II muscle fibre area.</a:t>
            </a:r>
          </a:p>
          <a:p>
            <a:pPr marL="0" indent="0">
              <a:buNone/>
            </a:pPr>
            <a:endParaRPr lang="en-GB" dirty="0"/>
          </a:p>
          <a:p>
            <a:pPr marL="0" indent="0">
              <a:buNone/>
            </a:pPr>
            <a:r>
              <a:rPr lang="en-GB" dirty="0"/>
              <a:t>Little evidence supporting the use of </a:t>
            </a:r>
            <a:r>
              <a:rPr lang="en-GB" dirty="0" err="1"/>
              <a:t>creatine</a:t>
            </a:r>
            <a:r>
              <a:rPr lang="en-GB" dirty="0"/>
              <a:t> on sport specific sprinting, swimming and agility training.</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13538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73562"/>
          </a:xfrm>
        </p:spPr>
        <p:txBody>
          <a:bodyPr/>
          <a:lstStyle/>
          <a:p>
            <a:pPr algn="ctr"/>
            <a:r>
              <a:rPr lang="en-GB" dirty="0"/>
              <a:t>Side Effects of Creatine</a:t>
            </a:r>
          </a:p>
        </p:txBody>
      </p:sp>
      <p:sp>
        <p:nvSpPr>
          <p:cNvPr id="3" name="Content Placeholder 2"/>
          <p:cNvSpPr>
            <a:spLocks noGrp="1"/>
          </p:cNvSpPr>
          <p:nvPr>
            <p:ph idx="1"/>
          </p:nvPr>
        </p:nvSpPr>
        <p:spPr>
          <a:xfrm>
            <a:off x="838200" y="1325293"/>
            <a:ext cx="10515600" cy="4351338"/>
          </a:xfrm>
        </p:spPr>
        <p:txBody>
          <a:bodyPr>
            <a:normAutofit fontScale="77500" lnSpcReduction="20000"/>
          </a:bodyPr>
          <a:lstStyle/>
          <a:p>
            <a:pPr marL="0" indent="0">
              <a:buNone/>
            </a:pPr>
            <a:r>
              <a:rPr lang="en-GB" dirty="0"/>
              <a:t>The International Society of Sports Nutrition’s position statement on </a:t>
            </a:r>
            <a:r>
              <a:rPr lang="en-GB" dirty="0" err="1"/>
              <a:t>creatine</a:t>
            </a:r>
            <a:r>
              <a:rPr lang="en-GB" dirty="0"/>
              <a:t> monohydrate states that there is no scientific evidence of side effects or adverse effects when </a:t>
            </a:r>
            <a:r>
              <a:rPr lang="en-GB" dirty="0" err="1"/>
              <a:t>creatine</a:t>
            </a:r>
            <a:r>
              <a:rPr lang="en-GB" dirty="0"/>
              <a:t> is used appropriately.</a:t>
            </a:r>
          </a:p>
          <a:p>
            <a:pPr marL="0" indent="0">
              <a:buNone/>
            </a:pPr>
            <a:endParaRPr lang="en-GB" dirty="0"/>
          </a:p>
          <a:p>
            <a:pPr marL="0" indent="0">
              <a:buNone/>
            </a:pPr>
            <a:r>
              <a:rPr lang="en-GB" dirty="0">
                <a:solidFill>
                  <a:srgbClr val="FF0000"/>
                </a:solidFill>
              </a:rPr>
              <a:t>However</a:t>
            </a:r>
          </a:p>
          <a:p>
            <a:pPr marL="0" indent="0">
              <a:buNone/>
            </a:pPr>
            <a:r>
              <a:rPr lang="en-GB" dirty="0">
                <a:solidFill>
                  <a:srgbClr val="00B0F0"/>
                </a:solidFill>
              </a:rPr>
              <a:t>Creatine can be metabolised to methylamine and subsequently formaldehyde during urinary excretion. Both methylamine and formaldehyde are known cytotoxic substances raising concerns about potential harmful effects to the kidney with long-term use. Studies have shown significant increases in both methylamine and formaldehyde after short-term </a:t>
            </a:r>
            <a:r>
              <a:rPr lang="en-GB" dirty="0" err="1">
                <a:solidFill>
                  <a:srgbClr val="00B0F0"/>
                </a:solidFill>
              </a:rPr>
              <a:t>creatine</a:t>
            </a:r>
            <a:r>
              <a:rPr lang="en-GB" dirty="0">
                <a:solidFill>
                  <a:srgbClr val="00B0F0"/>
                </a:solidFill>
              </a:rPr>
              <a:t> supplementation at loading doses.</a:t>
            </a:r>
          </a:p>
          <a:p>
            <a:pPr marL="0" indent="0">
              <a:buNone/>
            </a:pPr>
            <a:endParaRPr lang="en-GB" dirty="0"/>
          </a:p>
          <a:p>
            <a:pPr marL="0" indent="0">
              <a:buNone/>
            </a:pPr>
            <a:r>
              <a:rPr lang="en-GB" dirty="0"/>
              <a:t>Some evidence of issues in very high dosage taken with other substances</a:t>
            </a:r>
          </a:p>
          <a:p>
            <a:pPr marL="0" indent="0">
              <a:buNone/>
            </a:pPr>
            <a:endParaRPr lang="en-GB" dirty="0"/>
          </a:p>
          <a:p>
            <a:pPr marL="0" indent="0" algn="ctr">
              <a:buNone/>
            </a:pPr>
            <a:r>
              <a:rPr lang="en-GB" dirty="0">
                <a:solidFill>
                  <a:srgbClr val="FF0000"/>
                </a:solidFill>
              </a:rPr>
              <a:t>More longer term research is required.</a:t>
            </a:r>
          </a:p>
        </p:txBody>
      </p:sp>
    </p:spTree>
    <p:extLst>
      <p:ext uri="{BB962C8B-B14F-4D97-AF65-F5344CB8AC3E}">
        <p14:creationId xmlns:p14="http://schemas.microsoft.com/office/powerpoint/2010/main" val="7837499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Branched Chain Amino Acids</a:t>
            </a:r>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a:solidFill>
                  <a:srgbClr val="FF0000"/>
                </a:solidFill>
              </a:rPr>
              <a:t>Leucine	Isoleucine		Valine</a:t>
            </a:r>
          </a:p>
          <a:p>
            <a:pPr marL="0" indent="0">
              <a:buNone/>
            </a:pPr>
            <a:endParaRPr lang="en-GB" dirty="0"/>
          </a:p>
          <a:p>
            <a:pPr marL="0" indent="0">
              <a:buNone/>
            </a:pPr>
            <a:r>
              <a:rPr lang="en-GB" dirty="0"/>
              <a:t>Used by the mitochondria as a metabolic fuel</a:t>
            </a:r>
          </a:p>
          <a:p>
            <a:pPr marL="0" indent="0">
              <a:buNone/>
            </a:pPr>
            <a:endParaRPr lang="en-GB" dirty="0"/>
          </a:p>
          <a:p>
            <a:pPr marL="0" indent="0">
              <a:buNone/>
            </a:pPr>
            <a:r>
              <a:rPr lang="en-GB" dirty="0"/>
              <a:t>Little evidence to support performance gains on there own despite the marketing hype.</a:t>
            </a:r>
          </a:p>
          <a:p>
            <a:pPr marL="0" indent="0">
              <a:buNone/>
            </a:pPr>
            <a:endParaRPr lang="en-GB" dirty="0"/>
          </a:p>
          <a:p>
            <a:pPr marL="0" indent="0">
              <a:buNone/>
            </a:pPr>
            <a:r>
              <a:rPr lang="en-GB" dirty="0"/>
              <a:t>Some safety issues with &lt;20g/day for medium term daily use.</a:t>
            </a:r>
          </a:p>
          <a:p>
            <a:pPr marL="0" indent="0">
              <a:buNone/>
            </a:pPr>
            <a:endParaRPr lang="en-GB" dirty="0"/>
          </a:p>
          <a:p>
            <a:pPr marL="0" indent="0">
              <a:buNone/>
            </a:pPr>
            <a:r>
              <a:rPr lang="en-GB" dirty="0"/>
              <a:t>No side effects and doesn’t contravene doping regulations</a:t>
            </a:r>
          </a:p>
        </p:txBody>
      </p:sp>
    </p:spTree>
    <p:extLst>
      <p:ext uri="{BB962C8B-B14F-4D97-AF65-F5344CB8AC3E}">
        <p14:creationId xmlns:p14="http://schemas.microsoft.com/office/powerpoint/2010/main" val="11867871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19569"/>
          </a:xfrm>
        </p:spPr>
        <p:txBody>
          <a:bodyPr/>
          <a:lstStyle/>
          <a:p>
            <a:pPr algn="ctr"/>
            <a:r>
              <a:rPr lang="en-GB" dirty="0"/>
              <a:t>Effectiveness of BCAA?</a:t>
            </a:r>
          </a:p>
        </p:txBody>
      </p:sp>
      <p:sp>
        <p:nvSpPr>
          <p:cNvPr id="3" name="Content Placeholder 2"/>
          <p:cNvSpPr>
            <a:spLocks noGrp="1"/>
          </p:cNvSpPr>
          <p:nvPr>
            <p:ph idx="1"/>
          </p:nvPr>
        </p:nvSpPr>
        <p:spPr>
          <a:xfrm>
            <a:off x="276045" y="1265208"/>
            <a:ext cx="11077755" cy="5405885"/>
          </a:xfrm>
        </p:spPr>
        <p:txBody>
          <a:bodyPr>
            <a:normAutofit fontScale="85000" lnSpcReduction="10000"/>
          </a:bodyPr>
          <a:lstStyle/>
          <a:p>
            <a:pPr marL="0" indent="0">
              <a:buNone/>
            </a:pPr>
            <a:r>
              <a:rPr lang="en-GB" dirty="0" err="1"/>
              <a:t>Blomstrand</a:t>
            </a:r>
            <a:r>
              <a:rPr lang="en-GB" dirty="0"/>
              <a:t> (2001) concluded that BCAA supplementation reduces RPE and mental fatigue during prolonged exercise and improves cognitive performance after exercise.</a:t>
            </a:r>
          </a:p>
          <a:p>
            <a:pPr marL="0" indent="0">
              <a:buNone/>
            </a:pPr>
            <a:endParaRPr lang="en-GB" dirty="0"/>
          </a:p>
          <a:p>
            <a:pPr marL="0" indent="0">
              <a:buNone/>
            </a:pPr>
            <a:r>
              <a:rPr lang="en-GB" dirty="0" err="1"/>
              <a:t>Blomstrand</a:t>
            </a:r>
            <a:r>
              <a:rPr lang="en-GB" dirty="0"/>
              <a:t> (2001) also suggests that in some situations BCAA supplementation may improve physical performance, such as during exercise in the heat or in actual competitive races where central fatigue may be more pronounced than in laboratory experiments. </a:t>
            </a:r>
          </a:p>
          <a:p>
            <a:pPr marL="0" indent="0">
              <a:buNone/>
            </a:pPr>
            <a:endParaRPr lang="en-GB" dirty="0"/>
          </a:p>
          <a:p>
            <a:pPr marL="0" indent="0">
              <a:buNone/>
            </a:pPr>
            <a:r>
              <a:rPr lang="en-GB" dirty="0"/>
              <a:t>Watson (2004) reported no beneficial effects of BCAA supplementation, consumed before and during prolonged cycling to exhaustion at 50 percent VO</a:t>
            </a:r>
            <a:r>
              <a:rPr lang="en-GB" baseline="-25000" dirty="0"/>
              <a:t>2</a:t>
            </a:r>
            <a:r>
              <a:rPr lang="en-GB" dirty="0"/>
              <a:t>max in the heat, on performance time, heart rate, and core or skin temperature.</a:t>
            </a:r>
          </a:p>
          <a:p>
            <a:pPr marL="0" indent="0">
              <a:buNone/>
            </a:pPr>
            <a:endParaRPr lang="en-GB" dirty="0"/>
          </a:p>
          <a:p>
            <a:pPr marL="0" indent="0">
              <a:buNone/>
            </a:pPr>
            <a:r>
              <a:rPr lang="en-GB" dirty="0"/>
              <a:t>Watson (2004) conclude that most studies show no effects of BCAA supplementation on performance, such as prevention f fatigue during prolonged exercise.</a:t>
            </a:r>
          </a:p>
        </p:txBody>
      </p:sp>
    </p:spTree>
    <p:extLst>
      <p:ext uri="{BB962C8B-B14F-4D97-AF65-F5344CB8AC3E}">
        <p14:creationId xmlns:p14="http://schemas.microsoft.com/office/powerpoint/2010/main" val="36933524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C0BD0-9624-4354-9407-27DDCB0C6E87}"/>
              </a:ext>
            </a:extLst>
          </p:cNvPr>
          <p:cNvSpPr>
            <a:spLocks noGrp="1"/>
          </p:cNvSpPr>
          <p:nvPr>
            <p:ph type="title"/>
          </p:nvPr>
        </p:nvSpPr>
        <p:spPr/>
        <p:txBody>
          <a:bodyPr/>
          <a:lstStyle/>
          <a:p>
            <a:pPr algn="ctr"/>
            <a:r>
              <a:rPr lang="en-GB" dirty="0"/>
              <a:t>HMB – ß-Hydroxy ß-</a:t>
            </a:r>
            <a:r>
              <a:rPr lang="en-GB" dirty="0" err="1"/>
              <a:t>methlybuterate</a:t>
            </a:r>
            <a:endParaRPr lang="en-GB" dirty="0"/>
          </a:p>
        </p:txBody>
      </p:sp>
      <p:sp>
        <p:nvSpPr>
          <p:cNvPr id="3" name="Content Placeholder 2">
            <a:extLst>
              <a:ext uri="{FF2B5EF4-FFF2-40B4-BE49-F238E27FC236}">
                <a16:creationId xmlns:a16="http://schemas.microsoft.com/office/drawing/2014/main" id="{22C557BE-F088-41C0-99AB-144CDE8B6EDE}"/>
              </a:ext>
            </a:extLst>
          </p:cNvPr>
          <p:cNvSpPr>
            <a:spLocks noGrp="1"/>
          </p:cNvSpPr>
          <p:nvPr>
            <p:ph idx="1"/>
          </p:nvPr>
        </p:nvSpPr>
        <p:spPr/>
        <p:txBody>
          <a:bodyPr>
            <a:normAutofit lnSpcReduction="10000"/>
          </a:bodyPr>
          <a:lstStyle/>
          <a:p>
            <a:pPr marL="0" indent="0">
              <a:buNone/>
            </a:pPr>
            <a:r>
              <a:rPr lang="en-GB" dirty="0"/>
              <a:t>Produced from Leucine</a:t>
            </a:r>
          </a:p>
          <a:p>
            <a:pPr marL="0" indent="0">
              <a:buNone/>
            </a:pPr>
            <a:endParaRPr lang="en-GB" dirty="0"/>
          </a:p>
          <a:p>
            <a:pPr marL="0" indent="0">
              <a:buNone/>
            </a:pPr>
            <a:r>
              <a:rPr lang="en-GB" dirty="0"/>
              <a:t>3g /day – no adverse effects up 6g / day</a:t>
            </a:r>
          </a:p>
          <a:p>
            <a:pPr marL="0" indent="0">
              <a:buNone/>
            </a:pPr>
            <a:endParaRPr lang="en-GB" dirty="0"/>
          </a:p>
          <a:p>
            <a:pPr marL="0" indent="0">
              <a:buNone/>
            </a:pPr>
            <a:r>
              <a:rPr lang="en-GB" dirty="0"/>
              <a:t>Improved strength, hypertrophy &amp; power</a:t>
            </a:r>
          </a:p>
          <a:p>
            <a:pPr marL="0" indent="0">
              <a:buNone/>
            </a:pPr>
            <a:r>
              <a:rPr lang="en-GB" dirty="0"/>
              <a:t>Reduced skeletal muscle damage</a:t>
            </a:r>
          </a:p>
          <a:p>
            <a:pPr marL="0" indent="0">
              <a:buNone/>
            </a:pPr>
            <a:r>
              <a:rPr lang="en-GB" dirty="0"/>
              <a:t>Improved aerobic capacity</a:t>
            </a:r>
          </a:p>
          <a:p>
            <a:pPr marL="0" indent="0">
              <a:buNone/>
            </a:pPr>
            <a:endParaRPr lang="en-GB" dirty="0"/>
          </a:p>
          <a:p>
            <a:pPr marL="0" indent="0">
              <a:buNone/>
            </a:pPr>
            <a:r>
              <a:rPr lang="en-GB" dirty="0"/>
              <a:t>Better effect in less well trained athletes</a:t>
            </a:r>
          </a:p>
        </p:txBody>
      </p:sp>
    </p:spTree>
    <p:extLst>
      <p:ext uri="{BB962C8B-B14F-4D97-AF65-F5344CB8AC3E}">
        <p14:creationId xmlns:p14="http://schemas.microsoft.com/office/powerpoint/2010/main" val="4178990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Beta Alanine</a:t>
            </a:r>
          </a:p>
        </p:txBody>
      </p:sp>
      <p:sp>
        <p:nvSpPr>
          <p:cNvPr id="3" name="Content Placeholder 2"/>
          <p:cNvSpPr>
            <a:spLocks noGrp="1"/>
          </p:cNvSpPr>
          <p:nvPr>
            <p:ph idx="1"/>
          </p:nvPr>
        </p:nvSpPr>
        <p:spPr>
          <a:xfrm>
            <a:off x="838711" y="1831762"/>
            <a:ext cx="10336608" cy="4351338"/>
          </a:xfrm>
        </p:spPr>
        <p:txBody>
          <a:bodyPr>
            <a:normAutofit fontScale="92500" lnSpcReduction="10000"/>
          </a:bodyPr>
          <a:lstStyle/>
          <a:p>
            <a:pPr marL="0" indent="0">
              <a:buNone/>
            </a:pPr>
            <a:r>
              <a:rPr lang="en-GB" dirty="0"/>
              <a:t>Non-essential amino acid</a:t>
            </a:r>
          </a:p>
          <a:p>
            <a:pPr marL="0" indent="0">
              <a:buNone/>
            </a:pPr>
            <a:endParaRPr lang="en-GB" dirty="0"/>
          </a:p>
          <a:p>
            <a:pPr marL="0" indent="0">
              <a:buNone/>
            </a:pPr>
            <a:r>
              <a:rPr lang="en-GB" dirty="0"/>
              <a:t>With histidine beta alanine increases synthesis of carnosine which buffers change in muscle pH, thereby reducing the onset of muscle fatigue and loss of force production.</a:t>
            </a:r>
          </a:p>
          <a:p>
            <a:pPr marL="0" indent="0">
              <a:buNone/>
            </a:pPr>
            <a:endParaRPr lang="en-GB" dirty="0"/>
          </a:p>
          <a:p>
            <a:pPr marL="0" indent="0">
              <a:buNone/>
            </a:pPr>
            <a:r>
              <a:rPr lang="en-GB" dirty="0"/>
              <a:t>Evidence for effect equivocal but there seems to be little performance effect in activities lasting more than 10 minutes.</a:t>
            </a:r>
          </a:p>
          <a:p>
            <a:pPr marL="0" indent="0">
              <a:buNone/>
            </a:pPr>
            <a:endParaRPr lang="en-GB" dirty="0"/>
          </a:p>
          <a:p>
            <a:pPr marL="0" indent="0">
              <a:buNone/>
            </a:pPr>
            <a:r>
              <a:rPr lang="en-GB" dirty="0"/>
              <a:t>Tingling / itchy sensation in the skin with does over 800mg /day (10mg/kg/day)</a:t>
            </a:r>
          </a:p>
        </p:txBody>
      </p:sp>
    </p:spTree>
    <p:extLst>
      <p:ext uri="{BB962C8B-B14F-4D97-AF65-F5344CB8AC3E}">
        <p14:creationId xmlns:p14="http://schemas.microsoft.com/office/powerpoint/2010/main" val="22762796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Glutamine</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Increase energy production and contributes nitrogen for biochemical reactions</a:t>
            </a:r>
          </a:p>
          <a:p>
            <a:pPr marL="0" indent="0">
              <a:buNone/>
            </a:pPr>
            <a:endParaRPr lang="en-GB" dirty="0"/>
          </a:p>
          <a:p>
            <a:pPr marL="0" indent="0">
              <a:buNone/>
            </a:pPr>
            <a:r>
              <a:rPr lang="en-GB" dirty="0"/>
              <a:t>No direct influence on performance.</a:t>
            </a:r>
          </a:p>
          <a:p>
            <a:pPr marL="0" indent="0">
              <a:buNone/>
            </a:pPr>
            <a:endParaRPr lang="en-GB" dirty="0"/>
          </a:p>
          <a:p>
            <a:pPr marL="0" indent="0">
              <a:buNone/>
            </a:pPr>
            <a:r>
              <a:rPr lang="en-GB" dirty="0"/>
              <a:t>May help with recovery of muscle mass, reduce chance of infections.</a:t>
            </a:r>
          </a:p>
          <a:p>
            <a:pPr marL="0" indent="0">
              <a:buNone/>
            </a:pPr>
            <a:r>
              <a:rPr lang="en-GB" i="1" dirty="0">
                <a:solidFill>
                  <a:srgbClr val="FF0000"/>
                </a:solidFill>
              </a:rPr>
              <a:t>Although glutamine may simulate muscle glycogen synthesis, reviewers recently concluded that there is no advantage over ingestion of adequate carbohydrate alone (Hargreaves &amp; Snow,2000)</a:t>
            </a:r>
          </a:p>
          <a:p>
            <a:pPr marL="0" indent="0">
              <a:buNone/>
            </a:pPr>
            <a:endParaRPr lang="en-GB" dirty="0"/>
          </a:p>
          <a:p>
            <a:pPr marL="0" indent="0">
              <a:buNone/>
            </a:pPr>
            <a:r>
              <a:rPr lang="en-GB" dirty="0"/>
              <a:t>No safety concerns with &lt;45g/day for 6 weeks</a:t>
            </a:r>
          </a:p>
        </p:txBody>
      </p:sp>
    </p:spTree>
    <p:extLst>
      <p:ext uri="{BB962C8B-B14F-4D97-AF65-F5344CB8AC3E}">
        <p14:creationId xmlns:p14="http://schemas.microsoft.com/office/powerpoint/2010/main" val="5299363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Nitrates</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Dilates blood vessels in exercising muscle, reduce oxygen use and improves energy production.</a:t>
            </a:r>
          </a:p>
          <a:p>
            <a:pPr marL="0" indent="0">
              <a:buNone/>
            </a:pPr>
            <a:endParaRPr lang="en-GB" dirty="0"/>
          </a:p>
          <a:p>
            <a:pPr marL="0" indent="0">
              <a:buNone/>
            </a:pPr>
            <a:r>
              <a:rPr lang="en-GB" dirty="0"/>
              <a:t>No safety concerns with current recommendations</a:t>
            </a:r>
          </a:p>
          <a:p>
            <a:pPr marL="0" indent="0">
              <a:buNone/>
            </a:pPr>
            <a:endParaRPr lang="en-GB" dirty="0"/>
          </a:p>
          <a:p>
            <a:pPr marL="0" indent="0">
              <a:buNone/>
            </a:pPr>
            <a:r>
              <a:rPr lang="en-GB" dirty="0"/>
              <a:t>The optimal dosage of nitrate supplementation tends to be 6.4-12.8mg/kg.</a:t>
            </a:r>
          </a:p>
          <a:p>
            <a:pPr marL="0" indent="0">
              <a:buNone/>
            </a:pPr>
            <a:endParaRPr lang="en-GB" dirty="0"/>
          </a:p>
          <a:p>
            <a:pPr marL="0" indent="0">
              <a:buNone/>
            </a:pPr>
            <a:r>
              <a:rPr lang="en-GB" dirty="0"/>
              <a:t>No ethical concerns.</a:t>
            </a:r>
          </a:p>
          <a:p>
            <a:pPr marL="0" indent="0">
              <a:buNone/>
            </a:pPr>
            <a:endParaRPr lang="en-GB" dirty="0"/>
          </a:p>
          <a:p>
            <a:pPr marL="0" indent="0">
              <a:buNone/>
            </a:pPr>
            <a:r>
              <a:rPr lang="en-GB" dirty="0"/>
              <a:t>Evidence to show improved performance in endurance activities</a:t>
            </a:r>
          </a:p>
        </p:txBody>
      </p:sp>
    </p:spTree>
    <p:extLst>
      <p:ext uri="{BB962C8B-B14F-4D97-AF65-F5344CB8AC3E}">
        <p14:creationId xmlns:p14="http://schemas.microsoft.com/office/powerpoint/2010/main" val="37119809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03267"/>
          </a:xfrm>
        </p:spPr>
        <p:txBody>
          <a:bodyPr>
            <a:normAutofit fontScale="90000"/>
          </a:bodyPr>
          <a:lstStyle/>
          <a:p>
            <a:pPr algn="ctr"/>
            <a:r>
              <a:rPr lang="en-GB" dirty="0"/>
              <a:t>Nitrates and Performance</a:t>
            </a:r>
          </a:p>
        </p:txBody>
      </p:sp>
      <p:sp>
        <p:nvSpPr>
          <p:cNvPr id="3" name="Content Placeholder 2"/>
          <p:cNvSpPr>
            <a:spLocks noGrp="1"/>
          </p:cNvSpPr>
          <p:nvPr>
            <p:ph idx="1"/>
          </p:nvPr>
        </p:nvSpPr>
        <p:spPr>
          <a:xfrm>
            <a:off x="665672" y="1083753"/>
            <a:ext cx="10515600" cy="5506828"/>
          </a:xfrm>
        </p:spPr>
        <p:txBody>
          <a:bodyPr>
            <a:normAutofit fontScale="92500" lnSpcReduction="20000"/>
          </a:bodyPr>
          <a:lstStyle/>
          <a:p>
            <a:pPr marL="0" indent="0">
              <a:buNone/>
            </a:pPr>
            <a:r>
              <a:rPr lang="en-GB" dirty="0">
                <a:solidFill>
                  <a:srgbClr val="FF0000"/>
                </a:solidFill>
              </a:rPr>
              <a:t>Wylie (2013) Dietary NO</a:t>
            </a:r>
            <a:r>
              <a:rPr lang="en-GB" baseline="-25000" dirty="0">
                <a:solidFill>
                  <a:srgbClr val="FF0000"/>
                </a:solidFill>
              </a:rPr>
              <a:t>3</a:t>
            </a:r>
            <a:r>
              <a:rPr lang="en-GB" dirty="0">
                <a:solidFill>
                  <a:srgbClr val="FF0000"/>
                </a:solidFill>
              </a:rPr>
              <a:t> </a:t>
            </a:r>
            <a:r>
              <a:rPr lang="en-GB" baseline="30000" dirty="0">
                <a:solidFill>
                  <a:srgbClr val="FF0000"/>
                </a:solidFill>
              </a:rPr>
              <a:t>−</a:t>
            </a:r>
            <a:r>
              <a:rPr lang="en-GB" dirty="0">
                <a:solidFill>
                  <a:srgbClr val="FF0000"/>
                </a:solidFill>
              </a:rPr>
              <a:t> supplementation improves performance during intense intermittent exercise and may be a useful ergogenic aid for team sports players</a:t>
            </a:r>
            <a:r>
              <a:rPr lang="en-GB" dirty="0"/>
              <a:t>.</a:t>
            </a:r>
          </a:p>
          <a:p>
            <a:endParaRPr lang="en-GB" dirty="0"/>
          </a:p>
          <a:p>
            <a:pPr marL="0" indent="0">
              <a:buNone/>
            </a:pPr>
            <a:r>
              <a:rPr lang="en-GB" dirty="0">
                <a:solidFill>
                  <a:srgbClr val="00B0F0"/>
                </a:solidFill>
              </a:rPr>
              <a:t>Kramer (2016) Consuming dietary nitrate in the potassium nitrate salt form improved peak power during a Wingate test, but did not improve elements of strength or endurance in male CrossFit athletes.</a:t>
            </a:r>
          </a:p>
          <a:p>
            <a:pPr marL="0" indent="0">
              <a:buNone/>
            </a:pPr>
            <a:endParaRPr lang="en-GB" dirty="0"/>
          </a:p>
          <a:p>
            <a:pPr marL="0" indent="0">
              <a:buNone/>
            </a:pPr>
            <a:r>
              <a:rPr lang="en-GB" dirty="0"/>
              <a:t>Bond (2012) Nitrate supplementation in the form of BR juice resulted in improved maximal rowing-ergometer repetitions, particularly in the later stages of exercise.</a:t>
            </a:r>
          </a:p>
          <a:p>
            <a:pPr marL="0" indent="0">
              <a:buNone/>
            </a:pPr>
            <a:endParaRPr lang="en-GB" dirty="0"/>
          </a:p>
          <a:p>
            <a:pPr marL="0" indent="0">
              <a:buNone/>
            </a:pPr>
            <a:r>
              <a:rPr lang="en-GB" dirty="0"/>
              <a:t>Shannon (2017) Acute BRJ supplementation significantly enhanced 1500  m, but not 10,000  m TT performance. These findings suggest that BRJ might be ergogenic during shorter distance TTs which allow for a high work rate, but not during longer distance TTs, completed at a lower work rate.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337826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Nitrates – strategy of use</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Wylie (2013) supplementation with 500 mg  nitrate, 2-2.5 hours prior to exercise appears to be most effective timing strategy.</a:t>
            </a:r>
          </a:p>
          <a:p>
            <a:pPr marL="0" indent="0">
              <a:buNone/>
            </a:pPr>
            <a:endParaRPr lang="en-GB" baseline="30000" dirty="0"/>
          </a:p>
          <a:p>
            <a:pPr marL="0" indent="0">
              <a:buNone/>
            </a:pPr>
            <a:r>
              <a:rPr lang="en-GB" dirty="0"/>
              <a:t>McMahon (2017) suggest that undertaking a 3-6 day loading strategy of upwards of 1000 mg nitrate prior to competition may provide even greater benefits to performance. </a:t>
            </a:r>
          </a:p>
          <a:p>
            <a:pPr marL="0" indent="0">
              <a:buNone/>
            </a:pPr>
            <a:endParaRPr lang="en-GB" dirty="0"/>
          </a:p>
          <a:p>
            <a:pPr marL="0" indent="0">
              <a:buNone/>
            </a:pPr>
            <a:r>
              <a:rPr lang="en-GB" dirty="0"/>
              <a:t>Tan (2017) when performing in events lasting over 40 minutes, emerging evidence suggests there may be further benefit to ingesting nitrate during exercise in order to help maintain plasma nitrite concentrations and subsequently maintain the associated benefits.</a:t>
            </a:r>
          </a:p>
        </p:txBody>
      </p:sp>
    </p:spTree>
    <p:extLst>
      <p:ext uri="{BB962C8B-B14F-4D97-AF65-F5344CB8AC3E}">
        <p14:creationId xmlns:p14="http://schemas.microsoft.com/office/powerpoint/2010/main" val="29594536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6CA1C2-BF7C-604B-7E82-D408D6920640}"/>
              </a:ext>
            </a:extLst>
          </p:cNvPr>
          <p:cNvSpPr>
            <a:spLocks noGrp="1"/>
          </p:cNvSpPr>
          <p:nvPr>
            <p:ph type="title"/>
          </p:nvPr>
        </p:nvSpPr>
        <p:spPr>
          <a:xfrm>
            <a:off x="838200" y="388129"/>
            <a:ext cx="10515600" cy="1325563"/>
          </a:xfrm>
        </p:spPr>
        <p:txBody>
          <a:bodyPr/>
          <a:lstStyle/>
          <a:p>
            <a:pPr algn="ctr"/>
            <a:r>
              <a:rPr lang="en-GB" dirty="0"/>
              <a:t>Beetroot</a:t>
            </a:r>
          </a:p>
        </p:txBody>
      </p:sp>
      <p:sp>
        <p:nvSpPr>
          <p:cNvPr id="5" name="Content Placeholder 4">
            <a:extLst>
              <a:ext uri="{FF2B5EF4-FFF2-40B4-BE49-F238E27FC236}">
                <a16:creationId xmlns:a16="http://schemas.microsoft.com/office/drawing/2014/main" id="{905AC05A-4FB9-BEDC-51B1-CF8CF9E4B572}"/>
              </a:ext>
            </a:extLst>
          </p:cNvPr>
          <p:cNvSpPr>
            <a:spLocks noGrp="1"/>
          </p:cNvSpPr>
          <p:nvPr>
            <p:ph idx="1"/>
          </p:nvPr>
        </p:nvSpPr>
        <p:spPr>
          <a:xfrm>
            <a:off x="838200" y="2473325"/>
            <a:ext cx="11087100" cy="4019550"/>
          </a:xfrm>
        </p:spPr>
        <p:txBody>
          <a:bodyPr>
            <a:normAutofit fontScale="92500" lnSpcReduction="20000"/>
          </a:bodyPr>
          <a:lstStyle/>
          <a:p>
            <a:pPr marL="0" indent="0">
              <a:buNone/>
            </a:pPr>
            <a:r>
              <a:rPr lang="en-GB" dirty="0"/>
              <a:t>Nitrates (NO</a:t>
            </a:r>
            <a:r>
              <a:rPr lang="en-GB" baseline="-25000" dirty="0"/>
              <a:t>3</a:t>
            </a:r>
            <a:r>
              <a:rPr lang="en-GB" baseline="30000" dirty="0"/>
              <a:t>-</a:t>
            </a:r>
            <a:r>
              <a:rPr lang="en-GB" dirty="0"/>
              <a:t>)		Found in foods		Beetroot, Spinach</a:t>
            </a:r>
          </a:p>
          <a:p>
            <a:pPr marL="0" indent="0">
              <a:buNone/>
            </a:pPr>
            <a:endParaRPr lang="en-GB" dirty="0"/>
          </a:p>
          <a:p>
            <a:pPr marL="0" indent="0">
              <a:buNone/>
            </a:pPr>
            <a:r>
              <a:rPr lang="en-GB" dirty="0"/>
              <a:t>Nitrites (NO</a:t>
            </a:r>
            <a:r>
              <a:rPr lang="en-GB" baseline="-25000" dirty="0"/>
              <a:t>2</a:t>
            </a:r>
            <a:r>
              <a:rPr lang="en-GB" baseline="30000" dirty="0"/>
              <a:t>-</a:t>
            </a:r>
            <a:r>
              <a:rPr lang="en-GB" dirty="0"/>
              <a:t>)	 	Bioactive form		Formed in the mouth</a:t>
            </a:r>
          </a:p>
          <a:p>
            <a:pPr marL="0" indent="0">
              <a:buNone/>
            </a:pPr>
            <a:endParaRPr lang="en-GB" dirty="0"/>
          </a:p>
          <a:p>
            <a:pPr marL="0" indent="0">
              <a:buNone/>
            </a:pPr>
            <a:r>
              <a:rPr lang="en-GB" dirty="0"/>
              <a:t>Nitric Oxide	- NO		Physiological 	impact	formed in hypoxic and 								low pH conditions</a:t>
            </a:r>
          </a:p>
          <a:p>
            <a:pPr marL="0" indent="0">
              <a:buNone/>
            </a:pPr>
            <a:r>
              <a:rPr lang="en-GB" dirty="0">
                <a:solidFill>
                  <a:srgbClr val="FF0000"/>
                </a:solidFill>
              </a:rPr>
              <a:t>Vasodilation</a:t>
            </a:r>
          </a:p>
          <a:p>
            <a:pPr marL="0" indent="0">
              <a:buNone/>
            </a:pPr>
            <a:r>
              <a:rPr lang="en-GB" dirty="0">
                <a:solidFill>
                  <a:srgbClr val="FF0000"/>
                </a:solidFill>
              </a:rPr>
              <a:t>Increases cellular respiration</a:t>
            </a:r>
          </a:p>
          <a:p>
            <a:pPr marL="0" indent="0">
              <a:buNone/>
            </a:pPr>
            <a:r>
              <a:rPr lang="en-GB" dirty="0">
                <a:solidFill>
                  <a:srgbClr val="FF0000"/>
                </a:solidFill>
              </a:rPr>
              <a:t>Angiogenesis</a:t>
            </a:r>
          </a:p>
          <a:p>
            <a:pPr marL="0" indent="0">
              <a:buNone/>
            </a:pPr>
            <a:r>
              <a:rPr lang="en-GB" dirty="0">
                <a:solidFill>
                  <a:srgbClr val="FF0000"/>
                </a:solidFill>
              </a:rPr>
              <a:t>Increase mitochondrial number and size</a:t>
            </a:r>
          </a:p>
        </p:txBody>
      </p:sp>
      <p:sp>
        <p:nvSpPr>
          <p:cNvPr id="6" name="Arrow: Down 5">
            <a:extLst>
              <a:ext uri="{FF2B5EF4-FFF2-40B4-BE49-F238E27FC236}">
                <a16:creationId xmlns:a16="http://schemas.microsoft.com/office/drawing/2014/main" id="{B0FD2263-1291-32EE-6A41-8DA13B8E15A4}"/>
              </a:ext>
            </a:extLst>
          </p:cNvPr>
          <p:cNvSpPr/>
          <p:nvPr/>
        </p:nvSpPr>
        <p:spPr>
          <a:xfrm>
            <a:off x="3835400" y="2422525"/>
            <a:ext cx="228600" cy="23749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949785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676AB-81D9-641B-1DB8-F11149C54F5E}"/>
              </a:ext>
            </a:extLst>
          </p:cNvPr>
          <p:cNvSpPr>
            <a:spLocks noGrp="1"/>
          </p:cNvSpPr>
          <p:nvPr>
            <p:ph type="title"/>
          </p:nvPr>
        </p:nvSpPr>
        <p:spPr/>
        <p:txBody>
          <a:bodyPr/>
          <a:lstStyle/>
          <a:p>
            <a:pPr algn="ctr"/>
            <a:r>
              <a:rPr lang="en-GB" dirty="0"/>
              <a:t>Beetroot Contains</a:t>
            </a:r>
          </a:p>
        </p:txBody>
      </p:sp>
      <p:sp>
        <p:nvSpPr>
          <p:cNvPr id="3" name="Content Placeholder 2">
            <a:extLst>
              <a:ext uri="{FF2B5EF4-FFF2-40B4-BE49-F238E27FC236}">
                <a16:creationId xmlns:a16="http://schemas.microsoft.com/office/drawing/2014/main" id="{57AFCCC4-46E2-57BA-6983-55636490292B}"/>
              </a:ext>
            </a:extLst>
          </p:cNvPr>
          <p:cNvSpPr>
            <a:spLocks noGrp="1"/>
          </p:cNvSpPr>
          <p:nvPr>
            <p:ph idx="1"/>
          </p:nvPr>
        </p:nvSpPr>
        <p:spPr>
          <a:xfrm>
            <a:off x="838200" y="1825625"/>
            <a:ext cx="11176000" cy="4351338"/>
          </a:xfrm>
        </p:spPr>
        <p:txBody>
          <a:bodyPr>
            <a:normAutofit/>
          </a:bodyPr>
          <a:lstStyle/>
          <a:p>
            <a:pPr marL="0" indent="0">
              <a:buNone/>
            </a:pPr>
            <a:r>
              <a:rPr lang="en-GB" dirty="0"/>
              <a:t>Inorganic Nitrates		- Physiological regulation and </a:t>
            </a:r>
            <a:r>
              <a:rPr lang="en-GB" dirty="0" err="1"/>
              <a:t>adpatation</a:t>
            </a:r>
            <a:r>
              <a:rPr lang="en-GB" dirty="0"/>
              <a:t>	</a:t>
            </a:r>
          </a:p>
          <a:p>
            <a:pPr marL="0" indent="0">
              <a:buNone/>
            </a:pPr>
            <a:r>
              <a:rPr lang="en-GB" dirty="0"/>
              <a:t>Phenol compounds	- secondary nutrients</a:t>
            </a:r>
          </a:p>
          <a:p>
            <a:pPr marL="0" indent="0">
              <a:buNone/>
            </a:pPr>
            <a:r>
              <a:rPr lang="en-GB" dirty="0"/>
              <a:t>Ascorbic acid		- antioxidant</a:t>
            </a:r>
          </a:p>
          <a:p>
            <a:pPr marL="0" indent="0">
              <a:buNone/>
            </a:pPr>
            <a:r>
              <a:rPr lang="en-GB" dirty="0"/>
              <a:t>Carotenoid			- Improve immunological function</a:t>
            </a:r>
          </a:p>
          <a:p>
            <a:pPr marL="0" indent="0">
              <a:buNone/>
            </a:pPr>
            <a:r>
              <a:rPr lang="en-GB" dirty="0" err="1"/>
              <a:t>Betalains</a:t>
            </a:r>
            <a:r>
              <a:rPr lang="en-GB" dirty="0"/>
              <a:t>			- Colourants, antioxidants, anti-</a:t>
            </a:r>
            <a:r>
              <a:rPr lang="en-GB" dirty="0" err="1"/>
              <a:t>lipedemic</a:t>
            </a:r>
            <a:r>
              <a:rPr lang="en-GB" dirty="0"/>
              <a:t>, cancer	</a:t>
            </a:r>
          </a:p>
          <a:p>
            <a:pPr marL="0" indent="0">
              <a:buNone/>
            </a:pPr>
            <a:r>
              <a:rPr lang="en-GB" dirty="0" err="1"/>
              <a:t>Bioflavinoids</a:t>
            </a:r>
            <a:r>
              <a:rPr lang="en-GB" dirty="0"/>
              <a:t>		- antioxidants, anti-</a:t>
            </a:r>
            <a:r>
              <a:rPr lang="en-GB" dirty="0" err="1"/>
              <a:t>inflammtory</a:t>
            </a:r>
            <a:r>
              <a:rPr lang="en-GB" dirty="0"/>
              <a:t>,			</a:t>
            </a:r>
          </a:p>
          <a:p>
            <a:pPr marL="0" indent="0">
              <a:buNone/>
            </a:pPr>
            <a:r>
              <a:rPr lang="en-GB" dirty="0"/>
              <a:t>Resveratrol			-antibacterial, antiviral</a:t>
            </a:r>
          </a:p>
          <a:p>
            <a:pPr marL="0" indent="0">
              <a:buNone/>
            </a:pPr>
            <a:endParaRPr lang="en-GB" dirty="0"/>
          </a:p>
        </p:txBody>
      </p:sp>
    </p:spTree>
    <p:extLst>
      <p:ext uri="{BB962C8B-B14F-4D97-AF65-F5344CB8AC3E}">
        <p14:creationId xmlns:p14="http://schemas.microsoft.com/office/powerpoint/2010/main" val="30295380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07AA-278C-DCB9-7773-92B2768FF85B}"/>
              </a:ext>
            </a:extLst>
          </p:cNvPr>
          <p:cNvSpPr>
            <a:spLocks noGrp="1"/>
          </p:cNvSpPr>
          <p:nvPr>
            <p:ph type="title"/>
          </p:nvPr>
        </p:nvSpPr>
        <p:spPr/>
        <p:txBody>
          <a:bodyPr/>
          <a:lstStyle/>
          <a:p>
            <a:pPr algn="ctr"/>
            <a:r>
              <a:rPr lang="en-GB" dirty="0"/>
              <a:t>Nitric Oxide as a Free Radical</a:t>
            </a:r>
          </a:p>
        </p:txBody>
      </p:sp>
      <p:sp>
        <p:nvSpPr>
          <p:cNvPr id="3" name="Content Placeholder 2">
            <a:extLst>
              <a:ext uri="{FF2B5EF4-FFF2-40B4-BE49-F238E27FC236}">
                <a16:creationId xmlns:a16="http://schemas.microsoft.com/office/drawing/2014/main" id="{54954390-D542-D03F-19A1-2EF24D03D666}"/>
              </a:ext>
            </a:extLst>
          </p:cNvPr>
          <p:cNvSpPr>
            <a:spLocks noGrp="1"/>
          </p:cNvSpPr>
          <p:nvPr>
            <p:ph idx="1"/>
          </p:nvPr>
        </p:nvSpPr>
        <p:spPr/>
        <p:txBody>
          <a:bodyPr/>
          <a:lstStyle/>
          <a:p>
            <a:pPr marL="0" indent="0">
              <a:buNone/>
            </a:pPr>
            <a:r>
              <a:rPr lang="en-GB" dirty="0"/>
              <a:t>Free radical – molecules / atoms having unpaired electrons in the outer valence making them highly reactive with other tissues leading to increased incidence and severity of many diseases e.g. Excess produced in conditions such as rheumatoid arthritis.</a:t>
            </a:r>
          </a:p>
          <a:p>
            <a:pPr marL="0" indent="0">
              <a:buNone/>
            </a:pPr>
            <a:endParaRPr lang="en-GB" dirty="0"/>
          </a:p>
          <a:p>
            <a:pPr marL="0" indent="0">
              <a:buNone/>
            </a:pPr>
            <a:r>
              <a:rPr lang="en-GB" dirty="0"/>
              <a:t>Signalling molecules and NO is associated with signal transduction and gene expression around </a:t>
            </a:r>
            <a:r>
              <a:rPr lang="en-GB" dirty="0" err="1"/>
              <a:t>haemodynamics</a:t>
            </a:r>
            <a:r>
              <a:rPr lang="en-GB" dirty="0"/>
              <a:t> and circulation. </a:t>
            </a:r>
          </a:p>
          <a:p>
            <a:pPr marL="0" indent="0">
              <a:buNone/>
            </a:pPr>
            <a:r>
              <a:rPr lang="en-GB" dirty="0"/>
              <a:t>Neurotransmitter</a:t>
            </a:r>
          </a:p>
        </p:txBody>
      </p:sp>
    </p:spTree>
    <p:extLst>
      <p:ext uri="{BB962C8B-B14F-4D97-AF65-F5344CB8AC3E}">
        <p14:creationId xmlns:p14="http://schemas.microsoft.com/office/powerpoint/2010/main" val="6923803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3429-10E6-30AD-2ADB-F386B311A66B}"/>
              </a:ext>
            </a:extLst>
          </p:cNvPr>
          <p:cNvSpPr>
            <a:spLocks noGrp="1"/>
          </p:cNvSpPr>
          <p:nvPr>
            <p:ph type="title"/>
          </p:nvPr>
        </p:nvSpPr>
        <p:spPr>
          <a:xfrm>
            <a:off x="838200" y="161926"/>
            <a:ext cx="10515600" cy="939006"/>
          </a:xfrm>
        </p:spPr>
        <p:txBody>
          <a:bodyPr/>
          <a:lstStyle/>
          <a:p>
            <a:pPr algn="ctr"/>
            <a:r>
              <a:rPr lang="en-GB" dirty="0"/>
              <a:t>Single Dose</a:t>
            </a:r>
          </a:p>
        </p:txBody>
      </p:sp>
      <p:sp>
        <p:nvSpPr>
          <p:cNvPr id="3" name="Content Placeholder 2">
            <a:extLst>
              <a:ext uri="{FF2B5EF4-FFF2-40B4-BE49-F238E27FC236}">
                <a16:creationId xmlns:a16="http://schemas.microsoft.com/office/drawing/2014/main" id="{A357C95A-4AAD-B554-733B-2156F73F4AE7}"/>
              </a:ext>
            </a:extLst>
          </p:cNvPr>
          <p:cNvSpPr>
            <a:spLocks noGrp="1"/>
          </p:cNvSpPr>
          <p:nvPr>
            <p:ph idx="1"/>
          </p:nvPr>
        </p:nvSpPr>
        <p:spPr>
          <a:xfrm>
            <a:off x="381000" y="965080"/>
            <a:ext cx="10972800" cy="3699669"/>
          </a:xfrm>
        </p:spPr>
        <p:txBody>
          <a:bodyPr>
            <a:normAutofit fontScale="92500" lnSpcReduction="20000"/>
          </a:bodyPr>
          <a:lstStyle/>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Cermak et al. (2012) – 140ml @ 8.7 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No improvement in endurance cycling performance after a single dose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baseline="30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Muggeridge et al. (2014) – 70ml @ 5mmol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Single dose lowered VO2 during submaximal performance and enhanced cycling TT performance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2400" baseline="30000" dirty="0"/>
          </a:p>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Muggeridge et al. (2013) – 70ml @ 5mmol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Single dose lowered VO2 during submaximal performance but no impact on kayaking supramaximal  I </a:t>
            </a:r>
            <a:r>
              <a:rPr lang="en-GB" baseline="30000" dirty="0">
                <a:latin typeface="Calibri" panose="020F0502020204030204" pitchFamily="34" charset="0"/>
                <a:ea typeface="DengXian" panose="02010600030101010101" pitchFamily="2" charset="-122"/>
                <a:cs typeface="Times New Roman" panose="02020603050405020304" pitchFamily="18" charset="0"/>
              </a:rPr>
              <a:t>km </a:t>
            </a: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performance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gn="ctr">
              <a:buNone/>
            </a:pPr>
            <a:endParaRPr lang="en-GB" baseline="30000" dirty="0"/>
          </a:p>
          <a:p>
            <a:pPr marL="0" indent="0">
              <a:buNone/>
            </a:pPr>
            <a:r>
              <a:rPr lang="en-GB" baseline="30000" dirty="0">
                <a:solidFill>
                  <a:srgbClr val="FF0000"/>
                </a:solidFill>
              </a:rPr>
              <a:t>See SR by </a:t>
            </a:r>
            <a:r>
              <a:rPr lang="en-GB" baseline="30000" dirty="0" err="1">
                <a:solidFill>
                  <a:srgbClr val="FF0000"/>
                </a:solidFill>
              </a:rPr>
              <a:t>Ormsbee</a:t>
            </a:r>
            <a:r>
              <a:rPr lang="en-GB" baseline="30000" dirty="0">
                <a:solidFill>
                  <a:srgbClr val="FF0000"/>
                </a:solidFill>
              </a:rPr>
              <a:t> et al. (2013)</a:t>
            </a:r>
          </a:p>
          <a:p>
            <a:pPr marL="0" indent="0">
              <a:buNone/>
            </a:pPr>
            <a:endParaRPr lang="en-GB" sz="2400" baseline="30000" dirty="0"/>
          </a:p>
          <a:p>
            <a:pPr marL="0" indent="0">
              <a:buNone/>
            </a:pPr>
            <a:endParaRPr lang="en-GB" sz="2400" baseline="30000" dirty="0"/>
          </a:p>
        </p:txBody>
      </p:sp>
      <p:sp>
        <p:nvSpPr>
          <p:cNvPr id="4" name="TextBox 3">
            <a:extLst>
              <a:ext uri="{FF2B5EF4-FFF2-40B4-BE49-F238E27FC236}">
                <a16:creationId xmlns:a16="http://schemas.microsoft.com/office/drawing/2014/main" id="{B9EB749F-A29E-C044-10EB-C30C2702005C}"/>
              </a:ext>
            </a:extLst>
          </p:cNvPr>
          <p:cNvSpPr txBox="1"/>
          <p:nvPr/>
        </p:nvSpPr>
        <p:spPr>
          <a:xfrm>
            <a:off x="622300" y="5772744"/>
            <a:ext cx="4521200" cy="923330"/>
          </a:xfrm>
          <a:prstGeom prst="rect">
            <a:avLst/>
          </a:prstGeom>
          <a:noFill/>
        </p:spPr>
        <p:txBody>
          <a:bodyPr wrap="square" rtlCol="0">
            <a:spAutoFit/>
          </a:bodyPr>
          <a:lstStyle/>
          <a:p>
            <a:pPr marL="342900" indent="-342900">
              <a:buFont typeface="+mj-lt"/>
              <a:buAutoNum type="arabicPeriod"/>
            </a:pPr>
            <a:r>
              <a:rPr lang="en-GB" dirty="0">
                <a:solidFill>
                  <a:srgbClr val="7030A0"/>
                </a:solidFill>
              </a:rPr>
              <a:t>Volume and concentration response?</a:t>
            </a:r>
          </a:p>
          <a:p>
            <a:pPr marL="342900" indent="-342900">
              <a:buFont typeface="+mj-lt"/>
              <a:buAutoNum type="arabicPeriod"/>
            </a:pPr>
            <a:endParaRPr lang="en-GB" dirty="0">
              <a:solidFill>
                <a:srgbClr val="7030A0"/>
              </a:solidFill>
            </a:endParaRPr>
          </a:p>
          <a:p>
            <a:pPr marL="342900" indent="-342900">
              <a:buFont typeface="+mj-lt"/>
              <a:buAutoNum type="arabicPeriod"/>
            </a:pPr>
            <a:r>
              <a:rPr lang="en-GB" dirty="0">
                <a:solidFill>
                  <a:srgbClr val="7030A0"/>
                </a:solidFill>
              </a:rPr>
              <a:t>Sport intensity and duration effect?</a:t>
            </a:r>
          </a:p>
        </p:txBody>
      </p:sp>
      <p:sp>
        <p:nvSpPr>
          <p:cNvPr id="6" name="TextBox 5">
            <a:extLst>
              <a:ext uri="{FF2B5EF4-FFF2-40B4-BE49-F238E27FC236}">
                <a16:creationId xmlns:a16="http://schemas.microsoft.com/office/drawing/2014/main" id="{2DA7FCDF-474D-5041-7C25-685EC9ACC92C}"/>
              </a:ext>
            </a:extLst>
          </p:cNvPr>
          <p:cNvSpPr txBox="1"/>
          <p:nvPr/>
        </p:nvSpPr>
        <p:spPr>
          <a:xfrm>
            <a:off x="5867400" y="4452240"/>
            <a:ext cx="6096000" cy="2031325"/>
          </a:xfrm>
          <a:prstGeom prst="rect">
            <a:avLst/>
          </a:prstGeom>
          <a:noFill/>
        </p:spPr>
        <p:txBody>
          <a:bodyPr wrap="square">
            <a:spAutoFit/>
          </a:bodyPr>
          <a:lstStyle/>
          <a:p>
            <a:r>
              <a:rPr lang="en-GB" b="0" i="1" dirty="0">
                <a:solidFill>
                  <a:srgbClr val="333333"/>
                </a:solidFill>
                <a:effectLst/>
                <a:latin typeface="Open Sans" panose="020B0606030504020204" pitchFamily="34" charset="0"/>
              </a:rPr>
              <a:t>Our findings do not support an improvement in the variables examined in response to acute BJ supplementation. Probably, higher doses are needed for improving time trial performance in male triathletes during a cycle ergometer test conducted at a load intensity equivalent to the first and second ventilatory threshold.</a:t>
            </a:r>
          </a:p>
          <a:p>
            <a:pPr algn="r"/>
            <a:r>
              <a:rPr lang="en-GB" dirty="0" err="1">
                <a:solidFill>
                  <a:srgbClr val="333333"/>
                </a:solidFill>
                <a:latin typeface="Open Sans" panose="020B0606030504020204" pitchFamily="34" charset="0"/>
              </a:rPr>
              <a:t>Garnacho</a:t>
            </a:r>
            <a:r>
              <a:rPr lang="en-GB" dirty="0">
                <a:solidFill>
                  <a:srgbClr val="333333"/>
                </a:solidFill>
                <a:latin typeface="Open Sans" panose="020B0606030504020204" pitchFamily="34" charset="0"/>
              </a:rPr>
              <a:t>-Castano et al., 2018</a:t>
            </a:r>
            <a:endParaRPr lang="en-GB" dirty="0"/>
          </a:p>
        </p:txBody>
      </p:sp>
    </p:spTree>
    <p:extLst>
      <p:ext uri="{BB962C8B-B14F-4D97-AF65-F5344CB8AC3E}">
        <p14:creationId xmlns:p14="http://schemas.microsoft.com/office/powerpoint/2010/main" val="41901299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606A6-56A8-A844-E880-7975C9E47569}"/>
              </a:ext>
            </a:extLst>
          </p:cNvPr>
          <p:cNvSpPr>
            <a:spLocks noGrp="1"/>
          </p:cNvSpPr>
          <p:nvPr>
            <p:ph type="title"/>
          </p:nvPr>
        </p:nvSpPr>
        <p:spPr>
          <a:xfrm>
            <a:off x="838200" y="365126"/>
            <a:ext cx="10515600" cy="727554"/>
          </a:xfrm>
        </p:spPr>
        <p:txBody>
          <a:bodyPr/>
          <a:lstStyle/>
          <a:p>
            <a:pPr algn="ctr"/>
            <a:r>
              <a:rPr lang="en-GB" dirty="0"/>
              <a:t>Repeated sprints</a:t>
            </a:r>
          </a:p>
        </p:txBody>
      </p:sp>
      <p:sp>
        <p:nvSpPr>
          <p:cNvPr id="3" name="Content Placeholder 2">
            <a:extLst>
              <a:ext uri="{FF2B5EF4-FFF2-40B4-BE49-F238E27FC236}">
                <a16:creationId xmlns:a16="http://schemas.microsoft.com/office/drawing/2014/main" id="{51893FF3-065B-EFD5-4589-85CB7B14DF58}"/>
              </a:ext>
            </a:extLst>
          </p:cNvPr>
          <p:cNvSpPr>
            <a:spLocks noGrp="1"/>
          </p:cNvSpPr>
          <p:nvPr>
            <p:ph idx="1"/>
          </p:nvPr>
        </p:nvSpPr>
        <p:spPr>
          <a:xfrm>
            <a:off x="838200" y="1265208"/>
            <a:ext cx="10515600" cy="4911755"/>
          </a:xfrm>
        </p:spPr>
        <p:txBody>
          <a:bodyPr>
            <a:normAutofit fontScale="77500" lnSpcReduction="20000"/>
          </a:bodyPr>
          <a:lstStyle/>
          <a:p>
            <a:pPr marL="0" indent="0" algn="l">
              <a:buNone/>
            </a:pPr>
            <a:r>
              <a:rPr lang="en-GB" b="0" i="0" dirty="0">
                <a:effectLst/>
              </a:rPr>
              <a:t>Rojas-Valverde et al., 2020 – Systematic review</a:t>
            </a:r>
          </a:p>
          <a:p>
            <a:pPr marL="0" indent="0" algn="l">
              <a:buNone/>
            </a:pPr>
            <a:endParaRPr lang="en-GB" b="0" i="0" dirty="0">
              <a:effectLst/>
            </a:endParaRPr>
          </a:p>
          <a:p>
            <a:pPr marL="0" indent="0" algn="l">
              <a:buNone/>
            </a:pPr>
            <a:r>
              <a:rPr lang="en-GB" b="0" i="0" dirty="0">
                <a:effectLst/>
              </a:rPr>
              <a:t>By consuming BRJ rich in NO</a:t>
            </a:r>
            <a:r>
              <a:rPr lang="en-GB" b="0" i="0" baseline="-25000" dirty="0">
                <a:effectLst/>
              </a:rPr>
              <a:t>3</a:t>
            </a:r>
            <a:r>
              <a:rPr lang="en-GB" b="0" i="0" baseline="30000" dirty="0">
                <a:effectLst/>
              </a:rPr>
              <a:t>−</a:t>
            </a:r>
            <a:r>
              <a:rPr lang="en-GB" b="0" i="0" dirty="0">
                <a:effectLst/>
              </a:rPr>
              <a:t>, a series of physiological benefits are generated and may impact some sport performance indicators as fatigue resistance in repeated-sprints. Some improvements in total work (3.35%), peak power (3.75%) and mean power output (4.57%), time to peak power (2.8%), and reduction in sprint time (1.78%) are examples of how NO</a:t>
            </a:r>
            <a:r>
              <a:rPr lang="en-GB" b="0" i="0" baseline="-25000" dirty="0">
                <a:effectLst/>
              </a:rPr>
              <a:t>3</a:t>
            </a:r>
            <a:r>
              <a:rPr lang="en-GB" b="0" i="0" baseline="30000" dirty="0">
                <a:effectLst/>
              </a:rPr>
              <a:t>−</a:t>
            </a:r>
            <a:r>
              <a:rPr lang="en-GB" b="0" i="0" dirty="0">
                <a:effectLst/>
              </a:rPr>
              <a:t> intake have some potential to enhance repeated-sprints performance. </a:t>
            </a:r>
          </a:p>
          <a:p>
            <a:pPr marL="0" indent="0" algn="l">
              <a:buNone/>
            </a:pPr>
            <a:endParaRPr lang="en-GB" b="0" i="0" dirty="0">
              <a:effectLst/>
            </a:endParaRPr>
          </a:p>
          <a:p>
            <a:pPr marL="0" indent="0" algn="l">
              <a:buNone/>
            </a:pPr>
            <a:r>
              <a:rPr lang="en-GB" b="0" i="0" dirty="0">
                <a:effectLst/>
              </a:rPr>
              <a:t>Future in-field trials should be performed in order to confirm if the magnitude of these improvements are practically meaningful.</a:t>
            </a:r>
          </a:p>
          <a:p>
            <a:pPr marL="0" indent="0" algn="l">
              <a:buNone/>
            </a:pPr>
            <a:endParaRPr lang="en-GB" b="0" i="0" dirty="0">
              <a:effectLst/>
            </a:endParaRPr>
          </a:p>
          <a:p>
            <a:pPr marL="0" indent="0" algn="l">
              <a:buNone/>
            </a:pPr>
            <a:endParaRPr lang="en-GB" b="0" i="0" dirty="0">
              <a:effectLst/>
            </a:endParaRPr>
          </a:p>
          <a:p>
            <a:pPr marL="0" indent="0" algn="l">
              <a:buNone/>
            </a:pPr>
            <a:r>
              <a:rPr lang="en-GB" b="0" i="0" dirty="0">
                <a:effectLst/>
              </a:rPr>
              <a:t>These effects may differ on NO</a:t>
            </a:r>
            <a:r>
              <a:rPr lang="en-GB" b="0" i="0" baseline="-25000" dirty="0">
                <a:effectLst/>
              </a:rPr>
              <a:t>3</a:t>
            </a:r>
            <a:r>
              <a:rPr lang="en-GB" b="0" i="0" baseline="30000" dirty="0">
                <a:effectLst/>
              </a:rPr>
              <a:t>−</a:t>
            </a:r>
            <a:r>
              <a:rPr lang="en-GB" b="0" i="0" dirty="0">
                <a:effectLst/>
              </a:rPr>
              <a:t> dose, intake duration (e.g. chronic or acute), type of exercise (e.g. cycling vs. running) and muscle contraction (e.g. eccentric vs. concentric), fatigue-related variables chosen as reference (e.g. power output vs. number of repetitions), anaerobic performance levels.</a:t>
            </a:r>
          </a:p>
          <a:p>
            <a:pPr marL="0" indent="0">
              <a:buNone/>
            </a:pPr>
            <a:endParaRPr lang="en-GB" dirty="0"/>
          </a:p>
        </p:txBody>
      </p:sp>
    </p:spTree>
    <p:extLst>
      <p:ext uri="{BB962C8B-B14F-4D97-AF65-F5344CB8AC3E}">
        <p14:creationId xmlns:p14="http://schemas.microsoft.com/office/powerpoint/2010/main" val="38221907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2C19-E7DF-156C-037C-2F7085DB55BB}"/>
              </a:ext>
            </a:extLst>
          </p:cNvPr>
          <p:cNvSpPr>
            <a:spLocks noGrp="1"/>
          </p:cNvSpPr>
          <p:nvPr>
            <p:ph type="title"/>
          </p:nvPr>
        </p:nvSpPr>
        <p:spPr/>
        <p:txBody>
          <a:bodyPr/>
          <a:lstStyle/>
          <a:p>
            <a:pPr algn="ctr"/>
            <a:r>
              <a:rPr lang="en-GB" dirty="0"/>
              <a:t>Conclusions</a:t>
            </a:r>
          </a:p>
        </p:txBody>
      </p:sp>
      <p:sp>
        <p:nvSpPr>
          <p:cNvPr id="3" name="Content Placeholder 2">
            <a:extLst>
              <a:ext uri="{FF2B5EF4-FFF2-40B4-BE49-F238E27FC236}">
                <a16:creationId xmlns:a16="http://schemas.microsoft.com/office/drawing/2014/main" id="{99430757-C687-DE0B-796D-BF9D8112B600}"/>
              </a:ext>
            </a:extLst>
          </p:cNvPr>
          <p:cNvSpPr>
            <a:spLocks noGrp="1"/>
          </p:cNvSpPr>
          <p:nvPr>
            <p:ph idx="1"/>
          </p:nvPr>
        </p:nvSpPr>
        <p:spPr/>
        <p:txBody>
          <a:bodyPr/>
          <a:lstStyle/>
          <a:p>
            <a:pPr marL="0" indent="0">
              <a:buNone/>
            </a:pPr>
            <a:r>
              <a:rPr lang="en-GB" b="0" i="0" dirty="0">
                <a:solidFill>
                  <a:srgbClr val="333333"/>
                </a:solidFill>
                <a:effectLst/>
              </a:rPr>
              <a:t>McMahon et al. (2016)</a:t>
            </a:r>
          </a:p>
          <a:p>
            <a:pPr marL="0" indent="0">
              <a:buNone/>
            </a:pPr>
            <a:endParaRPr lang="en-GB" dirty="0">
              <a:solidFill>
                <a:srgbClr val="333333"/>
              </a:solidFill>
            </a:endParaRPr>
          </a:p>
          <a:p>
            <a:pPr marL="0" indent="0">
              <a:buNone/>
            </a:pPr>
            <a:r>
              <a:rPr lang="en-GB" b="0" i="0" dirty="0">
                <a:solidFill>
                  <a:srgbClr val="333333"/>
                </a:solidFill>
                <a:effectLst/>
              </a:rPr>
              <a:t>Dietary NO</a:t>
            </a:r>
            <a:r>
              <a:rPr lang="en-GB" b="0" i="0" baseline="-25000" dirty="0">
                <a:solidFill>
                  <a:srgbClr val="333333"/>
                </a:solidFill>
                <a:effectLst/>
              </a:rPr>
              <a:t>3</a:t>
            </a:r>
            <a:r>
              <a:rPr lang="en-GB" b="0" i="0" dirty="0">
                <a:solidFill>
                  <a:srgbClr val="333333"/>
                </a:solidFill>
                <a:effectLst/>
              </a:rPr>
              <a:t> </a:t>
            </a:r>
            <a:r>
              <a:rPr lang="en-GB" b="0" i="0" baseline="30000" dirty="0">
                <a:solidFill>
                  <a:srgbClr val="333333"/>
                </a:solidFill>
                <a:effectLst/>
              </a:rPr>
              <a:t>−</a:t>
            </a:r>
            <a:r>
              <a:rPr lang="en-GB" b="0" i="0" dirty="0">
                <a:solidFill>
                  <a:srgbClr val="333333"/>
                </a:solidFill>
                <a:effectLst/>
              </a:rPr>
              <a:t> supplementation is likely to elicit a positive outcome when testing endurance exercise capacity, whereas dietary NO</a:t>
            </a:r>
            <a:r>
              <a:rPr lang="en-GB" b="0" i="0" baseline="-25000" dirty="0">
                <a:solidFill>
                  <a:srgbClr val="333333"/>
                </a:solidFill>
                <a:effectLst/>
              </a:rPr>
              <a:t>3</a:t>
            </a:r>
            <a:r>
              <a:rPr lang="en-GB" b="0" i="0" dirty="0">
                <a:solidFill>
                  <a:srgbClr val="333333"/>
                </a:solidFill>
                <a:effectLst/>
              </a:rPr>
              <a:t> </a:t>
            </a:r>
            <a:r>
              <a:rPr lang="en-GB" b="0" i="0" baseline="30000" dirty="0">
                <a:solidFill>
                  <a:srgbClr val="333333"/>
                </a:solidFill>
                <a:effectLst/>
              </a:rPr>
              <a:t>−</a:t>
            </a:r>
            <a:r>
              <a:rPr lang="en-GB" b="0" i="0" dirty="0">
                <a:solidFill>
                  <a:srgbClr val="333333"/>
                </a:solidFill>
                <a:effectLst/>
              </a:rPr>
              <a:t> supplementation is less likely to be effective for time-trial performance. Further work is needed to understand the optimal dosing strategies, which population is most likely to benefit, and under which conditions dietary nitrates are likely to be most effective for performance.</a:t>
            </a:r>
            <a:endParaRPr lang="en-GB" dirty="0"/>
          </a:p>
        </p:txBody>
      </p:sp>
    </p:spTree>
    <p:extLst>
      <p:ext uri="{BB962C8B-B14F-4D97-AF65-F5344CB8AC3E}">
        <p14:creationId xmlns:p14="http://schemas.microsoft.com/office/powerpoint/2010/main" val="30848356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F4E32-FE85-A4B8-81A2-61DCADC0EE3A}"/>
              </a:ext>
            </a:extLst>
          </p:cNvPr>
          <p:cNvSpPr>
            <a:spLocks noGrp="1"/>
          </p:cNvSpPr>
          <p:nvPr>
            <p:ph type="title"/>
          </p:nvPr>
        </p:nvSpPr>
        <p:spPr>
          <a:xfrm>
            <a:off x="1408589" y="452547"/>
            <a:ext cx="10515600" cy="765406"/>
          </a:xfrm>
        </p:spPr>
        <p:txBody>
          <a:bodyPr/>
          <a:lstStyle/>
          <a:p>
            <a:pPr algn="ctr"/>
            <a:r>
              <a:rPr lang="en-GB" dirty="0"/>
              <a:t>Not all Supplements are equal</a:t>
            </a:r>
          </a:p>
        </p:txBody>
      </p:sp>
      <p:pic>
        <p:nvPicPr>
          <p:cNvPr id="7" name="Picture 6">
            <a:extLst>
              <a:ext uri="{FF2B5EF4-FFF2-40B4-BE49-F238E27FC236}">
                <a16:creationId xmlns:a16="http://schemas.microsoft.com/office/drawing/2014/main" id="{2BA75943-80C7-4837-7063-ED44AD5DF8E5}"/>
              </a:ext>
            </a:extLst>
          </p:cNvPr>
          <p:cNvPicPr>
            <a:picLocks noChangeAspect="1"/>
          </p:cNvPicPr>
          <p:nvPr/>
        </p:nvPicPr>
        <p:blipFill>
          <a:blip r:embed="rId2"/>
          <a:stretch>
            <a:fillRect/>
          </a:stretch>
        </p:blipFill>
        <p:spPr>
          <a:xfrm>
            <a:off x="581891" y="1442497"/>
            <a:ext cx="11610109" cy="2975478"/>
          </a:xfrm>
          <a:prstGeom prst="rect">
            <a:avLst/>
          </a:prstGeom>
        </p:spPr>
      </p:pic>
    </p:spTree>
    <p:extLst>
      <p:ext uri="{BB962C8B-B14F-4D97-AF65-F5344CB8AC3E}">
        <p14:creationId xmlns:p14="http://schemas.microsoft.com/office/powerpoint/2010/main" val="39891639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C5A76CE-34C2-B7F3-17E5-617B99B66542}"/>
              </a:ext>
            </a:extLst>
          </p:cNvPr>
          <p:cNvPicPr>
            <a:picLocks noChangeAspect="1"/>
          </p:cNvPicPr>
          <p:nvPr/>
        </p:nvPicPr>
        <p:blipFill>
          <a:blip r:embed="rId2"/>
          <a:stretch>
            <a:fillRect/>
          </a:stretch>
        </p:blipFill>
        <p:spPr>
          <a:xfrm>
            <a:off x="365760" y="2440912"/>
            <a:ext cx="11826240" cy="1976176"/>
          </a:xfrm>
          <a:prstGeom prst="rect">
            <a:avLst/>
          </a:prstGeom>
        </p:spPr>
      </p:pic>
      <p:pic>
        <p:nvPicPr>
          <p:cNvPr id="7" name="Picture 6">
            <a:extLst>
              <a:ext uri="{FF2B5EF4-FFF2-40B4-BE49-F238E27FC236}">
                <a16:creationId xmlns:a16="http://schemas.microsoft.com/office/drawing/2014/main" id="{A544227A-5D50-B4A9-7393-D3333379F398}"/>
              </a:ext>
            </a:extLst>
          </p:cNvPr>
          <p:cNvPicPr>
            <a:picLocks noChangeAspect="1"/>
          </p:cNvPicPr>
          <p:nvPr/>
        </p:nvPicPr>
        <p:blipFill>
          <a:blip r:embed="rId3"/>
          <a:stretch>
            <a:fillRect/>
          </a:stretch>
        </p:blipFill>
        <p:spPr>
          <a:xfrm>
            <a:off x="365760" y="1390125"/>
            <a:ext cx="11826240" cy="918913"/>
          </a:xfrm>
          <a:prstGeom prst="rect">
            <a:avLst/>
          </a:prstGeom>
        </p:spPr>
      </p:pic>
    </p:spTree>
    <p:extLst>
      <p:ext uri="{BB962C8B-B14F-4D97-AF65-F5344CB8AC3E}">
        <p14:creationId xmlns:p14="http://schemas.microsoft.com/office/powerpoint/2010/main" val="23798960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D23A-AA26-0A52-A5D2-C0B686BF20E5}"/>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F006C657-6B5C-9A41-FF1C-80117F7593FB}"/>
              </a:ext>
            </a:extLst>
          </p:cNvPr>
          <p:cNvPicPr>
            <a:picLocks noChangeAspect="1"/>
          </p:cNvPicPr>
          <p:nvPr/>
        </p:nvPicPr>
        <p:blipFill>
          <a:blip r:embed="rId2"/>
          <a:stretch>
            <a:fillRect/>
          </a:stretch>
        </p:blipFill>
        <p:spPr>
          <a:xfrm>
            <a:off x="381000" y="2131343"/>
            <a:ext cx="11709400" cy="918913"/>
          </a:xfrm>
          <a:prstGeom prst="rect">
            <a:avLst/>
          </a:prstGeom>
        </p:spPr>
      </p:pic>
      <p:pic>
        <p:nvPicPr>
          <p:cNvPr id="7" name="Picture 6">
            <a:extLst>
              <a:ext uri="{FF2B5EF4-FFF2-40B4-BE49-F238E27FC236}">
                <a16:creationId xmlns:a16="http://schemas.microsoft.com/office/drawing/2014/main" id="{6872D244-A51A-8593-7E9D-3FB5F73B7982}"/>
              </a:ext>
            </a:extLst>
          </p:cNvPr>
          <p:cNvPicPr>
            <a:picLocks noChangeAspect="1"/>
          </p:cNvPicPr>
          <p:nvPr/>
        </p:nvPicPr>
        <p:blipFill>
          <a:blip r:embed="rId3"/>
          <a:stretch>
            <a:fillRect/>
          </a:stretch>
        </p:blipFill>
        <p:spPr>
          <a:xfrm>
            <a:off x="558800" y="3189575"/>
            <a:ext cx="11353800" cy="1698050"/>
          </a:xfrm>
          <a:prstGeom prst="rect">
            <a:avLst/>
          </a:prstGeom>
        </p:spPr>
      </p:pic>
    </p:spTree>
    <p:extLst>
      <p:ext uri="{BB962C8B-B14F-4D97-AF65-F5344CB8AC3E}">
        <p14:creationId xmlns:p14="http://schemas.microsoft.com/office/powerpoint/2010/main" val="27357276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C8755-A1B7-3544-01AC-9D593177364A}"/>
              </a:ext>
            </a:extLst>
          </p:cNvPr>
          <p:cNvSpPr>
            <a:spLocks noGrp="1"/>
          </p:cNvSpPr>
          <p:nvPr>
            <p:ph type="title"/>
          </p:nvPr>
        </p:nvSpPr>
        <p:spPr/>
        <p:txBody>
          <a:bodyPr/>
          <a:lstStyle/>
          <a:p>
            <a:pPr algn="ctr"/>
            <a:r>
              <a:rPr lang="en-GB" dirty="0"/>
              <a:t>Consider Impact </a:t>
            </a:r>
            <a:r>
              <a:rPr lang="en-GB"/>
              <a:t>on health?</a:t>
            </a:r>
            <a:endParaRPr lang="en-GB" dirty="0"/>
          </a:p>
        </p:txBody>
      </p:sp>
      <p:sp>
        <p:nvSpPr>
          <p:cNvPr id="3" name="Content Placeholder 2">
            <a:extLst>
              <a:ext uri="{FF2B5EF4-FFF2-40B4-BE49-F238E27FC236}">
                <a16:creationId xmlns:a16="http://schemas.microsoft.com/office/drawing/2014/main" id="{968A1CD3-A49D-C19E-A38E-DDB70C0CF401}"/>
              </a:ext>
            </a:extLst>
          </p:cNvPr>
          <p:cNvSpPr>
            <a:spLocks noGrp="1"/>
          </p:cNvSpPr>
          <p:nvPr>
            <p:ph idx="1"/>
          </p:nvPr>
        </p:nvSpPr>
        <p:spPr/>
        <p:txBody>
          <a:bodyPr/>
          <a:lstStyle/>
          <a:p>
            <a:pPr marL="0" indent="0">
              <a:buNone/>
            </a:pPr>
            <a:r>
              <a:rPr lang="en-GB" dirty="0"/>
              <a:t>Positive impact on cognitive decline?</a:t>
            </a:r>
          </a:p>
          <a:p>
            <a:pPr marL="0" indent="0">
              <a:buNone/>
            </a:pPr>
            <a:endParaRPr lang="en-GB" dirty="0"/>
          </a:p>
          <a:p>
            <a:pPr marL="0" indent="0">
              <a:buNone/>
            </a:pPr>
            <a:r>
              <a:rPr lang="en-GB" dirty="0"/>
              <a:t>Reduced LDL cholesterol</a:t>
            </a:r>
          </a:p>
          <a:p>
            <a:pPr marL="0" indent="0">
              <a:buNone/>
            </a:pPr>
            <a:endParaRPr lang="en-GB" dirty="0"/>
          </a:p>
          <a:p>
            <a:pPr marL="0" indent="0">
              <a:buNone/>
            </a:pPr>
            <a:r>
              <a:rPr lang="en-GB" dirty="0"/>
              <a:t>Reduced inflammation</a:t>
            </a:r>
          </a:p>
          <a:p>
            <a:pPr marL="0" indent="0">
              <a:buNone/>
            </a:pPr>
            <a:endParaRPr lang="en-GB" dirty="0"/>
          </a:p>
          <a:p>
            <a:pPr marL="0" indent="0">
              <a:buNone/>
            </a:pPr>
            <a:r>
              <a:rPr lang="en-GB" dirty="0"/>
              <a:t>Reduce CVD</a:t>
            </a:r>
          </a:p>
        </p:txBody>
      </p:sp>
    </p:spTree>
    <p:extLst>
      <p:ext uri="{BB962C8B-B14F-4D97-AF65-F5344CB8AC3E}">
        <p14:creationId xmlns:p14="http://schemas.microsoft.com/office/powerpoint/2010/main" val="39495723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0745C-0E76-CE5C-CD6E-366490C20B29}"/>
              </a:ext>
            </a:extLst>
          </p:cNvPr>
          <p:cNvSpPr>
            <a:spLocks noGrp="1"/>
          </p:cNvSpPr>
          <p:nvPr>
            <p:ph type="title"/>
          </p:nvPr>
        </p:nvSpPr>
        <p:spPr>
          <a:xfrm>
            <a:off x="838200" y="466725"/>
            <a:ext cx="10515600" cy="92075"/>
          </a:xfrm>
        </p:spPr>
        <p:txBody>
          <a:bodyPr>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3F638695-F1FF-4FDF-0924-27B5D04CB7C0}"/>
              </a:ext>
            </a:extLst>
          </p:cNvPr>
          <p:cNvSpPr>
            <a:spLocks noGrp="1"/>
          </p:cNvSpPr>
          <p:nvPr>
            <p:ph idx="1"/>
          </p:nvPr>
        </p:nvSpPr>
        <p:spPr>
          <a:xfrm>
            <a:off x="838200" y="1117600"/>
            <a:ext cx="10515600" cy="5588000"/>
          </a:xfrm>
        </p:spPr>
        <p:txBody>
          <a:bodyPr>
            <a:normAutofit/>
          </a:bodyPr>
          <a:lstStyle/>
          <a:p>
            <a:pPr marL="0" indent="0">
              <a:buNone/>
            </a:pPr>
            <a:r>
              <a:rPr lang="en-GB" sz="1200" b="0" i="0" dirty="0">
                <a:solidFill>
                  <a:srgbClr val="222222"/>
                </a:solidFill>
                <a:effectLst/>
                <a:latin typeface="Arial" panose="020B0604020202020204" pitchFamily="34" charset="0"/>
              </a:rPr>
              <a:t>Cermak, Naomi M., et al. "No improvement in endurance performance after a single dose of beetroot juice." </a:t>
            </a:r>
            <a:r>
              <a:rPr lang="en-GB" sz="1200" b="0" i="1" dirty="0">
                <a:solidFill>
                  <a:srgbClr val="222222"/>
                </a:solidFill>
                <a:effectLst/>
                <a:latin typeface="Arial" panose="020B0604020202020204" pitchFamily="34" charset="0"/>
              </a:rPr>
              <a:t>International journal of sport nutrition and exercise metabolism</a:t>
            </a:r>
            <a:r>
              <a:rPr lang="en-GB" sz="1200" b="0" i="0" dirty="0">
                <a:solidFill>
                  <a:srgbClr val="222222"/>
                </a:solidFill>
                <a:effectLst/>
                <a:latin typeface="Arial" panose="020B0604020202020204" pitchFamily="34" charset="0"/>
              </a:rPr>
              <a:t> 22.6 (2012): 470-478.</a:t>
            </a:r>
          </a:p>
          <a:p>
            <a:pPr marL="0" indent="0">
              <a:buNone/>
            </a:pPr>
            <a:endParaRPr lang="en-GB" sz="1200" dirty="0">
              <a:solidFill>
                <a:srgbClr val="222222"/>
              </a:solidFill>
              <a:latin typeface="Arial" panose="020B0604020202020204" pitchFamily="34" charset="0"/>
            </a:endParaRPr>
          </a:p>
          <a:p>
            <a:pPr marL="0" indent="0">
              <a:buNone/>
            </a:pPr>
            <a:r>
              <a:rPr lang="en-GB" sz="1200" b="0" i="0" dirty="0">
                <a:solidFill>
                  <a:srgbClr val="222222"/>
                </a:solidFill>
                <a:effectLst/>
                <a:latin typeface="Arial" panose="020B0604020202020204" pitchFamily="34" charset="0"/>
              </a:rPr>
              <a:t>Muggeridge, D. J., Howe, C. C., Spendiff, O., Pedlar, C., James, P. E., &amp; Easton, C. (2014). A single dose of beetroot juice enhances cycling performance in simulated altitude. </a:t>
            </a:r>
            <a:r>
              <a:rPr lang="en-GB" sz="1200" b="0" i="1" dirty="0">
                <a:solidFill>
                  <a:srgbClr val="222222"/>
                </a:solidFill>
                <a:effectLst/>
                <a:latin typeface="Arial" panose="020B0604020202020204" pitchFamily="34" charset="0"/>
              </a:rPr>
              <a:t>Medicine &amp; Science in Sports &amp; Exercise</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46</a:t>
            </a:r>
            <a:r>
              <a:rPr lang="en-GB" sz="1200" b="0" i="0" dirty="0">
                <a:solidFill>
                  <a:srgbClr val="222222"/>
                </a:solidFill>
                <a:effectLst/>
                <a:latin typeface="Arial" panose="020B0604020202020204" pitchFamily="34" charset="0"/>
              </a:rPr>
              <a:t>(1).</a:t>
            </a:r>
          </a:p>
          <a:p>
            <a:pPr marL="0" indent="0">
              <a:buNone/>
            </a:pPr>
            <a:endParaRPr lang="en-GB" sz="1200" dirty="0">
              <a:solidFill>
                <a:srgbClr val="222222"/>
              </a:solidFill>
              <a:latin typeface="Arial" panose="020B0604020202020204" pitchFamily="34" charset="0"/>
            </a:endParaRPr>
          </a:p>
          <a:p>
            <a:pPr marL="0" indent="0">
              <a:buNone/>
            </a:pPr>
            <a:r>
              <a:rPr lang="en-GB" sz="1200" b="0" i="0" dirty="0">
                <a:solidFill>
                  <a:srgbClr val="222222"/>
                </a:solidFill>
                <a:effectLst/>
                <a:latin typeface="Arial" panose="020B0604020202020204" pitchFamily="34" charset="0"/>
              </a:rPr>
              <a:t>Muggeridge, D. J., Howe, C. C., Spendiff, O., Pedlar, C., James, P. E., &amp; Easton, C. (2013). The effects of a single dose of concentrated beetroot juice on performance in trained flatwater kayakers. </a:t>
            </a:r>
            <a:r>
              <a:rPr lang="en-GB" sz="1200" b="0" i="1" dirty="0">
                <a:solidFill>
                  <a:srgbClr val="222222"/>
                </a:solidFill>
                <a:effectLst/>
                <a:latin typeface="Arial" panose="020B0604020202020204" pitchFamily="34" charset="0"/>
              </a:rPr>
              <a:t>International journal of sport nutrition and exercise metabolism</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23</a:t>
            </a:r>
            <a:r>
              <a:rPr lang="en-GB" sz="1200" b="0" i="0" dirty="0">
                <a:solidFill>
                  <a:srgbClr val="222222"/>
                </a:solidFill>
                <a:effectLst/>
                <a:latin typeface="Arial" panose="020B0604020202020204" pitchFamily="34" charset="0"/>
              </a:rPr>
              <a:t>(5), 498-506.</a:t>
            </a:r>
          </a:p>
          <a:p>
            <a:pPr marL="0" indent="0">
              <a:buNone/>
            </a:pPr>
            <a:endParaRPr lang="en-GB" sz="1200" dirty="0">
              <a:solidFill>
                <a:srgbClr val="222222"/>
              </a:solidFill>
              <a:latin typeface="Arial" panose="020B0604020202020204" pitchFamily="34" charset="0"/>
            </a:endParaRPr>
          </a:p>
          <a:p>
            <a:pPr marL="0" indent="0">
              <a:buNone/>
            </a:pPr>
            <a:r>
              <a:rPr lang="en-GB" sz="1200" b="0" i="0" dirty="0" err="1">
                <a:solidFill>
                  <a:srgbClr val="222222"/>
                </a:solidFill>
                <a:effectLst/>
                <a:latin typeface="Arial" panose="020B0604020202020204" pitchFamily="34" charset="0"/>
              </a:rPr>
              <a:t>Ormsbee</a:t>
            </a:r>
            <a:r>
              <a:rPr lang="en-GB" sz="1200" b="0" i="0" dirty="0">
                <a:solidFill>
                  <a:srgbClr val="222222"/>
                </a:solidFill>
                <a:effectLst/>
                <a:latin typeface="Arial" panose="020B0604020202020204" pitchFamily="34" charset="0"/>
              </a:rPr>
              <a:t>, M. J., Lox, J., &amp; </a:t>
            </a:r>
            <a:r>
              <a:rPr lang="en-GB" sz="1200" b="0" i="0" dirty="0" err="1">
                <a:solidFill>
                  <a:srgbClr val="222222"/>
                </a:solidFill>
                <a:effectLst/>
                <a:latin typeface="Arial" panose="020B0604020202020204" pitchFamily="34" charset="0"/>
              </a:rPr>
              <a:t>Arciero</a:t>
            </a:r>
            <a:r>
              <a:rPr lang="en-GB" sz="1200" b="0" i="0" dirty="0">
                <a:solidFill>
                  <a:srgbClr val="222222"/>
                </a:solidFill>
                <a:effectLst/>
                <a:latin typeface="Arial" panose="020B0604020202020204" pitchFamily="34" charset="0"/>
              </a:rPr>
              <a:t>, P. J. (2013). Beetroot juice and exercise performance. </a:t>
            </a:r>
            <a:r>
              <a:rPr lang="en-GB" sz="1200" b="0" i="1" dirty="0">
                <a:solidFill>
                  <a:srgbClr val="222222"/>
                </a:solidFill>
                <a:effectLst/>
                <a:latin typeface="Arial" panose="020B0604020202020204" pitchFamily="34" charset="0"/>
              </a:rPr>
              <a:t>Nutrition and Dietary Supplements</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5</a:t>
            </a:r>
            <a:r>
              <a:rPr lang="en-GB" sz="1200" b="0" i="0" dirty="0">
                <a:solidFill>
                  <a:srgbClr val="222222"/>
                </a:solidFill>
                <a:effectLst/>
                <a:latin typeface="Arial" panose="020B0604020202020204" pitchFamily="34" charset="0"/>
              </a:rPr>
              <a:t>, 27-35.</a:t>
            </a:r>
          </a:p>
          <a:p>
            <a:pPr marL="0" indent="0">
              <a:buNone/>
            </a:pPr>
            <a:endParaRPr lang="en-GB" sz="1200" dirty="0">
              <a:solidFill>
                <a:srgbClr val="222222"/>
              </a:solidFill>
              <a:latin typeface="Arial" panose="020B0604020202020204" pitchFamily="34" charset="0"/>
            </a:endParaRPr>
          </a:p>
          <a:p>
            <a:pPr marL="0" indent="0">
              <a:buNone/>
            </a:pPr>
            <a:r>
              <a:rPr lang="en-GB" sz="1200" b="0" i="0" dirty="0" err="1">
                <a:solidFill>
                  <a:srgbClr val="222222"/>
                </a:solidFill>
                <a:effectLst/>
                <a:latin typeface="Arial" panose="020B0604020202020204" pitchFamily="34" charset="0"/>
              </a:rPr>
              <a:t>Garnacho-Castaño</a:t>
            </a:r>
            <a:r>
              <a:rPr lang="en-GB" sz="1200" b="0" i="0" dirty="0">
                <a:solidFill>
                  <a:srgbClr val="222222"/>
                </a:solidFill>
                <a:effectLst/>
                <a:latin typeface="Arial" panose="020B0604020202020204" pitchFamily="34" charset="0"/>
              </a:rPr>
              <a:t>, M. V., Palau-</a:t>
            </a:r>
            <a:r>
              <a:rPr lang="en-GB" sz="1200" b="0" i="0" dirty="0" err="1">
                <a:solidFill>
                  <a:srgbClr val="222222"/>
                </a:solidFill>
                <a:effectLst/>
                <a:latin typeface="Arial" panose="020B0604020202020204" pitchFamily="34" charset="0"/>
              </a:rPr>
              <a:t>Salvà</a:t>
            </a:r>
            <a:r>
              <a:rPr lang="en-GB" sz="1200" b="0" i="0" dirty="0">
                <a:solidFill>
                  <a:srgbClr val="222222"/>
                </a:solidFill>
                <a:effectLst/>
                <a:latin typeface="Arial" panose="020B0604020202020204" pitchFamily="34" charset="0"/>
              </a:rPr>
              <a:t>, G., Cuenca, E., Muñoz-González, A., García-Fernández, P., del Carmen Lozano-Estevan, M., ... &amp; Domínguez, R. (2018). Effects of a single dose of beetroot juice on cycling time trial performance at ventilatory thresholds intensity in male triathletes. </a:t>
            </a:r>
            <a:r>
              <a:rPr lang="en-GB" sz="1200" b="0" i="1" dirty="0">
                <a:solidFill>
                  <a:srgbClr val="222222"/>
                </a:solidFill>
                <a:effectLst/>
                <a:latin typeface="Arial" panose="020B0604020202020204" pitchFamily="34" charset="0"/>
              </a:rPr>
              <a:t>Journal of the International Society of Sports Nutrition</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15</a:t>
            </a:r>
            <a:r>
              <a:rPr lang="en-GB" sz="1200" b="0" i="0" dirty="0">
                <a:solidFill>
                  <a:srgbClr val="222222"/>
                </a:solidFill>
                <a:effectLst/>
                <a:latin typeface="Arial" panose="020B0604020202020204" pitchFamily="34" charset="0"/>
              </a:rPr>
              <a:t>(1), 49.</a:t>
            </a:r>
          </a:p>
          <a:p>
            <a:pPr marL="0" indent="0">
              <a:buNone/>
            </a:pPr>
            <a:endParaRPr lang="en-GB" sz="1200" dirty="0">
              <a:solidFill>
                <a:srgbClr val="222222"/>
              </a:solidFill>
              <a:latin typeface="Arial" panose="020B0604020202020204" pitchFamily="34" charset="0"/>
            </a:endParaRPr>
          </a:p>
          <a:p>
            <a:pPr marL="0" indent="0">
              <a:buNone/>
            </a:pPr>
            <a:r>
              <a:rPr lang="en-GB" sz="1200" b="0" i="0" dirty="0">
                <a:solidFill>
                  <a:srgbClr val="222222"/>
                </a:solidFill>
                <a:effectLst/>
                <a:latin typeface="Arial" panose="020B0604020202020204" pitchFamily="34" charset="0"/>
              </a:rPr>
              <a:t>Rojas-Valverde, D., Montoya-Rodriguez, J., </a:t>
            </a:r>
            <a:r>
              <a:rPr lang="en-GB" sz="1200" b="0" i="0" dirty="0" err="1">
                <a:solidFill>
                  <a:srgbClr val="222222"/>
                </a:solidFill>
                <a:effectLst/>
                <a:latin typeface="Arial" panose="020B0604020202020204" pitchFamily="34" charset="0"/>
              </a:rPr>
              <a:t>Azofeifa</a:t>
            </a:r>
            <a:r>
              <a:rPr lang="en-GB" sz="1200" b="0" i="0" dirty="0">
                <a:solidFill>
                  <a:srgbClr val="222222"/>
                </a:solidFill>
                <a:effectLst/>
                <a:latin typeface="Arial" panose="020B0604020202020204" pitchFamily="34" charset="0"/>
              </a:rPr>
              <a:t>-Mora, C., &amp; Sanchez-Urena, B. (2021). Effectiveness of beetroot juice derived nitrates supplementation on fatigue resistance during repeated-sprints: A systematic review. </a:t>
            </a:r>
            <a:r>
              <a:rPr lang="en-GB" sz="1200" b="0" i="1" dirty="0">
                <a:solidFill>
                  <a:srgbClr val="222222"/>
                </a:solidFill>
                <a:effectLst/>
                <a:latin typeface="Arial" panose="020B0604020202020204" pitchFamily="34" charset="0"/>
              </a:rPr>
              <a:t>Critical reviews in food science and nutrition</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61</a:t>
            </a:r>
            <a:r>
              <a:rPr lang="en-GB" sz="1200" b="0" i="0" dirty="0">
                <a:solidFill>
                  <a:srgbClr val="222222"/>
                </a:solidFill>
                <a:effectLst/>
                <a:latin typeface="Arial" panose="020B0604020202020204" pitchFamily="34" charset="0"/>
              </a:rPr>
              <a:t>(20), 3395-3406.</a:t>
            </a:r>
          </a:p>
          <a:p>
            <a:pPr marL="0" indent="0">
              <a:buNone/>
            </a:pPr>
            <a:endParaRPr lang="en-GB" sz="1200" dirty="0">
              <a:solidFill>
                <a:srgbClr val="222222"/>
              </a:solidFill>
              <a:latin typeface="Arial" panose="020B0604020202020204" pitchFamily="34" charset="0"/>
            </a:endParaRPr>
          </a:p>
          <a:p>
            <a:pPr marL="0" indent="0">
              <a:buNone/>
            </a:pPr>
            <a:r>
              <a:rPr lang="en-GB" sz="1200" b="0" i="0" dirty="0">
                <a:solidFill>
                  <a:srgbClr val="222222"/>
                </a:solidFill>
                <a:effectLst/>
                <a:latin typeface="Arial" panose="020B0604020202020204" pitchFamily="34" charset="0"/>
              </a:rPr>
              <a:t>McMahon, N. F., </a:t>
            </a:r>
            <a:r>
              <a:rPr lang="en-GB" sz="1200" b="0" i="0" dirty="0" err="1">
                <a:solidFill>
                  <a:srgbClr val="222222"/>
                </a:solidFill>
                <a:effectLst/>
                <a:latin typeface="Arial" panose="020B0604020202020204" pitchFamily="34" charset="0"/>
              </a:rPr>
              <a:t>Leveritt</a:t>
            </a:r>
            <a:r>
              <a:rPr lang="en-GB" sz="1200" b="0" i="0" dirty="0">
                <a:solidFill>
                  <a:srgbClr val="222222"/>
                </a:solidFill>
                <a:effectLst/>
                <a:latin typeface="Arial" panose="020B0604020202020204" pitchFamily="34" charset="0"/>
              </a:rPr>
              <a:t>, M. D., &amp; Pavey, T. G. (2017). The effect of dietary nitrate supplementation on endurance exercise performance in healthy adults: a systematic review and meta-analysis. </a:t>
            </a:r>
            <a:r>
              <a:rPr lang="en-GB" sz="1200" b="0" i="1" dirty="0">
                <a:solidFill>
                  <a:srgbClr val="222222"/>
                </a:solidFill>
                <a:effectLst/>
                <a:latin typeface="Arial" panose="020B0604020202020204" pitchFamily="34" charset="0"/>
              </a:rPr>
              <a:t>Sports Medicine</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47</a:t>
            </a:r>
            <a:r>
              <a:rPr lang="en-GB" sz="1200" b="0" i="0" dirty="0">
                <a:solidFill>
                  <a:srgbClr val="222222"/>
                </a:solidFill>
                <a:effectLst/>
                <a:latin typeface="Arial" panose="020B0604020202020204" pitchFamily="34" charset="0"/>
              </a:rPr>
              <a:t>(4), 735-756.</a:t>
            </a:r>
            <a:endParaRPr lang="en-GB" sz="1800" dirty="0"/>
          </a:p>
        </p:txBody>
      </p:sp>
    </p:spTree>
    <p:extLst>
      <p:ext uri="{BB962C8B-B14F-4D97-AF65-F5344CB8AC3E}">
        <p14:creationId xmlns:p14="http://schemas.microsoft.com/office/powerpoint/2010/main" val="13709637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Bicarbonate</a:t>
            </a:r>
          </a:p>
        </p:txBody>
      </p:sp>
      <p:sp>
        <p:nvSpPr>
          <p:cNvPr id="3" name="Content Placeholder 2"/>
          <p:cNvSpPr>
            <a:spLocks noGrp="1"/>
          </p:cNvSpPr>
          <p:nvPr>
            <p:ph idx="1"/>
          </p:nvPr>
        </p:nvSpPr>
        <p:spPr/>
        <p:txBody>
          <a:bodyPr/>
          <a:lstStyle/>
          <a:p>
            <a:pPr marL="0" indent="0">
              <a:buNone/>
            </a:pPr>
            <a:r>
              <a:rPr lang="en-GB" dirty="0"/>
              <a:t>Enhances metabolic buffering</a:t>
            </a:r>
          </a:p>
          <a:p>
            <a:pPr marL="0" indent="0">
              <a:buNone/>
            </a:pPr>
            <a:endParaRPr lang="en-GB" dirty="0"/>
          </a:p>
          <a:p>
            <a:pPr marL="0" indent="0">
              <a:buNone/>
            </a:pPr>
            <a:r>
              <a:rPr lang="en-GB" dirty="0"/>
              <a:t>Some moderate performance gain in short term high intensity activities, best in already well trained athletes</a:t>
            </a:r>
          </a:p>
          <a:p>
            <a:pPr marL="0" indent="0">
              <a:buNone/>
            </a:pPr>
            <a:endParaRPr lang="en-GB" dirty="0"/>
          </a:p>
          <a:p>
            <a:pPr marL="0" indent="0">
              <a:buNone/>
            </a:pPr>
            <a:r>
              <a:rPr lang="en-GB" dirty="0"/>
              <a:t>No safety concerns in short term use &lt;300mg/kg.</a:t>
            </a:r>
          </a:p>
          <a:p>
            <a:pPr marL="0" indent="0">
              <a:buNone/>
            </a:pPr>
            <a:endParaRPr lang="en-GB" dirty="0"/>
          </a:p>
          <a:p>
            <a:pPr marL="0" indent="0">
              <a:buNone/>
            </a:pPr>
            <a:r>
              <a:rPr lang="en-GB" dirty="0"/>
              <a:t>Can cause nausea, </a:t>
            </a:r>
            <a:r>
              <a:rPr lang="en-GB" dirty="0" err="1"/>
              <a:t>diarrhea</a:t>
            </a:r>
            <a:r>
              <a:rPr lang="en-GB" dirty="0"/>
              <a:t>, vomiting and stomach pain.</a:t>
            </a:r>
          </a:p>
        </p:txBody>
      </p:sp>
    </p:spTree>
    <p:extLst>
      <p:ext uri="{BB962C8B-B14F-4D97-AF65-F5344CB8AC3E}">
        <p14:creationId xmlns:p14="http://schemas.microsoft.com/office/powerpoint/2010/main" val="17685899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Vitamins / minerals</a:t>
            </a:r>
            <a:br>
              <a:rPr lang="en-GB" dirty="0"/>
            </a:br>
            <a:endParaRPr lang="en-GB" dirty="0"/>
          </a:p>
        </p:txBody>
      </p:sp>
      <p:sp>
        <p:nvSpPr>
          <p:cNvPr id="3" name="Content Placeholder 2"/>
          <p:cNvSpPr>
            <a:spLocks noGrp="1"/>
          </p:cNvSpPr>
          <p:nvPr>
            <p:ph idx="1"/>
          </p:nvPr>
        </p:nvSpPr>
        <p:spPr>
          <a:xfrm>
            <a:off x="887296" y="1782667"/>
            <a:ext cx="11304704" cy="4544490"/>
          </a:xfrm>
        </p:spPr>
        <p:txBody>
          <a:bodyPr>
            <a:normAutofit fontScale="92500"/>
          </a:bodyPr>
          <a:lstStyle/>
          <a:p>
            <a:pPr marL="0" indent="0">
              <a:buNone/>
            </a:pPr>
            <a:r>
              <a:rPr lang="en-GB" dirty="0"/>
              <a:t>To minimise free radical damage and thereby reducing fatigue, inflammation and soreness.</a:t>
            </a:r>
          </a:p>
          <a:p>
            <a:pPr marL="0" indent="0">
              <a:buNone/>
            </a:pPr>
            <a:endParaRPr lang="en-GB" dirty="0"/>
          </a:p>
          <a:p>
            <a:pPr marL="0" indent="0">
              <a:buNone/>
            </a:pPr>
            <a:r>
              <a:rPr lang="en-GB" dirty="0"/>
              <a:t>Don’t directly improve </a:t>
            </a:r>
            <a:r>
              <a:rPr lang="en-GB" dirty="0" err="1"/>
              <a:t>perfroamnce</a:t>
            </a:r>
            <a:r>
              <a:rPr lang="en-GB" dirty="0"/>
              <a:t> and may hinder physiological adaptations.</a:t>
            </a:r>
          </a:p>
          <a:p>
            <a:pPr marL="0" indent="0">
              <a:buNone/>
            </a:pPr>
            <a:endParaRPr lang="en-GB" dirty="0"/>
          </a:p>
          <a:p>
            <a:pPr marL="0" indent="0">
              <a:buNone/>
            </a:pPr>
            <a:r>
              <a:rPr lang="en-GB" dirty="0"/>
              <a:t>Generally safe and don’t contravene doping regulations</a:t>
            </a:r>
          </a:p>
          <a:p>
            <a:pPr marL="0" indent="0">
              <a:buNone/>
            </a:pPr>
            <a:endParaRPr lang="en-GB" dirty="0"/>
          </a:p>
          <a:p>
            <a:pPr marL="0" indent="0">
              <a:buNone/>
            </a:pPr>
            <a:r>
              <a:rPr lang="en-GB" dirty="0"/>
              <a:t>Consider issues with toxicity i.e. 	</a:t>
            </a:r>
            <a:r>
              <a:rPr lang="en-GB" dirty="0" err="1"/>
              <a:t>VitC</a:t>
            </a:r>
            <a:r>
              <a:rPr lang="en-GB" dirty="0"/>
              <a:t> &gt;2,000mg/day  risk of haemorrhage</a:t>
            </a:r>
          </a:p>
          <a:p>
            <a:pPr marL="0" indent="0">
              <a:buNone/>
            </a:pPr>
            <a:r>
              <a:rPr lang="en-GB" dirty="0"/>
              <a:t>					</a:t>
            </a:r>
            <a:r>
              <a:rPr lang="en-GB" dirty="0" err="1"/>
              <a:t>Vit</a:t>
            </a:r>
            <a:r>
              <a:rPr lang="en-GB" dirty="0"/>
              <a:t> E &gt; 1500 IU/day    risk of nausea, </a:t>
            </a:r>
            <a:r>
              <a:rPr lang="en-GB" dirty="0" err="1"/>
              <a:t>heatburn</a:t>
            </a:r>
            <a:r>
              <a:rPr lang="en-GB" dirty="0"/>
              <a:t>.</a:t>
            </a:r>
          </a:p>
        </p:txBody>
      </p:sp>
      <p:cxnSp>
        <p:nvCxnSpPr>
          <p:cNvPr id="5" name="Straight Arrow Connector 4"/>
          <p:cNvCxnSpPr/>
          <p:nvPr/>
        </p:nvCxnSpPr>
        <p:spPr>
          <a:xfrm flipH="1" flipV="1">
            <a:off x="8284832" y="5492541"/>
            <a:ext cx="6137" cy="37435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flipV="1">
            <a:off x="8246988" y="5012839"/>
            <a:ext cx="6137" cy="37435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04763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Polyphenols and antioxidants</a:t>
            </a:r>
          </a:p>
        </p:txBody>
      </p:sp>
      <p:sp>
        <p:nvSpPr>
          <p:cNvPr id="3" name="Content Placeholder 2"/>
          <p:cNvSpPr>
            <a:spLocks noGrp="1"/>
          </p:cNvSpPr>
          <p:nvPr>
            <p:ph idx="1"/>
          </p:nvPr>
        </p:nvSpPr>
        <p:spPr>
          <a:xfrm>
            <a:off x="838200" y="1509323"/>
            <a:ext cx="10515600" cy="4351338"/>
          </a:xfrm>
        </p:spPr>
        <p:txBody>
          <a:bodyPr>
            <a:normAutofit fontScale="70000" lnSpcReduction="20000"/>
          </a:bodyPr>
          <a:lstStyle/>
          <a:p>
            <a:pPr marL="0" indent="0">
              <a:buNone/>
            </a:pPr>
            <a:r>
              <a:rPr lang="en-GB" dirty="0"/>
              <a:t>Product of plants’ secondary metabolism i.e. not require for growth but for plant cellular communication and defence </a:t>
            </a:r>
            <a:r>
              <a:rPr lang="en-GB" dirty="0" err="1"/>
              <a:t>i.e</a:t>
            </a:r>
            <a:r>
              <a:rPr lang="en-GB" dirty="0"/>
              <a:t> from ultra violet light</a:t>
            </a:r>
          </a:p>
          <a:p>
            <a:pPr marL="0" indent="0">
              <a:buNone/>
            </a:pPr>
            <a:endParaRPr lang="en-GB" dirty="0"/>
          </a:p>
          <a:p>
            <a:pPr marL="0" indent="0">
              <a:buNone/>
            </a:pPr>
            <a:r>
              <a:rPr lang="en-GB" dirty="0"/>
              <a:t>Improve mitochondria biogenesis by stimulating oxidative stress-related cell signalling pathways </a:t>
            </a:r>
            <a:r>
              <a:rPr lang="en-GB" dirty="0" err="1"/>
              <a:t>i.e</a:t>
            </a:r>
            <a:r>
              <a:rPr lang="en-GB" dirty="0"/>
              <a:t> act as antioxidants</a:t>
            </a:r>
          </a:p>
          <a:p>
            <a:pPr marL="0" indent="0">
              <a:buNone/>
            </a:pPr>
            <a:endParaRPr lang="en-GB" dirty="0"/>
          </a:p>
          <a:p>
            <a:pPr marL="0" indent="0">
              <a:buNone/>
            </a:pPr>
            <a:r>
              <a:rPr lang="en-GB" dirty="0"/>
              <a:t>Increase dilation of blood vessels.</a:t>
            </a:r>
          </a:p>
          <a:p>
            <a:pPr marL="0" indent="0">
              <a:buNone/>
            </a:pPr>
            <a:endParaRPr lang="en-GB" dirty="0"/>
          </a:p>
          <a:p>
            <a:pPr marL="0" indent="0">
              <a:buNone/>
            </a:pPr>
            <a:r>
              <a:rPr lang="en-GB" dirty="0"/>
              <a:t>Generally good for health.</a:t>
            </a:r>
          </a:p>
          <a:p>
            <a:pPr marL="0" indent="0">
              <a:buNone/>
            </a:pPr>
            <a:endParaRPr lang="en-GB" dirty="0"/>
          </a:p>
          <a:p>
            <a:pPr marL="0" indent="0">
              <a:buNone/>
            </a:pPr>
            <a:r>
              <a:rPr lang="en-GB" dirty="0"/>
              <a:t>Evidence equivocal on dosage but some performance benefits after 7 day supplementations</a:t>
            </a:r>
          </a:p>
          <a:p>
            <a:pPr marL="0" indent="0" algn="ctr">
              <a:buNone/>
            </a:pPr>
            <a:endParaRPr lang="en-GB" dirty="0">
              <a:solidFill>
                <a:srgbClr val="FF0000"/>
              </a:solidFill>
            </a:endParaRPr>
          </a:p>
          <a:p>
            <a:pPr marL="0" indent="0" algn="ctr">
              <a:buNone/>
            </a:pPr>
            <a:r>
              <a:rPr lang="en-GB" dirty="0">
                <a:solidFill>
                  <a:srgbClr val="FF0000"/>
                </a:solidFill>
              </a:rPr>
              <a:t>Research needed and duration of supplementations</a:t>
            </a:r>
          </a:p>
        </p:txBody>
      </p:sp>
      <p:sp>
        <p:nvSpPr>
          <p:cNvPr id="4" name="TextBox 3"/>
          <p:cNvSpPr txBox="1"/>
          <p:nvPr/>
        </p:nvSpPr>
        <p:spPr>
          <a:xfrm>
            <a:off x="671239" y="6053107"/>
            <a:ext cx="11156907" cy="646331"/>
          </a:xfrm>
          <a:prstGeom prst="rect">
            <a:avLst/>
          </a:prstGeom>
          <a:noFill/>
        </p:spPr>
        <p:txBody>
          <a:bodyPr wrap="square" rtlCol="0">
            <a:spAutoFit/>
          </a:bodyPr>
          <a:lstStyle/>
          <a:p>
            <a:r>
              <a:rPr lang="en-GB" dirty="0" err="1"/>
              <a:t>Visioli</a:t>
            </a:r>
            <a:r>
              <a:rPr lang="en-GB" dirty="0"/>
              <a:t> F. (2015) Polyphenols in Sport: Facts or Fads?. In: Antioxidants in Sport Nutrition. CRC Press/Taylor &amp; Francis, Boca Raton (FL). </a:t>
            </a:r>
          </a:p>
        </p:txBody>
      </p:sp>
      <p:pic>
        <p:nvPicPr>
          <p:cNvPr id="5" name="Picture 4"/>
          <p:cNvPicPr>
            <a:picLocks noChangeAspect="1"/>
          </p:cNvPicPr>
          <p:nvPr/>
        </p:nvPicPr>
        <p:blipFill>
          <a:blip r:embed="rId2"/>
          <a:stretch>
            <a:fillRect/>
          </a:stretch>
        </p:blipFill>
        <p:spPr>
          <a:xfrm>
            <a:off x="8768610" y="2900096"/>
            <a:ext cx="2476062" cy="1569791"/>
          </a:xfrm>
          <a:prstGeom prst="rect">
            <a:avLst/>
          </a:prstGeom>
        </p:spPr>
      </p:pic>
    </p:spTree>
    <p:extLst>
      <p:ext uri="{BB962C8B-B14F-4D97-AF65-F5344CB8AC3E}">
        <p14:creationId xmlns:p14="http://schemas.microsoft.com/office/powerpoint/2010/main" val="16258453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7466"/>
          </a:xfrm>
        </p:spPr>
        <p:txBody>
          <a:bodyPr>
            <a:normAutofit fontScale="90000"/>
          </a:bodyPr>
          <a:lstStyle/>
          <a:p>
            <a:pPr algn="ctr"/>
            <a:r>
              <a:rPr lang="en-GB" dirty="0"/>
              <a:t>Ginseng</a:t>
            </a:r>
          </a:p>
        </p:txBody>
      </p:sp>
      <p:sp>
        <p:nvSpPr>
          <p:cNvPr id="3" name="Content Placeholder 2"/>
          <p:cNvSpPr>
            <a:spLocks noGrp="1"/>
          </p:cNvSpPr>
          <p:nvPr>
            <p:ph idx="1"/>
          </p:nvPr>
        </p:nvSpPr>
        <p:spPr>
          <a:xfrm>
            <a:off x="838200" y="1236481"/>
            <a:ext cx="10515600" cy="4351338"/>
          </a:xfrm>
        </p:spPr>
        <p:txBody>
          <a:bodyPr>
            <a:normAutofit fontScale="92500" lnSpcReduction="10000"/>
          </a:bodyPr>
          <a:lstStyle/>
          <a:p>
            <a:pPr marL="0" indent="0">
              <a:buNone/>
            </a:pPr>
            <a:r>
              <a:rPr lang="en-GB" dirty="0"/>
              <a:t>Ginseng contains a range of steroidal glycosides that can simulate the CNS and increase the production of corticotrophin &amp; cortisol. It can stimulate the production of proteins and act as an </a:t>
            </a:r>
            <a:r>
              <a:rPr lang="en-GB" dirty="0" err="1"/>
              <a:t>immunostimulant</a:t>
            </a:r>
            <a:r>
              <a:rPr lang="en-GB" dirty="0"/>
              <a:t> and antioxidant.</a:t>
            </a:r>
          </a:p>
          <a:p>
            <a:pPr marL="0" indent="0">
              <a:buNone/>
            </a:pPr>
            <a:endParaRPr lang="en-GB" dirty="0"/>
          </a:p>
          <a:p>
            <a:pPr marL="0" indent="0">
              <a:buNone/>
            </a:pPr>
            <a:r>
              <a:rPr lang="en-GB" dirty="0"/>
              <a:t>Most evidence is that there are no performance enhancing effect.</a:t>
            </a:r>
          </a:p>
          <a:p>
            <a:pPr marL="0" indent="0">
              <a:buNone/>
            </a:pPr>
            <a:endParaRPr lang="en-GB" dirty="0"/>
          </a:p>
          <a:p>
            <a:r>
              <a:rPr lang="en-GB" dirty="0"/>
              <a:t>Some evidence of improvement in psychomotor control,</a:t>
            </a:r>
          </a:p>
          <a:p>
            <a:r>
              <a:rPr lang="en-GB" dirty="0" err="1"/>
              <a:t>Biondo</a:t>
            </a:r>
            <a:r>
              <a:rPr lang="en-GB" dirty="0"/>
              <a:t> (2008) – improve immune response to acute exercise</a:t>
            </a:r>
          </a:p>
          <a:p>
            <a:r>
              <a:rPr lang="en-GB" dirty="0"/>
              <a:t>Wang et al (2010) – anti-fatigue effects</a:t>
            </a:r>
          </a:p>
          <a:p>
            <a:r>
              <a:rPr lang="en-GB" dirty="0"/>
              <a:t>Ping et al (2011) – improved endurance performance</a:t>
            </a:r>
          </a:p>
        </p:txBody>
      </p:sp>
      <p:sp>
        <p:nvSpPr>
          <p:cNvPr id="4" name="TextBox 3"/>
          <p:cNvSpPr txBox="1"/>
          <p:nvPr/>
        </p:nvSpPr>
        <p:spPr>
          <a:xfrm>
            <a:off x="1736747" y="5971216"/>
            <a:ext cx="11463753" cy="369332"/>
          </a:xfrm>
          <a:prstGeom prst="rect">
            <a:avLst/>
          </a:prstGeom>
          <a:noFill/>
        </p:spPr>
        <p:txBody>
          <a:bodyPr wrap="square" rtlCol="0">
            <a:spAutoFit/>
          </a:bodyPr>
          <a:lstStyle/>
          <a:p>
            <a:r>
              <a:rPr lang="en-GB" dirty="0" err="1"/>
              <a:t>O’Mathuna</a:t>
            </a:r>
            <a:r>
              <a:rPr lang="en-GB" dirty="0"/>
              <a:t>, D.P. (2001) Ginseng to enhance Sports Performance, </a:t>
            </a:r>
            <a:r>
              <a:rPr lang="en-GB" i="1" dirty="0"/>
              <a:t>Integrative medicine</a:t>
            </a:r>
            <a:r>
              <a:rPr lang="en-GB" dirty="0"/>
              <a:t>, 4, pp.77-80.</a:t>
            </a:r>
          </a:p>
        </p:txBody>
      </p:sp>
    </p:spTree>
    <p:extLst>
      <p:ext uri="{BB962C8B-B14F-4D97-AF65-F5344CB8AC3E}">
        <p14:creationId xmlns:p14="http://schemas.microsoft.com/office/powerpoint/2010/main" val="39380430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Lavender</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Knowledge regarding the effects of exercise and lavender inhalation on heart rate may have implication for managing conditions such as anxiety and stress. </a:t>
            </a:r>
          </a:p>
          <a:p>
            <a:pPr marL="0" indent="0">
              <a:buNone/>
            </a:pPr>
            <a:endParaRPr lang="en-GB" dirty="0"/>
          </a:p>
          <a:p>
            <a:pPr marL="0" indent="0">
              <a:buNone/>
            </a:pPr>
            <a:r>
              <a:rPr lang="en-GB" dirty="0"/>
              <a:t>25 students were randomly assigned to one of fours treatment groups, either performing sit-up, or not and inhaling lavender or not. </a:t>
            </a:r>
          </a:p>
          <a:p>
            <a:pPr marL="0" indent="0">
              <a:buNone/>
            </a:pPr>
            <a:r>
              <a:rPr lang="en-GB" dirty="0"/>
              <a:t>The results were consistent with current literature, showing that sit-ups generally increase heart rate (+10 and + 12 </a:t>
            </a:r>
            <a:r>
              <a:rPr lang="en-GB" dirty="0" err="1"/>
              <a:t>bts</a:t>
            </a:r>
            <a:r>
              <a:rPr lang="en-GB" dirty="0"/>
              <a:t>/min), </a:t>
            </a:r>
          </a:p>
          <a:p>
            <a:pPr marL="0" indent="0">
              <a:buNone/>
            </a:pPr>
            <a:endParaRPr lang="en-GB" dirty="0"/>
          </a:p>
          <a:p>
            <a:pPr marL="0" indent="0">
              <a:buNone/>
            </a:pPr>
            <a:r>
              <a:rPr lang="en-GB" dirty="0"/>
              <a:t>though this was only significant (p&lt;05) for the sit-up group who did not inhale lavender. Lavender did show a decrease in heart rate (-3 and -1 </a:t>
            </a:r>
            <a:r>
              <a:rPr lang="en-GB" dirty="0" err="1"/>
              <a:t>bts</a:t>
            </a:r>
            <a:r>
              <a:rPr lang="en-GB" dirty="0"/>
              <a:t>/min), though this was not significant. The application of this information must be viewed with caution due to poor experimental design and limited statistical power.</a:t>
            </a:r>
          </a:p>
          <a:p>
            <a:pPr marL="0" indent="0">
              <a:buNone/>
            </a:pPr>
            <a:endParaRPr lang="en-GB" dirty="0"/>
          </a:p>
        </p:txBody>
      </p:sp>
    </p:spTree>
    <p:extLst>
      <p:ext uri="{BB962C8B-B14F-4D97-AF65-F5344CB8AC3E}">
        <p14:creationId xmlns:p14="http://schemas.microsoft.com/office/powerpoint/2010/main" val="14502545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 John </a:t>
            </a:r>
            <a:r>
              <a:rPr lang="en-GB" dirty="0" err="1"/>
              <a:t>Wort</a:t>
            </a:r>
            <a:endParaRPr lang="en-GB" dirty="0"/>
          </a:p>
        </p:txBody>
      </p:sp>
      <p:sp>
        <p:nvSpPr>
          <p:cNvPr id="3" name="Content Placeholder 2"/>
          <p:cNvSpPr>
            <a:spLocks noGrp="1"/>
          </p:cNvSpPr>
          <p:nvPr>
            <p:ph idx="1"/>
          </p:nvPr>
        </p:nvSpPr>
        <p:spPr/>
        <p:txBody>
          <a:bodyPr/>
          <a:lstStyle/>
          <a:p>
            <a:pPr marL="0" indent="0">
              <a:buNone/>
            </a:pPr>
            <a:r>
              <a:rPr lang="en-GB" dirty="0"/>
              <a:t>Contains a range of phytochemical; flavonoid, phenolic acid, sterols, tannins.</a:t>
            </a:r>
          </a:p>
          <a:p>
            <a:pPr marL="0" indent="0">
              <a:buNone/>
            </a:pPr>
            <a:endParaRPr lang="en-GB" dirty="0"/>
          </a:p>
          <a:p>
            <a:pPr marL="0" indent="0">
              <a:buNone/>
            </a:pPr>
            <a:r>
              <a:rPr lang="en-GB" dirty="0"/>
              <a:t>Use as an antidepressant and may help to optimise neurotransmitter action.</a:t>
            </a:r>
          </a:p>
          <a:p>
            <a:pPr marL="0" indent="0">
              <a:buNone/>
            </a:pPr>
            <a:endParaRPr lang="en-GB" dirty="0"/>
          </a:p>
          <a:p>
            <a:pPr marL="0" indent="0">
              <a:buNone/>
            </a:pPr>
            <a:r>
              <a:rPr lang="en-GB" dirty="0"/>
              <a:t>Williams &amp; Branch (2002) – may reduce hand tremors and anxiety in athletes.</a:t>
            </a:r>
          </a:p>
        </p:txBody>
      </p:sp>
    </p:spTree>
    <p:extLst>
      <p:ext uri="{BB962C8B-B14F-4D97-AF65-F5344CB8AC3E}">
        <p14:creationId xmlns:p14="http://schemas.microsoft.com/office/powerpoint/2010/main" val="29466067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Yohimbine</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A preparation made from the bark of the </a:t>
            </a:r>
            <a:r>
              <a:rPr lang="en-GB" dirty="0" err="1"/>
              <a:t>Paurinystalia</a:t>
            </a:r>
            <a:r>
              <a:rPr lang="en-GB" dirty="0"/>
              <a:t> </a:t>
            </a:r>
            <a:r>
              <a:rPr lang="en-GB" dirty="0" err="1"/>
              <a:t>yoshimbe</a:t>
            </a:r>
            <a:r>
              <a:rPr lang="en-GB" dirty="0"/>
              <a:t> tree in Africa</a:t>
            </a:r>
          </a:p>
          <a:p>
            <a:pPr marL="0" indent="0">
              <a:buNone/>
            </a:pPr>
            <a:endParaRPr lang="en-GB" dirty="0"/>
          </a:p>
          <a:p>
            <a:pPr marL="0" indent="0">
              <a:buNone/>
            </a:pPr>
            <a:r>
              <a:rPr lang="en-GB" dirty="0"/>
              <a:t>Increases plasma testosterone, noradrenalin and muscle hypertrophy, reduces body fat by blocking alpha 2-antagonistic receptors and thereby increasing plasma non esterified fatty acids.</a:t>
            </a:r>
          </a:p>
          <a:p>
            <a:pPr marL="0" indent="0">
              <a:buNone/>
            </a:pPr>
            <a:endParaRPr lang="en-GB" dirty="0"/>
          </a:p>
          <a:p>
            <a:pPr marL="0" indent="0">
              <a:buNone/>
            </a:pPr>
            <a:r>
              <a:rPr lang="en-GB" dirty="0"/>
              <a:t>Williams (2006) no effect on strength or performance but did result in fat loss  - other research is equivocal in this area but popular with body builders.</a:t>
            </a:r>
          </a:p>
          <a:p>
            <a:pPr marL="0" indent="0">
              <a:buNone/>
            </a:pPr>
            <a:endParaRPr lang="en-GB" dirty="0"/>
          </a:p>
          <a:p>
            <a:r>
              <a:rPr lang="en-GB" dirty="0"/>
              <a:t>Increases heart rate, anxiety and blood pressure.</a:t>
            </a:r>
          </a:p>
          <a:p>
            <a:r>
              <a:rPr lang="en-GB" dirty="0"/>
              <a:t>Some evidence of kidney damage.</a:t>
            </a:r>
          </a:p>
          <a:p>
            <a:pPr marL="0" indent="0">
              <a:buNone/>
            </a:pPr>
            <a:endParaRPr lang="en-GB" dirty="0"/>
          </a:p>
          <a:p>
            <a:pPr marL="0" indent="0">
              <a:buNone/>
            </a:pPr>
            <a:r>
              <a:rPr lang="en-GB" dirty="0"/>
              <a:t>Banned from use by WADA.</a:t>
            </a:r>
          </a:p>
        </p:txBody>
      </p:sp>
    </p:spTree>
    <p:extLst>
      <p:ext uri="{BB962C8B-B14F-4D97-AF65-F5344CB8AC3E}">
        <p14:creationId xmlns:p14="http://schemas.microsoft.com/office/powerpoint/2010/main" val="42312688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06784"/>
          </a:xfrm>
        </p:spPr>
        <p:txBody>
          <a:bodyPr>
            <a:normAutofit fontScale="90000"/>
          </a:bodyPr>
          <a:lstStyle/>
          <a:p>
            <a:pPr algn="ctr"/>
            <a:r>
              <a:rPr lang="en-GB" dirty="0"/>
              <a:t>Herbs</a:t>
            </a:r>
          </a:p>
        </p:txBody>
      </p:sp>
      <p:sp>
        <p:nvSpPr>
          <p:cNvPr id="3" name="Content Placeholder 2"/>
          <p:cNvSpPr>
            <a:spLocks noGrp="1"/>
          </p:cNvSpPr>
          <p:nvPr>
            <p:ph idx="1"/>
          </p:nvPr>
        </p:nvSpPr>
        <p:spPr>
          <a:xfrm>
            <a:off x="838200" y="971910"/>
            <a:ext cx="10515600" cy="5716437"/>
          </a:xfrm>
        </p:spPr>
        <p:txBody>
          <a:bodyPr>
            <a:normAutofit fontScale="77500" lnSpcReduction="20000"/>
          </a:bodyPr>
          <a:lstStyle/>
          <a:p>
            <a:pPr marL="0" indent="0">
              <a:buNone/>
            </a:pPr>
            <a:r>
              <a:rPr lang="en-GB" dirty="0"/>
              <a:t>The evidence of ergogenic benefits of herbs is unproven and equivocal at best.</a:t>
            </a:r>
          </a:p>
          <a:p>
            <a:pPr marL="0" indent="0">
              <a:buNone/>
            </a:pPr>
            <a:endParaRPr lang="en-GB" dirty="0"/>
          </a:p>
          <a:p>
            <a:pPr marL="0" indent="0">
              <a:buNone/>
            </a:pPr>
            <a:r>
              <a:rPr lang="en-GB" dirty="0"/>
              <a:t>However,</a:t>
            </a:r>
          </a:p>
          <a:p>
            <a:pPr marL="0" indent="0">
              <a:buNone/>
            </a:pPr>
            <a:endParaRPr lang="en-GB" dirty="0"/>
          </a:p>
          <a:p>
            <a:pPr marL="0" indent="0">
              <a:lnSpc>
                <a:spcPct val="170000"/>
              </a:lnSpc>
              <a:buNone/>
            </a:pPr>
            <a:r>
              <a:rPr lang="en-GB" dirty="0"/>
              <a:t>Most herbs are complex in nature and contain multiple active ingredients</a:t>
            </a:r>
          </a:p>
          <a:p>
            <a:pPr marL="0" indent="0">
              <a:lnSpc>
                <a:spcPct val="170000"/>
              </a:lnSpc>
              <a:buNone/>
            </a:pPr>
            <a:r>
              <a:rPr lang="en-GB" dirty="0"/>
              <a:t>Most studies conducted have small cohort and are not well designed.</a:t>
            </a:r>
          </a:p>
          <a:p>
            <a:pPr marL="0" indent="0">
              <a:lnSpc>
                <a:spcPct val="170000"/>
              </a:lnSpc>
              <a:buNone/>
            </a:pPr>
            <a:r>
              <a:rPr lang="en-GB" dirty="0"/>
              <a:t>Some herbs are unsafe and contravene doping regulations</a:t>
            </a:r>
          </a:p>
          <a:p>
            <a:pPr marL="0" indent="0">
              <a:buNone/>
            </a:pPr>
            <a:endParaRPr lang="en-GB" dirty="0"/>
          </a:p>
          <a:p>
            <a:pPr marL="0" indent="0" algn="ctr">
              <a:buNone/>
            </a:pPr>
            <a:r>
              <a:rPr lang="en-GB" dirty="0">
                <a:solidFill>
                  <a:srgbClr val="FF0000"/>
                </a:solidFill>
              </a:rPr>
              <a:t>More research is needed to prove</a:t>
            </a:r>
          </a:p>
          <a:p>
            <a:pPr marL="0" indent="0" algn="ctr">
              <a:buNone/>
            </a:pPr>
            <a:r>
              <a:rPr lang="en-GB" dirty="0">
                <a:solidFill>
                  <a:schemeClr val="accent1">
                    <a:lumMod val="50000"/>
                  </a:schemeClr>
                </a:solidFill>
              </a:rPr>
              <a:t>Safety</a:t>
            </a:r>
          </a:p>
          <a:p>
            <a:pPr marL="0" indent="0" algn="ctr">
              <a:buNone/>
            </a:pPr>
            <a:r>
              <a:rPr lang="en-GB" dirty="0">
                <a:solidFill>
                  <a:schemeClr val="accent1">
                    <a:lumMod val="50000"/>
                  </a:schemeClr>
                </a:solidFill>
              </a:rPr>
              <a:t>Dosage</a:t>
            </a:r>
          </a:p>
          <a:p>
            <a:pPr marL="0" indent="0" algn="ctr">
              <a:buNone/>
            </a:pPr>
            <a:r>
              <a:rPr lang="en-GB" dirty="0">
                <a:solidFill>
                  <a:schemeClr val="accent1">
                    <a:lumMod val="50000"/>
                  </a:schemeClr>
                </a:solidFill>
              </a:rPr>
              <a:t>Strategy</a:t>
            </a:r>
          </a:p>
          <a:p>
            <a:pPr marL="0" indent="0" algn="ctr">
              <a:buNone/>
            </a:pPr>
            <a:r>
              <a:rPr lang="en-GB" dirty="0">
                <a:solidFill>
                  <a:schemeClr val="accent1">
                    <a:lumMod val="50000"/>
                  </a:schemeClr>
                </a:solidFill>
              </a:rPr>
              <a:t>Performance gains</a:t>
            </a:r>
          </a:p>
        </p:txBody>
      </p:sp>
    </p:spTree>
    <p:extLst>
      <p:ext uri="{BB962C8B-B14F-4D97-AF65-F5344CB8AC3E}">
        <p14:creationId xmlns:p14="http://schemas.microsoft.com/office/powerpoint/2010/main" val="30065545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915</TotalTime>
  <Words>4046</Words>
  <Application>Microsoft Office PowerPoint</Application>
  <PresentationFormat>Widescreen</PresentationFormat>
  <Paragraphs>523</Paragraphs>
  <Slides>59</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59</vt:i4>
      </vt:variant>
    </vt:vector>
  </HeadingPairs>
  <TitlesOfParts>
    <vt:vector size="66" baseType="lpstr">
      <vt:lpstr>Arial</vt:lpstr>
      <vt:lpstr>Calibri</vt:lpstr>
      <vt:lpstr>Calibri Light</vt:lpstr>
      <vt:lpstr>Open Sans</vt:lpstr>
      <vt:lpstr>Times New Roman</vt:lpstr>
      <vt:lpstr>Wingdings</vt:lpstr>
      <vt:lpstr>Office Theme</vt:lpstr>
      <vt:lpstr>Nutritional Ergogenics - Supplementation</vt:lpstr>
      <vt:lpstr>Prevalence</vt:lpstr>
      <vt:lpstr>Caffeine and Ergogenic in Sport</vt:lpstr>
      <vt:lpstr>Caffeine</vt:lpstr>
      <vt:lpstr>Caffeine Basics</vt:lpstr>
      <vt:lpstr>Pharmacokinetics: Route of Administration/Absorption </vt:lpstr>
      <vt:lpstr>Distribution Throughout the Body</vt:lpstr>
      <vt:lpstr>Effects on the Body</vt:lpstr>
      <vt:lpstr>Effects on the Body</vt:lpstr>
      <vt:lpstr>Behavioral Effects (w/ 100~200 mg)</vt:lpstr>
      <vt:lpstr>Tolerance</vt:lpstr>
      <vt:lpstr>Consumption Doses</vt:lpstr>
      <vt:lpstr>Caffeine Dosage</vt:lpstr>
      <vt:lpstr>Overdosing</vt:lpstr>
      <vt:lpstr>Health Problems</vt:lpstr>
      <vt:lpstr>PowerPoint Presentation</vt:lpstr>
      <vt:lpstr>Withdrawal</vt:lpstr>
      <vt:lpstr>Symptoms of Withdrawal</vt:lpstr>
      <vt:lpstr>Caffeine: An Ergogenic Aid</vt:lpstr>
      <vt:lpstr>Sporting and Health Effects</vt:lpstr>
      <vt:lpstr>Endurance Performance</vt:lpstr>
      <vt:lpstr>Endurance performance</vt:lpstr>
      <vt:lpstr>Caffeine and Cognitive Performance</vt:lpstr>
      <vt:lpstr>Caffeine – High Intensity and Multi-sprint Sports</vt:lpstr>
      <vt:lpstr>Football</vt:lpstr>
      <vt:lpstr>Strength and Power</vt:lpstr>
      <vt:lpstr>Creatine</vt:lpstr>
      <vt:lpstr>Creatine</vt:lpstr>
      <vt:lpstr>Mechanism of Action</vt:lpstr>
      <vt:lpstr>Creatine Dosing</vt:lpstr>
      <vt:lpstr>Creatine &amp;Performance</vt:lpstr>
      <vt:lpstr>Side Effects of Creatine</vt:lpstr>
      <vt:lpstr>Branched Chain Amino Acids</vt:lpstr>
      <vt:lpstr>Effectiveness of BCAA?</vt:lpstr>
      <vt:lpstr>HMB – ß-Hydroxy ß-methlybuterate</vt:lpstr>
      <vt:lpstr>Beta Alanine</vt:lpstr>
      <vt:lpstr>Glutamine</vt:lpstr>
      <vt:lpstr>Nitrates</vt:lpstr>
      <vt:lpstr>Nitrates and Performance</vt:lpstr>
      <vt:lpstr>Nitrates – strategy of use</vt:lpstr>
      <vt:lpstr>Beetroot</vt:lpstr>
      <vt:lpstr>Beetroot Contains</vt:lpstr>
      <vt:lpstr>Nitric Oxide as a Free Radical</vt:lpstr>
      <vt:lpstr>Single Dose</vt:lpstr>
      <vt:lpstr>Repeated sprints</vt:lpstr>
      <vt:lpstr>Conclusions</vt:lpstr>
      <vt:lpstr>Not all Supplements are equal</vt:lpstr>
      <vt:lpstr>PowerPoint Presentation</vt:lpstr>
      <vt:lpstr>PowerPoint Presentation</vt:lpstr>
      <vt:lpstr>Consider Impact on health?</vt:lpstr>
      <vt:lpstr>References</vt:lpstr>
      <vt:lpstr>Bicarbonate</vt:lpstr>
      <vt:lpstr>Vitamins / minerals </vt:lpstr>
      <vt:lpstr>Polyphenols and antioxidants</vt:lpstr>
      <vt:lpstr>Ginseng</vt:lpstr>
      <vt:lpstr>Lavender</vt:lpstr>
      <vt:lpstr>St John Wort</vt:lpstr>
      <vt:lpstr>Yohimbine</vt:lpstr>
      <vt:lpstr>Herbs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Nutritional ergogenics - Supplementation</dc:title>
  <dc:creator>David Gardner</dc:creator>
  <cp:lastModifiedBy>David Gardner</cp:lastModifiedBy>
  <cp:revision>37</cp:revision>
  <dcterms:created xsi:type="dcterms:W3CDTF">2021-02-17T20:12:56Z</dcterms:created>
  <dcterms:modified xsi:type="dcterms:W3CDTF">2022-10-24T19:41:15Z</dcterms:modified>
</cp:coreProperties>
</file>