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6.xml" ContentType="application/vnd.openxmlformats-officedocument.them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6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  <p:sldMasterId id="2147483762" r:id="rId2"/>
    <p:sldMasterId id="2147483791" r:id="rId3"/>
    <p:sldMasterId id="2147483807" r:id="rId4"/>
    <p:sldMasterId id="2147483819" r:id="rId5"/>
    <p:sldMasterId id="2147483833" r:id="rId6"/>
  </p:sldMasterIdLst>
  <p:notesMasterIdLst>
    <p:notesMasterId r:id="rId20"/>
  </p:notesMasterIdLst>
  <p:sldIdLst>
    <p:sldId id="310" r:id="rId7"/>
    <p:sldId id="360" r:id="rId8"/>
    <p:sldId id="365" r:id="rId9"/>
    <p:sldId id="366" r:id="rId10"/>
    <p:sldId id="367" r:id="rId11"/>
    <p:sldId id="368" r:id="rId12"/>
    <p:sldId id="369" r:id="rId13"/>
    <p:sldId id="370" r:id="rId14"/>
    <p:sldId id="371" r:id="rId15"/>
    <p:sldId id="372" r:id="rId16"/>
    <p:sldId id="373" r:id="rId17"/>
    <p:sldId id="374" r:id="rId18"/>
    <p:sldId id="375" r:id="rId19"/>
  </p:sldIdLst>
  <p:sldSz cx="9144000" cy="6858000" type="screen4x3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1pPr>
    <a:lvl2pPr marL="457200" algn="ctr" rtl="0" fontAlgn="base">
      <a:spcBef>
        <a:spcPct val="0"/>
      </a:spcBef>
      <a:spcAft>
        <a:spcPct val="0"/>
      </a:spcAft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2pPr>
    <a:lvl3pPr marL="914400" algn="ctr" rtl="0" fontAlgn="base">
      <a:spcBef>
        <a:spcPct val="0"/>
      </a:spcBef>
      <a:spcAft>
        <a:spcPct val="0"/>
      </a:spcAft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3pPr>
    <a:lvl4pPr marL="1371600" algn="ctr" rtl="0" fontAlgn="base">
      <a:spcBef>
        <a:spcPct val="0"/>
      </a:spcBef>
      <a:spcAft>
        <a:spcPct val="0"/>
      </a:spcAft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4pPr>
    <a:lvl5pPr marL="1828800" algn="ctr" rtl="0" fontAlgn="base">
      <a:spcBef>
        <a:spcPct val="0"/>
      </a:spcBef>
      <a:spcAft>
        <a:spcPct val="0"/>
      </a:spcAft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sz="4400" kern="1200">
        <a:solidFill>
          <a:schemeClr val="tx2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0" autoAdjust="0"/>
    <p:restoredTop sz="94610" autoAdjust="0"/>
  </p:normalViewPr>
  <p:slideViewPr>
    <p:cSldViewPr>
      <p:cViewPr varScale="1">
        <p:scale>
          <a:sx n="106" d="100"/>
          <a:sy n="106" d="100"/>
        </p:scale>
        <p:origin x="-5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1BD8E6-44F9-4E43-BC44-3603AC16AC8F}" type="datetimeFigureOut">
              <a:rPr lang="en-GB" smtClean="0"/>
              <a:pPr/>
              <a:t>11/12/2013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88D033-1841-4F7F-B92A-927A5B9C617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629258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64D469-5B43-47B0-9FBB-03C40A6E17D6}" type="slidenum">
              <a:rPr lang="en-US">
                <a:solidFill>
                  <a:prstClr val="black"/>
                </a:solidFill>
              </a:rPr>
              <a:pPr/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de-DE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de-DE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89ACA-27EA-4C65-BEFA-E80BB42E52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858492-1870-4BA4-8BC6-9DA5BFF5FA7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113F723-5E3C-46E1-A943-ADC479568E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86940F2-DDD0-47EF-B62F-9282E02D82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786C62-5E7F-4C27-B0E4-9D5D4A0A2E9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4C35CF0-A71A-42E3-89D3-6BC8E454286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30D7BDA-DE4C-4B0D-B7EC-B08955E295D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DF6A447-131F-45EA-849E-1E8986F40FA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A3244A1-2A00-4DB3-AEBD-1FBAF92A80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EC2A725-7903-4679-AFA1-8A22DEA2FE6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DD1508-2F0A-46E6-BB26-A03F2795DA7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213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B8297C-2415-424F-B02A-68EF4BA386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12/11/2013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12/11/2013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12/11/2013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12/11/2013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12/11/2013</a:t>
            </a:fld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12/11/2013</a:t>
            </a:fld>
            <a:endParaRPr lang="en-GB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12/11/2013</a:t>
            </a:fld>
            <a:endParaRPr lang="en-GB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12/11/2013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12/11/2013</a:t>
            </a:fld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12/11/2013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12/11/2013</a:t>
            </a:fld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12/11/2013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12/11/2013</a:t>
            </a:fld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12/11/2013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0EA38C-A028-42FA-9407-755B2BBBFCDF}" type="datetimeFigureOut">
              <a:rPr lang="en-US" smtClean="0"/>
              <a:pPr/>
              <a:t>12/11/2013</a:t>
            </a:fld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36011F-C8D4-42E4-9F1E-5CBC848F1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endParaRPr lang="de-DE" sz="2400">
              <a:solidFill>
                <a:srgbClr val="000000"/>
              </a:solidFill>
              <a:effectLst/>
              <a:latin typeface="Times New Roman"/>
              <a:cs typeface="Arial"/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18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1800">
                <a:solidFill>
                  <a:srgbClr val="FFFFFF"/>
                </a:solidFill>
                <a:effectLst/>
                <a:latin typeface="Tahoma"/>
                <a:cs typeface="Arial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1800">
                <a:solidFill>
                  <a:srgbClr val="FFFFFF"/>
                </a:solidFill>
                <a:effectLst/>
                <a:latin typeface="Tahoma"/>
                <a:cs typeface="Arial"/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23DD2DC-CC3C-4806-A642-68E54D2D92B0}" type="datetimeFigureOut">
              <a:rPr lang="de-DE">
                <a:solidFill>
                  <a:srgbClr val="FFFFFF"/>
                </a:solidFill>
              </a:rPr>
              <a:pPr/>
              <a:t>11.12.2013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189E0A24-D6CD-4E8E-BE70-2025584273A9}" type="slidenum">
              <a:rPr lang="de-DE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11.12.2013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11.12.2013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11.12.2013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11.12.2013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11.12.2013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11.12.2013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11.12.2013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11.12.2013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11.12.2013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11.12.2013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11.12.2013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11.12.2013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12/11/2013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30517112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12/11/2013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4138372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12/11/2013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18619330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12/11/2013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73337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12/11/2013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74369290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12/11/2013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0581559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12/11/2013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20923829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12/11/2013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3887153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12/11/2013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69012834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12/11/2013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14670728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12/11/2013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7339915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12/11/2013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319535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12/11/2013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58662732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12/11/2013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67281862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68B784-ABFB-4BEB-9A0A-22CEDF30B403}" type="datetimeFigureOut">
              <a:rPr lang="en-US" smtClean="0"/>
              <a:pPr/>
              <a:t>12/11/2013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53FD7-1F30-4B7D-BFE6-45C663B885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876025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slideLayout" Target="../slideLayouts/slideLayout38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1.xml"/><Relationship Id="rId13" Type="http://schemas.openxmlformats.org/officeDocument/2006/relationships/slideLayout" Target="../slideLayouts/slideLayout76.xml"/><Relationship Id="rId3" Type="http://schemas.openxmlformats.org/officeDocument/2006/relationships/slideLayout" Target="../slideLayouts/slideLayout66.xml"/><Relationship Id="rId7" Type="http://schemas.openxmlformats.org/officeDocument/2006/relationships/slideLayout" Target="../slideLayouts/slideLayout70.xml"/><Relationship Id="rId12" Type="http://schemas.openxmlformats.org/officeDocument/2006/relationships/slideLayout" Target="../slideLayouts/slideLayout75.xml"/><Relationship Id="rId2" Type="http://schemas.openxmlformats.org/officeDocument/2006/relationships/slideLayout" Target="../slideLayouts/slideLayout65.xml"/><Relationship Id="rId16" Type="http://schemas.openxmlformats.org/officeDocument/2006/relationships/theme" Target="../theme/theme6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11" Type="http://schemas.openxmlformats.org/officeDocument/2006/relationships/slideLayout" Target="../slideLayouts/slideLayout74.xml"/><Relationship Id="rId5" Type="http://schemas.openxmlformats.org/officeDocument/2006/relationships/slideLayout" Target="../slideLayouts/slideLayout68.xml"/><Relationship Id="rId15" Type="http://schemas.openxmlformats.org/officeDocument/2006/relationships/slideLayout" Target="../slideLayouts/slideLayout78.xml"/><Relationship Id="rId10" Type="http://schemas.openxmlformats.org/officeDocument/2006/relationships/slideLayout" Target="../slideLayouts/slideLayout73.xml"/><Relationship Id="rId4" Type="http://schemas.openxmlformats.org/officeDocument/2006/relationships/slideLayout" Target="../slideLayouts/slideLayout67.xml"/><Relationship Id="rId9" Type="http://schemas.openxmlformats.org/officeDocument/2006/relationships/slideLayout" Target="../slideLayouts/slideLayout72.xml"/><Relationship Id="rId14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de-DE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de-DE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A7B16642-483E-4EE7-8B68-56D2D1C78F4B}" type="slidenum">
              <a:rPr lang="en-US"/>
              <a:pPr/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61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 algn="l" fontAlgn="auto">
              <a:spcBef>
                <a:spcPts val="0"/>
              </a:spcBef>
              <a:spcAft>
                <a:spcPts val="0"/>
              </a:spcAft>
            </a:pPr>
            <a:endParaRPr lang="en-US">
              <a:effectLst/>
            </a:endParaRP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>
              <a:effectLst/>
            </a:endParaRP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156A3DE4-7D11-4316-B6D8-2B1EAC32FC5A}" type="slidenum">
              <a:rPr lang="en-GB">
                <a:effectLst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effectLst/>
            </a:endParaRPr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18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effectLst/>
                <a:cs typeface="Arial"/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effectLst/>
                <a:cs typeface="Arial"/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pPr algn="l" fontAlgn="auto">
              <a:spcBef>
                <a:spcPts val="0"/>
              </a:spcBef>
              <a:spcAft>
                <a:spcPts val="0"/>
              </a:spcAft>
            </a:pPr>
            <a:fld id="{760EA38C-A028-42FA-9407-755B2BBBFCDF}" type="datetimeFigureOut">
              <a:rPr lang="en-US" smtClean="0">
                <a:cs typeface="Arial"/>
              </a:rPr>
              <a:pPr algn="l" fontAlgn="auto">
                <a:spcBef>
                  <a:spcPts val="0"/>
                </a:spcBef>
                <a:spcAft>
                  <a:spcPts val="0"/>
                </a:spcAft>
              </a:pPr>
              <a:t>12/11/2013</a:t>
            </a:fld>
            <a:endParaRPr lang="en-GB">
              <a:cs typeface="Arial"/>
            </a:endParaRP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>
              <a:cs typeface="Arial"/>
            </a:endParaRP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B36011F-C8D4-42E4-9F1E-5CBC848F1CD6}" type="slidenum">
              <a:rPr lang="en-GB" smtClean="0">
                <a:cs typeface="Arial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cs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  <p:sldLayoutId id="2147483803" r:id="rId12"/>
    <p:sldLayoutId id="2147483804" r:id="rId13"/>
    <p:sldLayoutId id="2147483805" r:id="rId14"/>
    <p:sldLayoutId id="2147483806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rgbClr val="000000"/>
              </a:solidFill>
              <a:cs typeface="Arial"/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rgbClr val="000000"/>
              </a:solidFill>
              <a:cs typeface="Arial"/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  <a:cs typeface="Arial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  <a:cs typeface="Arial"/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18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effectLst/>
                <a:latin typeface="Times New Roman"/>
                <a:cs typeface="Arial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  <p:sldLayoutId id="2147483812" r:id="rId5"/>
    <p:sldLayoutId id="2147483813" r:id="rId6"/>
    <p:sldLayoutId id="2147483814" r:id="rId7"/>
    <p:sldLayoutId id="2147483815" r:id="rId8"/>
    <p:sldLayoutId id="2147483816" r:id="rId9"/>
    <p:sldLayoutId id="2147483817" r:id="rId10"/>
    <p:sldLayoutId id="2147483818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1800">
                <a:solidFill>
                  <a:srgbClr val="FFFFFF"/>
                </a:solidFill>
                <a:effectLst/>
                <a:latin typeface="Tahoma"/>
                <a:cs typeface="Arial"/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1800">
                <a:solidFill>
                  <a:srgbClr val="FFFFFF"/>
                </a:solidFill>
                <a:effectLst/>
                <a:latin typeface="Tahoma"/>
                <a:cs typeface="Arial"/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923DD2DC-CC3C-4806-A642-68E54D2D92B0}" type="datetimeFigureOut">
              <a:rPr lang="de-DE">
                <a:solidFill>
                  <a:srgbClr val="FFFFFF"/>
                </a:solidFill>
                <a:latin typeface="Tahoma"/>
                <a:cs typeface="Arial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11.12.2013</a:t>
            </a:fld>
            <a:endParaRPr lang="de-DE">
              <a:solidFill>
                <a:srgbClr val="FFFFFF"/>
              </a:solidFill>
              <a:latin typeface="Tahoma"/>
              <a:cs typeface="Arial"/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algn="l" fontAlgn="auto">
              <a:spcBef>
                <a:spcPts val="0"/>
              </a:spcBef>
              <a:spcAft>
                <a:spcPts val="0"/>
              </a:spcAft>
            </a:pPr>
            <a:endParaRPr lang="de-DE">
              <a:solidFill>
                <a:srgbClr val="FFFFFF"/>
              </a:solidFill>
              <a:latin typeface="Tahoma"/>
              <a:cs typeface="Arial"/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189E0A24-D6CD-4E8E-BE70-2025584273A9}" type="slidenum">
              <a:rPr lang="de-DE">
                <a:solidFill>
                  <a:srgbClr val="FFFFFF"/>
                </a:solidFill>
                <a:latin typeface="Tahoma"/>
                <a:cs typeface="Arial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de-DE">
              <a:solidFill>
                <a:srgbClr val="FFFFFF"/>
              </a:solidFill>
              <a:latin typeface="Tahoma"/>
              <a:cs typeface="Arial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  <p:sldLayoutId id="2147483831" r:id="rId12"/>
    <p:sldLayoutId id="2147483832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effectLst/>
                <a:latin typeface="Tahoma"/>
                <a:cs typeface="Arial"/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l"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effectLst/>
                <a:latin typeface="Tahoma"/>
                <a:cs typeface="Arial"/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pPr algn="l" fontAlgn="auto">
              <a:spcBef>
                <a:spcPts val="0"/>
              </a:spcBef>
              <a:spcAft>
                <a:spcPts val="0"/>
              </a:spcAft>
            </a:pPr>
            <a:fld id="{D268B784-ABFB-4BEB-9A0A-22CEDF30B403}" type="datetimeFigureOut">
              <a:rPr lang="en-US" smtClean="0">
                <a:cs typeface="Arial"/>
              </a:rPr>
              <a:pPr algn="l" fontAlgn="auto">
                <a:spcBef>
                  <a:spcPts val="0"/>
                </a:spcBef>
                <a:spcAft>
                  <a:spcPts val="0"/>
                </a:spcAft>
              </a:pPr>
              <a:t>12/11/2013</a:t>
            </a:fld>
            <a:endParaRPr lang="en-US">
              <a:cs typeface="Arial"/>
            </a:endParaRP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>
              <a:cs typeface="Arial"/>
            </a:endParaRP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7D53FD7-1F30-4B7D-BFE6-45C663B8850C}" type="slidenum">
              <a:rPr lang="en-US" smtClean="0">
                <a:cs typeface="Arial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US">
              <a:cs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15059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4" r:id="rId1"/>
    <p:sldLayoutId id="2147483835" r:id="rId2"/>
    <p:sldLayoutId id="2147483836" r:id="rId3"/>
    <p:sldLayoutId id="2147483837" r:id="rId4"/>
    <p:sldLayoutId id="2147483838" r:id="rId5"/>
    <p:sldLayoutId id="2147483839" r:id="rId6"/>
    <p:sldLayoutId id="2147483840" r:id="rId7"/>
    <p:sldLayoutId id="2147483841" r:id="rId8"/>
    <p:sldLayoutId id="2147483842" r:id="rId9"/>
    <p:sldLayoutId id="2147483843" r:id="rId10"/>
    <p:sldLayoutId id="2147483844" r:id="rId11"/>
    <p:sldLayoutId id="2147483845" r:id="rId12"/>
    <p:sldLayoutId id="2147483846" r:id="rId13"/>
    <p:sldLayoutId id="2147483847" r:id="rId14"/>
    <p:sldLayoutId id="2147483848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548681"/>
            <a:ext cx="8784976" cy="2808311"/>
          </a:xfrm>
        </p:spPr>
        <p:txBody>
          <a:bodyPr/>
          <a:lstStyle/>
          <a:p>
            <a:r>
              <a:rPr lang="en-US" sz="4800" b="1" dirty="0" smtClean="0"/>
              <a:t>Hieroglyphs </a:t>
            </a:r>
            <a:r>
              <a:rPr lang="en-US" sz="4800" b="1" dirty="0" smtClean="0"/>
              <a:t>13</a:t>
            </a:r>
            <a:r>
              <a:rPr lang="en-US" sz="4800" dirty="0" smtClean="0"/>
              <a:t/>
            </a:r>
            <a:br>
              <a:rPr lang="en-US" sz="4800" dirty="0" smtClean="0"/>
            </a:br>
            <a:r>
              <a:rPr lang="en-US" sz="4800" dirty="0" smtClean="0"/>
              <a:t> </a:t>
            </a:r>
            <a:r>
              <a:rPr lang="en-US" sz="4800" dirty="0" smtClean="0"/>
              <a:t>Our first sentences: more combinations of nouns and adjectives</a:t>
            </a:r>
            <a:endParaRPr lang="en-US" sz="4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920880" cy="2376264"/>
          </a:xfrm>
        </p:spPr>
        <p:txBody>
          <a:bodyPr/>
          <a:lstStyle/>
          <a:p>
            <a:r>
              <a:rPr lang="en-US" dirty="0" smtClean="0"/>
              <a:t>AHAR5004</a:t>
            </a:r>
          </a:p>
          <a:p>
            <a:r>
              <a:rPr lang="en-US" dirty="0" smtClean="0"/>
              <a:t>Hieroglyphs, Text and Society</a:t>
            </a:r>
          </a:p>
          <a:p>
            <a:r>
              <a:rPr lang="en-GB" dirty="0" smtClean="0"/>
              <a:t>Dr. Katharina Zinn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Combinations of nouns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Noun – pronoun</a:t>
            </a:r>
          </a:p>
          <a:p>
            <a:r>
              <a:rPr lang="en-GB" dirty="0" smtClean="0"/>
              <a:t>Noun – noun</a:t>
            </a:r>
            <a:r>
              <a:rPr lang="en-GB" dirty="0" smtClean="0"/>
              <a:t>: connections</a:t>
            </a:r>
          </a:p>
          <a:p>
            <a:pPr lvl="1"/>
            <a:r>
              <a:rPr lang="en-GB" dirty="0" smtClean="0"/>
              <a:t>Conjunction (</a:t>
            </a:r>
            <a:r>
              <a:rPr lang="en-GB" i="1" dirty="0" smtClean="0"/>
              <a:t>and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Disjunction (</a:t>
            </a:r>
            <a:r>
              <a:rPr lang="en-GB" i="1" dirty="0" smtClean="0"/>
              <a:t>or</a:t>
            </a:r>
            <a:r>
              <a:rPr lang="en-GB" dirty="0" smtClean="0"/>
              <a:t>)</a:t>
            </a:r>
            <a:endParaRPr lang="en-GB" dirty="0" smtClean="0"/>
          </a:p>
          <a:p>
            <a:r>
              <a:rPr lang="en-GB" dirty="0" smtClean="0"/>
              <a:t>Noun – noun: Genitive</a:t>
            </a:r>
          </a:p>
          <a:p>
            <a:pPr lvl="1"/>
            <a:r>
              <a:rPr lang="en-GB" dirty="0" smtClean="0"/>
              <a:t>Direct</a:t>
            </a:r>
          </a:p>
          <a:p>
            <a:pPr lvl="1"/>
            <a:r>
              <a:rPr lang="en-GB" dirty="0" smtClean="0"/>
              <a:t>Indirect</a:t>
            </a:r>
          </a:p>
          <a:p>
            <a:r>
              <a:rPr lang="en-GB" dirty="0" smtClean="0"/>
              <a:t>Nominal sentences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Nominal </a:t>
            </a:r>
            <a:r>
              <a:rPr lang="en-GB" dirty="0" smtClean="0"/>
              <a:t>phrases </a:t>
            </a:r>
            <a:r>
              <a:rPr lang="en-GB" sz="3200" dirty="0" smtClean="0"/>
              <a:t>(extended with adjective)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>
                <a:latin typeface="Transliteration" pitchFamily="34" charset="0"/>
              </a:rPr>
              <a:t>s</a:t>
            </a:r>
            <a:r>
              <a:rPr lang="en-GB" dirty="0" err="1" smtClean="0">
                <a:latin typeface="Transliteration" pitchFamily="34" charset="0"/>
              </a:rPr>
              <a:t>xr</a:t>
            </a:r>
            <a:r>
              <a:rPr lang="en-GB" dirty="0" smtClean="0">
                <a:latin typeface="Transliteration" pitchFamily="34" charset="0"/>
              </a:rPr>
              <a:t> </a:t>
            </a:r>
            <a:r>
              <a:rPr lang="en-GB" dirty="0" err="1" smtClean="0">
                <a:latin typeface="Transliteration" pitchFamily="34" charset="0"/>
              </a:rPr>
              <a:t>pn</a:t>
            </a:r>
            <a:r>
              <a:rPr lang="en-GB" dirty="0" smtClean="0">
                <a:latin typeface="Transliteration" pitchFamily="34" charset="0"/>
              </a:rPr>
              <a:t> </a:t>
            </a:r>
            <a:r>
              <a:rPr lang="en-GB" dirty="0" err="1" smtClean="0">
                <a:latin typeface="Transliteration" pitchFamily="34" charset="0"/>
              </a:rPr>
              <a:t>jqr</a:t>
            </a:r>
            <a:r>
              <a:rPr lang="en-GB" dirty="0" smtClean="0">
                <a:latin typeface="Transliteration" pitchFamily="34" charset="0"/>
              </a:rPr>
              <a:t> </a:t>
            </a:r>
            <a:r>
              <a:rPr lang="en-GB" dirty="0" smtClean="0">
                <a:latin typeface="+mj-lt"/>
              </a:rPr>
              <a:t>- this excellent plan</a:t>
            </a:r>
          </a:p>
          <a:p>
            <a:pPr lvl="1"/>
            <a:r>
              <a:rPr lang="en-GB" dirty="0" err="1" smtClean="0">
                <a:latin typeface="Transliteration" pitchFamily="34" charset="0"/>
              </a:rPr>
              <a:t>sxr</a:t>
            </a:r>
            <a:r>
              <a:rPr lang="en-GB" dirty="0" smtClean="0">
                <a:latin typeface="Transliteration" pitchFamily="34" charset="0"/>
              </a:rPr>
              <a:t> </a:t>
            </a:r>
            <a:r>
              <a:rPr lang="en-GB" dirty="0" smtClean="0">
                <a:latin typeface="Transliteration" pitchFamily="34" charset="0"/>
              </a:rPr>
              <a:t>  	  	 </a:t>
            </a:r>
            <a:r>
              <a:rPr lang="en-GB" dirty="0" err="1" smtClean="0">
                <a:latin typeface="Transliteration" pitchFamily="34" charset="0"/>
              </a:rPr>
              <a:t>pn</a:t>
            </a:r>
            <a:r>
              <a:rPr lang="en-GB" dirty="0" smtClean="0">
                <a:latin typeface="Transliteration" pitchFamily="34" charset="0"/>
              </a:rPr>
              <a:t>  	  	 </a:t>
            </a:r>
            <a:r>
              <a:rPr lang="en-GB" dirty="0" err="1" smtClean="0">
                <a:latin typeface="Transliteration" pitchFamily="34" charset="0"/>
              </a:rPr>
              <a:t>jqr</a:t>
            </a:r>
            <a:endParaRPr lang="en-GB" dirty="0" smtClean="0">
              <a:latin typeface="Transliteration" pitchFamily="34" charset="0"/>
            </a:endParaRPr>
          </a:p>
          <a:p>
            <a:pPr lvl="1"/>
            <a:r>
              <a:rPr lang="en-GB" dirty="0" smtClean="0">
                <a:latin typeface="+mj-lt"/>
              </a:rPr>
              <a:t>Plan  		this    		excellent</a:t>
            </a:r>
          </a:p>
          <a:p>
            <a:pPr lvl="1"/>
            <a:r>
              <a:rPr lang="en-GB" dirty="0" smtClean="0">
                <a:latin typeface="+mj-lt"/>
              </a:rPr>
              <a:t>Noun		pronoun	adjective</a:t>
            </a:r>
          </a:p>
          <a:p>
            <a:r>
              <a:rPr lang="en-GB" dirty="0" smtClean="0">
                <a:latin typeface="+mj-lt"/>
              </a:rPr>
              <a:t>= reference to a specific kind of plan, pronoun + adjective explain the characteristic of the plan</a:t>
            </a:r>
          </a:p>
          <a:p>
            <a:r>
              <a:rPr lang="en-GB" dirty="0" smtClean="0">
                <a:latin typeface="+mj-lt"/>
              </a:rPr>
              <a:t>BUT does not say anything what is happening with the plan</a:t>
            </a:r>
            <a:endParaRPr lang="en-GB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(Nominal) sentences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this, we need sentences: to say something ABOUT words/phrases</a:t>
            </a:r>
          </a:p>
          <a:p>
            <a:r>
              <a:rPr lang="en-GB" dirty="0" smtClean="0"/>
              <a:t>Every sentence contains at least TWO parts</a:t>
            </a:r>
          </a:p>
          <a:p>
            <a:pPr lvl="1"/>
            <a:r>
              <a:rPr lang="en-GB" dirty="0" smtClean="0"/>
              <a:t>Subject</a:t>
            </a:r>
          </a:p>
          <a:p>
            <a:pPr lvl="1"/>
            <a:r>
              <a:rPr lang="en-GB" dirty="0" smtClean="0"/>
              <a:t>Predicate </a:t>
            </a:r>
          </a:p>
          <a:p>
            <a:r>
              <a:rPr lang="en-GB" dirty="0" smtClean="0"/>
              <a:t>Subject: is what is talked about</a:t>
            </a:r>
          </a:p>
          <a:p>
            <a:r>
              <a:rPr lang="en-GB" dirty="0" smtClean="0"/>
              <a:t>Predicate: what is said about it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Nominal sentences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this, we need sentences: to say something ABOUT words/phrases</a:t>
            </a:r>
          </a:p>
          <a:p>
            <a:r>
              <a:rPr lang="en-GB" dirty="0" smtClean="0"/>
              <a:t>Every sentence contains at least TWO parts</a:t>
            </a:r>
          </a:p>
          <a:p>
            <a:pPr lvl="1"/>
            <a:r>
              <a:rPr lang="en-GB" dirty="0" smtClean="0"/>
              <a:t>Subject</a:t>
            </a:r>
          </a:p>
          <a:p>
            <a:pPr lvl="1"/>
            <a:r>
              <a:rPr lang="en-GB" dirty="0" smtClean="0"/>
              <a:t>Predicate </a:t>
            </a:r>
          </a:p>
          <a:p>
            <a:r>
              <a:rPr lang="en-GB" dirty="0" smtClean="0"/>
              <a:t>Subject: is what is talked about</a:t>
            </a:r>
          </a:p>
          <a:p>
            <a:r>
              <a:rPr lang="en-GB" dirty="0" smtClean="0"/>
              <a:t>Predicate: what is said about it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Our </a:t>
            </a:r>
            <a:r>
              <a:rPr lang="en-GB" dirty="0" err="1" smtClean="0"/>
              <a:t>excample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772816"/>
            <a:ext cx="9036496" cy="4354934"/>
          </a:xfrm>
        </p:spPr>
        <p:txBody>
          <a:bodyPr/>
          <a:lstStyle/>
          <a:p>
            <a:pPr lvl="1"/>
            <a:r>
              <a:rPr lang="en-GB" dirty="0" err="1" smtClean="0">
                <a:latin typeface="Transliteration" pitchFamily="34" charset="0"/>
              </a:rPr>
              <a:t>sxr</a:t>
            </a:r>
            <a:r>
              <a:rPr lang="en-GB" dirty="0" smtClean="0">
                <a:latin typeface="Transliteration" pitchFamily="34" charset="0"/>
              </a:rPr>
              <a:t>   	  	 </a:t>
            </a:r>
            <a:r>
              <a:rPr lang="en-GB" dirty="0" err="1" smtClean="0">
                <a:latin typeface="Transliteration" pitchFamily="34" charset="0"/>
              </a:rPr>
              <a:t>pn</a:t>
            </a:r>
            <a:r>
              <a:rPr lang="en-GB" dirty="0" smtClean="0">
                <a:latin typeface="Transliteration" pitchFamily="34" charset="0"/>
              </a:rPr>
              <a:t>  	  	 </a:t>
            </a:r>
            <a:r>
              <a:rPr lang="en-GB" dirty="0" err="1" smtClean="0">
                <a:latin typeface="Transliteration" pitchFamily="34" charset="0"/>
              </a:rPr>
              <a:t>jqr</a:t>
            </a:r>
            <a:endParaRPr lang="en-GB" dirty="0" smtClean="0">
              <a:latin typeface="Transliteration" pitchFamily="34" charset="0"/>
            </a:endParaRPr>
          </a:p>
          <a:p>
            <a:pPr lvl="1"/>
            <a:r>
              <a:rPr lang="en-GB" dirty="0" smtClean="0"/>
              <a:t>Plan  		this    		excellent</a:t>
            </a:r>
          </a:p>
          <a:p>
            <a:pPr lvl="1"/>
            <a:r>
              <a:rPr lang="en-GB" dirty="0" smtClean="0"/>
              <a:t>Noun		pronoun	adjective</a:t>
            </a:r>
          </a:p>
          <a:p>
            <a:r>
              <a:rPr lang="en-GB" dirty="0" smtClean="0"/>
              <a:t>English: this excellent plan</a:t>
            </a:r>
          </a:p>
          <a:p>
            <a:r>
              <a:rPr lang="en-GB" dirty="0" smtClean="0"/>
              <a:t>What is missing?</a:t>
            </a:r>
          </a:p>
          <a:p>
            <a:r>
              <a:rPr lang="en-GB" dirty="0" smtClean="0"/>
              <a:t>Predicate!</a:t>
            </a:r>
          </a:p>
          <a:p>
            <a:r>
              <a:rPr lang="en-GB" dirty="0" smtClean="0"/>
              <a:t>But sentence would be </a:t>
            </a:r>
            <a:r>
              <a:rPr lang="en-GB" i="1" dirty="0" smtClean="0"/>
              <a:t>This plan is excellent.</a:t>
            </a:r>
          </a:p>
          <a:p>
            <a:pPr lvl="1"/>
            <a:r>
              <a:rPr lang="en-GB" i="1" dirty="0" smtClean="0"/>
              <a:t>Plan </a:t>
            </a:r>
            <a:r>
              <a:rPr lang="en-GB" dirty="0" smtClean="0"/>
              <a:t>– noun, but in the function of a subject (this plan)</a:t>
            </a:r>
          </a:p>
          <a:p>
            <a:pPr lvl="1"/>
            <a:r>
              <a:rPr lang="en-GB" i="1" dirty="0" smtClean="0"/>
              <a:t>Excellent – </a:t>
            </a:r>
            <a:r>
              <a:rPr lang="en-GB" dirty="0" smtClean="0"/>
              <a:t>adjective, but in the function of a predicate (to be excellent)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English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Each sentence needs a VERB</a:t>
            </a:r>
          </a:p>
          <a:p>
            <a:r>
              <a:rPr lang="en-GB" dirty="0" smtClean="0"/>
              <a:t>So: predicate consists of verb + adjective: </a:t>
            </a:r>
            <a:r>
              <a:rPr lang="en-GB" i="1" dirty="0" smtClean="0"/>
              <a:t>is excellent (to be excellent)</a:t>
            </a:r>
          </a:p>
          <a:p>
            <a:r>
              <a:rPr lang="en-GB" dirty="0" smtClean="0"/>
              <a:t>In English, each sentence MUST have a verb, either form of be or any other verb</a:t>
            </a:r>
          </a:p>
          <a:p>
            <a:r>
              <a:rPr lang="en-GB" i="1" dirty="0" smtClean="0"/>
              <a:t>This plan is </a:t>
            </a:r>
            <a:r>
              <a:rPr lang="en-GB" i="1" dirty="0" smtClean="0"/>
              <a:t>excellent.</a:t>
            </a:r>
          </a:p>
          <a:p>
            <a:r>
              <a:rPr lang="en-GB" i="1" dirty="0" smtClean="0"/>
              <a:t>This plan seems excellent.</a:t>
            </a:r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Middle </a:t>
            </a:r>
            <a:r>
              <a:rPr lang="en-GB" dirty="0" smtClean="0"/>
              <a:t>Egyptian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Middle Egyptian has verbs</a:t>
            </a:r>
          </a:p>
          <a:p>
            <a:r>
              <a:rPr lang="en-GB" dirty="0" smtClean="0"/>
              <a:t>But verbs = complicated structures, not dealt with here</a:t>
            </a:r>
          </a:p>
          <a:p>
            <a:r>
              <a:rPr lang="en-GB" dirty="0" smtClean="0"/>
              <a:t>Middle Egyptian DOES NOT have an auxiliary verb (to be)</a:t>
            </a:r>
          </a:p>
          <a:p>
            <a:r>
              <a:rPr lang="en-GB" i="1" dirty="0" smtClean="0"/>
              <a:t>This plan is excellent</a:t>
            </a:r>
            <a:r>
              <a:rPr lang="en-GB" i="1" dirty="0" smtClean="0"/>
              <a:t>. </a:t>
            </a:r>
            <a:r>
              <a:rPr lang="en-GB" dirty="0" smtClean="0"/>
              <a:t>w</a:t>
            </a:r>
            <a:r>
              <a:rPr lang="en-GB" dirty="0" smtClean="0"/>
              <a:t>ould be</a:t>
            </a:r>
            <a:endParaRPr lang="en-GB" i="1" dirty="0" smtClean="0"/>
          </a:p>
          <a:p>
            <a:r>
              <a:rPr lang="en-GB" dirty="0" smtClean="0">
                <a:sym typeface="Wingdings"/>
              </a:rPr>
              <a:t> </a:t>
            </a:r>
            <a:r>
              <a:rPr lang="en-GB" i="1" dirty="0" smtClean="0"/>
              <a:t>This plan </a:t>
            </a:r>
            <a:r>
              <a:rPr lang="en-GB" i="1" dirty="0" smtClean="0"/>
              <a:t>excellent.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 without any verb at all!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ym typeface="Wingdings"/>
              </a:rPr>
              <a:t> </a:t>
            </a:r>
            <a:r>
              <a:rPr lang="en-GB" i="1" dirty="0" smtClean="0"/>
              <a:t>This plan excellent.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 without any verb at all!</a:t>
            </a:r>
            <a:endParaRPr lang="en-GB" dirty="0" smtClean="0"/>
          </a:p>
          <a:p>
            <a:r>
              <a:rPr lang="en-GB" dirty="0" smtClean="0"/>
              <a:t>As such we are back to combinations of nouns and adjectives!!!!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Nominal sentences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sentence only formed by nominal phrases! </a:t>
            </a:r>
          </a:p>
          <a:p>
            <a:r>
              <a:rPr lang="en-GB" dirty="0" smtClean="0"/>
              <a:t>Nouns</a:t>
            </a:r>
          </a:p>
          <a:p>
            <a:r>
              <a:rPr lang="en-GB" dirty="0" smtClean="0"/>
              <a:t>Pronouns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Nominal sentences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this, we need sentences: to say something ABOUT words/phrases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Every sentence contains at least TWO parts</a:t>
            </a:r>
          </a:p>
          <a:p>
            <a:pPr lvl="1"/>
            <a:r>
              <a:rPr lang="en-GB" b="1" dirty="0" smtClean="0">
                <a:solidFill>
                  <a:srgbClr val="FF0000"/>
                </a:solidFill>
              </a:rPr>
              <a:t>Subject</a:t>
            </a:r>
          </a:p>
          <a:p>
            <a:pPr lvl="1"/>
            <a:r>
              <a:rPr lang="en-GB" b="1" dirty="0" smtClean="0">
                <a:solidFill>
                  <a:srgbClr val="FF0000"/>
                </a:solidFill>
              </a:rPr>
              <a:t>Predicate</a:t>
            </a:r>
            <a:r>
              <a:rPr lang="en-GB" dirty="0" smtClean="0"/>
              <a:t> </a:t>
            </a:r>
          </a:p>
          <a:p>
            <a:r>
              <a:rPr lang="en-GB" dirty="0" smtClean="0"/>
              <a:t>Subject: is what is talked about</a:t>
            </a:r>
          </a:p>
          <a:p>
            <a:r>
              <a:rPr lang="en-GB" dirty="0" smtClean="0"/>
              <a:t>Predicate: what is said about it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Nominal sentences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sentence only formed by nominal phrases! </a:t>
            </a:r>
          </a:p>
          <a:p>
            <a:r>
              <a:rPr lang="en-GB" dirty="0" smtClean="0"/>
              <a:t>Nouns</a:t>
            </a:r>
          </a:p>
          <a:p>
            <a:r>
              <a:rPr lang="en-GB" dirty="0" smtClean="0"/>
              <a:t>Pronouns</a:t>
            </a:r>
          </a:p>
          <a:p>
            <a:r>
              <a:rPr lang="en-GB" dirty="0" smtClean="0"/>
              <a:t>That means:</a:t>
            </a:r>
          </a:p>
          <a:p>
            <a:pPr lvl="1"/>
            <a:r>
              <a:rPr lang="en-GB" dirty="0" smtClean="0"/>
              <a:t>Subject will be noun/pronoun</a:t>
            </a:r>
          </a:p>
          <a:p>
            <a:pPr lvl="1"/>
            <a:r>
              <a:rPr lang="en-GB" dirty="0" smtClean="0"/>
              <a:t>Predicate will be noun/pronoun </a:t>
            </a:r>
          </a:p>
          <a:p>
            <a:pPr lvl="1"/>
            <a:r>
              <a:rPr lang="en-GB" b="1" dirty="0" smtClean="0">
                <a:solidFill>
                  <a:srgbClr val="FF0000"/>
                </a:solidFill>
              </a:rPr>
              <a:t>Nominal predicate</a:t>
            </a:r>
          </a:p>
          <a:p>
            <a:r>
              <a:rPr lang="en-GB" i="1" dirty="0" smtClean="0"/>
              <a:t>The plan (is) a disaster.</a:t>
            </a:r>
          </a:p>
          <a:p>
            <a:r>
              <a:rPr lang="en-GB" dirty="0" smtClean="0"/>
              <a:t>Subject			(nominal) predicate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Nominal sentence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– B</a:t>
            </a:r>
          </a:p>
          <a:p>
            <a:pPr lvl="1"/>
            <a:r>
              <a:rPr lang="en-GB" smtClean="0"/>
              <a:t>With pronouns </a:t>
            </a:r>
            <a:r>
              <a:rPr lang="en-GB" smtClean="0">
                <a:sym typeface="Wingdings" pitchFamily="2" charset="2"/>
              </a:rPr>
              <a:t> independent</a:t>
            </a:r>
            <a:endParaRPr lang="en-GB" dirty="0" smtClean="0"/>
          </a:p>
          <a:p>
            <a:pPr lvl="1"/>
            <a:r>
              <a:rPr lang="en-GB" dirty="0" smtClean="0"/>
              <a:t>With nouns</a:t>
            </a:r>
          </a:p>
          <a:p>
            <a:r>
              <a:rPr lang="en-GB" dirty="0" smtClean="0"/>
              <a:t>A </a:t>
            </a:r>
            <a:r>
              <a:rPr lang="en-GB" i="1" dirty="0" err="1" smtClean="0"/>
              <a:t>pw</a:t>
            </a:r>
            <a:endParaRPr lang="en-GB" i="1" dirty="0" smtClean="0"/>
          </a:p>
          <a:p>
            <a:r>
              <a:rPr lang="en-GB" dirty="0" smtClean="0"/>
              <a:t>A </a:t>
            </a:r>
            <a:r>
              <a:rPr lang="en-GB" i="1" dirty="0" err="1" smtClean="0"/>
              <a:t>pw</a:t>
            </a:r>
            <a:r>
              <a:rPr lang="en-GB" dirty="0" smtClean="0"/>
              <a:t> B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lit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2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2716</TotalTime>
  <Words>359</Words>
  <Application>Microsoft Office PowerPoint</Application>
  <PresentationFormat>On-screen Show (4:3)</PresentationFormat>
  <Paragraphs>88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Slit</vt:lpstr>
      <vt:lpstr>2_Office Theme</vt:lpstr>
      <vt:lpstr>1_Katharina</vt:lpstr>
      <vt:lpstr>Quadrant</vt:lpstr>
      <vt:lpstr>Katharina</vt:lpstr>
      <vt:lpstr>2_Katharina</vt:lpstr>
      <vt:lpstr>Hieroglyphs 13  Our first sentences: more combinations of nouns and adjectives</vt:lpstr>
      <vt:lpstr>Combinations of nouns</vt:lpstr>
      <vt:lpstr>Nominal phrases (extended with adjective)</vt:lpstr>
      <vt:lpstr>(Nominal) sentences</vt:lpstr>
      <vt:lpstr>Nominal sentences</vt:lpstr>
      <vt:lpstr>Our excample:</vt:lpstr>
      <vt:lpstr>English:</vt:lpstr>
      <vt:lpstr>In Middle Egyptian</vt:lpstr>
      <vt:lpstr>Slide 9</vt:lpstr>
      <vt:lpstr>Nominal sentences</vt:lpstr>
      <vt:lpstr>Nominal sentences</vt:lpstr>
      <vt:lpstr>Nominal sentences</vt:lpstr>
      <vt:lpstr>Nominal sentence types</vt:lpstr>
    </vt:vector>
  </TitlesOfParts>
  <Company>University of Cambridge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Cultural memory and the organization of collective wisdom</dc:title>
  <dc:creator>Faculty of Oriental Studies</dc:creator>
  <cp:lastModifiedBy>sg087</cp:lastModifiedBy>
  <cp:revision>226</cp:revision>
  <dcterms:created xsi:type="dcterms:W3CDTF">2007-02-08T16:50:21Z</dcterms:created>
  <dcterms:modified xsi:type="dcterms:W3CDTF">2013-12-11T11:10:18Z</dcterms:modified>
</cp:coreProperties>
</file>