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2" autoAdjust="0"/>
    <p:restoredTop sz="94660"/>
  </p:normalViewPr>
  <p:slideViewPr>
    <p:cSldViewPr snapToGrid="0">
      <p:cViewPr varScale="1">
        <p:scale>
          <a:sx n="84" d="100"/>
          <a:sy n="84" d="100"/>
        </p:scale>
        <p:origin x="114" y="1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868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56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30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108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076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756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681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3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28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62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783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E78A4-2CDE-423D-A12C-601AF5A0C541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63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82042"/>
          </a:xfrm>
        </p:spPr>
        <p:txBody>
          <a:bodyPr>
            <a:normAutofit/>
          </a:bodyPr>
          <a:lstStyle/>
          <a:p>
            <a:r>
              <a:rPr lang="en-GB" sz="2400" b="1" dirty="0"/>
              <a:t>RELATIONSHIP BETWEEN SHEAR FORCE Q, BENDING MOMENT M and INTENSITY OF LOADING W</a:t>
            </a: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9442" y="609666"/>
                <a:ext cx="10515600" cy="6082963"/>
              </a:xfrm>
            </p:spPr>
            <p:txBody>
              <a:bodyPr>
                <a:normAutofit fontScale="70000" lnSpcReduction="20000"/>
              </a:bodyPr>
              <a:lstStyle/>
              <a:p>
                <a:pPr algn="just">
                  <a:lnSpc>
                    <a:spcPct val="120000"/>
                  </a:lnSpc>
                </a:pPr>
                <a:r>
                  <a:rPr lang="en-GB" sz="2000" dirty="0"/>
                  <a:t>Consider the beam AB carrying a uniformly distributed loading intensity of w </a:t>
                </a:r>
                <a:r>
                  <a:rPr lang="en-GB" sz="2000" dirty="0" err="1"/>
                  <a:t>kN</a:t>
                </a:r>
                <a:r>
                  <a:rPr lang="en-GB" sz="2000" dirty="0"/>
                  <a:t>/m simply supported at A and B. By symmetry, each reaction takes half the total load, that is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𝑤𝐿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sz="2000" dirty="0" smtClean="0"/>
                  <a:t>.</a:t>
                </a:r>
              </a:p>
              <a:p>
                <a:pPr algn="just"/>
                <a:endParaRPr lang="en-GB" sz="2000" dirty="0"/>
              </a:p>
              <a:p>
                <a:pPr algn="just"/>
                <a:r>
                  <a:rPr lang="en-GB" sz="2000" dirty="0" smtClean="0"/>
                  <a:t>The </a:t>
                </a:r>
                <a:r>
                  <a:rPr lang="en-GB" sz="2000" dirty="0"/>
                  <a:t>BM at any point C, distance from A, is given </a:t>
                </a:r>
                <a:r>
                  <a:rPr lang="en-GB" sz="2000" dirty="0" smtClean="0"/>
                  <a:t>by</a:t>
                </a:r>
              </a:p>
              <a:p>
                <a:endParaRPr lang="en-GB" sz="2000" dirty="0"/>
              </a:p>
              <a:p>
                <a:pPr marL="2149475" indent="-2149475">
                  <a:buNone/>
                  <a:tabLst>
                    <a:tab pos="2957513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𝑤𝐿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∙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𝑤𝑥</m:t>
                          </m:r>
                        </m:e>
                      </m:d>
                      <m:r>
                        <a:rPr lang="en-GB" sz="2000" i="1">
                          <a:latin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r>
                  <a:rPr lang="en-GB" sz="2000" dirty="0"/>
                  <a:t> </a:t>
                </a:r>
              </a:p>
              <a:p>
                <a:pPr marL="1887538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∴    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𝑤𝐿𝑥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𝑤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sz="2000" dirty="0"/>
              </a:p>
              <a:p>
                <a:pPr algn="just"/>
                <a:endParaRPr lang="en-GB" sz="2000" dirty="0" smtClean="0"/>
              </a:p>
              <a:p>
                <a:pPr algn="just"/>
                <a:r>
                  <a:rPr lang="en-GB" sz="2000" dirty="0" smtClean="0"/>
                  <a:t>Differentiating M with respect to x gives,</a:t>
                </a:r>
              </a:p>
              <a:p>
                <a:pPr algn="just"/>
                <a:endParaRPr lang="en-GB" sz="2000" dirty="0" smtClean="0"/>
              </a:p>
              <a:p>
                <a:pPr marL="2509838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𝑑𝑀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𝑤𝐿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𝑤𝑥</m:t>
                      </m:r>
                    </m:oMath>
                  </m:oMathPara>
                </a14:m>
                <a:endParaRPr lang="en-GB" sz="2000" dirty="0"/>
              </a:p>
              <a:p>
                <a:pPr algn="just"/>
                <a:endParaRPr lang="en-GB" sz="2000" dirty="0"/>
              </a:p>
              <a:p>
                <a:r>
                  <a:rPr lang="en-GB" sz="2000" dirty="0"/>
                  <a:t>Now, the SF Q at C is,</a:t>
                </a:r>
              </a:p>
              <a:p>
                <a:pPr marL="2422525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𝑤𝐿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𝑤𝑥</m:t>
                      </m:r>
                    </m:oMath>
                  </m:oMathPara>
                </a14:m>
                <a:endParaRPr lang="en-GB" sz="2000" dirty="0" smtClean="0"/>
              </a:p>
              <a:p>
                <a:pPr marL="2422525" indent="0">
                  <a:buNone/>
                </a:pPr>
                <a:endParaRPr lang="en-GB" sz="2000" dirty="0" smtClean="0"/>
              </a:p>
              <a:p>
                <a:pPr marL="263525" indent="-263525"/>
                <a:r>
                  <a:rPr lang="en-GB" sz="2000" dirty="0"/>
                  <a:t>Differentiating M </a:t>
                </a:r>
                <a:r>
                  <a:rPr lang="en-GB" sz="2000" dirty="0" smtClean="0"/>
                  <a:t>twice with </a:t>
                </a:r>
                <a:r>
                  <a:rPr lang="en-GB" sz="2000" dirty="0"/>
                  <a:t>respect to x</a:t>
                </a:r>
                <a:r>
                  <a:rPr lang="en-GB" sz="2000" dirty="0" smtClean="0"/>
                  <a:t>, that is 1</a:t>
                </a:r>
                <a:r>
                  <a:rPr lang="en-GB" sz="2000" baseline="30000" dirty="0" smtClean="0"/>
                  <a:t>st</a:t>
                </a:r>
                <a:r>
                  <a:rPr lang="en-GB" sz="2000" dirty="0" smtClean="0"/>
                  <a:t> derivative of Q with respect to x gives,</a:t>
                </a:r>
                <a:endParaRPr lang="en-GB" sz="2000" dirty="0"/>
              </a:p>
              <a:p>
                <a:pPr marL="2422525" indent="0">
                  <a:buNone/>
                </a:pPr>
                <a:endParaRPr lang="en-GB" sz="2000" dirty="0"/>
              </a:p>
              <a:p>
                <a:pPr marL="1887538" indent="-1887538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∴ 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𝑀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𝑑𝑄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𝑤</m:t>
                      </m:r>
                    </m:oMath>
                  </m:oMathPara>
                </a14:m>
                <a:endParaRPr lang="en-GB" sz="2000" dirty="0"/>
              </a:p>
              <a:p>
                <a:pPr algn="just"/>
                <a:endParaRPr lang="en-GB" sz="2000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9442" y="609666"/>
                <a:ext cx="10515600" cy="6082963"/>
              </a:xfrm>
              <a:blipFill>
                <a:blip r:embed="rId2"/>
                <a:stretch>
                  <a:fillRect l="-58" t="-200" r="-1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9745" t="37501" r="70572" b="47812"/>
          <a:stretch/>
        </p:blipFill>
        <p:spPr>
          <a:xfrm>
            <a:off x="6926092" y="1760758"/>
            <a:ext cx="4541225" cy="2204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04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8821" y="152467"/>
                <a:ext cx="10515600" cy="620942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Thus, the rate of change of the BM with respect to x is equal to the shear force Q, or the slope </a:t>
                </a:r>
                <a:r>
                  <a:rPr lang="en-GB" dirty="0" smtClean="0"/>
                  <a:t>of </a:t>
                </a:r>
                <a:r>
                  <a:rPr lang="en-GB" dirty="0"/>
                  <a:t>the BM diagram at a given point is the shear at that point</a:t>
                </a:r>
                <a:r>
                  <a:rPr lang="en-GB" dirty="0" smtClean="0"/>
                  <a:t>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𝑀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𝑄</m:t>
                          </m:r>
                          <m:box>
                            <m:boxPr>
                              <m:diff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box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𝑑𝑥</m:t>
                              </m:r>
                            </m:e>
                          </m:box>
                        </m:e>
                      </m:nary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r>
                  <a:rPr lang="en-GB" dirty="0"/>
                  <a:t>And the rate of change of the shearing force with respect to x is equal to the load or the slope of the SF diagram at a given point equals the load at that point</a:t>
                </a:r>
                <a:r>
                  <a:rPr lang="en-GB" dirty="0" smtClean="0"/>
                  <a:t>.</a:t>
                </a:r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𝑑𝑄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  <m:box>
                            <m:boxPr>
                              <m:diff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box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𝑑𝑥</m:t>
                              </m:r>
                            </m:e>
                          </m:box>
                        </m:e>
                      </m:nary>
                    </m:oMath>
                  </m:oMathPara>
                </a14:m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8821" y="152467"/>
                <a:ext cx="10515600" cy="6209422"/>
              </a:xfrm>
              <a:blipFill rotWithShape="0">
                <a:blip r:embed="rId2"/>
                <a:stretch>
                  <a:fillRect l="-870" r="-1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260048" y="1651337"/>
            <a:ext cx="5203015" cy="107240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2527231" y="4809584"/>
            <a:ext cx="6500037" cy="105619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7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108</Words>
  <Application>Microsoft Office PowerPoint</Application>
  <PresentationFormat>Widescreen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Cambria Math</vt:lpstr>
      <vt:lpstr>Office Theme</vt:lpstr>
      <vt:lpstr>RELATIONSHIP BETWEEN SHEAR FORCE Q, BENDING MOMENT M and INTENSITY OF LOADING W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BENDING BEAMS</dc:title>
  <dc:creator>Arnaud Marotin</dc:creator>
  <cp:lastModifiedBy>Arnaud Marotin</cp:lastModifiedBy>
  <cp:revision>34</cp:revision>
  <dcterms:created xsi:type="dcterms:W3CDTF">2019-02-12T16:12:58Z</dcterms:created>
  <dcterms:modified xsi:type="dcterms:W3CDTF">2019-03-01T16:16:55Z</dcterms:modified>
</cp:coreProperties>
</file>