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83C3BD20-0881-4E45-B61E-417B0F42FB1F}" type="datetimeFigureOut">
              <a:rPr lang="en-GB" smtClean="0"/>
              <a:t>29/10/2014</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DDD033EB-2F7D-4A5B-B7D4-1883C3DF055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3C3BD20-0881-4E45-B61E-417B0F42FB1F}" type="datetimeFigureOut">
              <a:rPr lang="en-GB" smtClean="0"/>
              <a:t>29/10/2014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DDD033EB-2F7D-4A5B-B7D4-1883C3DF0559}"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83C3BD20-0881-4E45-B61E-417B0F42FB1F}" type="datetimeFigureOut">
              <a:rPr lang="en-GB" smtClean="0"/>
              <a:t>29/10/2014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DDD033EB-2F7D-4A5B-B7D4-1883C3DF0559}"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83C3BD20-0881-4E45-B61E-417B0F42FB1F}" type="datetimeFigureOut">
              <a:rPr lang="en-GB" smtClean="0"/>
              <a:t>29/10/2014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DDD033EB-2F7D-4A5B-B7D4-1883C3DF0559}"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83C3BD20-0881-4E45-B61E-417B0F42FB1F}" type="datetimeFigureOut">
              <a:rPr lang="en-GB" smtClean="0"/>
              <a:t>29/10/2014</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DDD033EB-2F7D-4A5B-B7D4-1883C3DF0559}"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83C3BD20-0881-4E45-B61E-417B0F42FB1F}" type="datetimeFigureOut">
              <a:rPr lang="en-GB" smtClean="0"/>
              <a:t>29/10/2014</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DDD033EB-2F7D-4A5B-B7D4-1883C3DF0559}"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83C3BD20-0881-4E45-B61E-417B0F42FB1F}" type="datetimeFigureOut">
              <a:rPr lang="en-GB" smtClean="0"/>
              <a:t>29/10/2014</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DDD033EB-2F7D-4A5B-B7D4-1883C3DF055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83C3BD20-0881-4E45-B61E-417B0F42FB1F}" type="datetimeFigureOut">
              <a:rPr lang="en-GB" smtClean="0"/>
              <a:t>29/10/2014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DDD033EB-2F7D-4A5B-B7D4-1883C3DF0559}"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3C3BD20-0881-4E45-B61E-417B0F42FB1F}" type="datetimeFigureOut">
              <a:rPr lang="en-GB" smtClean="0"/>
              <a:t>29/10/2014</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DDD033EB-2F7D-4A5B-B7D4-1883C3DF0559}"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3C3BD20-0881-4E45-B61E-417B0F42FB1F}" type="datetimeFigureOut">
              <a:rPr lang="en-GB" smtClean="0"/>
              <a:t>29/10/2014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DDD033EB-2F7D-4A5B-B7D4-1883C3DF055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3C3BD20-0881-4E45-B61E-417B0F42FB1F}" type="datetimeFigureOut">
              <a:rPr lang="en-GB" smtClean="0"/>
              <a:t>29/10/2014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DDD033EB-2F7D-4A5B-B7D4-1883C3DF055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83C3BD20-0881-4E45-B61E-417B0F42FB1F}" type="datetimeFigureOut">
              <a:rPr lang="en-GB" smtClean="0"/>
              <a:t>29/10/2014</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DDD033EB-2F7D-4A5B-B7D4-1883C3DF055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 </a:t>
            </a:r>
            <a:r>
              <a:rPr lang="en-GB" dirty="0" smtClean="0"/>
              <a:t>Electric Motors</a:t>
            </a:r>
            <a:endParaRPr lang="en-GB" dirty="0"/>
          </a:p>
        </p:txBody>
      </p:sp>
      <p:sp>
        <p:nvSpPr>
          <p:cNvPr id="3" name="Subtitle 2"/>
          <p:cNvSpPr>
            <a:spLocks noGrp="1"/>
          </p:cNvSpPr>
          <p:nvPr>
            <p:ph type="subTitle" idx="1"/>
          </p:nvPr>
        </p:nvSpPr>
        <p:spPr/>
        <p:txBody>
          <a:bodyPr/>
          <a:lstStyle/>
          <a:p>
            <a:r>
              <a:rPr lang="en-GB" dirty="0" smtClean="0"/>
              <a:t>Induction</a:t>
            </a:r>
            <a:endParaRPr lang="en-GB" dirty="0"/>
          </a:p>
        </p:txBody>
      </p:sp>
    </p:spTree>
    <p:extLst>
      <p:ext uri="{BB962C8B-B14F-4D97-AF65-F5344CB8AC3E}">
        <p14:creationId xmlns:p14="http://schemas.microsoft.com/office/powerpoint/2010/main" val="8400882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2235704"/>
          </a:xfrm>
        </p:spPr>
        <p:txBody>
          <a:bodyPr>
            <a:normAutofit/>
          </a:bodyPr>
          <a:lstStyle/>
          <a:p>
            <a:r>
              <a:rPr lang="en-GB" sz="2200" dirty="0">
                <a:latin typeface="Times New Roman" panose="02020603050405020304" pitchFamily="18" charset="0"/>
                <a:cs typeface="Times New Roman" panose="02020603050405020304" pitchFamily="18" charset="0"/>
              </a:rPr>
              <a:t>How does an Induction Motor </a:t>
            </a:r>
            <a:r>
              <a:rPr lang="en-GB" sz="2200" dirty="0" smtClean="0">
                <a:latin typeface="Times New Roman" panose="02020603050405020304" pitchFamily="18" charset="0"/>
                <a:cs typeface="Times New Roman" panose="02020603050405020304" pitchFamily="18" charset="0"/>
              </a:rPr>
              <a:t>Work</a:t>
            </a:r>
          </a:p>
          <a:p>
            <a:r>
              <a:rPr lang="en-GB" sz="1600" dirty="0">
                <a:latin typeface="Times New Roman" panose="02020603050405020304" pitchFamily="18" charset="0"/>
                <a:cs typeface="Times New Roman" panose="02020603050405020304" pitchFamily="18" charset="0"/>
              </a:rPr>
              <a:t>Induction motors are the most commonly used electrical machines. They are cheaper, more rugged and easier to maintain compared to other alternatives. </a:t>
            </a:r>
            <a:endParaRPr lang="en-GB" sz="1600" dirty="0" smtClean="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An induction motor has 2 main parts; the Stator and Rotor</a:t>
            </a:r>
            <a:r>
              <a:rPr lang="en-GB" sz="1600" dirty="0" smtClean="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The Stator is the stationary part and the rotor is the rotating part. The Rotor sits inside the Stator. There will be a small gap between rotor and stator, known as air-gap. The value of the radial air-gap may vary from 0.5 to 2 mm. </a:t>
            </a:r>
            <a:endParaRPr lang="en-GB" sz="16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2800" dirty="0" smtClean="0"/>
              <a:t>Induction </a:t>
            </a:r>
            <a:r>
              <a:rPr lang="en-GB" sz="2800" dirty="0" smtClean="0"/>
              <a:t>Motors</a:t>
            </a:r>
            <a:endParaRPr lang="en-GB" sz="2800" dirty="0"/>
          </a:p>
        </p:txBody>
      </p:sp>
      <p:pic>
        <p:nvPicPr>
          <p:cNvPr id="1030" name="Picture 6" descr="http://upload.wikimedia.org/wikipedia/commons/a/a9/Rotterdam_Ahoy_Europort_2011_%2814%2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4008" y="3501008"/>
            <a:ext cx="3816424" cy="288810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907704" y="4668061"/>
            <a:ext cx="2592288" cy="830997"/>
          </a:xfrm>
          <a:prstGeom prst="rect">
            <a:avLst/>
          </a:prstGeom>
        </p:spPr>
        <p:txBody>
          <a:bodyPr wrap="square">
            <a:spAutoFit/>
          </a:bodyPr>
          <a:lstStyle/>
          <a:p>
            <a:r>
              <a:rPr lang="en-GB" sz="1200" dirty="0">
                <a:latin typeface="Times New Roman" panose="02020603050405020304" pitchFamily="18" charset="0"/>
                <a:cs typeface="Times New Roman" panose="02020603050405020304" pitchFamily="18" charset="0"/>
              </a:rPr>
              <a:t>Cutaway view through stator of </a:t>
            </a:r>
            <a:r>
              <a:rPr lang="en-GB" sz="1200" dirty="0" smtClean="0">
                <a:latin typeface="Times New Roman" panose="02020603050405020304" pitchFamily="18" charset="0"/>
                <a:cs typeface="Times New Roman" panose="02020603050405020304" pitchFamily="18" charset="0"/>
              </a:rPr>
              <a:t>TEFC (totally enclosed fan cooled)  </a:t>
            </a:r>
            <a:r>
              <a:rPr lang="en-GB" sz="1200" dirty="0">
                <a:latin typeface="Times New Roman" panose="02020603050405020304" pitchFamily="18" charset="0"/>
                <a:cs typeface="Times New Roman" panose="02020603050405020304" pitchFamily="18" charset="0"/>
              </a:rPr>
              <a:t>induction </a:t>
            </a:r>
            <a:r>
              <a:rPr lang="en-GB" sz="1200" dirty="0" smtClean="0">
                <a:latin typeface="Times New Roman" panose="02020603050405020304" pitchFamily="18" charset="0"/>
                <a:cs typeface="Times New Roman" panose="02020603050405020304" pitchFamily="18" charset="0"/>
              </a:rPr>
              <a:t>motor to show the rotor. </a:t>
            </a:r>
            <a:r>
              <a:rPr lang="en-GB" sz="1200" dirty="0">
                <a:latin typeface="Times New Roman" panose="02020603050405020304" pitchFamily="18" charset="0"/>
                <a:cs typeface="Times New Roman" panose="02020603050405020304" pitchFamily="18" charset="0"/>
              </a:rPr>
              <a:t>Note rotor air circulation vanes</a:t>
            </a:r>
          </a:p>
        </p:txBody>
      </p:sp>
    </p:spTree>
    <p:extLst>
      <p:ext uri="{BB962C8B-B14F-4D97-AF65-F5344CB8AC3E}">
        <p14:creationId xmlns:p14="http://schemas.microsoft.com/office/powerpoint/2010/main" val="31238770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1875664"/>
          </a:xfrm>
        </p:spPr>
        <p:txBody>
          <a:bodyPr>
            <a:normAutofit/>
          </a:bodyPr>
          <a:lstStyle/>
          <a:p>
            <a:r>
              <a:rPr lang="en-GB" sz="2200" dirty="0">
                <a:latin typeface="Times New Roman" panose="02020603050405020304" pitchFamily="18" charset="0"/>
                <a:cs typeface="Times New Roman" panose="02020603050405020304" pitchFamily="18" charset="0"/>
              </a:rPr>
              <a:t>How does an Induction Motor </a:t>
            </a:r>
            <a:r>
              <a:rPr lang="en-GB" sz="2200" dirty="0" smtClean="0">
                <a:latin typeface="Times New Roman" panose="02020603050405020304" pitchFamily="18" charset="0"/>
                <a:cs typeface="Times New Roman" panose="02020603050405020304" pitchFamily="18" charset="0"/>
              </a:rPr>
              <a:t>Work</a:t>
            </a:r>
          </a:p>
          <a:p>
            <a:r>
              <a:rPr lang="en-GB" sz="1800" dirty="0">
                <a:latin typeface="Times New Roman" panose="02020603050405020304" pitchFamily="18" charset="0"/>
                <a:cs typeface="Times New Roman" panose="02020603050405020304" pitchFamily="18" charset="0"/>
              </a:rPr>
              <a:t>Construction details of a Stator</a:t>
            </a:r>
          </a:p>
          <a:p>
            <a:pPr algn="just"/>
            <a:r>
              <a:rPr lang="en-GB" sz="1600" dirty="0">
                <a:latin typeface="Times New Roman" panose="02020603050405020304" pitchFamily="18" charset="0"/>
                <a:cs typeface="Times New Roman" panose="02020603050405020304" pitchFamily="18" charset="0"/>
              </a:rPr>
              <a:t>A Stator is made by stacking thin-slotted highly permeable steel laminations inside a steel or cast iron frame. The way the steel laminations are arranged inside the frame is shown in the following </a:t>
            </a:r>
            <a:r>
              <a:rPr lang="en-GB" sz="1600" dirty="0" smtClean="0">
                <a:latin typeface="Times New Roman" panose="02020603050405020304" pitchFamily="18" charset="0"/>
                <a:cs typeface="Times New Roman" panose="02020603050405020304" pitchFamily="18" charset="0"/>
              </a:rPr>
              <a:t>image (below left).  </a:t>
            </a:r>
            <a:r>
              <a:rPr lang="en-GB" sz="1600" dirty="0">
                <a:latin typeface="Times New Roman" panose="02020603050405020304" pitchFamily="18" charset="0"/>
                <a:cs typeface="Times New Roman" panose="02020603050405020304" pitchFamily="18" charset="0"/>
              </a:rPr>
              <a:t>Here only few of the steel laminations are </a:t>
            </a:r>
            <a:r>
              <a:rPr lang="en-GB" sz="1600" dirty="0" smtClean="0">
                <a:latin typeface="Times New Roman" panose="02020603050405020304" pitchFamily="18" charset="0"/>
                <a:cs typeface="Times New Roman" panose="02020603050405020304" pitchFamily="18" charset="0"/>
              </a:rPr>
              <a:t>shown. Windings are passed </a:t>
            </a:r>
            <a:r>
              <a:rPr lang="en-GB" sz="1600" dirty="0">
                <a:latin typeface="Times New Roman" panose="02020603050405020304" pitchFamily="18" charset="0"/>
                <a:cs typeface="Times New Roman" panose="02020603050405020304" pitchFamily="18" charset="0"/>
              </a:rPr>
              <a:t>through </a:t>
            </a:r>
            <a:r>
              <a:rPr lang="en-GB" sz="1600" dirty="0" smtClean="0">
                <a:latin typeface="Times New Roman" panose="02020603050405020304" pitchFamily="18" charset="0"/>
                <a:cs typeface="Times New Roman" panose="02020603050405020304" pitchFamily="18" charset="0"/>
              </a:rPr>
              <a:t>the slots </a:t>
            </a:r>
            <a:r>
              <a:rPr lang="en-GB" sz="1600" dirty="0">
                <a:latin typeface="Times New Roman" panose="02020603050405020304" pitchFamily="18" charset="0"/>
                <a:cs typeface="Times New Roman" panose="02020603050405020304" pitchFamily="18" charset="0"/>
              </a:rPr>
              <a:t>of the </a:t>
            </a:r>
            <a:r>
              <a:rPr lang="en-GB" sz="1600" dirty="0" smtClean="0">
                <a:latin typeface="Times New Roman" panose="02020603050405020304" pitchFamily="18" charset="0"/>
                <a:cs typeface="Times New Roman" panose="02020603050405020304" pitchFamily="18" charset="0"/>
              </a:rPr>
              <a:t>stator, also, as shown (below right). </a:t>
            </a:r>
            <a:endParaRPr lang="en-GB" sz="16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2800" dirty="0" smtClean="0"/>
              <a:t>Induction </a:t>
            </a:r>
            <a:r>
              <a:rPr lang="en-GB" sz="2800" dirty="0" smtClean="0"/>
              <a:t>Motors</a:t>
            </a:r>
            <a:endParaRPr lang="en-GB" sz="2800" dirty="0"/>
          </a:p>
        </p:txBody>
      </p:sp>
      <p:pic>
        <p:nvPicPr>
          <p:cNvPr id="2050" name="Picture 2" descr="http://www.powerengineering.com/Images/Machinery/DC_Motor_Stator_756x30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573016"/>
            <a:ext cx="4464496" cy="177162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www.otherpower.com/images/scimages/7829/windi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3356992"/>
            <a:ext cx="3987761" cy="29938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518096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1875664"/>
          </a:xfrm>
        </p:spPr>
        <p:txBody>
          <a:bodyPr>
            <a:normAutofit/>
          </a:bodyPr>
          <a:lstStyle/>
          <a:p>
            <a:r>
              <a:rPr lang="en-GB" sz="2200" dirty="0">
                <a:latin typeface="Times New Roman" panose="02020603050405020304" pitchFamily="18" charset="0"/>
                <a:cs typeface="Times New Roman" panose="02020603050405020304" pitchFamily="18" charset="0"/>
              </a:rPr>
              <a:t>How does an Induction Motor </a:t>
            </a:r>
            <a:r>
              <a:rPr lang="en-GB" sz="2200" dirty="0" smtClean="0">
                <a:latin typeface="Times New Roman" panose="02020603050405020304" pitchFamily="18" charset="0"/>
                <a:cs typeface="Times New Roman" panose="02020603050405020304" pitchFamily="18" charset="0"/>
              </a:rPr>
              <a:t>Work</a:t>
            </a:r>
          </a:p>
          <a:p>
            <a:r>
              <a:rPr lang="en-GB" sz="1700" dirty="0">
                <a:latin typeface="Times New Roman" panose="02020603050405020304" pitchFamily="18" charset="0"/>
                <a:cs typeface="Times New Roman" panose="02020603050405020304" pitchFamily="18" charset="0"/>
              </a:rPr>
              <a:t>Effect of 3 Phase Current Passing Through a Stator Winding</a:t>
            </a:r>
          </a:p>
          <a:p>
            <a:r>
              <a:rPr lang="en-GB" sz="1700" dirty="0">
                <a:latin typeface="Times New Roman" panose="02020603050405020304" pitchFamily="18" charset="0"/>
                <a:cs typeface="Times New Roman" panose="02020603050405020304" pitchFamily="18" charset="0"/>
              </a:rPr>
              <a:t>When a 3 phase AC current passes through the winding something very interesting happens. It produces a rotating magnetic field </a:t>
            </a:r>
            <a:r>
              <a:rPr lang="en-GB" sz="1700" i="1" dirty="0">
                <a:latin typeface="Times New Roman" panose="02020603050405020304" pitchFamily="18" charset="0"/>
                <a:cs typeface="Times New Roman" panose="02020603050405020304" pitchFamily="18" charset="0"/>
              </a:rPr>
              <a:t>(RMF)</a:t>
            </a:r>
            <a:r>
              <a:rPr lang="en-GB" sz="1700" dirty="0">
                <a:latin typeface="Times New Roman" panose="02020603050405020304" pitchFamily="18" charset="0"/>
                <a:cs typeface="Times New Roman" panose="02020603050405020304" pitchFamily="18" charset="0"/>
              </a:rPr>
              <a:t>. As shown in the figure below a magnetic field is produced which is rotating in nature. RMF is an important concept in electrical machines</a:t>
            </a:r>
            <a:r>
              <a:rPr lang="en-GB" sz="1700" dirty="0" smtClean="0">
                <a:latin typeface="Times New Roman" panose="02020603050405020304" pitchFamily="18" charset="0"/>
                <a:cs typeface="Times New Roman" panose="02020603050405020304" pitchFamily="18" charset="0"/>
              </a:rPr>
              <a:t>.. </a:t>
            </a:r>
            <a:endParaRPr lang="en-GB" sz="17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2800" dirty="0" smtClean="0"/>
              <a:t>Induction </a:t>
            </a:r>
            <a:r>
              <a:rPr lang="en-GB" sz="2800" dirty="0" smtClean="0"/>
              <a:t>Motors</a:t>
            </a:r>
            <a:endParaRPr lang="en-GB" sz="2800" dirty="0"/>
          </a:p>
        </p:txBody>
      </p:sp>
      <p:pic>
        <p:nvPicPr>
          <p:cNvPr id="3076" name="Picture 4" descr="https://lh5.googleusercontent.com/-_Lvr4-zokEs/Ug-5tDbpATI/AAAAAAAACcg/WaJj5WWYad4/s1600/Rotating_magnetic_filed_induction_moto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9952" y="3356992"/>
            <a:ext cx="3024336" cy="3279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507426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1875664"/>
          </a:xfrm>
        </p:spPr>
        <p:txBody>
          <a:bodyPr>
            <a:normAutofit/>
          </a:bodyPr>
          <a:lstStyle/>
          <a:p>
            <a:r>
              <a:rPr lang="en-GB" sz="2200" dirty="0">
                <a:latin typeface="Times New Roman" panose="02020603050405020304" pitchFamily="18" charset="0"/>
                <a:cs typeface="Times New Roman" panose="02020603050405020304" pitchFamily="18" charset="0"/>
              </a:rPr>
              <a:t>How does an Induction Motor </a:t>
            </a:r>
            <a:r>
              <a:rPr lang="en-GB" sz="2200" dirty="0" smtClean="0">
                <a:latin typeface="Times New Roman" panose="02020603050405020304" pitchFamily="18" charset="0"/>
                <a:cs typeface="Times New Roman" panose="02020603050405020304" pitchFamily="18" charset="0"/>
              </a:rPr>
              <a:t>Work</a:t>
            </a:r>
          </a:p>
          <a:p>
            <a:r>
              <a:rPr lang="en-GB" sz="1900" dirty="0">
                <a:latin typeface="Times New Roman" panose="02020603050405020304" pitchFamily="18" charset="0"/>
                <a:cs typeface="Times New Roman" panose="02020603050405020304" pitchFamily="18" charset="0"/>
              </a:rPr>
              <a:t>The Concept of a Rotating Magnetic Field</a:t>
            </a:r>
          </a:p>
          <a:p>
            <a:pPr algn="just"/>
            <a:r>
              <a:rPr lang="en-GB" sz="1600" dirty="0">
                <a:latin typeface="Times New Roman" panose="02020603050405020304" pitchFamily="18" charset="0"/>
                <a:cs typeface="Times New Roman" panose="02020603050405020304" pitchFamily="18" charset="0"/>
              </a:rPr>
              <a:t>To</a:t>
            </a:r>
            <a:r>
              <a:rPr lang="en-GB" sz="1700" dirty="0">
                <a:latin typeface="Times New Roman" panose="02020603050405020304" pitchFamily="18" charset="0"/>
                <a:cs typeface="Times New Roman" panose="02020603050405020304" pitchFamily="18" charset="0"/>
              </a:rPr>
              <a:t> understand the phenomenon of a rotating magnetic field, </a:t>
            </a:r>
            <a:r>
              <a:rPr lang="en-GB" sz="1700" dirty="0" smtClean="0">
                <a:latin typeface="Times New Roman" panose="02020603050405020304" pitchFamily="18" charset="0"/>
                <a:cs typeface="Times New Roman" panose="02020603050405020304" pitchFamily="18" charset="0"/>
              </a:rPr>
              <a:t>consider </a:t>
            </a:r>
            <a:r>
              <a:rPr lang="en-GB" sz="1700" dirty="0">
                <a:latin typeface="Times New Roman" panose="02020603050405020304" pitchFamily="18" charset="0"/>
                <a:cs typeface="Times New Roman" panose="02020603050405020304" pitchFamily="18" charset="0"/>
              </a:rPr>
              <a:t>a simplified 3 phase winding with just 3 coils. A wire carrying current produces a magnetic field around it. Now for this special arrangement, the magnetic field produced by 3 phase A.C current will be as shown at a particular instant</a:t>
            </a:r>
            <a:r>
              <a:rPr lang="en-GB" sz="1800" dirty="0"/>
              <a:t>. </a:t>
            </a:r>
          </a:p>
        </p:txBody>
      </p:sp>
      <p:sp>
        <p:nvSpPr>
          <p:cNvPr id="3" name="Title 2"/>
          <p:cNvSpPr>
            <a:spLocks noGrp="1"/>
          </p:cNvSpPr>
          <p:nvPr>
            <p:ph type="title"/>
          </p:nvPr>
        </p:nvSpPr>
        <p:spPr/>
        <p:txBody>
          <a:bodyPr>
            <a:normAutofit/>
          </a:bodyPr>
          <a:lstStyle/>
          <a:p>
            <a:r>
              <a:rPr lang="en-GB" sz="2800" dirty="0" smtClean="0"/>
              <a:t>Induction </a:t>
            </a:r>
            <a:r>
              <a:rPr lang="en-GB" sz="2800" dirty="0" smtClean="0"/>
              <a:t>Motors</a:t>
            </a:r>
            <a:endParaRPr lang="en-GB" sz="2800" dirty="0"/>
          </a:p>
        </p:txBody>
      </p:sp>
      <p:pic>
        <p:nvPicPr>
          <p:cNvPr id="4102" name="Picture 6" descr="https://lh4.googleusercontent.com/-xdbCgs4OZt4/Ug-8WXKb3EI/AAAAAAAACdc/WQOczGuWsDo/s431/simple_wind_magnetic_filed_around_conducto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2" y="3789040"/>
            <a:ext cx="4105275" cy="2000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77606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2019680"/>
          </a:xfrm>
        </p:spPr>
        <p:txBody>
          <a:bodyPr>
            <a:normAutofit fontScale="92500"/>
          </a:bodyPr>
          <a:lstStyle/>
          <a:p>
            <a:r>
              <a:rPr lang="en-GB" sz="2200" dirty="0">
                <a:latin typeface="Times New Roman" panose="02020603050405020304" pitchFamily="18" charset="0"/>
                <a:cs typeface="Times New Roman" panose="02020603050405020304" pitchFamily="18" charset="0"/>
              </a:rPr>
              <a:t>How does an Induction Motor </a:t>
            </a:r>
            <a:r>
              <a:rPr lang="en-GB" sz="2200" dirty="0" smtClean="0">
                <a:latin typeface="Times New Roman" panose="02020603050405020304" pitchFamily="18" charset="0"/>
                <a:cs typeface="Times New Roman" panose="02020603050405020304" pitchFamily="18" charset="0"/>
              </a:rPr>
              <a:t>Work</a:t>
            </a:r>
          </a:p>
          <a:p>
            <a:r>
              <a:rPr lang="en-GB" sz="1900" dirty="0">
                <a:latin typeface="Times New Roman" panose="02020603050405020304" pitchFamily="18" charset="0"/>
                <a:cs typeface="Times New Roman" panose="02020603050405020304" pitchFamily="18" charset="0"/>
              </a:rPr>
              <a:t>The Concept of a Rotating Magnetic Field</a:t>
            </a:r>
          </a:p>
          <a:p>
            <a:r>
              <a:rPr lang="en-GB" sz="1700" dirty="0">
                <a:latin typeface="Times New Roman" panose="02020603050405020304" pitchFamily="18" charset="0"/>
                <a:cs typeface="Times New Roman" panose="02020603050405020304" pitchFamily="18" charset="0"/>
              </a:rPr>
              <a:t>The components of A.C current will vary with time. Two more instances are shown in the following figure, where due to the variation in the A.C current, the magnetic field also varies. It is clear that the magnetic field just takes a different orientation, but its magnitude remains the same. From these 3 positions it’s clear that it is like a magnetic field of uniform strength rotating. The speed of rotation of the magnetic field is known as </a:t>
            </a:r>
            <a:r>
              <a:rPr lang="en-GB" sz="1700" i="1" dirty="0">
                <a:latin typeface="Times New Roman" panose="02020603050405020304" pitchFamily="18" charset="0"/>
                <a:cs typeface="Times New Roman" panose="02020603050405020304" pitchFamily="18" charset="0"/>
              </a:rPr>
              <a:t>synchronous speed</a:t>
            </a:r>
            <a:r>
              <a:rPr lang="en-GB" sz="1700" dirty="0">
                <a:latin typeface="Times New Roman" panose="02020603050405020304" pitchFamily="18" charset="0"/>
                <a:cs typeface="Times New Roman" panose="02020603050405020304" pitchFamily="18" charset="0"/>
              </a:rPr>
              <a:t>. </a:t>
            </a:r>
          </a:p>
        </p:txBody>
      </p:sp>
      <p:sp>
        <p:nvSpPr>
          <p:cNvPr id="3" name="Title 2"/>
          <p:cNvSpPr>
            <a:spLocks noGrp="1"/>
          </p:cNvSpPr>
          <p:nvPr>
            <p:ph type="title"/>
          </p:nvPr>
        </p:nvSpPr>
        <p:spPr/>
        <p:txBody>
          <a:bodyPr>
            <a:normAutofit/>
          </a:bodyPr>
          <a:lstStyle/>
          <a:p>
            <a:r>
              <a:rPr lang="en-GB" sz="2800" dirty="0" smtClean="0"/>
              <a:t>Induction </a:t>
            </a:r>
            <a:r>
              <a:rPr lang="en-GB" sz="2800" dirty="0" smtClean="0"/>
              <a:t>Motors</a:t>
            </a:r>
            <a:endParaRPr lang="en-GB" sz="2800" dirty="0"/>
          </a:p>
        </p:txBody>
      </p:sp>
      <p:pic>
        <p:nvPicPr>
          <p:cNvPr id="3074" name="Picture 2" descr="https://lh4.googleusercontent.com/-lcda--D4BFk/UhIFXy46jtI/AAAAAAAACfs/2l05UdEpmJY/s1600/Rotating_magnetic_fiel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3501008"/>
            <a:ext cx="7410450" cy="2228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94099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2019680"/>
          </a:xfrm>
        </p:spPr>
        <p:txBody>
          <a:bodyPr>
            <a:normAutofit fontScale="92500" lnSpcReduction="10000"/>
          </a:bodyPr>
          <a:lstStyle/>
          <a:p>
            <a:r>
              <a:rPr lang="en-GB" sz="2200" dirty="0">
                <a:latin typeface="Times New Roman" panose="02020603050405020304" pitchFamily="18" charset="0"/>
                <a:cs typeface="Times New Roman" panose="02020603050405020304" pitchFamily="18" charset="0"/>
              </a:rPr>
              <a:t>How does an Induction Motor </a:t>
            </a:r>
            <a:r>
              <a:rPr lang="en-GB" sz="2200" dirty="0" smtClean="0">
                <a:latin typeface="Times New Roman" panose="02020603050405020304" pitchFamily="18" charset="0"/>
                <a:cs typeface="Times New Roman" panose="02020603050405020304" pitchFamily="18" charset="0"/>
              </a:rPr>
              <a:t>Work</a:t>
            </a:r>
          </a:p>
          <a:p>
            <a:r>
              <a:rPr lang="en-GB" sz="1900" dirty="0">
                <a:latin typeface="Times New Roman" panose="02020603050405020304" pitchFamily="18" charset="0"/>
                <a:cs typeface="Times New Roman" panose="02020603050405020304" pitchFamily="18" charset="0"/>
              </a:rPr>
              <a:t>The Effect of RMF on a Closed Conductor</a:t>
            </a:r>
          </a:p>
          <a:p>
            <a:pPr algn="just"/>
            <a:r>
              <a:rPr lang="en-GB" sz="1900" dirty="0">
                <a:latin typeface="Times New Roman" panose="02020603050405020304" pitchFamily="18" charset="0"/>
                <a:cs typeface="Times New Roman" panose="02020603050405020304" pitchFamily="18" charset="0"/>
              </a:rPr>
              <a:t>Assume </a:t>
            </a:r>
            <a:r>
              <a:rPr lang="en-GB" sz="1900" dirty="0" smtClean="0">
                <a:latin typeface="Times New Roman" panose="02020603050405020304" pitchFamily="18" charset="0"/>
                <a:cs typeface="Times New Roman" panose="02020603050405020304" pitchFamily="18" charset="0"/>
              </a:rPr>
              <a:t>a </a:t>
            </a:r>
            <a:r>
              <a:rPr lang="en-GB" sz="1900" dirty="0">
                <a:latin typeface="Times New Roman" panose="02020603050405020304" pitchFamily="18" charset="0"/>
                <a:cs typeface="Times New Roman" panose="02020603050405020304" pitchFamily="18" charset="0"/>
              </a:rPr>
              <a:t>closed conductor inside such a rotating magnetic field. Since the magnetic field is fluctuating an E.M.F will be induced in the loop according to </a:t>
            </a:r>
            <a:r>
              <a:rPr lang="en-GB" sz="1900" i="1" dirty="0">
                <a:latin typeface="Times New Roman" panose="02020603050405020304" pitchFamily="18" charset="0"/>
                <a:cs typeface="Times New Roman" panose="02020603050405020304" pitchFamily="18" charset="0"/>
              </a:rPr>
              <a:t>Faraday’s law</a:t>
            </a:r>
            <a:r>
              <a:rPr lang="en-GB" sz="1900" dirty="0">
                <a:latin typeface="Times New Roman" panose="02020603050405020304" pitchFamily="18" charset="0"/>
                <a:cs typeface="Times New Roman" panose="02020603050405020304" pitchFamily="18" charset="0"/>
              </a:rPr>
              <a:t>. The E.M.F will produce a current through the </a:t>
            </a:r>
            <a:r>
              <a:rPr lang="en-GB" sz="1900" dirty="0" smtClean="0">
                <a:latin typeface="Times New Roman" panose="02020603050405020304" pitchFamily="18" charset="0"/>
                <a:cs typeface="Times New Roman" panose="02020603050405020304" pitchFamily="18" charset="0"/>
              </a:rPr>
              <a:t>loop, thus, if </a:t>
            </a:r>
            <a:r>
              <a:rPr lang="en-GB" sz="1900" dirty="0">
                <a:latin typeface="Times New Roman" panose="02020603050405020304" pitchFamily="18" charset="0"/>
                <a:cs typeface="Times New Roman" panose="02020603050405020304" pitchFamily="18" charset="0"/>
              </a:rPr>
              <a:t>a current carrying loop is situated in a magnetic field. This will produce a magnetic force </a:t>
            </a:r>
            <a:r>
              <a:rPr lang="en-GB" sz="1900" dirty="0" smtClean="0">
                <a:latin typeface="Times New Roman" panose="02020603050405020304" pitchFamily="18" charset="0"/>
                <a:cs typeface="Times New Roman" panose="02020603050405020304" pitchFamily="18" charset="0"/>
              </a:rPr>
              <a:t>within </a:t>
            </a:r>
            <a:r>
              <a:rPr lang="en-GB" sz="1900" dirty="0">
                <a:latin typeface="Times New Roman" panose="02020603050405020304" pitchFamily="18" charset="0"/>
                <a:cs typeface="Times New Roman" panose="02020603050405020304" pitchFamily="18" charset="0"/>
              </a:rPr>
              <a:t>the </a:t>
            </a:r>
            <a:r>
              <a:rPr lang="en-GB" sz="1900" dirty="0" smtClean="0">
                <a:latin typeface="Times New Roman" panose="02020603050405020304" pitchFamily="18" charset="0"/>
                <a:cs typeface="Times New Roman" panose="02020603050405020304" pitchFamily="18" charset="0"/>
              </a:rPr>
              <a:t>loop. </a:t>
            </a:r>
            <a:r>
              <a:rPr lang="en-GB" sz="1900" dirty="0">
                <a:latin typeface="Times New Roman" panose="02020603050405020304" pitchFamily="18" charset="0"/>
                <a:cs typeface="Times New Roman" panose="02020603050405020304" pitchFamily="18" charset="0"/>
              </a:rPr>
              <a:t>So the loop will start to rotate. </a:t>
            </a:r>
          </a:p>
        </p:txBody>
      </p:sp>
      <p:sp>
        <p:nvSpPr>
          <p:cNvPr id="3" name="Title 2"/>
          <p:cNvSpPr>
            <a:spLocks noGrp="1"/>
          </p:cNvSpPr>
          <p:nvPr>
            <p:ph type="title"/>
          </p:nvPr>
        </p:nvSpPr>
        <p:spPr/>
        <p:txBody>
          <a:bodyPr>
            <a:normAutofit/>
          </a:bodyPr>
          <a:lstStyle/>
          <a:p>
            <a:r>
              <a:rPr lang="en-GB" sz="2800" dirty="0" smtClean="0"/>
              <a:t>Induction </a:t>
            </a:r>
            <a:r>
              <a:rPr lang="en-GB" sz="2800" dirty="0" smtClean="0"/>
              <a:t>Motors</a:t>
            </a:r>
            <a:endParaRPr lang="en-GB" sz="2800" dirty="0"/>
          </a:p>
        </p:txBody>
      </p:sp>
      <p:pic>
        <p:nvPicPr>
          <p:cNvPr id="6146" name="Picture 2" descr="https://lh5.googleusercontent.com/-e5EpswJPSvI/Ug-9J8oyNVI/AAAAAAAACdo/3hOBFFvmqaE/s1600/simple_coil_rotating_induced_curren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3789040"/>
            <a:ext cx="3743325" cy="21907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691680" y="4077072"/>
            <a:ext cx="1835696" cy="1415772"/>
          </a:xfrm>
          <a:prstGeom prst="rect">
            <a:avLst/>
          </a:prstGeom>
        </p:spPr>
        <p:txBody>
          <a:bodyPr wrap="square">
            <a:spAutoFit/>
          </a:bodyPr>
          <a:lstStyle/>
          <a:p>
            <a:r>
              <a:rPr lang="en-GB" sz="1400" dirty="0" smtClean="0">
                <a:latin typeface="Times New Roman" panose="02020603050405020304" pitchFamily="18" charset="0"/>
                <a:cs typeface="Times New Roman" panose="02020603050405020304" pitchFamily="18" charset="0"/>
              </a:rPr>
              <a:t>Faraday’s Law</a:t>
            </a:r>
          </a:p>
          <a:p>
            <a:r>
              <a:rPr lang="en-GB" sz="1200" dirty="0" smtClean="0">
                <a:latin typeface="Times New Roman" panose="02020603050405020304" pitchFamily="18" charset="0"/>
                <a:cs typeface="Times New Roman" panose="02020603050405020304" pitchFamily="18" charset="0"/>
              </a:rPr>
              <a:t>The </a:t>
            </a:r>
            <a:r>
              <a:rPr lang="en-GB" sz="1200" dirty="0">
                <a:latin typeface="Times New Roman" panose="02020603050405020304" pitchFamily="18" charset="0"/>
                <a:cs typeface="Times New Roman" panose="02020603050405020304" pitchFamily="18" charset="0"/>
              </a:rPr>
              <a:t>induced electromotive force in any closed circuit is equal to the negative of the time rate of change of the magnetic flux through the circuit.</a:t>
            </a:r>
          </a:p>
        </p:txBody>
      </p:sp>
    </p:spTree>
    <p:extLst>
      <p:ext uri="{BB962C8B-B14F-4D97-AF65-F5344CB8AC3E}">
        <p14:creationId xmlns:p14="http://schemas.microsoft.com/office/powerpoint/2010/main" val="31475349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2019680"/>
          </a:xfrm>
        </p:spPr>
        <p:txBody>
          <a:bodyPr>
            <a:normAutofit/>
          </a:bodyPr>
          <a:lstStyle/>
          <a:p>
            <a:r>
              <a:rPr lang="en-GB" sz="2200" dirty="0">
                <a:latin typeface="Times New Roman" panose="02020603050405020304" pitchFamily="18" charset="0"/>
                <a:cs typeface="Times New Roman" panose="02020603050405020304" pitchFamily="18" charset="0"/>
              </a:rPr>
              <a:t>How does an Induction Motor </a:t>
            </a:r>
            <a:r>
              <a:rPr lang="en-GB" sz="2200" dirty="0" smtClean="0">
                <a:latin typeface="Times New Roman" panose="02020603050405020304" pitchFamily="18" charset="0"/>
                <a:cs typeface="Times New Roman" panose="02020603050405020304" pitchFamily="18" charset="0"/>
              </a:rPr>
              <a:t>Work</a:t>
            </a:r>
          </a:p>
          <a:p>
            <a:r>
              <a:rPr lang="en-GB" sz="1800" dirty="0">
                <a:latin typeface="Times New Roman" panose="02020603050405020304" pitchFamily="18" charset="0"/>
                <a:cs typeface="Times New Roman" panose="02020603050405020304" pitchFamily="18" charset="0"/>
              </a:rPr>
              <a:t>The Working of an Induction Motor</a:t>
            </a:r>
          </a:p>
          <a:p>
            <a:pPr algn="just"/>
            <a:r>
              <a:rPr lang="en-GB" sz="1600" dirty="0">
                <a:latin typeface="Times New Roman" panose="02020603050405020304" pitchFamily="18" charset="0"/>
                <a:cs typeface="Times New Roman" panose="02020603050405020304" pitchFamily="18" charset="0"/>
              </a:rPr>
              <a:t>A similar phenomenon also happens inside an induction motor. Here instead of a simple loop, something very similar to a squirrel cage is used. A squirrel cage has </a:t>
            </a:r>
            <a:r>
              <a:rPr lang="en-GB" sz="1600" dirty="0" smtClean="0">
                <a:latin typeface="Times New Roman" panose="02020603050405020304" pitchFamily="18" charset="0"/>
                <a:cs typeface="Times New Roman" panose="02020603050405020304" pitchFamily="18" charset="0"/>
              </a:rPr>
              <a:t>bars </a:t>
            </a:r>
            <a:r>
              <a:rPr lang="en-GB" sz="1600" dirty="0">
                <a:latin typeface="Times New Roman" panose="02020603050405020304" pitchFamily="18" charset="0"/>
                <a:cs typeface="Times New Roman" panose="02020603050405020304" pitchFamily="18" charset="0"/>
              </a:rPr>
              <a:t>which are shorted by end rings. </a:t>
            </a:r>
            <a:endParaRPr lang="en-GB" sz="1600" dirty="0" smtClean="0">
              <a:latin typeface="Times New Roman" panose="02020603050405020304" pitchFamily="18" charset="0"/>
              <a:cs typeface="Times New Roman" panose="02020603050405020304" pitchFamily="18" charset="0"/>
            </a:endParaRPr>
          </a:p>
          <a:p>
            <a:pPr algn="just"/>
            <a:r>
              <a:rPr lang="en-GB" sz="1200" dirty="0" smtClean="0">
                <a:latin typeface="Times New Roman" panose="02020603050405020304" pitchFamily="18" charset="0"/>
                <a:cs typeface="Times New Roman" panose="02020603050405020304" pitchFamily="18" charset="0"/>
              </a:rPr>
              <a:t>It is called a squirrel cage as it resembles the cage wheels used by rodents, it could just as easily have been called a hamster cage.</a:t>
            </a:r>
            <a:endParaRPr lang="en-GB" sz="1200" dirty="0">
              <a:latin typeface="Times New Roman" panose="02020603050405020304" pitchFamily="18" charset="0"/>
              <a:cs typeface="Times New Roman" panose="02020603050405020304" pitchFamily="18" charset="0"/>
            </a:endParaRPr>
          </a:p>
        </p:txBody>
      </p:sp>
      <p:sp>
        <p:nvSpPr>
          <p:cNvPr id="3" name="Title 2"/>
          <p:cNvSpPr>
            <a:spLocks noGrp="1"/>
          </p:cNvSpPr>
          <p:nvPr>
            <p:ph type="title"/>
          </p:nvPr>
        </p:nvSpPr>
        <p:spPr/>
        <p:txBody>
          <a:bodyPr>
            <a:normAutofit/>
          </a:bodyPr>
          <a:lstStyle/>
          <a:p>
            <a:r>
              <a:rPr lang="en-GB" sz="2800" dirty="0" smtClean="0"/>
              <a:t>Induction </a:t>
            </a:r>
            <a:r>
              <a:rPr lang="en-GB" sz="2800" dirty="0" smtClean="0"/>
              <a:t>Motors</a:t>
            </a:r>
            <a:endParaRPr lang="en-GB" sz="2800" dirty="0"/>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5493" y="3645024"/>
            <a:ext cx="6353175" cy="2209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32031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2019680"/>
          </a:xfrm>
        </p:spPr>
        <p:txBody>
          <a:bodyPr>
            <a:normAutofit/>
          </a:bodyPr>
          <a:lstStyle/>
          <a:p>
            <a:r>
              <a:rPr lang="en-GB" sz="2200" dirty="0">
                <a:latin typeface="Times New Roman" panose="02020603050405020304" pitchFamily="18" charset="0"/>
                <a:cs typeface="Times New Roman" panose="02020603050405020304" pitchFamily="18" charset="0"/>
              </a:rPr>
              <a:t>How does an Induction Motor </a:t>
            </a:r>
            <a:r>
              <a:rPr lang="en-GB" sz="2200" dirty="0" smtClean="0">
                <a:latin typeface="Times New Roman" panose="02020603050405020304" pitchFamily="18" charset="0"/>
                <a:cs typeface="Times New Roman" panose="02020603050405020304" pitchFamily="18" charset="0"/>
              </a:rPr>
              <a:t>Work</a:t>
            </a:r>
          </a:p>
          <a:p>
            <a:r>
              <a:rPr lang="en-GB" sz="1700" dirty="0">
                <a:latin typeface="Times New Roman" panose="02020603050405020304" pitchFamily="18" charset="0"/>
                <a:cs typeface="Times New Roman" panose="02020603050405020304" pitchFamily="18" charset="0"/>
              </a:rPr>
              <a:t>A 3 phase AC current passing through a Stator winding produces a rotating magnetic field. So </a:t>
            </a:r>
            <a:r>
              <a:rPr lang="en-GB" sz="1700" dirty="0" smtClean="0">
                <a:latin typeface="Times New Roman" panose="02020603050405020304" pitchFamily="18" charset="0"/>
                <a:cs typeface="Times New Roman" panose="02020603050405020304" pitchFamily="18" charset="0"/>
              </a:rPr>
              <a:t>current </a:t>
            </a:r>
            <a:r>
              <a:rPr lang="en-GB" sz="1700" dirty="0">
                <a:latin typeface="Times New Roman" panose="02020603050405020304" pitchFamily="18" charset="0"/>
                <a:cs typeface="Times New Roman" panose="02020603050405020304" pitchFamily="18" charset="0"/>
              </a:rPr>
              <a:t>will be induced in the bars of the squirrel cage and it will start to rotate. </a:t>
            </a:r>
            <a:r>
              <a:rPr lang="en-GB" sz="1700" dirty="0" smtClean="0">
                <a:latin typeface="Times New Roman" panose="02020603050405020304" pitchFamily="18" charset="0"/>
                <a:cs typeface="Times New Roman" panose="02020603050405020304" pitchFamily="18" charset="0"/>
              </a:rPr>
              <a:t>Variation </a:t>
            </a:r>
            <a:r>
              <a:rPr lang="en-GB" sz="1700" dirty="0">
                <a:latin typeface="Times New Roman" panose="02020603050405020304" pitchFamily="18" charset="0"/>
                <a:cs typeface="Times New Roman" panose="02020603050405020304" pitchFamily="18" charset="0"/>
              </a:rPr>
              <a:t>of the induced current in squirrel cage </a:t>
            </a:r>
            <a:r>
              <a:rPr lang="en-GB" sz="1700" dirty="0" smtClean="0">
                <a:latin typeface="Times New Roman" panose="02020603050405020304" pitchFamily="18" charset="0"/>
                <a:cs typeface="Times New Roman" panose="02020603050405020304" pitchFamily="18" charset="0"/>
              </a:rPr>
              <a:t>bars will occur. </a:t>
            </a:r>
            <a:r>
              <a:rPr lang="en-GB" sz="1700" dirty="0">
                <a:latin typeface="Times New Roman" panose="02020603050405020304" pitchFamily="18" charset="0"/>
                <a:cs typeface="Times New Roman" panose="02020603050405020304" pitchFamily="18" charset="0"/>
              </a:rPr>
              <a:t>This is due to the rate of change of magnetic flux in one squirrel bar pair which is different from another, due to its different orientation. This variation of current in the bar will change over time. </a:t>
            </a:r>
          </a:p>
        </p:txBody>
      </p:sp>
      <p:sp>
        <p:nvSpPr>
          <p:cNvPr id="3" name="Title 2"/>
          <p:cNvSpPr>
            <a:spLocks noGrp="1"/>
          </p:cNvSpPr>
          <p:nvPr>
            <p:ph type="title"/>
          </p:nvPr>
        </p:nvSpPr>
        <p:spPr/>
        <p:txBody>
          <a:bodyPr>
            <a:normAutofit/>
          </a:bodyPr>
          <a:lstStyle/>
          <a:p>
            <a:r>
              <a:rPr lang="en-GB" sz="2800" dirty="0" smtClean="0"/>
              <a:t>Induction </a:t>
            </a:r>
            <a:r>
              <a:rPr lang="en-GB" sz="2800" dirty="0" smtClean="0"/>
              <a:t>Motors</a:t>
            </a:r>
            <a:endParaRPr lang="en-GB" sz="2800" dirty="0"/>
          </a:p>
        </p:txBody>
      </p:sp>
      <p:pic>
        <p:nvPicPr>
          <p:cNvPr id="8194" name="Picture 2" descr="https://lh4.googleusercontent.com/-hkpP2QcWzFk/UhAtEfNCowI/AAAAAAAACeQ/fzxvwBmtR14/s1600/force_on_roto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3356992"/>
            <a:ext cx="2333625" cy="304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23642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1443616"/>
          </a:xfrm>
        </p:spPr>
        <p:txBody>
          <a:bodyPr>
            <a:normAutofit/>
          </a:bodyPr>
          <a:lstStyle/>
          <a:p>
            <a:r>
              <a:rPr lang="en-GB" sz="2200" dirty="0">
                <a:latin typeface="Times New Roman" panose="02020603050405020304" pitchFamily="18" charset="0"/>
                <a:cs typeface="Times New Roman" panose="02020603050405020304" pitchFamily="18" charset="0"/>
              </a:rPr>
              <a:t>How does an Induction Motor </a:t>
            </a:r>
            <a:r>
              <a:rPr lang="en-GB" sz="2200" dirty="0" smtClean="0">
                <a:latin typeface="Times New Roman" panose="02020603050405020304" pitchFamily="18" charset="0"/>
                <a:cs typeface="Times New Roman" panose="02020603050405020304" pitchFamily="18" charset="0"/>
              </a:rPr>
              <a:t>Work</a:t>
            </a:r>
          </a:p>
          <a:p>
            <a:pPr algn="just"/>
            <a:r>
              <a:rPr lang="en-GB" sz="1600" dirty="0" smtClean="0">
                <a:latin typeface="Times New Roman" panose="02020603050405020304" pitchFamily="18" charset="0"/>
                <a:cs typeface="Times New Roman" panose="02020603050405020304" pitchFamily="18" charset="0"/>
              </a:rPr>
              <a:t>Hence the </a:t>
            </a:r>
            <a:r>
              <a:rPr lang="en-GB" sz="1600" dirty="0">
                <a:latin typeface="Times New Roman" panose="02020603050405020304" pitchFamily="18" charset="0"/>
                <a:cs typeface="Times New Roman" panose="02020603050405020304" pitchFamily="18" charset="0"/>
              </a:rPr>
              <a:t>name </a:t>
            </a:r>
            <a:r>
              <a:rPr lang="en-GB" sz="1600" i="1" dirty="0">
                <a:latin typeface="Times New Roman" panose="02020603050405020304" pitchFamily="18" charset="0"/>
                <a:cs typeface="Times New Roman" panose="02020603050405020304" pitchFamily="18" charset="0"/>
              </a:rPr>
              <a:t>induction motor</a:t>
            </a:r>
            <a:r>
              <a:rPr lang="en-GB" sz="1600" dirty="0">
                <a:latin typeface="Times New Roman" panose="02020603050405020304" pitchFamily="18" charset="0"/>
                <a:cs typeface="Times New Roman" panose="02020603050405020304" pitchFamily="18" charset="0"/>
              </a:rPr>
              <a:t> is used, electricity is induced in </a:t>
            </a:r>
            <a:r>
              <a:rPr lang="en-GB" sz="1600" dirty="0" smtClean="0">
                <a:latin typeface="Times New Roman" panose="02020603050405020304" pitchFamily="18" charset="0"/>
                <a:cs typeface="Times New Roman" panose="02020603050405020304" pitchFamily="18" charset="0"/>
              </a:rPr>
              <a:t>the rotor </a:t>
            </a:r>
            <a:r>
              <a:rPr lang="en-GB" sz="1600" dirty="0">
                <a:latin typeface="Times New Roman" panose="02020603050405020304" pitchFamily="18" charset="0"/>
                <a:cs typeface="Times New Roman" panose="02020603050405020304" pitchFamily="18" charset="0"/>
              </a:rPr>
              <a:t>by magnetic induction rather than direct electric connection. To aid such electromagnetic induction, insulated iron core lamina are packed inside the rotor.</a:t>
            </a:r>
          </a:p>
        </p:txBody>
      </p:sp>
      <p:sp>
        <p:nvSpPr>
          <p:cNvPr id="3" name="Title 2"/>
          <p:cNvSpPr>
            <a:spLocks noGrp="1"/>
          </p:cNvSpPr>
          <p:nvPr>
            <p:ph type="title"/>
          </p:nvPr>
        </p:nvSpPr>
        <p:spPr/>
        <p:txBody>
          <a:bodyPr>
            <a:normAutofit/>
          </a:bodyPr>
          <a:lstStyle/>
          <a:p>
            <a:r>
              <a:rPr lang="en-GB" sz="2800" dirty="0" smtClean="0"/>
              <a:t>Induction </a:t>
            </a:r>
            <a:r>
              <a:rPr lang="en-GB" sz="2800" dirty="0" smtClean="0"/>
              <a:t>Motors</a:t>
            </a:r>
            <a:endParaRPr lang="en-GB" sz="2800" dirty="0"/>
          </a:p>
        </p:txBody>
      </p:sp>
      <p:sp>
        <p:nvSpPr>
          <p:cNvPr id="4" name="AutoShape 4" descr="data:image/jpeg;base64,/9j/4AAQSkZJRgABAQAAAQABAAD/2wCEAAkGBxMTEhUUExQWFhUUFh0XFxYYFxgWGBgUGRkZGB8dHBgYHCgiHBwlGx4YJDEhJSkrLi4uHB80ODMsNygtLisBCgoKBQUFDgUFDisZExkrKysrKysrKysrKysrKysrKysrKysrKysrKysrKysrKysrKysrKysrKysrKysrKysrK//AABEIAKoBKAMBIgACEQEDEQH/xAAbAAEAAgMBAQAAAAAAAAAAAAAABQYBAwQCB//EAFEQAAIBAwEEBQQNBwkHBQEAAAECAwAEERIFEyExBhQiQVEjMmFxFSRCUlNUcoGRkpSh0TNik6LT1OMHFjSDsbPBw9JDVWNzdILCRLK04fAl/8QAFAEBAAAAAAAAAAAAAAAAAAAAAP/EABQRAQAAAAAAAAAAAAAAAAAAAAD/2gAMAwEAAhEDEQA/APuNKUoFKUoFYJoTVe29tSVJoxGrlI8PNpVSuliFwxYggBdbcM8VFBYdVM1Tx0mkSMghWkBYgHILIEmcNgd2UVfn9NdEu2p1kVHRMFyNSavcNGDnI5EP+qaC0FhTNVFek0qqTKiKd3rXGrBYxq4TiOeSwroi27OTndpo16fd6tO/Nvnw5gN6jQWelYWs0ClKUClKUClKUCsE1morpJBJJCY4xxlOhjqK4jPnHUvFezkZHEEg0EpqrGsVT9d5GQ27ckRbptOGy6iYKwDEcyEOfBhmt6R3u81byTTk9nTFjAkjUDimSChlPPuoLUDTNU5BfrHrGvUCfJYjxp0B+HAEtryOJ766G647AhpY1L4xpizoNwQSdSniIsHnQWqlcuyy+5j3ud5oGvOAdWOOQOHPwrqoFKUoFKUoFKUoFKUoFKUoFKUoFKUoFKUoMGoTaV3KJ0jjHZKAsd2ZD52niQw0j08anK5LzZsMrBpI1cryJAJHqoIRekwPAQPqYkINUfbA3uTnV2cbpuB8R6a17Q27IsNvIAPKwmZ8RtLjEaMcAMDjJ58anZdlwsNLRIV4cCgI4Ekc/W30mty2yDThQNA0rw81cAYHgOA+igry9ISODwklSusoU0plLck8T2sb7hjuFSGy9rCZyu7K4UOrMVOpGLAcASQcg8DXL0ogENpNJDGgaNA5GgHVHGUZlC+JRdI9S+FdOwdlQx6pY+O+AOeHm5LDkBkZJ40EwKzSlApSlApSlApSlArBFZpQce0WKxSMDxVGI78EKSDj11Th0olihdyRKQRpwVkH5JnKl1EQ1ZU5HdnhqzVj6T7VMEY0KHmlYRwxn3Ujd5/NUZY+gV27Nt3SJFlfeOqgNJpC6m7zgcBQQG0ekskahyiaTIyADJbCgcOJXJb0ZI4dk91pQZFcl/tKOJokY9qZ9CKBqJOM5wPcgczyFdq0GaUpQKUpQKUrBNBmlRN7tuON2VtWEXU7gdhAQTxPdwBOcY5ZIzW+Ha8BXO+jwEDnLrwRuTHjwB8aDvpXLa3ySMVQ5wqtkcQVfOCDyPI11UClKUClKUClKUClKUClKUClKUGuZAQQRkEYPqPOqz0W2glvbywTuE6lIYy7kKNyTqiOT/wyq57ypq0kVBbY6KxXEySszqRp1quNMqxsJEDgg50uMgjB7uRoJe0u0lRXjYOjjKupDKwPeCOYrfVW6Ojq95c2nJHPWoB+bI3lVHyZCDjwkGOVWmgUpSgUpSgUpSgUpWi7ukjALsqgnGWOBk8h66Cn9JLieHaUExhWSEqsEZ3mlhNK516Y8HUdCqdRxhVbjxq5XEyqrMxCqoJJPIAcyfRVY2Nm9ueuMMQRaktAcjUfNebHp4qv5vHvrx/KDcgRwxSBtxNLibSrOWjRS27AUEkuQB6s0G/otEbiR76QEGUabdTzjtgcg4PJnOWPo0juqzio7YO0UuIhIisoyyaWXSysjFGUqCcYIx81SVApSlApSonpHtoWsYbTrkdgkMQ86SVuQHgBxJPcATQSMs6rjUcajpHpOCcfQDWS4PzVFX1tPJHCfJiWNlkZcto1BGBAbGcZPPFRUvR2aSdpHeMK+AyDvGuJip7AyOwwBJOdXdxoO7aexlllV2lK5wANK6gQOKrJ5wBGcrxzx5ZriPRJCGJkJJwc6RwcFHzz80lE4cO8EkVibos+llR1UMpBxq84i4UHI8BIg9S4pc9GZDIu7dFjSXWF45VdSEqDgkA4bgCBx7+VBJ7Bs44uMb6gUXkAFIyzahp4cdX/AONTIkFU8dF5AiIGjGiMRgccKQAN4vDzxpJGffNWy96LO2SjKCxkLHj2i0ishIIIbSuoYIPOgtqnNZrm2dCyRIrkFlUAkciQO7NdNApSlApSlApSlApSlApSlAryxrJNVrpXM0jx2cTFXuATK68DHbL55B7mYkKvrJ7qCtdNeliI8VzbrvDaSsrSFliicMCrwrIwJds4PYVsFDmt2xv5Qrq4ZAtiib5dUJkutAlXj+TO4wx5dnhUz0gbZscIs7gKI9HCIIzlUHANiNSUx744rbDsC2l2fFbxPqiVBuJlILKV4pIjctQOCD34oNvsltH4jD9s/gVj2T2j8Rh+2fwK6Oi20nmiZZsCeBzFMAMAyKAdSjJ7LKQw9eO6qT0u6IRrdB0jTFy2U1DKi7QFt2w+ClQMD4MARzoLd7J7R+Iw/bP4FZ9k9o/EYftn8CqH/Nyyk0vutFvfjd88PZ3gBGkEcgSCNJ4al/OrMWxYY13rQhWtWEN9CmpUMZxi5jXPDAIbvyoYc14Be/ZLaPxGH7Z/Ap7JbR+Iw/bP4FUp+jSKWgXtzQ+2bVi7Fbu2z2o5OPFhkrq58Ubjkg49g7WQqFZ1t9oKRBLrbeW92ASYjk+aQG7JHAow91QXb2S2j8Rh+2fwKrnTjZe0doQLAbaKJN4rsVugzELyAzBgHPf9xqKGz4gBPLGAImNttCINJpjPDE8QzlRnDelSDzXFeZ+jAXXGNbXFniaPykgF5ZnPBsMBvR2hkEdoK3JjQWzYxv7eGOFLKNljUIC17k4HDut61bc6QX8Uf9CiV5WEUeLrWd43AHTuRnHM+gGq/wCwkbvojnnEV8u9tJjPMTHOo1GFsvxBwTjn54zUTs20SaQXcqyC2VuqyKt1M5huCApnRteVTV2M8OyQ3LJoLzsLr9tBHAtlERGoXUbzizd7HyHMnJ599SHsltH4jD9s/gVSm2K0auhad57AiSRN/KOtWbZ7eNX5TSp4D3Ske7r0ejyszRRzz+2V6xZTG4m4lcFoHw+CvIjvILe9oLmdpbR+Iw/bP4FbNm9Ig8m4nje3nIyqOQVkHeY5F4Njw4H0VXuj+1TAI37XVZnMTrIxZ7S7DaChZiSYmcHGTwJXB0kAWvb2yFuYjGSUYHVHIvnRyDzXU+IP08RQd8soUFicAAknwA4mqr0Z03MpvJWUyMvteHILQ2zeacZyHkHaLYHA6e6pLo5tIzwHfKqyxkxTp3CReBx+awIYehqg+huy4DPJdW8KRQKDBBoULvBqBkk9ILqFX0KT3igvGKaazSgximms0oMaaYrNKBSlKBSlKBSlKBSlKBSlKBSlKDBqp7BuVPXL9z2GZkQnhi3ttS/QZBK3zipjpTfGC0nlHFkiYqPFyMKPWWIHz1B7asBHYW1mP9tJDA2RnK53kmR35VXB9ZoO3ofYtuusTDy935WTPNVbBSP0BEwuPHJ7607Jj6teyWufJTqbiEcOywIEqL+aGKPjuLnuq0harfS7sNaXHHyNyit3eTnO5bJ96Cysfkig83Y3G0Yn5LeIYn8N/EDIh9BKaxn0KK7OlWz2mtZFThIoEkR8JYzrQ/WA9YNc3TiPFo0w4NbOlwD4CJgz/THrHz1YYmBAI5EZoPmXXIZTdRMJkivIlnB3MuYLzgrDgnA5CNw7wx762W3SBHktriSOQNcQGC9j3Ep9zqVjhOIDF14dz+ir9NtOFTh5o1I7mkVSPmJrwdtW3fcQ/pU/Gg+dR7VWOCLTvmmsLkrCdzNma0ZgpHmcQIm+cxA1turuE9cgQyrHIVubZ9xLiK685gOx8IA/H37DlX0D2atfjEP6VPxrPszbfDw/pU/Ggo0W3IWnSV45Ql5bbq8jME2EkRcqT2ORDSrn0LXNBtkJHayHfNNZzGEncTEy2jHdk8I+PY0PjxSvoQ2vbnlPF80ifjXqW8jwcSJnHDtLzx66D5L0k2qpSewt9525lubeTdzLuUOXkwQuoEyLIoIGMS86mba7tFfdiKVbW7sxHPFuJcRyRqoXPY4MUZlPjoXwrr/k62BLaGWW5uonab3AYMYwGJCiQtyGT2QMVehexfCJ9ZfxoPnVrt3SLOZxM08DG2n8hLmW3YlNeNOMagknfw1DvrRNfIkM0UYlLWs4uLJtxNxU9sxDsemVOPcw8K+mddi+ET6y/jTrsXwifWX8aCgzbQt5JrhGEot76AM/kJfJ3K6U7l84rpOR3oT31a+iG0HmtYmkDCQAo+pSmpozpLAEcm5j11J9di+ET6y/jURt7bmgLFbaZbmY6YlDAheHF3xyRRx+gUFY6QsX2l1WGXQl5Gq3ZGQQyamCqw5SSRal8Qq5r6Fa26xoqIAqqAqgDACjgABVN2zsVbSyWRSWkt547qSU+dKwdd6zH86PUPQOFXZCMDHI8vVQeqUpQKUpQKVhjUZNtyJS4JbyYJY6W09ldRGrGMgccZoJSlca7QjJAEiHVnSAynOOeOPHGD9Fadk7bhuATDIHCnBx48D/AGEUElSlKBSlKBSlYzQZpWM0zQZpWM0JoK7027SW8PPfXcKkeKI4mb6AhNY2qde0LNPg0mn+cKsI/vDXrbY1X1gvvGml+rEY/wDMFYQhtqP4xWa4/rZW/ZigsQqF6bQ6rC6xzWFnX5UY1r96ipoGtN9CHjdDydGU+ogig5pFE9ueGVmiORz4OlcvQy5MljbsxywjCt8tOw36wNa+hNwZNn2jnm0EefXgA1p6EDTDLH3RXVwg9W+Z/wCxhQQnSrY0ctzdoyKzXWzyUJUEiWBmA0kjIPlFzjwr1bWVu9zYy7iHRdWjh/JpjWBHIuBjAODJ9Aqa24At9YP4maL164w/+XVe2T2LXZXH8hc9XJzz7MsHh44+ig5LfZ0KWltI8Meq2vzDJ5NeMbTSQDVw49l4zx7697W6PwY2tGIItahZ4cRrkBohy4ctaPwHjXVtVcW+1lP+xuFuBx8EguB+shqa0A7QkQ8rmxBP9W5X/N+6gik2PZtewHq8Jju7JmGI1I1RsjZHDGSsv3VEbN2JbLb7NdoISYrk20p3a9tvK2/Hhx8oFPGpXZEp3OxpfdYaA+owNn74lrTekC0vVX/0u0VdfR5SCc/3jGg4dqbBtlg2mot4s206zod2ud3phuCo4cvPXHzVL/zas2vnjNvDoubIMPJr2Sj6CRw4EiUfQK77qHVeXsZ82WyjbHi2ZkP3aK4tk3BY7HmPnSWzI3PizwxyYPD3yGgi9lbItzHsmV7aHU2qCUaFxqMTZJ4cTrjAHyjWq72FbLa3YFvFqs75XBKLkxGSKc5OPN0O4x6KkNBS0OD/AEfauc+EZuwcfUfFd20rQNJtWD4e1Rx/3RyQ5/UFBUenhsrGadXtYmS7ijCBVQMraZVZkyOGNMP0mpDoHZJA9jd5XVtCF45NKhEVtKyxoqge5CSA54nie6p0QxzXezpnRZBJaSBdQBCtiGQEZ78A/TXDbNpsYSBxtNpGIepbt4CfqO1BdtsWYmgmhPmyxPGfU6lT/bXP0SujLZW0jDDNChYeDaQCPmOakxVe6BueqlT/ALOedPUBPJpH1StBZKUpQKwazWuZjpOnzsHGeWccPvoI7aO2I45Y4O08svJEGoqg5u/vUB7/AKONcG0ejhkaUmQBZAwOI+0QyldLkPh1HMArn01H/wAn0jap0niZbsaGuJCyOHdwSFUqTpVcHCcwCpPEmrpQViXov5ZZBJhVl3mjd9+tnwCGGM5xxB9GM1I7E2R1fUAwIYJyXScooTJOeOQBUtSgUpSgUpSgwTVBsekO0LifRH1ZI5BK8DOrsWjjl3fHS3PGG9Rq9y8iRzAOKoHRUD/+OeTdWuOHoIhJ+8L9NBO7javwtn+jl/1U3G1fhbP9HL/qqzUoKzuNq/C2f6OX/VTq+1fhbP8ARy/6qs1KCly7E2m08c5mtNUUbxqN3LjEhQk+dz7I+mvUWxtprO8++tNUkaRkbuXGmMuR7r88/RVypQVG+n2pDG8pa1kESlmjVJFZgvEhSWwDjNWa3uFljV1810DD5LDI+6vdwoKsG4Aqc+rHGoPoAxOzbMtz6vHn6ooPfQv+hxD3pdR6lkdR9wrX0WIEl8nvbtjj5ccb/wCNOgYHVBjiN9P/AH8grHR0e2to/wDUp/8AFgoMdLWZXs5RHJIsVwWcRrqYKYJlzjwyQPnqqmWTq6RC3utSbRFz+RIG564ZjxzjzCeFfTcUxQfOr+7ZxtEdWuiLyJVTMJHaEJjOfe93OupNpsLu3mNtd6Y7V4XO5bz2eBhwzxHZbjV7xTFB83tLp1htkNtdaoLoyHERwIi0nI549luVLy6do9pKtrde2zqi8ieL7hEyePDtIOfgK+kAU00FJXbB62kvVbrR1YxP5E5161I4Z5Y1cai7S6lWHZyG2ug1rLqk8keEe6lTAOePF05eFfSsUxQfNL26kaG+QW1zme4EkXkiOzpg4k57J1Kx48akJdpk3s03VbrRJaJCDuWyXWSVsYzwGHHH0+ir3pFMUHzXZd3JGmyw1rdZs4yk3kicDcGPgfddrHKvXWJDb3EItbkNLeNLGTEcaXmWQMTnh3k19IxTTQeTVL2G95rvFtxbGNbyQeUaUOCQjEYVCMccjj31dSKr/RceUv8A/rG/uIaD1r2p7yy/STfs6a9qe8sv0k37OrBTFBX9e1PeWX6Sb9nVe6ZbQ2zHEohihMjSD8iZHIVe0dQdQAuOHOvoOKxigrP8nkftKKUqRJON7KWbWzSt5xJHp5D3I4VZ6rnQH+hqByWSYL8kTyAVY6BSlKBSlKBSlKDBFfOdj2t7bXCBrKWSK0SaKF45IMOskqsDh5AR5NQOI5ivo9YxQV/2euf93XP6S1/bU9nrn/d1z+ktf21WDFMUFf8AZ65/3dc/pLX9tT2euf8Ad1z+ktf21WDFCKCrv0rlEixGwud46s6rrtuKIVDHO9xwLL399ZTpVKZGiFhc7xVDsuu24KxYA53uOJVu/u9Vbtr9m/sm9+JoR48UEv8AZGa8wLp2pKfhLOPH9XLLn/3ig5tq7VvZYnjisJleRSgd5LYKmoY1HTKSQM5wBnhVh2daCGGOIebEgQH0KoFdeK13LhUYnkFJPqAoIXoSoFnHjkWkb16pXOfvrX0YUGa/f313j6kMSf4V76Cqw2daBuLblC3rIBP9teOhZ1RzvnhJdzsPUJCn/jQa+mVvvGs4tciLJcFX3bmNiohlbGpeOMgVUTsodXSQXF1qbaIts7+T8n1ww8vkZ41ctuHVe2CeBml5+8jC/wCZVe2Z2rXZg59YvDNz/wCdcf4UHNe7FRDtDFxdYtIlZPbEnZYxFzk5ye410J0fQ3dtEZ7vElrJM46xIO0rQqOOeHntwrbtV8wbYbI8pMtuvHvMUMQ/WepkMBtEk8rex4+p5Af8o0FTttihoLd+s3Wqa8MWesScYhJIMAZwOyvOvW0NihY9pstzdZtR5H2xIdL7hX48e0dZ5GpHY8bbjYye6LmcjxXcyEn6ZFrxfj2ptAgk9Y2gqL9a2gIH1WoPSdG163HCZ7rQbUyuOsSg7wOgByG4cC3AcOFRllsjVBs9zcXRa6n0SHfycU3c78MHh5q8atM82L67buisYxnwJaZj9wWo7Y0ZC7Fibzlt2lb5SwKvh75zQQ99sjRBfuJ7oG3nEcXtiXABSE+Pa4u3OpGTo4nXZYd/daI7RJsdZkzraSVck55YTl66xLNqtH4f0jaqxn0qLxIifVpTNSN/cBJ9pzn/AGFpGhPoVJZv/P76Cv7M2NvI9mEz3ObtS0vtiUZXcNJwGezxxWX2bohmmWe4LR3wgizcSaQu/SPDAntcSc5qwWUIW52bD8DZyP8AMFhi/wDLHz1G2y67W3HxrajSD1LcSz8fmjoPoGfuqmbE2o0Ut6BbXEoa8kOuNUK8ERcdpweGKutV3oM2q3dznt3Nw30Tuo+5RQbP5xyfEbv6kX7Wn845PiN39SL9rU9is6aCA/nHJ8Ru/qRfta13HSKbSdFhdlsdkEQqNXdkmXlmrHppigi+jGzmt7WGJ8a1QbwjlvG7T49GsmpWlKBSlKBSlKBSlKBSlKBSlKBSlKCudMeybSb4K7jB8AsuqEk/M9Yvxp2lavnhJBPD/wB2Ypf7EaurpnaGWynVRlwhdB/xIyJE/WVajNv3itBZXicQk0UhI4+Tm8k2PR5QH1CgtgqI6Yz6LG6Yc9xIF+UVKqPrEVMVWumZLpBb543FzEp9MaNvZP1EaglrZdzbqO6KIA+jSn/1XB0Fh02FvkYLoZSPAysZSPpavHTeYixmUHtzAQJjnqnZYgR6Rqz81TlsgRFUclUAeoDFBRukm3Ioby5d5ERrWwIRWZQWkmZ2GkEg5xGoOPEV4s9p2sc2z4esW+i2tXZjvUwJAscY91zIMlXiWxiY5aNGbxKKT9JFePYuD4GL9Gv4UHzpNr20lpEjTwarraJkkG9TIRZ2lBbtcOzGg+cVu2p0jtwNrTLPCW3awxDep2wsOrs9r38jj5jV/wDYuD4GL6i/hT2Lg+Bi+ov4UFMXalol5aL1qAR2dk6ht9Hgs5iQDzuYEZ+mouz23am2sUNxADLeG5lBlTyY1yXGG7XDtYXj6K+kLsyAcRDH9RfwrZ1OP4NPqj8KD5rtLpDbtFtVhcw5uJFhixKmdAjih1DtebqZzq5c6lU6R2Yv9fWYN3b2WkESphmdwSF48SBGOHpFXTqcXwafVH4U6nF8Gn1R+FB842Xtu3EOy0e5gDBzPN5VcBt27EN4ESOv0HwrXf7dtmttoe2IS11dhAu8TO5zDCWxnzQokOfCvpfU4uPk09PZH4VnqcfwafVH4UFHl6TWi3lxKLmDTDZqkZ3qHU5Z3YLx48o+XiK1dEZo5X2dDHJHJ1W0aWXQ4bEziNMHB4NlpOdX3qcfwafVH4V6igReKqoz4AD+yg17QuBHG8jHCojOx8Aqkn7qjuhkDJY2wYYbdKzfLbtH7ya5+n0ntJ4hzuWS2H9e6xH9VmqfhjCqFHJQAPUOFB7pSlApSlApSlApSlApSlApSlApSlApSlApSlB5cAjjy/wqn7EshJbXWz5Dxhd4gT8FJ5SIj0ANj/sq4kVVukntW4jvR+T0iG5/5RbsSH/luePgrse6g7uie0mmtk3n5aPyU4xjE8eFb5ieI8QQa44HFxtFnGTHZRmMHuNxLhmHpKxhOPdrIrff9HlkkM8NxLbtIoEhhKYkGMAkOrDIHAMMHHqFdEUMFhbE50xQqWZmJLE+cWZjxdyePiSaDh2sRNfW0A5QZupPDIBijB9bFiPkV2dLNoNBayOnGRsRxDxlkOhOXgxBJ9Brn6KWr6ZLmZSJrphIVPOOMALHHn81ck+lmqqdKemUPWeDKwsz5NCWG9vXBUMSAcRRqWy3Hi3ooPJ2VaxSXDya2hsLcLId7L5W6I1HOG84KF5d8lZs+jKB7O3k1GUIbm7bezeZyCefwBkYj1RmuRNvWamKB7jXFAetXEgVibm6JLBVXHFQ3axnuQdxzrXpHFMjLvcTbQb2w6hz1a0UAbpWC5L6SQDy1M57sUGz2Jikt9UYcPtC50WvlpexbDGXHb740eTP56113dhbI95OI3aG0QQIm9l8rdnDHHb4nUUT16h3VqfpPEGe4jDao16rZRbtwI0JCtO/Dgp4Hhx0qMcSa8x7XtozFGWd4LJTMTu5Nd3esCdQ7OCAS5P5xHvaDptujkKy21u5Ym3tzPeSb6bicaVU9rkTvG7j5MVyQ7Ejkgiwsiy39yWj8rLmG0U6ifP4eSXPypceFeRtiN03UjkPfPvb2QJIFjiGAIFbTxOnsfXPM0uOlqaprlQ6zOBa2sZikxb2+e1M66cKdRJI8I0GfAOi72dbjr06oxjjK21sm9lw90DpLDt98jqn9Xnxroi6PW6XEcTlylna7y7kMsg1yFVVdWH54WRziuGHbdurRrGkzw7PTXFGIZS9xdMGy5wucAs3E+6YnwryLxHjWGVZvbTm4v5BBNpPLFup0cRyX5KN3mg92uwEkitEIkWa8mM7Dey6orRW3hQ9v3hjj9b5r1dbOhMd3NGjduUWtmu8lIMg7BkA18RrLH1RUk28z76cJMlxc4t4gbebFpagnLt2PO5vgfmDur0NsQxuCkFw0Wz49FpHuJsyzMmDISU5BTpB9LtQdQ2HarcuG1bixts3Db6XtzOFYZOvgVRSxH/EX04s/QW1aOzj1ghpNUpUkkoJWLhO0SeyCB81VrYViblVgw7Ra+sXszo0e/nY6hEobB0KdOe7Sqr41etpX0cETyynSiKST6B3D0nkB6aCG2m2/wBoW8Q822U3Mny2zFEPTzlbB96p9VlWoDohZyBHnnXTPctvXXnoXGEjyfeLgevJ76sFApSlApSlApSlApSlApSlApSlApSlApSlApSlArVPCHBVgCCMEHjkEEEfRW2lBU4dmXlp2LQxzQe5hnZo2iHgkqq2UHcrLn04qJvbDa886vPb2rxRkPHALl1USA5DSEwEyEHBA7IHpr6FSgq63u1fidp9sk/dq9de2r8Ttftkn7tVmpQVnr21fidp9sk/dqde2r8TtPtkn7tVmpQVnr21fidr9sk/dqde2r8Ttftkn7tVmpQVnr21fidr9sk/dqde2r8TtPtkn7tVmpQVnr21fidr9sk/dqde2r8TtPtkn7tVmpQVnru1fidp9sk/dqx13avxO0+2Sfu1WelBWOu7U+JWv2yT92rNvseeeVZb1oyIzqjt4wTGrjGGdn4yMO4gKB4ZqzUoMKKzSlApSlApSlApSlApSlApSlB//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222" name="Picture 6" descr="http://lh6.ggpht.com/_X6JnoL0U4BY/S26rhO9PPQI/AAAAAAAAR9o/dByFhH_JLPc/tmpB30_thumb.jpg?imgmax=8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5515" y="2780928"/>
            <a:ext cx="3619500" cy="208597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27584" y="2602682"/>
            <a:ext cx="4320480" cy="1077218"/>
          </a:xfrm>
          <a:prstGeom prst="rect">
            <a:avLst/>
          </a:prstGeom>
        </p:spPr>
        <p:txBody>
          <a:bodyPr wrap="square">
            <a:spAutoFit/>
          </a:bodyPr>
          <a:lstStyle/>
          <a:p>
            <a:pPr algn="just"/>
            <a:r>
              <a:rPr lang="en-GB" sz="1600" dirty="0">
                <a:latin typeface="Times New Roman" panose="02020603050405020304" pitchFamily="18" charset="0"/>
                <a:cs typeface="Times New Roman" panose="02020603050405020304" pitchFamily="18" charset="0"/>
              </a:rPr>
              <a:t>Such small slices of iron layers make sure that eddy current losses are at a minimum. You can note one big advantage of 3 phase </a:t>
            </a:r>
            <a:r>
              <a:rPr lang="en-GB" sz="1600" dirty="0" smtClean="0">
                <a:latin typeface="Times New Roman" panose="02020603050405020304" pitchFamily="18" charset="0"/>
                <a:cs typeface="Times New Roman" panose="02020603050405020304" pitchFamily="18" charset="0"/>
              </a:rPr>
              <a:t>induction </a:t>
            </a:r>
            <a:r>
              <a:rPr lang="en-GB" sz="1600" dirty="0">
                <a:latin typeface="Times New Roman" panose="02020603050405020304" pitchFamily="18" charset="0"/>
                <a:cs typeface="Times New Roman" panose="02020603050405020304" pitchFamily="18" charset="0"/>
              </a:rPr>
              <a:t>motors, as it is inherently self starting.</a:t>
            </a:r>
          </a:p>
        </p:txBody>
      </p:sp>
      <p:sp>
        <p:nvSpPr>
          <p:cNvPr id="6" name="Rectangle 5"/>
          <p:cNvSpPr/>
          <p:nvPr/>
        </p:nvSpPr>
        <p:spPr>
          <a:xfrm>
            <a:off x="827584" y="3573016"/>
            <a:ext cx="4320480" cy="1569660"/>
          </a:xfrm>
          <a:prstGeom prst="rect">
            <a:avLst/>
          </a:prstGeom>
        </p:spPr>
        <p:txBody>
          <a:bodyPr wrap="square">
            <a:spAutoFit/>
          </a:bodyPr>
          <a:lstStyle/>
          <a:p>
            <a:pPr algn="just"/>
            <a:r>
              <a:rPr lang="en-GB" sz="1600" dirty="0">
                <a:latin typeface="Times New Roman" panose="02020603050405020304" pitchFamily="18" charset="0"/>
                <a:cs typeface="Times New Roman" panose="02020603050405020304" pitchFamily="18" charset="0"/>
              </a:rPr>
              <a:t>You can also note that the bars of a squirrel cage are inclined to the axis of rotation, or it has got a skew. This is to prevent torque fluctuation. If the bars were straight there would have been a small time gap for the torque in the rotor bar pair to get transferred to the next pair. </a:t>
            </a:r>
          </a:p>
        </p:txBody>
      </p:sp>
      <p:sp>
        <p:nvSpPr>
          <p:cNvPr id="7" name="Rectangle 6"/>
          <p:cNvSpPr/>
          <p:nvPr/>
        </p:nvSpPr>
        <p:spPr>
          <a:xfrm>
            <a:off x="827584" y="5018923"/>
            <a:ext cx="7867972" cy="830997"/>
          </a:xfrm>
          <a:prstGeom prst="rect">
            <a:avLst/>
          </a:prstGeom>
        </p:spPr>
        <p:txBody>
          <a:bodyPr wrap="square">
            <a:spAutoFit/>
          </a:bodyPr>
          <a:lstStyle/>
          <a:p>
            <a:pPr algn="just"/>
            <a:r>
              <a:rPr lang="en-GB" sz="1600" dirty="0">
                <a:latin typeface="Times New Roman" panose="02020603050405020304" pitchFamily="18" charset="0"/>
                <a:cs typeface="Times New Roman" panose="02020603050405020304" pitchFamily="18" charset="0"/>
              </a:rPr>
              <a:t>This will cause torque fluctuation and vibration in the rotor. By providing a skew in the rotor bars, before the torque in one bar pair dies out, the next pair comes into action. Thus it avoids torque fluctuation. </a:t>
            </a: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739789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467952"/>
          </a:xfrm>
        </p:spPr>
        <p:txBody>
          <a:bodyPr>
            <a:normAutofit/>
          </a:bodyPr>
          <a:lstStyle/>
          <a:p>
            <a:r>
              <a:rPr lang="en-GB" sz="1800" dirty="0">
                <a:latin typeface="Times New Roman" panose="02020603050405020304" pitchFamily="18" charset="0"/>
                <a:cs typeface="Times New Roman" panose="02020603050405020304" pitchFamily="18" charset="0"/>
              </a:rPr>
              <a:t>The Speed of Rotation of a Rotor &amp; the Concept of Slip</a:t>
            </a:r>
          </a:p>
          <a:p>
            <a:r>
              <a:rPr lang="en-GB" sz="1600" dirty="0" smtClean="0">
                <a:latin typeface="Times New Roman" panose="02020603050405020304" pitchFamily="18" charset="0"/>
                <a:cs typeface="Times New Roman" panose="02020603050405020304" pitchFamily="18" charset="0"/>
              </a:rPr>
              <a:t>As established both </a:t>
            </a:r>
            <a:r>
              <a:rPr lang="en-GB" sz="1600" dirty="0">
                <a:latin typeface="Times New Roman" panose="02020603050405020304" pitchFamily="18" charset="0"/>
                <a:cs typeface="Times New Roman" panose="02020603050405020304" pitchFamily="18" charset="0"/>
              </a:rPr>
              <a:t>the magnetic field and rotor are rotating. But at what speed will the rotor rotate</a:t>
            </a:r>
            <a:r>
              <a:rPr lang="en-GB" sz="1600" dirty="0" smtClean="0">
                <a:latin typeface="Times New Roman" panose="02020603050405020304" pitchFamily="18" charset="0"/>
                <a:cs typeface="Times New Roman" panose="02020603050405020304" pitchFamily="18" charset="0"/>
              </a:rPr>
              <a:t>?. To answer this question, consider </a:t>
            </a:r>
            <a:r>
              <a:rPr lang="en-GB" sz="1600" dirty="0">
                <a:latin typeface="Times New Roman" panose="02020603050405020304" pitchFamily="18" charset="0"/>
                <a:cs typeface="Times New Roman" panose="02020603050405020304" pitchFamily="18" charset="0"/>
              </a:rPr>
              <a:t>different cases. </a:t>
            </a:r>
          </a:p>
          <a:p>
            <a:r>
              <a:rPr lang="en-GB" sz="1600" dirty="0">
                <a:latin typeface="Times New Roman" panose="02020603050405020304" pitchFamily="18" charset="0"/>
                <a:cs typeface="Times New Roman" panose="02020603050405020304" pitchFamily="18" charset="0"/>
              </a:rPr>
              <a:t>Consider a case where the rotor speed is same as the magnetic field speed. The rotor experiences a magnetic field in a relative reference frame. Since both the magnetic field and the rotor are rotating at same speed, relative to the rotor, the magnetic field is stationary. The rotor will experience a constant magnetic field, so there won’t be any induced </a:t>
            </a:r>
            <a:r>
              <a:rPr lang="en-GB" sz="1600" dirty="0" err="1">
                <a:latin typeface="Times New Roman" panose="02020603050405020304" pitchFamily="18" charset="0"/>
                <a:cs typeface="Times New Roman" panose="02020603050405020304" pitchFamily="18" charset="0"/>
              </a:rPr>
              <a:t>e.m.f</a:t>
            </a:r>
            <a:r>
              <a:rPr lang="en-GB" sz="1600" dirty="0">
                <a:latin typeface="Times New Roman" panose="02020603050405020304" pitchFamily="18" charset="0"/>
                <a:cs typeface="Times New Roman" panose="02020603050405020304" pitchFamily="18" charset="0"/>
              </a:rPr>
              <a:t> and current. This means zero force on the rotor bars, so the rotor will gradually slow down.</a:t>
            </a:r>
          </a:p>
          <a:p>
            <a:r>
              <a:rPr lang="en-GB" sz="1600" dirty="0" smtClean="0">
                <a:latin typeface="Times New Roman" panose="02020603050405020304" pitchFamily="18" charset="0"/>
                <a:cs typeface="Times New Roman" panose="02020603050405020304" pitchFamily="18" charset="0"/>
              </a:rPr>
              <a:t>As </a:t>
            </a:r>
            <a:r>
              <a:rPr lang="en-GB" sz="1600" dirty="0">
                <a:latin typeface="Times New Roman" panose="02020603050405020304" pitchFamily="18" charset="0"/>
                <a:cs typeface="Times New Roman" panose="02020603050405020304" pitchFamily="18" charset="0"/>
              </a:rPr>
              <a:t>it slows down, the rotor loops will experience a varying magnetic field, so induced current and force will rise again and the rotor will speed up.</a:t>
            </a:r>
          </a:p>
          <a:p>
            <a:r>
              <a:rPr lang="en-GB" sz="1600" dirty="0" smtClean="0">
                <a:latin typeface="Times New Roman" panose="02020603050405020304" pitchFamily="18" charset="0"/>
                <a:cs typeface="Times New Roman" panose="02020603050405020304" pitchFamily="18" charset="0"/>
              </a:rPr>
              <a:t>Thus, </a:t>
            </a:r>
            <a:r>
              <a:rPr lang="en-GB" sz="1600" dirty="0">
                <a:latin typeface="Times New Roman" panose="02020603050405020304" pitchFamily="18" charset="0"/>
                <a:cs typeface="Times New Roman" panose="02020603050405020304" pitchFamily="18" charset="0"/>
              </a:rPr>
              <a:t>the rotor will never be able to catch up with the speed of the magnetic field. It rotates at a specific speed which is slightly less than synchronous speed. </a:t>
            </a:r>
            <a:endParaRPr lang="en-GB" sz="1600" dirty="0" smtClean="0">
              <a:latin typeface="Times New Roman" panose="02020603050405020304" pitchFamily="18" charset="0"/>
              <a:cs typeface="Times New Roman" panose="02020603050405020304" pitchFamily="18" charset="0"/>
            </a:endParaRPr>
          </a:p>
          <a:p>
            <a:endParaRPr lang="en-GB" sz="1600" dirty="0">
              <a:latin typeface="Times New Roman" panose="02020603050405020304" pitchFamily="18" charset="0"/>
              <a:cs typeface="Times New Roman" panose="02020603050405020304" pitchFamily="18" charset="0"/>
            </a:endParaRPr>
          </a:p>
          <a:p>
            <a:r>
              <a:rPr lang="en-GB" sz="1600" dirty="0" smtClean="0">
                <a:latin typeface="Times New Roman" panose="02020603050405020304" pitchFamily="18" charset="0"/>
                <a:cs typeface="Times New Roman" panose="02020603050405020304" pitchFamily="18" charset="0"/>
              </a:rPr>
              <a:t>The </a:t>
            </a:r>
            <a:r>
              <a:rPr lang="en-GB" sz="1600" dirty="0">
                <a:latin typeface="Times New Roman" panose="02020603050405020304" pitchFamily="18" charset="0"/>
                <a:cs typeface="Times New Roman" panose="02020603050405020304" pitchFamily="18" charset="0"/>
              </a:rPr>
              <a:t>difference in synchronous and rotor speed is known as </a:t>
            </a:r>
            <a:r>
              <a:rPr lang="en-GB" sz="1600" i="1" dirty="0">
                <a:latin typeface="Times New Roman" panose="02020603050405020304" pitchFamily="18" charset="0"/>
                <a:cs typeface="Times New Roman" panose="02020603050405020304" pitchFamily="18" charset="0"/>
              </a:rPr>
              <a:t>slip</a:t>
            </a:r>
            <a:r>
              <a:rPr lang="en-GB" sz="1600" dirty="0">
                <a:latin typeface="Times New Roman" panose="02020603050405020304" pitchFamily="18" charset="0"/>
                <a:cs typeface="Times New Roman" panose="02020603050405020304" pitchFamily="18" charset="0"/>
              </a:rPr>
              <a:t>. </a:t>
            </a:r>
          </a:p>
        </p:txBody>
      </p:sp>
      <p:sp>
        <p:nvSpPr>
          <p:cNvPr id="3" name="Title 2"/>
          <p:cNvSpPr>
            <a:spLocks noGrp="1"/>
          </p:cNvSpPr>
          <p:nvPr>
            <p:ph type="title"/>
          </p:nvPr>
        </p:nvSpPr>
        <p:spPr/>
        <p:txBody>
          <a:bodyPr>
            <a:normAutofit/>
          </a:bodyPr>
          <a:lstStyle/>
          <a:p>
            <a:r>
              <a:rPr lang="en-GB" sz="2800" dirty="0" smtClean="0"/>
              <a:t>Induction </a:t>
            </a:r>
            <a:r>
              <a:rPr lang="en-GB" sz="2800" dirty="0" smtClean="0"/>
              <a:t>Motors</a:t>
            </a:r>
            <a:endParaRPr lang="en-GB" sz="2800" dirty="0"/>
          </a:p>
        </p:txBody>
      </p:sp>
      <p:sp>
        <p:nvSpPr>
          <p:cNvPr id="4" name="AutoShape 4" descr="data:image/jpeg;base64,/9j/4AAQSkZJRgABAQAAAQABAAD/2wCEAAkGBxMTEhUUExQWFhUUFh0XFxYYFxgWGBgUGRkZGB8dHBgYHCgiHBwlGx4YJDEhJSkrLi4uHB80ODMsNygtLisBCgoKBQUFDgUFDisZExkrKysrKysrKysrKysrKysrKysrKysrKysrKysrKysrKysrKysrKysrKysrKysrKysrK//AABEIAKoBKAMBIgACEQEDEQH/xAAbAAEAAgMBAQAAAAAAAAAAAAAABQYBAwQCB//EAFEQAAIBAwEEBQQNBwkHBQEAAAECAwAEERIFEyExBhQiQVEjMmFxFSRCUlNUcoGRkpSh0TNik6LT1OMHFjSDsbPBw9JDVWNzdILCRLK04fAl/8QAFAEBAAAAAAAAAAAAAAAAAAAAAP/EABQRAQAAAAAAAAAAAAAAAAAAAAD/2gAMAwEAAhEDEQA/APuNKUoFKUoFYJoTVe29tSVJoxGrlI8PNpVSuliFwxYggBdbcM8VFBYdVM1Tx0mkSMghWkBYgHILIEmcNgd2UVfn9NdEu2p1kVHRMFyNSavcNGDnI5EP+qaC0FhTNVFek0qqTKiKd3rXGrBYxq4TiOeSwroi27OTndpo16fd6tO/Nvnw5gN6jQWelYWs0ClKUClKUClKUCsE1morpJBJJCY4xxlOhjqK4jPnHUvFezkZHEEg0EpqrGsVT9d5GQ27ckRbptOGy6iYKwDEcyEOfBhmt6R3u81byTTk9nTFjAkjUDimSChlPPuoLUDTNU5BfrHrGvUCfJYjxp0B+HAEtryOJ766G647AhpY1L4xpizoNwQSdSniIsHnQWqlcuyy+5j3ud5oGvOAdWOOQOHPwrqoFKUoFKUoFKUoFKUoFKUoFKUoFKUoFKUoMGoTaV3KJ0jjHZKAsd2ZD52niQw0j08anK5LzZsMrBpI1cryJAJHqoIRekwPAQPqYkINUfbA3uTnV2cbpuB8R6a17Q27IsNvIAPKwmZ8RtLjEaMcAMDjJ58anZdlwsNLRIV4cCgI4Ekc/W30mty2yDThQNA0rw81cAYHgOA+igry9ISODwklSusoU0plLck8T2sb7hjuFSGy9rCZyu7K4UOrMVOpGLAcASQcg8DXL0ogENpNJDGgaNA5GgHVHGUZlC+JRdI9S+FdOwdlQx6pY+O+AOeHm5LDkBkZJ40EwKzSlApSlApSlApSlArBFZpQce0WKxSMDxVGI78EKSDj11Th0olihdyRKQRpwVkH5JnKl1EQ1ZU5HdnhqzVj6T7VMEY0KHmlYRwxn3Ujd5/NUZY+gV27Nt3SJFlfeOqgNJpC6m7zgcBQQG0ekskahyiaTIyADJbCgcOJXJb0ZI4dk91pQZFcl/tKOJokY9qZ9CKBqJOM5wPcgczyFdq0GaUpQKUpQKUrBNBmlRN7tuON2VtWEXU7gdhAQTxPdwBOcY5ZIzW+Ha8BXO+jwEDnLrwRuTHjwB8aDvpXLa3ySMVQ5wqtkcQVfOCDyPI11UClKUClKUClKUClKUClKUClKUGuZAQQRkEYPqPOqz0W2glvbywTuE6lIYy7kKNyTqiOT/wyq57ypq0kVBbY6KxXEySszqRp1quNMqxsJEDgg50uMgjB7uRoJe0u0lRXjYOjjKupDKwPeCOYrfVW6Ojq95c2nJHPWoB+bI3lVHyZCDjwkGOVWmgUpSgUpSgUpSgUpWi7ukjALsqgnGWOBk8h66Cn9JLieHaUExhWSEqsEZ3mlhNK516Y8HUdCqdRxhVbjxq5XEyqrMxCqoJJPIAcyfRVY2Nm9ueuMMQRaktAcjUfNebHp4qv5vHvrx/KDcgRwxSBtxNLibSrOWjRS27AUEkuQB6s0G/otEbiR76QEGUabdTzjtgcg4PJnOWPo0juqzio7YO0UuIhIisoyyaWXSysjFGUqCcYIx81SVApSlApSonpHtoWsYbTrkdgkMQ86SVuQHgBxJPcATQSMs6rjUcajpHpOCcfQDWS4PzVFX1tPJHCfJiWNlkZcto1BGBAbGcZPPFRUvR2aSdpHeMK+AyDvGuJip7AyOwwBJOdXdxoO7aexlllV2lK5wANK6gQOKrJ5wBGcrxzx5ZriPRJCGJkJJwc6RwcFHzz80lE4cO8EkVibos+llR1UMpBxq84i4UHI8BIg9S4pc9GZDIu7dFjSXWF45VdSEqDgkA4bgCBx7+VBJ7Bs44uMb6gUXkAFIyzahp4cdX/AONTIkFU8dF5AiIGjGiMRgccKQAN4vDzxpJGffNWy96LO2SjKCxkLHj2i0ishIIIbSuoYIPOgtqnNZrm2dCyRIrkFlUAkciQO7NdNApSlApSlApSlApSlApSlAryxrJNVrpXM0jx2cTFXuATK68DHbL55B7mYkKvrJ7qCtdNeliI8VzbrvDaSsrSFliicMCrwrIwJds4PYVsFDmt2xv5Qrq4ZAtiib5dUJkutAlXj+TO4wx5dnhUz0gbZscIs7gKI9HCIIzlUHANiNSUx744rbDsC2l2fFbxPqiVBuJlILKV4pIjctQOCD34oNvsltH4jD9s/gVj2T2j8Rh+2fwK6Oi20nmiZZsCeBzFMAMAyKAdSjJ7LKQw9eO6qT0u6IRrdB0jTFy2U1DKi7QFt2w+ClQMD4MARzoLd7J7R+Iw/bP4FZ9k9o/EYftn8CqH/Nyyk0vutFvfjd88PZ3gBGkEcgSCNJ4al/OrMWxYY13rQhWtWEN9CmpUMZxi5jXPDAIbvyoYc14Be/ZLaPxGH7Z/Ap7JbR+Iw/bP4FUp+jSKWgXtzQ+2bVi7Fbu2z2o5OPFhkrq58Ubjkg49g7WQqFZ1t9oKRBLrbeW92ASYjk+aQG7JHAow91QXb2S2j8Rh+2fwKrnTjZe0doQLAbaKJN4rsVugzELyAzBgHPf9xqKGz4gBPLGAImNttCINJpjPDE8QzlRnDelSDzXFeZ+jAXXGNbXFniaPykgF5ZnPBsMBvR2hkEdoK3JjQWzYxv7eGOFLKNljUIC17k4HDut61bc6QX8Uf9CiV5WEUeLrWd43AHTuRnHM+gGq/wCwkbvojnnEV8u9tJjPMTHOo1GFsvxBwTjn54zUTs20SaQXcqyC2VuqyKt1M5huCApnRteVTV2M8OyQ3LJoLzsLr9tBHAtlERGoXUbzizd7HyHMnJ599SHsltH4jD9s/gVSm2K0auhad57AiSRN/KOtWbZ7eNX5TSp4D3Ske7r0ejyszRRzz+2V6xZTG4m4lcFoHw+CvIjvILe9oLmdpbR+Iw/bP4FbNm9Ig8m4nje3nIyqOQVkHeY5F4Njw4H0VXuj+1TAI37XVZnMTrIxZ7S7DaChZiSYmcHGTwJXB0kAWvb2yFuYjGSUYHVHIvnRyDzXU+IP08RQd8soUFicAAknwA4mqr0Z03MpvJWUyMvteHILQ2zeacZyHkHaLYHA6e6pLo5tIzwHfKqyxkxTp3CReBx+awIYehqg+huy4DPJdW8KRQKDBBoULvBqBkk9ILqFX0KT3igvGKaazSgximms0oMaaYrNKBSlKBSlKBSlKBSlKBSlKBSlKDBqp7BuVPXL9z2GZkQnhi3ttS/QZBK3zipjpTfGC0nlHFkiYqPFyMKPWWIHz1B7asBHYW1mP9tJDA2RnK53kmR35VXB9ZoO3ofYtuusTDy935WTPNVbBSP0BEwuPHJ7607Jj6teyWufJTqbiEcOywIEqL+aGKPjuLnuq0harfS7sNaXHHyNyit3eTnO5bJ96Cysfkig83Y3G0Yn5LeIYn8N/EDIh9BKaxn0KK7OlWz2mtZFThIoEkR8JYzrQ/WA9YNc3TiPFo0w4NbOlwD4CJgz/THrHz1YYmBAI5EZoPmXXIZTdRMJkivIlnB3MuYLzgrDgnA5CNw7wx762W3SBHktriSOQNcQGC9j3Ep9zqVjhOIDF14dz+ir9NtOFTh5o1I7mkVSPmJrwdtW3fcQ/pU/Gg+dR7VWOCLTvmmsLkrCdzNma0ZgpHmcQIm+cxA1turuE9cgQyrHIVubZ9xLiK685gOx8IA/H37DlX0D2atfjEP6VPxrPszbfDw/pU/Ggo0W3IWnSV45Ql5bbq8jME2EkRcqT2ORDSrn0LXNBtkJHayHfNNZzGEncTEy2jHdk8I+PY0PjxSvoQ2vbnlPF80ifjXqW8jwcSJnHDtLzx66D5L0k2qpSewt9525lubeTdzLuUOXkwQuoEyLIoIGMS86mba7tFfdiKVbW7sxHPFuJcRyRqoXPY4MUZlPjoXwrr/k62BLaGWW5uonab3AYMYwGJCiQtyGT2QMVehexfCJ9ZfxoPnVrt3SLOZxM08DG2n8hLmW3YlNeNOMagknfw1DvrRNfIkM0UYlLWs4uLJtxNxU9sxDsemVOPcw8K+mddi+ET6y/jTrsXwifWX8aCgzbQt5JrhGEot76AM/kJfJ3K6U7l84rpOR3oT31a+iG0HmtYmkDCQAo+pSmpozpLAEcm5j11J9di+ET6y/jURt7bmgLFbaZbmY6YlDAheHF3xyRRx+gUFY6QsX2l1WGXQl5Gq3ZGQQyamCqw5SSRal8Qq5r6Fa26xoqIAqqAqgDACjgABVN2zsVbSyWRSWkt547qSU+dKwdd6zH86PUPQOFXZCMDHI8vVQeqUpQKUpQKVhjUZNtyJS4JbyYJY6W09ldRGrGMgccZoJSlca7QjJAEiHVnSAynOOeOPHGD9Fadk7bhuATDIHCnBx48D/AGEUElSlKBSlKBSlYzQZpWM0zQZpWM0JoK7027SW8PPfXcKkeKI4mb6AhNY2qde0LNPg0mn+cKsI/vDXrbY1X1gvvGml+rEY/wDMFYQhtqP4xWa4/rZW/ZigsQqF6bQ6rC6xzWFnX5UY1r96ipoGtN9CHjdDydGU+ogig5pFE9ueGVmiORz4OlcvQy5MljbsxywjCt8tOw36wNa+hNwZNn2jnm0EefXgA1p6EDTDLH3RXVwg9W+Z/wCxhQQnSrY0ctzdoyKzXWzyUJUEiWBmA0kjIPlFzjwr1bWVu9zYy7iHRdWjh/JpjWBHIuBjAODJ9Aqa24At9YP4maL164w/+XVe2T2LXZXH8hc9XJzz7MsHh44+ig5LfZ0KWltI8Meq2vzDJ5NeMbTSQDVw49l4zx7697W6PwY2tGIItahZ4cRrkBohy4ctaPwHjXVtVcW+1lP+xuFuBx8EguB+shqa0A7QkQ8rmxBP9W5X/N+6gik2PZtewHq8Jju7JmGI1I1RsjZHDGSsv3VEbN2JbLb7NdoISYrk20p3a9tvK2/Hhx8oFPGpXZEp3OxpfdYaA+owNn74lrTekC0vVX/0u0VdfR5SCc/3jGg4dqbBtlg2mot4s206zod2ud3phuCo4cvPXHzVL/zas2vnjNvDoubIMPJr2Sj6CRw4EiUfQK77qHVeXsZ82WyjbHi2ZkP3aK4tk3BY7HmPnSWzI3PizwxyYPD3yGgi9lbItzHsmV7aHU2qCUaFxqMTZJ4cTrjAHyjWq72FbLa3YFvFqs75XBKLkxGSKc5OPN0O4x6KkNBS0OD/AEfauc+EZuwcfUfFd20rQNJtWD4e1Rx/3RyQ5/UFBUenhsrGadXtYmS7ijCBVQMraZVZkyOGNMP0mpDoHZJA9jd5XVtCF45NKhEVtKyxoqge5CSA54nie6p0QxzXezpnRZBJaSBdQBCtiGQEZ78A/TXDbNpsYSBxtNpGIepbt4CfqO1BdtsWYmgmhPmyxPGfU6lT/bXP0SujLZW0jDDNChYeDaQCPmOakxVe6BueqlT/ALOedPUBPJpH1StBZKUpQKwazWuZjpOnzsHGeWccPvoI7aO2I45Y4O08svJEGoqg5u/vUB7/AKONcG0ejhkaUmQBZAwOI+0QyldLkPh1HMArn01H/wAn0jap0niZbsaGuJCyOHdwSFUqTpVcHCcwCpPEmrpQViXov5ZZBJhVl3mjd9+tnwCGGM5xxB9GM1I7E2R1fUAwIYJyXScooTJOeOQBUtSgUpSgUpSgwTVBsekO0LifRH1ZI5BK8DOrsWjjl3fHS3PGG9Rq9y8iRzAOKoHRUD/+OeTdWuOHoIhJ+8L9NBO7javwtn+jl/1U3G1fhbP9HL/qqzUoKzuNq/C2f6OX/VTq+1fhbP8ARy/6qs1KCly7E2m08c5mtNUUbxqN3LjEhQk+dz7I+mvUWxtprO8++tNUkaRkbuXGmMuR7r88/RVypQVG+n2pDG8pa1kESlmjVJFZgvEhSWwDjNWa3uFljV1810DD5LDI+6vdwoKsG4Aqc+rHGoPoAxOzbMtz6vHn6ooPfQv+hxD3pdR6lkdR9wrX0WIEl8nvbtjj5ccb/wCNOgYHVBjiN9P/AH8grHR0e2to/wDUp/8AFgoMdLWZXs5RHJIsVwWcRrqYKYJlzjwyQPnqqmWTq6RC3utSbRFz+RIG564ZjxzjzCeFfTcUxQfOr+7ZxtEdWuiLyJVTMJHaEJjOfe93OupNpsLu3mNtd6Y7V4XO5bz2eBhwzxHZbjV7xTFB83tLp1htkNtdaoLoyHERwIi0nI549luVLy6do9pKtrde2zqi8ieL7hEyePDtIOfgK+kAU00FJXbB62kvVbrR1YxP5E5161I4Z5Y1cai7S6lWHZyG2ug1rLqk8keEe6lTAOePF05eFfSsUxQfNL26kaG+QW1zme4EkXkiOzpg4k57J1Kx48akJdpk3s03VbrRJaJCDuWyXWSVsYzwGHHH0+ir3pFMUHzXZd3JGmyw1rdZs4yk3kicDcGPgfddrHKvXWJDb3EItbkNLeNLGTEcaXmWQMTnh3k19IxTTQeTVL2G95rvFtxbGNbyQeUaUOCQjEYVCMccjj31dSKr/RceUv8A/rG/uIaD1r2p7yy/STfs6a9qe8sv0k37OrBTFBX9e1PeWX6Sb9nVe6ZbQ2zHEohihMjSD8iZHIVe0dQdQAuOHOvoOKxigrP8nkftKKUqRJON7KWbWzSt5xJHp5D3I4VZ6rnQH+hqByWSYL8kTyAVY6BSlKBSlKBSlKDBFfOdj2t7bXCBrKWSK0SaKF45IMOskqsDh5AR5NQOI5ivo9YxQV/2euf93XP6S1/bU9nrn/d1z+ktf21WDFMUFf8AZ65/3dc/pLX9tT2euf8Ad1z+ktf21WDFCKCrv0rlEixGwud46s6rrtuKIVDHO9xwLL399ZTpVKZGiFhc7xVDsuu24KxYA53uOJVu/u9Vbtr9m/sm9+JoR48UEv8AZGa8wLp2pKfhLOPH9XLLn/3ig5tq7VvZYnjisJleRSgd5LYKmoY1HTKSQM5wBnhVh2daCGGOIebEgQH0KoFdeK13LhUYnkFJPqAoIXoSoFnHjkWkb16pXOfvrX0YUGa/f313j6kMSf4V76Cqw2daBuLblC3rIBP9teOhZ1RzvnhJdzsPUJCn/jQa+mVvvGs4tciLJcFX3bmNiohlbGpeOMgVUTsodXSQXF1qbaIts7+T8n1ww8vkZ41ctuHVe2CeBml5+8jC/wCZVe2Z2rXZg59YvDNz/wCdcf4UHNe7FRDtDFxdYtIlZPbEnZYxFzk5ye410J0fQ3dtEZ7vElrJM46xIO0rQqOOeHntwrbtV8wbYbI8pMtuvHvMUMQ/WepkMBtEk8rex4+p5Af8o0FTttihoLd+s3Wqa8MWesScYhJIMAZwOyvOvW0NihY9pstzdZtR5H2xIdL7hX48e0dZ5GpHY8bbjYye6LmcjxXcyEn6ZFrxfj2ptAgk9Y2gqL9a2gIH1WoPSdG163HCZ7rQbUyuOsSg7wOgByG4cC3AcOFRllsjVBs9zcXRa6n0SHfycU3c78MHh5q8atM82L67buisYxnwJaZj9wWo7Y0ZC7Fibzlt2lb5SwKvh75zQQ99sjRBfuJ7oG3nEcXtiXABSE+Pa4u3OpGTo4nXZYd/daI7RJsdZkzraSVck55YTl66xLNqtH4f0jaqxn0qLxIifVpTNSN/cBJ9pzn/AGFpGhPoVJZv/P76Cv7M2NvI9mEz3ObtS0vtiUZXcNJwGezxxWX2bohmmWe4LR3wgizcSaQu/SPDAntcSc5qwWUIW52bD8DZyP8AMFhi/wDLHz1G2y67W3HxrajSD1LcSz8fmjoPoGfuqmbE2o0Ut6BbXEoa8kOuNUK8ERcdpweGKutV3oM2q3dznt3Nw30Tuo+5RQbP5xyfEbv6kX7Wn845PiN39SL9rU9is6aCA/nHJ8Ru/qRfta13HSKbSdFhdlsdkEQqNXdkmXlmrHppigi+jGzmt7WGJ8a1QbwjlvG7T49GsmpWlKBSlKBSlKBSlKBSlKBSlKBSlKCudMeybSb4K7jB8AsuqEk/M9Yvxp2lavnhJBPD/wB2Ypf7EaurpnaGWynVRlwhdB/xIyJE/WVajNv3itBZXicQk0UhI4+Tm8k2PR5QH1CgtgqI6Yz6LG6Yc9xIF+UVKqPrEVMVWumZLpBb543FzEp9MaNvZP1EaglrZdzbqO6KIA+jSn/1XB0Fh02FvkYLoZSPAysZSPpavHTeYixmUHtzAQJjnqnZYgR6Rqz81TlsgRFUclUAeoDFBRukm3Ioby5d5ERrWwIRWZQWkmZ2GkEg5xGoOPEV4s9p2sc2z4esW+i2tXZjvUwJAscY91zIMlXiWxiY5aNGbxKKT9JFePYuD4GL9Gv4UHzpNr20lpEjTwarraJkkG9TIRZ2lBbtcOzGg+cVu2p0jtwNrTLPCW3awxDep2wsOrs9r38jj5jV/wDYuD4GL6i/hT2Lg+Bi+ov4UFMXalol5aL1qAR2dk6ht9Hgs5iQDzuYEZ+mouz23am2sUNxADLeG5lBlTyY1yXGG7XDtYXj6K+kLsyAcRDH9RfwrZ1OP4NPqj8KD5rtLpDbtFtVhcw5uJFhixKmdAjih1DtebqZzq5c6lU6R2Yv9fWYN3b2WkESphmdwSF48SBGOHpFXTqcXwafVH4U6nF8Gn1R+FB842Xtu3EOy0e5gDBzPN5VcBt27EN4ESOv0HwrXf7dtmttoe2IS11dhAu8TO5zDCWxnzQokOfCvpfU4uPk09PZH4VnqcfwafVH4UFHl6TWi3lxKLmDTDZqkZ3qHU5Z3YLx48o+XiK1dEZo5X2dDHJHJ1W0aWXQ4bEziNMHB4NlpOdX3qcfwafVH4V6igReKqoz4AD+yg17QuBHG8jHCojOx8Aqkn7qjuhkDJY2wYYbdKzfLbtH7ya5+n0ntJ4hzuWS2H9e6xH9VmqfhjCqFHJQAPUOFB7pSlApSlApSlApSlApSlApSlApSlApSlApSlB5cAjjy/wqn7EshJbXWz5Dxhd4gT8FJ5SIj0ANj/sq4kVVukntW4jvR+T0iG5/5RbsSH/luePgrse6g7uie0mmtk3n5aPyU4xjE8eFb5ieI8QQa44HFxtFnGTHZRmMHuNxLhmHpKxhOPdrIrff9HlkkM8NxLbtIoEhhKYkGMAkOrDIHAMMHHqFdEUMFhbE50xQqWZmJLE+cWZjxdyePiSaDh2sRNfW0A5QZupPDIBijB9bFiPkV2dLNoNBayOnGRsRxDxlkOhOXgxBJ9Brn6KWr6ZLmZSJrphIVPOOMALHHn81ck+lmqqdKemUPWeDKwsz5NCWG9vXBUMSAcRRqWy3Hi3ooPJ2VaxSXDya2hsLcLId7L5W6I1HOG84KF5d8lZs+jKB7O3k1GUIbm7bezeZyCefwBkYj1RmuRNvWamKB7jXFAetXEgVibm6JLBVXHFQ3axnuQdxzrXpHFMjLvcTbQb2w6hz1a0UAbpWC5L6SQDy1M57sUGz2Jikt9UYcPtC50WvlpexbDGXHb740eTP56113dhbI95OI3aG0QQIm9l8rdnDHHb4nUUT16h3VqfpPEGe4jDao16rZRbtwI0JCtO/Dgp4Hhx0qMcSa8x7XtozFGWd4LJTMTu5Nd3esCdQ7OCAS5P5xHvaDptujkKy21u5Ym3tzPeSb6bicaVU9rkTvG7j5MVyQ7Ejkgiwsiy39yWj8rLmG0U6ifP4eSXPypceFeRtiN03UjkPfPvb2QJIFjiGAIFbTxOnsfXPM0uOlqaprlQ6zOBa2sZikxb2+e1M66cKdRJI8I0GfAOi72dbjr06oxjjK21sm9lw90DpLDt98jqn9Xnxroi6PW6XEcTlylna7y7kMsg1yFVVdWH54WRziuGHbdurRrGkzw7PTXFGIZS9xdMGy5wucAs3E+6YnwryLxHjWGVZvbTm4v5BBNpPLFup0cRyX5KN3mg92uwEkitEIkWa8mM7Dey6orRW3hQ9v3hjj9b5r1dbOhMd3NGjduUWtmu8lIMg7BkA18RrLH1RUk28z76cJMlxc4t4gbebFpagnLt2PO5vgfmDur0NsQxuCkFw0Wz49FpHuJsyzMmDISU5BTpB9LtQdQ2HarcuG1bixts3Db6XtzOFYZOvgVRSxH/EX04s/QW1aOzj1ghpNUpUkkoJWLhO0SeyCB81VrYViblVgw7Ra+sXszo0e/nY6hEobB0KdOe7Sqr41etpX0cETyynSiKST6B3D0nkB6aCG2m2/wBoW8Q822U3Mny2zFEPTzlbB96p9VlWoDohZyBHnnXTPctvXXnoXGEjyfeLgevJ76sFApSlApSlApSlApSlApSlApSlApSlApSlApSlArVPCHBVgCCMEHjkEEEfRW2lBU4dmXlp2LQxzQe5hnZo2iHgkqq2UHcrLn04qJvbDa886vPb2rxRkPHALl1USA5DSEwEyEHBA7IHpr6FSgq63u1fidp9sk/dq9de2r8Ttftkn7tVmpQVnr21fidp9sk/dqde2r8TtPtkn7tVmpQVnr21fidr9sk/dqde2r8Ttftkn7tVmpQVnr21fidr9sk/dqde2r8TtPtkn7tVmpQVnr21fidr9sk/dqde2r8TtPtkn7tVmpQVnru1fidp9sk/dqx13avxO0+2Sfu1WelBWOu7U+JWv2yT92rNvseeeVZb1oyIzqjt4wTGrjGGdn4yMO4gKB4ZqzUoMKKzSlApSlApSlApSlApSlApSlB//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56959974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1" y="1481328"/>
            <a:ext cx="5482952" cy="4395944"/>
          </a:xfrm>
        </p:spPr>
        <p:txBody>
          <a:bodyPr>
            <a:normAutofit/>
          </a:bodyPr>
          <a:lstStyle/>
          <a:p>
            <a:r>
              <a:rPr lang="en-GB" sz="1800" dirty="0">
                <a:latin typeface="Times New Roman" panose="02020603050405020304" pitchFamily="18" charset="0"/>
                <a:cs typeface="Times New Roman" panose="02020603050405020304" pitchFamily="18" charset="0"/>
              </a:rPr>
              <a:t>Energy Transfer in the </a:t>
            </a:r>
            <a:r>
              <a:rPr lang="en-GB" sz="1800" dirty="0" smtClean="0">
                <a:latin typeface="Times New Roman" panose="02020603050405020304" pitchFamily="18" charset="0"/>
                <a:cs typeface="Times New Roman" panose="02020603050405020304" pitchFamily="18" charset="0"/>
              </a:rPr>
              <a:t>Motor</a:t>
            </a:r>
          </a:p>
          <a:p>
            <a:endParaRPr lang="en-GB" sz="1800" dirty="0">
              <a:latin typeface="Times New Roman" panose="02020603050405020304" pitchFamily="18" charset="0"/>
              <a:cs typeface="Times New Roman" panose="02020603050405020304" pitchFamily="18" charset="0"/>
            </a:endParaRPr>
          </a:p>
          <a:p>
            <a:pPr algn="just"/>
            <a:r>
              <a:rPr lang="en-GB" sz="1600" dirty="0">
                <a:latin typeface="Times New Roman" panose="02020603050405020304" pitchFamily="18" charset="0"/>
                <a:cs typeface="Times New Roman" panose="02020603050405020304" pitchFamily="18" charset="0"/>
              </a:rPr>
              <a:t>The rotational mechanical power obtained from the rotor is transferred through a power shaft. </a:t>
            </a:r>
            <a:r>
              <a:rPr lang="en-GB" sz="1600" dirty="0" smtClean="0">
                <a:latin typeface="Times New Roman" panose="02020603050405020304" pitchFamily="18" charset="0"/>
                <a:cs typeface="Times New Roman" panose="02020603050405020304" pitchFamily="18" charset="0"/>
              </a:rPr>
              <a:t>In </a:t>
            </a:r>
            <a:r>
              <a:rPr lang="en-GB" sz="1600" dirty="0">
                <a:latin typeface="Times New Roman" panose="02020603050405020304" pitchFamily="18" charset="0"/>
                <a:cs typeface="Times New Roman" panose="02020603050405020304" pitchFamily="18" charset="0"/>
              </a:rPr>
              <a:t>an induction motor, electrical energy is </a:t>
            </a:r>
            <a:r>
              <a:rPr lang="en-GB" sz="1600" dirty="0" smtClean="0">
                <a:latin typeface="Times New Roman" panose="02020603050405020304" pitchFamily="18" charset="0"/>
                <a:cs typeface="Times New Roman" panose="02020603050405020304" pitchFamily="18" charset="0"/>
              </a:rPr>
              <a:t>presented </a:t>
            </a:r>
            <a:r>
              <a:rPr lang="en-GB" sz="1600" dirty="0">
                <a:latin typeface="Times New Roman" panose="02020603050405020304" pitchFamily="18" charset="0"/>
                <a:cs typeface="Times New Roman" panose="02020603050405020304" pitchFamily="18" charset="0"/>
              </a:rPr>
              <a:t>via the Stator and </a:t>
            </a:r>
            <a:r>
              <a:rPr lang="en-GB" sz="1600" dirty="0" smtClean="0">
                <a:latin typeface="Times New Roman" panose="02020603050405020304" pitchFamily="18" charset="0"/>
                <a:cs typeface="Times New Roman" panose="02020603050405020304" pitchFamily="18" charset="0"/>
              </a:rPr>
              <a:t>the mechanical </a:t>
            </a:r>
            <a:r>
              <a:rPr lang="en-GB" sz="1600" dirty="0">
                <a:latin typeface="Times New Roman" panose="02020603050405020304" pitchFamily="18" charset="0"/>
                <a:cs typeface="Times New Roman" panose="02020603050405020304" pitchFamily="18" charset="0"/>
              </a:rPr>
              <a:t>rotation </a:t>
            </a:r>
            <a:r>
              <a:rPr lang="en-GB" sz="1600" dirty="0" smtClean="0">
                <a:latin typeface="Times New Roman" panose="02020603050405020304" pitchFamily="18" charset="0"/>
                <a:cs typeface="Times New Roman" panose="02020603050405020304" pitchFamily="18" charset="0"/>
              </a:rPr>
              <a:t>output </a:t>
            </a:r>
            <a:r>
              <a:rPr lang="en-GB" sz="1600" dirty="0">
                <a:latin typeface="Times New Roman" panose="02020603050405020304" pitchFamily="18" charset="0"/>
                <a:cs typeface="Times New Roman" panose="02020603050405020304" pitchFamily="18" charset="0"/>
              </a:rPr>
              <a:t>from the </a:t>
            </a:r>
            <a:r>
              <a:rPr lang="en-GB" sz="1600" dirty="0" smtClean="0">
                <a:latin typeface="Times New Roman" panose="02020603050405020304" pitchFamily="18" charset="0"/>
                <a:cs typeface="Times New Roman" panose="02020603050405020304" pitchFamily="18" charset="0"/>
              </a:rPr>
              <a:t>motor, is </a:t>
            </a:r>
            <a:r>
              <a:rPr lang="en-GB" sz="1600" dirty="0">
                <a:latin typeface="Times New Roman" panose="02020603050405020304" pitchFamily="18" charset="0"/>
                <a:cs typeface="Times New Roman" panose="02020603050405020304" pitchFamily="18" charset="0"/>
              </a:rPr>
              <a:t>received from the </a:t>
            </a:r>
            <a:r>
              <a:rPr lang="en-GB" sz="1600" dirty="0" smtClean="0">
                <a:latin typeface="Times New Roman" panose="02020603050405020304" pitchFamily="18" charset="0"/>
                <a:cs typeface="Times New Roman" panose="02020603050405020304" pitchFamily="18" charset="0"/>
              </a:rPr>
              <a:t>rotor</a:t>
            </a:r>
            <a:r>
              <a:rPr lang="en-GB" sz="1600" dirty="0">
                <a:latin typeface="Times New Roman" panose="02020603050405020304" pitchFamily="18" charset="0"/>
                <a:cs typeface="Times New Roman" panose="02020603050405020304" pitchFamily="18" charset="0"/>
              </a:rPr>
              <a:t>. </a:t>
            </a:r>
            <a:endParaRPr lang="en-GB" sz="1600" dirty="0" smtClean="0">
              <a:latin typeface="Times New Roman" panose="02020603050405020304" pitchFamily="18" charset="0"/>
              <a:cs typeface="Times New Roman" panose="02020603050405020304" pitchFamily="18" charset="0"/>
            </a:endParaRPr>
          </a:p>
          <a:p>
            <a:pPr algn="just"/>
            <a:endParaRPr lang="en-GB" sz="1600" dirty="0" smtClean="0">
              <a:latin typeface="Times New Roman" panose="02020603050405020304" pitchFamily="18" charset="0"/>
              <a:cs typeface="Times New Roman" panose="02020603050405020304" pitchFamily="18" charset="0"/>
            </a:endParaRPr>
          </a:p>
          <a:p>
            <a:pPr algn="just"/>
            <a:r>
              <a:rPr lang="en-GB" sz="1600" dirty="0">
                <a:latin typeface="Times New Roman" panose="02020603050405020304" pitchFamily="18" charset="0"/>
                <a:cs typeface="Times New Roman" panose="02020603050405020304" pitchFamily="18" charset="0"/>
              </a:rPr>
              <a:t>But between the power input and output, there will be numerous energy losses associated with the motor. Various components of these losses are friction loss, copper loss, eddy current and hysteresis loss. </a:t>
            </a:r>
            <a:endParaRPr lang="en-GB" sz="1600" dirty="0" smtClean="0">
              <a:latin typeface="Times New Roman" panose="02020603050405020304" pitchFamily="18" charset="0"/>
              <a:cs typeface="Times New Roman" panose="02020603050405020304" pitchFamily="18" charset="0"/>
            </a:endParaRPr>
          </a:p>
          <a:p>
            <a:pPr algn="just"/>
            <a:endParaRPr lang="en-GB" sz="1600" dirty="0" smtClean="0">
              <a:latin typeface="Times New Roman" panose="02020603050405020304" pitchFamily="18" charset="0"/>
              <a:cs typeface="Times New Roman" panose="02020603050405020304" pitchFamily="18" charset="0"/>
            </a:endParaRPr>
          </a:p>
          <a:p>
            <a:pPr algn="just"/>
            <a:r>
              <a:rPr lang="en-GB" sz="1600" dirty="0" smtClean="0">
                <a:latin typeface="Times New Roman" panose="02020603050405020304" pitchFamily="18" charset="0"/>
                <a:cs typeface="Times New Roman" panose="02020603050405020304" pitchFamily="18" charset="0"/>
              </a:rPr>
              <a:t>Such </a:t>
            </a:r>
            <a:r>
              <a:rPr lang="en-GB" sz="1600" dirty="0">
                <a:latin typeface="Times New Roman" panose="02020603050405020304" pitchFamily="18" charset="0"/>
                <a:cs typeface="Times New Roman" panose="02020603050405020304" pitchFamily="18" charset="0"/>
              </a:rPr>
              <a:t>energy loss during the motor operation is dissipated as heat, so a fan at the other end helps in cooling down the motor. </a:t>
            </a:r>
          </a:p>
        </p:txBody>
      </p:sp>
      <p:sp>
        <p:nvSpPr>
          <p:cNvPr id="3" name="Title 2"/>
          <p:cNvSpPr>
            <a:spLocks noGrp="1"/>
          </p:cNvSpPr>
          <p:nvPr>
            <p:ph type="title"/>
          </p:nvPr>
        </p:nvSpPr>
        <p:spPr/>
        <p:txBody>
          <a:bodyPr>
            <a:normAutofit/>
          </a:bodyPr>
          <a:lstStyle/>
          <a:p>
            <a:r>
              <a:rPr lang="en-GB" sz="2800" dirty="0" smtClean="0"/>
              <a:t>Induction </a:t>
            </a:r>
            <a:r>
              <a:rPr lang="en-GB" sz="2800" dirty="0" smtClean="0"/>
              <a:t>Motors</a:t>
            </a:r>
            <a:endParaRPr lang="en-GB" sz="2800" dirty="0"/>
          </a:p>
        </p:txBody>
      </p:sp>
      <p:sp>
        <p:nvSpPr>
          <p:cNvPr id="4" name="AutoShape 4" descr="data:image/jpeg;base64,/9j/4AAQSkZJRgABAQAAAQABAAD/2wCEAAkGBxMTEhUUExQWFhUUFh0XFxYYFxgWGBgUGRkZGB8dHBgYHCgiHBwlGx4YJDEhJSkrLi4uHB80ODMsNygtLisBCgoKBQUFDgUFDisZExkrKysrKysrKysrKysrKysrKysrKysrKysrKysrKysrKysrKysrKysrKysrKysrKysrK//AABEIAKoBKAMBIgACEQEDEQH/xAAbAAEAAgMBAQAAAAAAAAAAAAAABQYBAwQCB//EAFEQAAIBAwEEBQQNBwkHBQEAAAECAwAEERIFEyExBhQiQVEjMmFxFSRCUlNUcoGRkpSh0TNik6LT1OMHFjSDsbPBw9JDVWNzdILCRLK04fAl/8QAFAEBAAAAAAAAAAAAAAAAAAAAAP/EABQRAQAAAAAAAAAAAAAAAAAAAAD/2gAMAwEAAhEDEQA/APuNKUoFKUoFYJoTVe29tSVJoxGrlI8PNpVSuliFwxYggBdbcM8VFBYdVM1Tx0mkSMghWkBYgHILIEmcNgd2UVfn9NdEu2p1kVHRMFyNSavcNGDnI5EP+qaC0FhTNVFek0qqTKiKd3rXGrBYxq4TiOeSwroi27OTndpo16fd6tO/Nvnw5gN6jQWelYWs0ClKUClKUClKUCsE1morpJBJJCY4xxlOhjqK4jPnHUvFezkZHEEg0EpqrGsVT9d5GQ27ckRbptOGy6iYKwDEcyEOfBhmt6R3u81byTTk9nTFjAkjUDimSChlPPuoLUDTNU5BfrHrGvUCfJYjxp0B+HAEtryOJ766G647AhpY1L4xpizoNwQSdSniIsHnQWqlcuyy+5j3ud5oGvOAdWOOQOHPwrqoFKUoFKUoFKUoFKUoFKUoFKUoFKUoFKUoMGoTaV3KJ0jjHZKAsd2ZD52niQw0j08anK5LzZsMrBpI1cryJAJHqoIRekwPAQPqYkINUfbA3uTnV2cbpuB8R6a17Q27IsNvIAPKwmZ8RtLjEaMcAMDjJ58anZdlwsNLRIV4cCgI4Ekc/W30mty2yDThQNA0rw81cAYHgOA+igry9ISODwklSusoU0plLck8T2sb7hjuFSGy9rCZyu7K4UOrMVOpGLAcASQcg8DXL0ogENpNJDGgaNA5GgHVHGUZlC+JRdI9S+FdOwdlQx6pY+O+AOeHm5LDkBkZJ40EwKzSlApSlApSlApSlArBFZpQce0WKxSMDxVGI78EKSDj11Th0olihdyRKQRpwVkH5JnKl1EQ1ZU5HdnhqzVj6T7VMEY0KHmlYRwxn3Ujd5/NUZY+gV27Nt3SJFlfeOqgNJpC6m7zgcBQQG0ekskahyiaTIyADJbCgcOJXJb0ZI4dk91pQZFcl/tKOJokY9qZ9CKBqJOM5wPcgczyFdq0GaUpQKUpQKUrBNBmlRN7tuON2VtWEXU7gdhAQTxPdwBOcY5ZIzW+Ha8BXO+jwEDnLrwRuTHjwB8aDvpXLa3ySMVQ5wqtkcQVfOCDyPI11UClKUClKUClKUClKUClKUClKUGuZAQQRkEYPqPOqz0W2glvbywTuE6lIYy7kKNyTqiOT/wyq57ypq0kVBbY6KxXEySszqRp1quNMqxsJEDgg50uMgjB7uRoJe0u0lRXjYOjjKupDKwPeCOYrfVW6Ojq95c2nJHPWoB+bI3lVHyZCDjwkGOVWmgUpSgUpSgUpSgUpWi7ukjALsqgnGWOBk8h66Cn9JLieHaUExhWSEqsEZ3mlhNK516Y8HUdCqdRxhVbjxq5XEyqrMxCqoJJPIAcyfRVY2Nm9ueuMMQRaktAcjUfNebHp4qv5vHvrx/KDcgRwxSBtxNLibSrOWjRS27AUEkuQB6s0G/otEbiR76QEGUabdTzjtgcg4PJnOWPo0juqzio7YO0UuIhIisoyyaWXSysjFGUqCcYIx81SVApSlApSonpHtoWsYbTrkdgkMQ86SVuQHgBxJPcATQSMs6rjUcajpHpOCcfQDWS4PzVFX1tPJHCfJiWNlkZcto1BGBAbGcZPPFRUvR2aSdpHeMK+AyDvGuJip7AyOwwBJOdXdxoO7aexlllV2lK5wANK6gQOKrJ5wBGcrxzx5ZriPRJCGJkJJwc6RwcFHzz80lE4cO8EkVibos+llR1UMpBxq84i4UHI8BIg9S4pc9GZDIu7dFjSXWF45VdSEqDgkA4bgCBx7+VBJ7Bs44uMb6gUXkAFIyzahp4cdX/AONTIkFU8dF5AiIGjGiMRgccKQAN4vDzxpJGffNWy96LO2SjKCxkLHj2i0ishIIIbSuoYIPOgtqnNZrm2dCyRIrkFlUAkciQO7NdNApSlApSlApSlApSlApSlAryxrJNVrpXM0jx2cTFXuATK68DHbL55B7mYkKvrJ7qCtdNeliI8VzbrvDaSsrSFliicMCrwrIwJds4PYVsFDmt2xv5Qrq4ZAtiib5dUJkutAlXj+TO4wx5dnhUz0gbZscIs7gKI9HCIIzlUHANiNSUx744rbDsC2l2fFbxPqiVBuJlILKV4pIjctQOCD34oNvsltH4jD9s/gVj2T2j8Rh+2fwK6Oi20nmiZZsCeBzFMAMAyKAdSjJ7LKQw9eO6qT0u6IRrdB0jTFy2U1DKi7QFt2w+ClQMD4MARzoLd7J7R+Iw/bP4FZ9k9o/EYftn8CqH/Nyyk0vutFvfjd88PZ3gBGkEcgSCNJ4al/OrMWxYY13rQhWtWEN9CmpUMZxi5jXPDAIbvyoYc14Be/ZLaPxGH7Z/Ap7JbR+Iw/bP4FUp+jSKWgXtzQ+2bVi7Fbu2z2o5OPFhkrq58Ubjkg49g7WQqFZ1t9oKRBLrbeW92ASYjk+aQG7JHAow91QXb2S2j8Rh+2fwKrnTjZe0doQLAbaKJN4rsVugzELyAzBgHPf9xqKGz4gBPLGAImNttCINJpjPDE8QzlRnDelSDzXFeZ+jAXXGNbXFniaPykgF5ZnPBsMBvR2hkEdoK3JjQWzYxv7eGOFLKNljUIC17k4HDut61bc6QX8Uf9CiV5WEUeLrWd43AHTuRnHM+gGq/wCwkbvojnnEV8u9tJjPMTHOo1GFsvxBwTjn54zUTs20SaQXcqyC2VuqyKt1M5huCApnRteVTV2M8OyQ3LJoLzsLr9tBHAtlERGoXUbzizd7HyHMnJ599SHsltH4jD9s/gVSm2K0auhad57AiSRN/KOtWbZ7eNX5TSp4D3Ske7r0ejyszRRzz+2V6xZTG4m4lcFoHw+CvIjvILe9oLmdpbR+Iw/bP4FbNm9Ig8m4nje3nIyqOQVkHeY5F4Njw4H0VXuj+1TAI37XVZnMTrIxZ7S7DaChZiSYmcHGTwJXB0kAWvb2yFuYjGSUYHVHIvnRyDzXU+IP08RQd8soUFicAAknwA4mqr0Z03MpvJWUyMvteHILQ2zeacZyHkHaLYHA6e6pLo5tIzwHfKqyxkxTp3CReBx+awIYehqg+huy4DPJdW8KRQKDBBoULvBqBkk9ILqFX0KT3igvGKaazSgximms0oMaaYrNKBSlKBSlKBSlKBSlKBSlKBSlKDBqp7BuVPXL9z2GZkQnhi3ttS/QZBK3zipjpTfGC0nlHFkiYqPFyMKPWWIHz1B7asBHYW1mP9tJDA2RnK53kmR35VXB9ZoO3ofYtuusTDy935WTPNVbBSP0BEwuPHJ7607Jj6teyWufJTqbiEcOywIEqL+aGKPjuLnuq0harfS7sNaXHHyNyit3eTnO5bJ96Cysfkig83Y3G0Yn5LeIYn8N/EDIh9BKaxn0KK7OlWz2mtZFThIoEkR8JYzrQ/WA9YNc3TiPFo0w4NbOlwD4CJgz/THrHz1YYmBAI5EZoPmXXIZTdRMJkivIlnB3MuYLzgrDgnA5CNw7wx762W3SBHktriSOQNcQGC9j3Ep9zqVjhOIDF14dz+ir9NtOFTh5o1I7mkVSPmJrwdtW3fcQ/pU/Gg+dR7VWOCLTvmmsLkrCdzNma0ZgpHmcQIm+cxA1turuE9cgQyrHIVubZ9xLiK685gOx8IA/H37DlX0D2atfjEP6VPxrPszbfDw/pU/Ggo0W3IWnSV45Ql5bbq8jME2EkRcqT2ORDSrn0LXNBtkJHayHfNNZzGEncTEy2jHdk8I+PY0PjxSvoQ2vbnlPF80ifjXqW8jwcSJnHDtLzx66D5L0k2qpSewt9525lubeTdzLuUOXkwQuoEyLIoIGMS86mba7tFfdiKVbW7sxHPFuJcRyRqoXPY4MUZlPjoXwrr/k62BLaGWW5uonab3AYMYwGJCiQtyGT2QMVehexfCJ9ZfxoPnVrt3SLOZxM08DG2n8hLmW3YlNeNOMagknfw1DvrRNfIkM0UYlLWs4uLJtxNxU9sxDsemVOPcw8K+mddi+ET6y/jTrsXwifWX8aCgzbQt5JrhGEot76AM/kJfJ3K6U7l84rpOR3oT31a+iG0HmtYmkDCQAo+pSmpozpLAEcm5j11J9di+ET6y/jURt7bmgLFbaZbmY6YlDAheHF3xyRRx+gUFY6QsX2l1WGXQl5Gq3ZGQQyamCqw5SSRal8Qq5r6Fa26xoqIAqqAqgDACjgABVN2zsVbSyWRSWkt547qSU+dKwdd6zH86PUPQOFXZCMDHI8vVQeqUpQKUpQKVhjUZNtyJS4JbyYJY6W09ldRGrGMgccZoJSlca7QjJAEiHVnSAynOOeOPHGD9Fadk7bhuATDIHCnBx48D/AGEUElSlKBSlKBSlYzQZpWM0zQZpWM0JoK7027SW8PPfXcKkeKI4mb6AhNY2qde0LNPg0mn+cKsI/vDXrbY1X1gvvGml+rEY/wDMFYQhtqP4xWa4/rZW/ZigsQqF6bQ6rC6xzWFnX5UY1r96ipoGtN9CHjdDydGU+ogig5pFE9ueGVmiORz4OlcvQy5MljbsxywjCt8tOw36wNa+hNwZNn2jnm0EefXgA1p6EDTDLH3RXVwg9W+Z/wCxhQQnSrY0ctzdoyKzXWzyUJUEiWBmA0kjIPlFzjwr1bWVu9zYy7iHRdWjh/JpjWBHIuBjAODJ9Aqa24At9YP4maL164w/+XVe2T2LXZXH8hc9XJzz7MsHh44+ig5LfZ0KWltI8Meq2vzDJ5NeMbTSQDVw49l4zx7697W6PwY2tGIItahZ4cRrkBohy4ctaPwHjXVtVcW+1lP+xuFuBx8EguB+shqa0A7QkQ8rmxBP9W5X/N+6gik2PZtewHq8Jju7JmGI1I1RsjZHDGSsv3VEbN2JbLb7NdoISYrk20p3a9tvK2/Hhx8oFPGpXZEp3OxpfdYaA+owNn74lrTekC0vVX/0u0VdfR5SCc/3jGg4dqbBtlg2mot4s206zod2ud3phuCo4cvPXHzVL/zas2vnjNvDoubIMPJr2Sj6CRw4EiUfQK77qHVeXsZ82WyjbHi2ZkP3aK4tk3BY7HmPnSWzI3PizwxyYPD3yGgi9lbItzHsmV7aHU2qCUaFxqMTZJ4cTrjAHyjWq72FbLa3YFvFqs75XBKLkxGSKc5OPN0O4x6KkNBS0OD/AEfauc+EZuwcfUfFd20rQNJtWD4e1Rx/3RyQ5/UFBUenhsrGadXtYmS7ijCBVQMraZVZkyOGNMP0mpDoHZJA9jd5XVtCF45NKhEVtKyxoqge5CSA54nie6p0QxzXezpnRZBJaSBdQBCtiGQEZ78A/TXDbNpsYSBxtNpGIepbt4CfqO1BdtsWYmgmhPmyxPGfU6lT/bXP0SujLZW0jDDNChYeDaQCPmOakxVe6BueqlT/ALOedPUBPJpH1StBZKUpQKwazWuZjpOnzsHGeWccPvoI7aO2I45Y4O08svJEGoqg5u/vUB7/AKONcG0ejhkaUmQBZAwOI+0QyldLkPh1HMArn01H/wAn0jap0niZbsaGuJCyOHdwSFUqTpVcHCcwCpPEmrpQViXov5ZZBJhVl3mjd9+tnwCGGM5xxB9GM1I7E2R1fUAwIYJyXScooTJOeOQBUtSgUpSgUpSgwTVBsekO0LifRH1ZI5BK8DOrsWjjl3fHS3PGG9Rq9y8iRzAOKoHRUD/+OeTdWuOHoIhJ+8L9NBO7javwtn+jl/1U3G1fhbP9HL/qqzUoKzuNq/C2f6OX/VTq+1fhbP8ARy/6qs1KCly7E2m08c5mtNUUbxqN3LjEhQk+dz7I+mvUWxtprO8++tNUkaRkbuXGmMuR7r88/RVypQVG+n2pDG8pa1kESlmjVJFZgvEhSWwDjNWa3uFljV1810DD5LDI+6vdwoKsG4Aqc+rHGoPoAxOzbMtz6vHn6ooPfQv+hxD3pdR6lkdR9wrX0WIEl8nvbtjj5ccb/wCNOgYHVBjiN9P/AH8grHR0e2to/wDUp/8AFgoMdLWZXs5RHJIsVwWcRrqYKYJlzjwyQPnqqmWTq6RC3utSbRFz+RIG564ZjxzjzCeFfTcUxQfOr+7ZxtEdWuiLyJVTMJHaEJjOfe93OupNpsLu3mNtd6Y7V4XO5bz2eBhwzxHZbjV7xTFB83tLp1htkNtdaoLoyHERwIi0nI549luVLy6do9pKtrde2zqi8ieL7hEyePDtIOfgK+kAU00FJXbB62kvVbrR1YxP5E5161I4Z5Y1cai7S6lWHZyG2ug1rLqk8keEe6lTAOePF05eFfSsUxQfNL26kaG+QW1zme4EkXkiOzpg4k57J1Kx48akJdpk3s03VbrRJaJCDuWyXWSVsYzwGHHH0+ir3pFMUHzXZd3JGmyw1rdZs4yk3kicDcGPgfddrHKvXWJDb3EItbkNLeNLGTEcaXmWQMTnh3k19IxTTQeTVL2G95rvFtxbGNbyQeUaUOCQjEYVCMccjj31dSKr/RceUv8A/rG/uIaD1r2p7yy/STfs6a9qe8sv0k37OrBTFBX9e1PeWX6Sb9nVe6ZbQ2zHEohihMjSD8iZHIVe0dQdQAuOHOvoOKxigrP8nkftKKUqRJON7KWbWzSt5xJHp5D3I4VZ6rnQH+hqByWSYL8kTyAVY6BSlKBSlKBSlKDBFfOdj2t7bXCBrKWSK0SaKF45IMOskqsDh5AR5NQOI5ivo9YxQV/2euf93XP6S1/bU9nrn/d1z+ktf21WDFMUFf8AZ65/3dc/pLX9tT2euf8Ad1z+ktf21WDFCKCrv0rlEixGwud46s6rrtuKIVDHO9xwLL399ZTpVKZGiFhc7xVDsuu24KxYA53uOJVu/u9Vbtr9m/sm9+JoR48UEv8AZGa8wLp2pKfhLOPH9XLLn/3ig5tq7VvZYnjisJleRSgd5LYKmoY1HTKSQM5wBnhVh2daCGGOIebEgQH0KoFdeK13LhUYnkFJPqAoIXoSoFnHjkWkb16pXOfvrX0YUGa/f313j6kMSf4V76Cqw2daBuLblC3rIBP9teOhZ1RzvnhJdzsPUJCn/jQa+mVvvGs4tciLJcFX3bmNiohlbGpeOMgVUTsodXSQXF1qbaIts7+T8n1ww8vkZ41ctuHVe2CeBml5+8jC/wCZVe2Z2rXZg59YvDNz/wCdcf4UHNe7FRDtDFxdYtIlZPbEnZYxFzk5ye410J0fQ3dtEZ7vElrJM46xIO0rQqOOeHntwrbtV8wbYbI8pMtuvHvMUMQ/WepkMBtEk8rex4+p5Af8o0FTttihoLd+s3Wqa8MWesScYhJIMAZwOyvOvW0NihY9pstzdZtR5H2xIdL7hX48e0dZ5GpHY8bbjYye6LmcjxXcyEn6ZFrxfj2ptAgk9Y2gqL9a2gIH1WoPSdG163HCZ7rQbUyuOsSg7wOgByG4cC3AcOFRllsjVBs9zcXRa6n0SHfycU3c78MHh5q8atM82L67buisYxnwJaZj9wWo7Y0ZC7Fibzlt2lb5SwKvh75zQQ99sjRBfuJ7oG3nEcXtiXABSE+Pa4u3OpGTo4nXZYd/daI7RJsdZkzraSVck55YTl66xLNqtH4f0jaqxn0qLxIifVpTNSN/cBJ9pzn/AGFpGhPoVJZv/P76Cv7M2NvI9mEz3ObtS0vtiUZXcNJwGezxxWX2bohmmWe4LR3wgizcSaQu/SPDAntcSc5qwWUIW52bD8DZyP8AMFhi/wDLHz1G2y67W3HxrajSD1LcSz8fmjoPoGfuqmbE2o0Ut6BbXEoa8kOuNUK8ERcdpweGKutV3oM2q3dznt3Nw30Tuo+5RQbP5xyfEbv6kX7Wn845PiN39SL9rU9is6aCA/nHJ8Ru/qRfta13HSKbSdFhdlsdkEQqNXdkmXlmrHppigi+jGzmt7WGJ8a1QbwjlvG7T49GsmpWlKBSlKBSlKBSlKBSlKBSlKBSlKCudMeybSb4K7jB8AsuqEk/M9Yvxp2lavnhJBPD/wB2Ypf7EaurpnaGWynVRlwhdB/xIyJE/WVajNv3itBZXicQk0UhI4+Tm8k2PR5QH1CgtgqI6Yz6LG6Yc9xIF+UVKqPrEVMVWumZLpBb543FzEp9MaNvZP1EaglrZdzbqO6KIA+jSn/1XB0Fh02FvkYLoZSPAysZSPpavHTeYixmUHtzAQJjnqnZYgR6Rqz81TlsgRFUclUAeoDFBRukm3Ioby5d5ERrWwIRWZQWkmZ2GkEg5xGoOPEV4s9p2sc2z4esW+i2tXZjvUwJAscY91zIMlXiWxiY5aNGbxKKT9JFePYuD4GL9Gv4UHzpNr20lpEjTwarraJkkG9TIRZ2lBbtcOzGg+cVu2p0jtwNrTLPCW3awxDep2wsOrs9r38jj5jV/wDYuD4GL6i/hT2Lg+Bi+ov4UFMXalol5aL1qAR2dk6ht9Hgs5iQDzuYEZ+mouz23am2sUNxADLeG5lBlTyY1yXGG7XDtYXj6K+kLsyAcRDH9RfwrZ1OP4NPqj8KD5rtLpDbtFtVhcw5uJFhixKmdAjih1DtebqZzq5c6lU6R2Yv9fWYN3b2WkESphmdwSF48SBGOHpFXTqcXwafVH4U6nF8Gn1R+FB842Xtu3EOy0e5gDBzPN5VcBt27EN4ESOv0HwrXf7dtmttoe2IS11dhAu8TO5zDCWxnzQokOfCvpfU4uPk09PZH4VnqcfwafVH4UFHl6TWi3lxKLmDTDZqkZ3qHU5Z3YLx48o+XiK1dEZo5X2dDHJHJ1W0aWXQ4bEziNMHB4NlpOdX3qcfwafVH4V6igReKqoz4AD+yg17QuBHG8jHCojOx8Aqkn7qjuhkDJY2wYYbdKzfLbtH7ya5+n0ntJ4hzuWS2H9e6xH9VmqfhjCqFHJQAPUOFB7pSlApSlApSlApSlApSlApSlApSlApSlApSlB5cAjjy/wqn7EshJbXWz5Dxhd4gT8FJ5SIj0ANj/sq4kVVukntW4jvR+T0iG5/5RbsSH/luePgrse6g7uie0mmtk3n5aPyU4xjE8eFb5ieI8QQa44HFxtFnGTHZRmMHuNxLhmHpKxhOPdrIrff9HlkkM8NxLbtIoEhhKYkGMAkOrDIHAMMHHqFdEUMFhbE50xQqWZmJLE+cWZjxdyePiSaDh2sRNfW0A5QZupPDIBijB9bFiPkV2dLNoNBayOnGRsRxDxlkOhOXgxBJ9Brn6KWr6ZLmZSJrphIVPOOMALHHn81ck+lmqqdKemUPWeDKwsz5NCWG9vXBUMSAcRRqWy3Hi3ooPJ2VaxSXDya2hsLcLId7L5W6I1HOG84KF5d8lZs+jKB7O3k1GUIbm7bezeZyCefwBkYj1RmuRNvWamKB7jXFAetXEgVibm6JLBVXHFQ3axnuQdxzrXpHFMjLvcTbQb2w6hz1a0UAbpWC5L6SQDy1M57sUGz2Jikt9UYcPtC50WvlpexbDGXHb740eTP56113dhbI95OI3aG0QQIm9l8rdnDHHb4nUUT16h3VqfpPEGe4jDao16rZRbtwI0JCtO/Dgp4Hhx0qMcSa8x7XtozFGWd4LJTMTu5Nd3esCdQ7OCAS5P5xHvaDptujkKy21u5Ym3tzPeSb6bicaVU9rkTvG7j5MVyQ7Ejkgiwsiy39yWj8rLmG0U6ifP4eSXPypceFeRtiN03UjkPfPvb2QJIFjiGAIFbTxOnsfXPM0uOlqaprlQ6zOBa2sZikxb2+e1M66cKdRJI8I0GfAOi72dbjr06oxjjK21sm9lw90DpLDt98jqn9Xnxroi6PW6XEcTlylna7y7kMsg1yFVVdWH54WRziuGHbdurRrGkzw7PTXFGIZS9xdMGy5wucAs3E+6YnwryLxHjWGVZvbTm4v5BBNpPLFup0cRyX5KN3mg92uwEkitEIkWa8mM7Dey6orRW3hQ9v3hjj9b5r1dbOhMd3NGjduUWtmu8lIMg7BkA18RrLH1RUk28z76cJMlxc4t4gbebFpagnLt2PO5vgfmDur0NsQxuCkFw0Wz49FpHuJsyzMmDISU5BTpB9LtQdQ2HarcuG1bixts3Db6XtzOFYZOvgVRSxH/EX04s/QW1aOzj1ghpNUpUkkoJWLhO0SeyCB81VrYViblVgw7Ra+sXszo0e/nY6hEobB0KdOe7Sqr41etpX0cETyynSiKST6B3D0nkB6aCG2m2/wBoW8Q822U3Mny2zFEPTzlbB96p9VlWoDohZyBHnnXTPctvXXnoXGEjyfeLgevJ76sFApSlApSlApSlApSlApSlApSlApSlApSlApSlArVPCHBVgCCMEHjkEEEfRW2lBU4dmXlp2LQxzQe5hnZo2iHgkqq2UHcrLn04qJvbDa886vPb2rxRkPHALl1USA5DSEwEyEHBA7IHpr6FSgq63u1fidp9sk/dq9de2r8Ttftkn7tVmpQVnr21fidp9sk/dqde2r8TtPtkn7tVmpQVnr21fidr9sk/dqde2r8Ttftkn7tVmpQVnr21fidr9sk/dqde2r8TtPtkn7tVmpQVnr21fidr9sk/dqde2r8TtPtkn7tVmpQVnru1fidp9sk/dqx13avxO0+2Sfu1WelBWOu7U+JWv2yT92rNvseeeVZb1oyIzqjt4wTGrjGGdn4yMO4gKB4ZqzUoMKKzSlApSlApSlApSlApSlApSlB//9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42" name="Picture 2" descr="https://lh3.googleusercontent.com/-xxJrlq2_Oe4/Ug-6JdrymPI/AAAAAAAACdA/pu_jmEBbdCA/s1600/power_ou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79827" y="1844824"/>
            <a:ext cx="2675651" cy="1556308"/>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https://lh5.googleusercontent.com/-rQcw4UFyvQw/UhAiLkP6ApI/AAAAAAAACd8/CySIW16ppt4/s1600/cooling_fa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9827" y="4077072"/>
            <a:ext cx="2552533" cy="1684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90563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470</TotalTime>
  <Words>1245</Words>
  <Application>Microsoft Office PowerPoint</Application>
  <PresentationFormat>On-screen Show (4:3)</PresentationFormat>
  <Paragraphs>59</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Concourse</vt:lpstr>
      <vt:lpstr>AC Electric Motors</vt:lpstr>
      <vt:lpstr>Induction Motors</vt:lpstr>
      <vt:lpstr>Induction Motors</vt:lpstr>
      <vt:lpstr>Induction Motors</vt:lpstr>
      <vt:lpstr>Induction Motors</vt:lpstr>
      <vt:lpstr>Induction Motors</vt:lpstr>
      <vt:lpstr>Induction Motors</vt:lpstr>
      <vt:lpstr>Induction Motors</vt:lpstr>
      <vt:lpstr>Induction Motors</vt:lpstr>
      <vt:lpstr>Induction Motors</vt:lpstr>
      <vt:lpstr>Induction Motors</vt:lpstr>
      <vt:lpstr>Induction Motors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Electric Motors</dc:title>
  <dc:creator>Jones, Gary (FADE)</dc:creator>
  <cp:lastModifiedBy>Jones, Gary (FADE)</cp:lastModifiedBy>
  <cp:revision>29</cp:revision>
  <dcterms:created xsi:type="dcterms:W3CDTF">2014-10-22T15:08:40Z</dcterms:created>
  <dcterms:modified xsi:type="dcterms:W3CDTF">2014-10-29T13:04:13Z</dcterms:modified>
</cp:coreProperties>
</file>