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Action1.xml" ContentType="application/vnd.ms-office.inkAction+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62" r:id="rId5"/>
    <p:sldId id="263" r:id="rId6"/>
    <p:sldId id="265" r:id="rId7"/>
    <p:sldId id="264" r:id="rId8"/>
    <p:sldId id="272" r:id="rId9"/>
    <p:sldId id="266" r:id="rId10"/>
    <p:sldId id="259" r:id="rId11"/>
    <p:sldId id="270" r:id="rId12"/>
    <p:sldId id="269" r:id="rId13"/>
    <p:sldId id="268" r:id="rId14"/>
    <p:sldId id="274"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9A96D5-AB75-4341-9D3B-1877A401601A}" v="10" dt="2025-12-31T17:57:51.935"/>
    <p1510:client id="{B5E68BFA-F50E-094C-BD17-426E33322733}" v="3605" dt="2025-12-31T18:54:00.6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04"/>
    <p:restoredTop sz="96327"/>
  </p:normalViewPr>
  <p:slideViewPr>
    <p:cSldViewPr snapToGrid="0">
      <p:cViewPr varScale="1">
        <p:scale>
          <a:sx n="145" d="100"/>
          <a:sy n="145" d="100"/>
        </p:scale>
        <p:origin x="280"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jpe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jpe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BF5362AD-53D9-46C7-B368-0D0C6624205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72E4A92-2CD2-4322-B8F9-9DC55C8E84AD}">
      <dgm:prSet/>
      <dgm:spPr/>
      <dgm:t>
        <a:bodyPr/>
        <a:lstStyle/>
        <a:p>
          <a:r>
            <a:rPr lang="en-US" b="1" i="0" baseline="0" dirty="0"/>
            <a:t>Name: </a:t>
          </a:r>
          <a:r>
            <a:rPr lang="en-US" b="0" i="0" baseline="0" dirty="0" err="1"/>
            <a:t>Mrs</a:t>
          </a:r>
          <a:r>
            <a:rPr lang="en-US" b="0" i="0" baseline="0"/>
            <a:t> Sonia brown (fictional) Pt X</a:t>
          </a:r>
          <a:endParaRPr lang="en-US"/>
        </a:p>
      </dgm:t>
    </dgm:pt>
    <dgm:pt modelId="{E8ECAEA3-44A1-4864-BE6E-65ADFA1341B0}" type="parTrans" cxnId="{609F1989-2A86-4FE4-89C4-153A516C830D}">
      <dgm:prSet/>
      <dgm:spPr/>
      <dgm:t>
        <a:bodyPr/>
        <a:lstStyle/>
        <a:p>
          <a:endParaRPr lang="en-US"/>
        </a:p>
      </dgm:t>
    </dgm:pt>
    <dgm:pt modelId="{137A0FEC-A5C8-4169-ABF7-F9CEAFD595F6}" type="sibTrans" cxnId="{609F1989-2A86-4FE4-89C4-153A516C830D}">
      <dgm:prSet/>
      <dgm:spPr/>
      <dgm:t>
        <a:bodyPr/>
        <a:lstStyle/>
        <a:p>
          <a:endParaRPr lang="en-US"/>
        </a:p>
      </dgm:t>
    </dgm:pt>
    <dgm:pt modelId="{F149EEFC-9747-41BC-8CEC-A4353630508B}">
      <dgm:prSet/>
      <dgm:spPr/>
      <dgm:t>
        <a:bodyPr/>
        <a:lstStyle/>
        <a:p>
          <a:r>
            <a:rPr lang="en-US" b="1" i="0" baseline="0"/>
            <a:t>Age:</a:t>
          </a:r>
          <a:r>
            <a:rPr lang="en-US" b="0" i="0" baseline="0"/>
            <a:t> 63 years</a:t>
          </a:r>
          <a:endParaRPr lang="en-US"/>
        </a:p>
      </dgm:t>
    </dgm:pt>
    <dgm:pt modelId="{EB7092E3-B407-428F-A739-5FDA96F4A360}" type="parTrans" cxnId="{D0E645F6-16E8-43BC-BB63-F13813F4A858}">
      <dgm:prSet/>
      <dgm:spPr/>
      <dgm:t>
        <a:bodyPr/>
        <a:lstStyle/>
        <a:p>
          <a:endParaRPr lang="en-US"/>
        </a:p>
      </dgm:t>
    </dgm:pt>
    <dgm:pt modelId="{EA29398E-10C5-42C5-B56A-10E3648C5A14}" type="sibTrans" cxnId="{D0E645F6-16E8-43BC-BB63-F13813F4A858}">
      <dgm:prSet/>
      <dgm:spPr/>
      <dgm:t>
        <a:bodyPr/>
        <a:lstStyle/>
        <a:p>
          <a:endParaRPr lang="en-US"/>
        </a:p>
      </dgm:t>
    </dgm:pt>
    <dgm:pt modelId="{4C1FB045-3439-419F-9C5E-AC8A32771FD8}">
      <dgm:prSet/>
      <dgm:spPr/>
      <dgm:t>
        <a:bodyPr/>
        <a:lstStyle/>
        <a:p>
          <a:r>
            <a:rPr lang="en-US" b="1" i="0" baseline="0"/>
            <a:t>Gender:</a:t>
          </a:r>
          <a:r>
            <a:rPr lang="en-US" b="0" i="0" baseline="0"/>
            <a:t> Female</a:t>
          </a:r>
          <a:endParaRPr lang="en-US"/>
        </a:p>
      </dgm:t>
    </dgm:pt>
    <dgm:pt modelId="{F52169C3-DF1E-47D3-AFF1-54B093A142B7}" type="parTrans" cxnId="{DFA11003-EE78-495D-9BDA-69EC61575CEA}">
      <dgm:prSet/>
      <dgm:spPr/>
      <dgm:t>
        <a:bodyPr/>
        <a:lstStyle/>
        <a:p>
          <a:endParaRPr lang="en-US"/>
        </a:p>
      </dgm:t>
    </dgm:pt>
    <dgm:pt modelId="{C34E4F8D-2B23-49CE-8828-A59BE2C53269}" type="sibTrans" cxnId="{DFA11003-EE78-495D-9BDA-69EC61575CEA}">
      <dgm:prSet/>
      <dgm:spPr/>
      <dgm:t>
        <a:bodyPr/>
        <a:lstStyle/>
        <a:p>
          <a:endParaRPr lang="en-US"/>
        </a:p>
      </dgm:t>
    </dgm:pt>
    <dgm:pt modelId="{998BF374-4700-4066-AA57-C7EDCA855B22}">
      <dgm:prSet/>
      <dgm:spPr/>
      <dgm:t>
        <a:bodyPr/>
        <a:lstStyle/>
        <a:p>
          <a:r>
            <a:rPr lang="en-US" b="1" i="0" baseline="0"/>
            <a:t>Ethnicity: Black</a:t>
          </a:r>
          <a:r>
            <a:rPr lang="en-US" b="0" i="0" baseline="0"/>
            <a:t> British</a:t>
          </a:r>
          <a:endParaRPr lang="en-US"/>
        </a:p>
      </dgm:t>
    </dgm:pt>
    <dgm:pt modelId="{3AD1D55E-77E5-4EB3-9110-7E0B403D7A84}" type="parTrans" cxnId="{0AC989D8-449A-473D-BF7B-D2979EB38063}">
      <dgm:prSet/>
      <dgm:spPr/>
      <dgm:t>
        <a:bodyPr/>
        <a:lstStyle/>
        <a:p>
          <a:endParaRPr lang="en-US"/>
        </a:p>
      </dgm:t>
    </dgm:pt>
    <dgm:pt modelId="{33D6B4DB-DDC1-40DC-A802-D737835E4871}" type="sibTrans" cxnId="{0AC989D8-449A-473D-BF7B-D2979EB38063}">
      <dgm:prSet/>
      <dgm:spPr/>
      <dgm:t>
        <a:bodyPr/>
        <a:lstStyle/>
        <a:p>
          <a:endParaRPr lang="en-US"/>
        </a:p>
      </dgm:t>
    </dgm:pt>
    <dgm:pt modelId="{2511229B-0B00-436D-8F46-19F46069003A}">
      <dgm:prSet/>
      <dgm:spPr/>
      <dgm:t>
        <a:bodyPr/>
        <a:lstStyle/>
        <a:p>
          <a:r>
            <a:rPr lang="en-US" b="1" i="0" baseline="0"/>
            <a:t>Marital status:</a:t>
          </a:r>
          <a:r>
            <a:rPr lang="en-US" b="0" i="0" baseline="0"/>
            <a:t> Married</a:t>
          </a:r>
          <a:endParaRPr lang="en-US"/>
        </a:p>
      </dgm:t>
    </dgm:pt>
    <dgm:pt modelId="{0995A799-FF2D-45A4-84BC-F7AA0B2DB686}" type="parTrans" cxnId="{29E00B58-2961-4CBE-A670-9EEE1BDBBCFC}">
      <dgm:prSet/>
      <dgm:spPr/>
      <dgm:t>
        <a:bodyPr/>
        <a:lstStyle/>
        <a:p>
          <a:endParaRPr lang="en-US"/>
        </a:p>
      </dgm:t>
    </dgm:pt>
    <dgm:pt modelId="{E211E5DC-E4C2-4E26-B404-081B9463CB8D}" type="sibTrans" cxnId="{29E00B58-2961-4CBE-A670-9EEE1BDBBCFC}">
      <dgm:prSet/>
      <dgm:spPr/>
      <dgm:t>
        <a:bodyPr/>
        <a:lstStyle/>
        <a:p>
          <a:endParaRPr lang="en-US"/>
        </a:p>
      </dgm:t>
    </dgm:pt>
    <dgm:pt modelId="{0A0CF102-DDAD-432C-BBC1-83F6280ADD7F}">
      <dgm:prSet/>
      <dgm:spPr/>
      <dgm:t>
        <a:bodyPr/>
        <a:lstStyle/>
        <a:p>
          <a:r>
            <a:rPr lang="en-US" b="1" i="0" baseline="0"/>
            <a:t>Living situation:</a:t>
          </a:r>
          <a:r>
            <a:rPr lang="en-US" b="0" i="0" baseline="0"/>
            <a:t> Lives at home with spouse</a:t>
          </a:r>
          <a:endParaRPr lang="en-US"/>
        </a:p>
      </dgm:t>
    </dgm:pt>
    <dgm:pt modelId="{65B6F4F3-A925-4BBD-8A49-DED0E5817BB6}" type="parTrans" cxnId="{BDE704DC-6C8C-4A8F-98F7-DA3F047D3FB9}">
      <dgm:prSet/>
      <dgm:spPr/>
      <dgm:t>
        <a:bodyPr/>
        <a:lstStyle/>
        <a:p>
          <a:endParaRPr lang="en-US"/>
        </a:p>
      </dgm:t>
    </dgm:pt>
    <dgm:pt modelId="{897BA6DE-5485-44E3-AA83-3FCF0471ECBF}" type="sibTrans" cxnId="{BDE704DC-6C8C-4A8F-98F7-DA3F047D3FB9}">
      <dgm:prSet/>
      <dgm:spPr/>
      <dgm:t>
        <a:bodyPr/>
        <a:lstStyle/>
        <a:p>
          <a:endParaRPr lang="en-US"/>
        </a:p>
      </dgm:t>
    </dgm:pt>
    <dgm:pt modelId="{DFF34294-0DA8-42F6-8C60-105EF33E067D}">
      <dgm:prSet/>
      <dgm:spPr/>
      <dgm:t>
        <a:bodyPr/>
        <a:lstStyle/>
        <a:p>
          <a:r>
            <a:rPr lang="en-US" b="1" i="0" baseline="0"/>
            <a:t>Occupation:</a:t>
          </a:r>
          <a:r>
            <a:rPr lang="en-US" b="0" i="0" baseline="0"/>
            <a:t> cleaner</a:t>
          </a:r>
          <a:endParaRPr lang="en-US"/>
        </a:p>
      </dgm:t>
    </dgm:pt>
    <dgm:pt modelId="{4396B7CD-C7FE-478E-9A19-89EBA327C2C0}" type="parTrans" cxnId="{760D81BC-64FD-4BA2-9091-F9582A76C2B0}">
      <dgm:prSet/>
      <dgm:spPr/>
      <dgm:t>
        <a:bodyPr/>
        <a:lstStyle/>
        <a:p>
          <a:endParaRPr lang="en-US"/>
        </a:p>
      </dgm:t>
    </dgm:pt>
    <dgm:pt modelId="{41BAFD10-3BE4-4850-94A3-1CB7554F6D24}" type="sibTrans" cxnId="{760D81BC-64FD-4BA2-9091-F9582A76C2B0}">
      <dgm:prSet/>
      <dgm:spPr/>
      <dgm:t>
        <a:bodyPr/>
        <a:lstStyle/>
        <a:p>
          <a:endParaRPr lang="en-US"/>
        </a:p>
      </dgm:t>
    </dgm:pt>
    <dgm:pt modelId="{22EE7B72-A822-49B9-B7FA-6560480FA9B0}">
      <dgm:prSet/>
      <dgm:spPr/>
      <dgm:t>
        <a:bodyPr/>
        <a:lstStyle/>
        <a:p>
          <a:r>
            <a:rPr lang="en-US" b="1" i="0" baseline="0"/>
            <a:t>Diagnosis:</a:t>
          </a:r>
          <a:r>
            <a:rPr lang="en-US" b="0" i="0" baseline="0"/>
            <a:t> Pancreatic Cancer (Stage III)</a:t>
          </a:r>
          <a:endParaRPr lang="en-US"/>
        </a:p>
      </dgm:t>
    </dgm:pt>
    <dgm:pt modelId="{DBEE7599-913C-4F45-9A72-2218A95AA146}" type="parTrans" cxnId="{042E2F9B-9CCC-41C7-B374-F58344AE0053}">
      <dgm:prSet/>
      <dgm:spPr/>
      <dgm:t>
        <a:bodyPr/>
        <a:lstStyle/>
        <a:p>
          <a:endParaRPr lang="en-US"/>
        </a:p>
      </dgm:t>
    </dgm:pt>
    <dgm:pt modelId="{C0061A78-1679-49B3-9622-F8B17AD9F6FA}" type="sibTrans" cxnId="{042E2F9B-9CCC-41C7-B374-F58344AE0053}">
      <dgm:prSet/>
      <dgm:spPr/>
      <dgm:t>
        <a:bodyPr/>
        <a:lstStyle/>
        <a:p>
          <a:endParaRPr lang="en-US"/>
        </a:p>
      </dgm:t>
    </dgm:pt>
    <dgm:pt modelId="{5435E69B-A7C9-4FAB-990A-2EEE3E414917}">
      <dgm:prSet/>
      <dgm:spPr/>
      <dgm:t>
        <a:bodyPr/>
        <a:lstStyle/>
        <a:p>
          <a:r>
            <a:rPr lang="en-US" b="1" i="0" baseline="0"/>
            <a:t>Current treatment:</a:t>
          </a:r>
          <a:r>
            <a:rPr lang="en-US" b="0" i="0" baseline="0"/>
            <a:t> None – patient is now palliative </a:t>
          </a:r>
          <a:endParaRPr lang="en-US"/>
        </a:p>
      </dgm:t>
    </dgm:pt>
    <dgm:pt modelId="{45EE3A64-0BEF-49CC-9BE8-98790F50AB51}" type="parTrans" cxnId="{FA691BE6-9FAB-4FD5-A7A8-CEED96C8C4A7}">
      <dgm:prSet/>
      <dgm:spPr/>
      <dgm:t>
        <a:bodyPr/>
        <a:lstStyle/>
        <a:p>
          <a:endParaRPr lang="en-US"/>
        </a:p>
      </dgm:t>
    </dgm:pt>
    <dgm:pt modelId="{A452EE23-8822-4201-BFED-9DB583FD894C}" type="sibTrans" cxnId="{FA691BE6-9FAB-4FD5-A7A8-CEED96C8C4A7}">
      <dgm:prSet/>
      <dgm:spPr/>
      <dgm:t>
        <a:bodyPr/>
        <a:lstStyle/>
        <a:p>
          <a:endParaRPr lang="en-US"/>
        </a:p>
      </dgm:t>
    </dgm:pt>
    <dgm:pt modelId="{E3D4D426-7E1A-264B-AA6B-839C0D071387}" type="pres">
      <dgm:prSet presAssocID="{BF5362AD-53D9-46C7-B368-0D0C66242056}" presName="linear" presStyleCnt="0">
        <dgm:presLayoutVars>
          <dgm:animLvl val="lvl"/>
          <dgm:resizeHandles val="exact"/>
        </dgm:presLayoutVars>
      </dgm:prSet>
      <dgm:spPr/>
    </dgm:pt>
    <dgm:pt modelId="{01A2EB4B-9933-1947-BA10-32AB44530BE8}" type="pres">
      <dgm:prSet presAssocID="{272E4A92-2CD2-4322-B8F9-9DC55C8E84AD}" presName="parentText" presStyleLbl="node1" presStyleIdx="0" presStyleCnt="9">
        <dgm:presLayoutVars>
          <dgm:chMax val="0"/>
          <dgm:bulletEnabled val="1"/>
        </dgm:presLayoutVars>
      </dgm:prSet>
      <dgm:spPr/>
    </dgm:pt>
    <dgm:pt modelId="{65819E5B-289E-8B44-BE94-C1DAE6C8AFF4}" type="pres">
      <dgm:prSet presAssocID="{137A0FEC-A5C8-4169-ABF7-F9CEAFD595F6}" presName="spacer" presStyleCnt="0"/>
      <dgm:spPr/>
    </dgm:pt>
    <dgm:pt modelId="{59D96E30-87CD-CD4A-A1CD-644B944D9ACC}" type="pres">
      <dgm:prSet presAssocID="{F149EEFC-9747-41BC-8CEC-A4353630508B}" presName="parentText" presStyleLbl="node1" presStyleIdx="1" presStyleCnt="9">
        <dgm:presLayoutVars>
          <dgm:chMax val="0"/>
          <dgm:bulletEnabled val="1"/>
        </dgm:presLayoutVars>
      </dgm:prSet>
      <dgm:spPr/>
    </dgm:pt>
    <dgm:pt modelId="{904584B9-C2E0-7644-9B39-76D4C104D43D}" type="pres">
      <dgm:prSet presAssocID="{EA29398E-10C5-42C5-B56A-10E3648C5A14}" presName="spacer" presStyleCnt="0"/>
      <dgm:spPr/>
    </dgm:pt>
    <dgm:pt modelId="{61DF19CB-4ADC-8B49-A214-42AA478CCA29}" type="pres">
      <dgm:prSet presAssocID="{4C1FB045-3439-419F-9C5E-AC8A32771FD8}" presName="parentText" presStyleLbl="node1" presStyleIdx="2" presStyleCnt="9">
        <dgm:presLayoutVars>
          <dgm:chMax val="0"/>
          <dgm:bulletEnabled val="1"/>
        </dgm:presLayoutVars>
      </dgm:prSet>
      <dgm:spPr/>
    </dgm:pt>
    <dgm:pt modelId="{FC5C158F-7247-2949-9B09-16138B047E51}" type="pres">
      <dgm:prSet presAssocID="{C34E4F8D-2B23-49CE-8828-A59BE2C53269}" presName="spacer" presStyleCnt="0"/>
      <dgm:spPr/>
    </dgm:pt>
    <dgm:pt modelId="{8FB9021F-BF9D-A748-97F6-259BEF6F8282}" type="pres">
      <dgm:prSet presAssocID="{998BF374-4700-4066-AA57-C7EDCA855B22}" presName="parentText" presStyleLbl="node1" presStyleIdx="3" presStyleCnt="9">
        <dgm:presLayoutVars>
          <dgm:chMax val="0"/>
          <dgm:bulletEnabled val="1"/>
        </dgm:presLayoutVars>
      </dgm:prSet>
      <dgm:spPr/>
    </dgm:pt>
    <dgm:pt modelId="{D2737008-3DC7-4F4E-90C7-20499BE6EA84}" type="pres">
      <dgm:prSet presAssocID="{33D6B4DB-DDC1-40DC-A802-D737835E4871}" presName="spacer" presStyleCnt="0"/>
      <dgm:spPr/>
    </dgm:pt>
    <dgm:pt modelId="{4B61B879-36B8-854D-B6D1-7727EE2F8C57}" type="pres">
      <dgm:prSet presAssocID="{2511229B-0B00-436D-8F46-19F46069003A}" presName="parentText" presStyleLbl="node1" presStyleIdx="4" presStyleCnt="9">
        <dgm:presLayoutVars>
          <dgm:chMax val="0"/>
          <dgm:bulletEnabled val="1"/>
        </dgm:presLayoutVars>
      </dgm:prSet>
      <dgm:spPr/>
    </dgm:pt>
    <dgm:pt modelId="{9A9C08E4-66EA-F241-9D27-E2DB7BF2F69A}" type="pres">
      <dgm:prSet presAssocID="{E211E5DC-E4C2-4E26-B404-081B9463CB8D}" presName="spacer" presStyleCnt="0"/>
      <dgm:spPr/>
    </dgm:pt>
    <dgm:pt modelId="{FFD0CD51-C5FE-0E48-91AA-ABD87AEA35CB}" type="pres">
      <dgm:prSet presAssocID="{0A0CF102-DDAD-432C-BBC1-83F6280ADD7F}" presName="parentText" presStyleLbl="node1" presStyleIdx="5" presStyleCnt="9">
        <dgm:presLayoutVars>
          <dgm:chMax val="0"/>
          <dgm:bulletEnabled val="1"/>
        </dgm:presLayoutVars>
      </dgm:prSet>
      <dgm:spPr/>
    </dgm:pt>
    <dgm:pt modelId="{5FE9EEA7-863A-534F-B94C-53EA49F0DDE6}" type="pres">
      <dgm:prSet presAssocID="{897BA6DE-5485-44E3-AA83-3FCF0471ECBF}" presName="spacer" presStyleCnt="0"/>
      <dgm:spPr/>
    </dgm:pt>
    <dgm:pt modelId="{46909AE5-8060-1B46-8C38-C9471C984510}" type="pres">
      <dgm:prSet presAssocID="{DFF34294-0DA8-42F6-8C60-105EF33E067D}" presName="parentText" presStyleLbl="node1" presStyleIdx="6" presStyleCnt="9">
        <dgm:presLayoutVars>
          <dgm:chMax val="0"/>
          <dgm:bulletEnabled val="1"/>
        </dgm:presLayoutVars>
      </dgm:prSet>
      <dgm:spPr/>
    </dgm:pt>
    <dgm:pt modelId="{D8E6EBB1-8115-6E44-91C8-C4BD397A7B5E}" type="pres">
      <dgm:prSet presAssocID="{41BAFD10-3BE4-4850-94A3-1CB7554F6D24}" presName="spacer" presStyleCnt="0"/>
      <dgm:spPr/>
    </dgm:pt>
    <dgm:pt modelId="{E136C75E-F73C-C943-BC2D-79E49CDDCD7C}" type="pres">
      <dgm:prSet presAssocID="{22EE7B72-A822-49B9-B7FA-6560480FA9B0}" presName="parentText" presStyleLbl="node1" presStyleIdx="7" presStyleCnt="9">
        <dgm:presLayoutVars>
          <dgm:chMax val="0"/>
          <dgm:bulletEnabled val="1"/>
        </dgm:presLayoutVars>
      </dgm:prSet>
      <dgm:spPr/>
    </dgm:pt>
    <dgm:pt modelId="{284383AC-FD33-974A-82AB-9EF969C7B3BC}" type="pres">
      <dgm:prSet presAssocID="{C0061A78-1679-49B3-9622-F8B17AD9F6FA}" presName="spacer" presStyleCnt="0"/>
      <dgm:spPr/>
    </dgm:pt>
    <dgm:pt modelId="{993A4122-727E-B649-BA42-21DF8D4FADDE}" type="pres">
      <dgm:prSet presAssocID="{5435E69B-A7C9-4FAB-990A-2EEE3E414917}" presName="parentText" presStyleLbl="node1" presStyleIdx="8" presStyleCnt="9">
        <dgm:presLayoutVars>
          <dgm:chMax val="0"/>
          <dgm:bulletEnabled val="1"/>
        </dgm:presLayoutVars>
      </dgm:prSet>
      <dgm:spPr/>
    </dgm:pt>
  </dgm:ptLst>
  <dgm:cxnLst>
    <dgm:cxn modelId="{DFA11003-EE78-495D-9BDA-69EC61575CEA}" srcId="{BF5362AD-53D9-46C7-B368-0D0C66242056}" destId="{4C1FB045-3439-419F-9C5E-AC8A32771FD8}" srcOrd="2" destOrd="0" parTransId="{F52169C3-DF1E-47D3-AFF1-54B093A142B7}" sibTransId="{C34E4F8D-2B23-49CE-8828-A59BE2C53269}"/>
    <dgm:cxn modelId="{BFB9540F-A7A8-0F43-996D-72E852A8786B}" type="presOf" srcId="{2511229B-0B00-436D-8F46-19F46069003A}" destId="{4B61B879-36B8-854D-B6D1-7727EE2F8C57}" srcOrd="0" destOrd="0" presId="urn:microsoft.com/office/officeart/2005/8/layout/vList2"/>
    <dgm:cxn modelId="{4CBEDC41-B63A-3444-891C-3F4C31689EB1}" type="presOf" srcId="{22EE7B72-A822-49B9-B7FA-6560480FA9B0}" destId="{E136C75E-F73C-C943-BC2D-79E49CDDCD7C}" srcOrd="0" destOrd="0" presId="urn:microsoft.com/office/officeart/2005/8/layout/vList2"/>
    <dgm:cxn modelId="{78DCAB4C-ACF8-414E-B01D-34EE04EE166A}" type="presOf" srcId="{4C1FB045-3439-419F-9C5E-AC8A32771FD8}" destId="{61DF19CB-4ADC-8B49-A214-42AA478CCA29}" srcOrd="0" destOrd="0" presId="urn:microsoft.com/office/officeart/2005/8/layout/vList2"/>
    <dgm:cxn modelId="{29E00B58-2961-4CBE-A670-9EEE1BDBBCFC}" srcId="{BF5362AD-53D9-46C7-B368-0D0C66242056}" destId="{2511229B-0B00-436D-8F46-19F46069003A}" srcOrd="4" destOrd="0" parTransId="{0995A799-FF2D-45A4-84BC-F7AA0B2DB686}" sibTransId="{E211E5DC-E4C2-4E26-B404-081B9463CB8D}"/>
    <dgm:cxn modelId="{2B507C58-5A3C-AD43-A553-63AAA34FE47F}" type="presOf" srcId="{DFF34294-0DA8-42F6-8C60-105EF33E067D}" destId="{46909AE5-8060-1B46-8C38-C9471C984510}" srcOrd="0" destOrd="0" presId="urn:microsoft.com/office/officeart/2005/8/layout/vList2"/>
    <dgm:cxn modelId="{276B7772-C95E-6448-8533-8364668F3C39}" type="presOf" srcId="{272E4A92-2CD2-4322-B8F9-9DC55C8E84AD}" destId="{01A2EB4B-9933-1947-BA10-32AB44530BE8}" srcOrd="0" destOrd="0" presId="urn:microsoft.com/office/officeart/2005/8/layout/vList2"/>
    <dgm:cxn modelId="{609F1989-2A86-4FE4-89C4-153A516C830D}" srcId="{BF5362AD-53D9-46C7-B368-0D0C66242056}" destId="{272E4A92-2CD2-4322-B8F9-9DC55C8E84AD}" srcOrd="0" destOrd="0" parTransId="{E8ECAEA3-44A1-4864-BE6E-65ADFA1341B0}" sibTransId="{137A0FEC-A5C8-4169-ABF7-F9CEAFD595F6}"/>
    <dgm:cxn modelId="{BBAD4D8A-D4C7-E841-88E1-88785AB83216}" type="presOf" srcId="{F149EEFC-9747-41BC-8CEC-A4353630508B}" destId="{59D96E30-87CD-CD4A-A1CD-644B944D9ACC}" srcOrd="0" destOrd="0" presId="urn:microsoft.com/office/officeart/2005/8/layout/vList2"/>
    <dgm:cxn modelId="{042E2F9B-9CCC-41C7-B374-F58344AE0053}" srcId="{BF5362AD-53D9-46C7-B368-0D0C66242056}" destId="{22EE7B72-A822-49B9-B7FA-6560480FA9B0}" srcOrd="7" destOrd="0" parTransId="{DBEE7599-913C-4F45-9A72-2218A95AA146}" sibTransId="{C0061A78-1679-49B3-9622-F8B17AD9F6FA}"/>
    <dgm:cxn modelId="{22A515A9-0B30-8141-9988-313BF9404B1E}" type="presOf" srcId="{998BF374-4700-4066-AA57-C7EDCA855B22}" destId="{8FB9021F-BF9D-A748-97F6-259BEF6F8282}" srcOrd="0" destOrd="0" presId="urn:microsoft.com/office/officeart/2005/8/layout/vList2"/>
    <dgm:cxn modelId="{DBDECEB6-54E9-0A4B-9E76-5833ADC7D3CA}" type="presOf" srcId="{BF5362AD-53D9-46C7-B368-0D0C66242056}" destId="{E3D4D426-7E1A-264B-AA6B-839C0D071387}" srcOrd="0" destOrd="0" presId="urn:microsoft.com/office/officeart/2005/8/layout/vList2"/>
    <dgm:cxn modelId="{760D81BC-64FD-4BA2-9091-F9582A76C2B0}" srcId="{BF5362AD-53D9-46C7-B368-0D0C66242056}" destId="{DFF34294-0DA8-42F6-8C60-105EF33E067D}" srcOrd="6" destOrd="0" parTransId="{4396B7CD-C7FE-478E-9A19-89EBA327C2C0}" sibTransId="{41BAFD10-3BE4-4850-94A3-1CB7554F6D24}"/>
    <dgm:cxn modelId="{0AC989D8-449A-473D-BF7B-D2979EB38063}" srcId="{BF5362AD-53D9-46C7-B368-0D0C66242056}" destId="{998BF374-4700-4066-AA57-C7EDCA855B22}" srcOrd="3" destOrd="0" parTransId="{3AD1D55E-77E5-4EB3-9110-7E0B403D7A84}" sibTransId="{33D6B4DB-DDC1-40DC-A802-D737835E4871}"/>
    <dgm:cxn modelId="{BDE704DC-6C8C-4A8F-98F7-DA3F047D3FB9}" srcId="{BF5362AD-53D9-46C7-B368-0D0C66242056}" destId="{0A0CF102-DDAD-432C-BBC1-83F6280ADD7F}" srcOrd="5" destOrd="0" parTransId="{65B6F4F3-A925-4BBD-8A49-DED0E5817BB6}" sibTransId="{897BA6DE-5485-44E3-AA83-3FCF0471ECBF}"/>
    <dgm:cxn modelId="{FA691BE6-9FAB-4FD5-A7A8-CEED96C8C4A7}" srcId="{BF5362AD-53D9-46C7-B368-0D0C66242056}" destId="{5435E69B-A7C9-4FAB-990A-2EEE3E414917}" srcOrd="8" destOrd="0" parTransId="{45EE3A64-0BEF-49CC-9BE8-98790F50AB51}" sibTransId="{A452EE23-8822-4201-BFED-9DB583FD894C}"/>
    <dgm:cxn modelId="{3FA229E8-8808-DD46-B304-B0633B97E136}" type="presOf" srcId="{0A0CF102-DDAD-432C-BBC1-83F6280ADD7F}" destId="{FFD0CD51-C5FE-0E48-91AA-ABD87AEA35CB}" srcOrd="0" destOrd="0" presId="urn:microsoft.com/office/officeart/2005/8/layout/vList2"/>
    <dgm:cxn modelId="{6A6A7EEE-0E43-7D4E-A15C-95C696D827C5}" type="presOf" srcId="{5435E69B-A7C9-4FAB-990A-2EEE3E414917}" destId="{993A4122-727E-B649-BA42-21DF8D4FADDE}" srcOrd="0" destOrd="0" presId="urn:microsoft.com/office/officeart/2005/8/layout/vList2"/>
    <dgm:cxn modelId="{D0E645F6-16E8-43BC-BB63-F13813F4A858}" srcId="{BF5362AD-53D9-46C7-B368-0D0C66242056}" destId="{F149EEFC-9747-41BC-8CEC-A4353630508B}" srcOrd="1" destOrd="0" parTransId="{EB7092E3-B407-428F-A739-5FDA96F4A360}" sibTransId="{EA29398E-10C5-42C5-B56A-10E3648C5A14}"/>
    <dgm:cxn modelId="{D9F7B7A3-2545-7046-B8A5-C79D09777377}" type="presParOf" srcId="{E3D4D426-7E1A-264B-AA6B-839C0D071387}" destId="{01A2EB4B-9933-1947-BA10-32AB44530BE8}" srcOrd="0" destOrd="0" presId="urn:microsoft.com/office/officeart/2005/8/layout/vList2"/>
    <dgm:cxn modelId="{C873FAF0-5663-0449-8689-A0071F897607}" type="presParOf" srcId="{E3D4D426-7E1A-264B-AA6B-839C0D071387}" destId="{65819E5B-289E-8B44-BE94-C1DAE6C8AFF4}" srcOrd="1" destOrd="0" presId="urn:microsoft.com/office/officeart/2005/8/layout/vList2"/>
    <dgm:cxn modelId="{D7B7D205-9DEA-3840-8EB8-F28EE348528D}" type="presParOf" srcId="{E3D4D426-7E1A-264B-AA6B-839C0D071387}" destId="{59D96E30-87CD-CD4A-A1CD-644B944D9ACC}" srcOrd="2" destOrd="0" presId="urn:microsoft.com/office/officeart/2005/8/layout/vList2"/>
    <dgm:cxn modelId="{1753CBC0-5B51-DA43-B3D5-016B55A5757F}" type="presParOf" srcId="{E3D4D426-7E1A-264B-AA6B-839C0D071387}" destId="{904584B9-C2E0-7644-9B39-76D4C104D43D}" srcOrd="3" destOrd="0" presId="urn:microsoft.com/office/officeart/2005/8/layout/vList2"/>
    <dgm:cxn modelId="{FA023340-E25A-6A4B-8BA7-D6B73074B0F7}" type="presParOf" srcId="{E3D4D426-7E1A-264B-AA6B-839C0D071387}" destId="{61DF19CB-4ADC-8B49-A214-42AA478CCA29}" srcOrd="4" destOrd="0" presId="urn:microsoft.com/office/officeart/2005/8/layout/vList2"/>
    <dgm:cxn modelId="{CB99CD71-6B8F-F04E-99F3-E516B6E38C61}" type="presParOf" srcId="{E3D4D426-7E1A-264B-AA6B-839C0D071387}" destId="{FC5C158F-7247-2949-9B09-16138B047E51}" srcOrd="5" destOrd="0" presId="urn:microsoft.com/office/officeart/2005/8/layout/vList2"/>
    <dgm:cxn modelId="{185FF28F-7CBE-B849-B4B8-40FA33AEEDC5}" type="presParOf" srcId="{E3D4D426-7E1A-264B-AA6B-839C0D071387}" destId="{8FB9021F-BF9D-A748-97F6-259BEF6F8282}" srcOrd="6" destOrd="0" presId="urn:microsoft.com/office/officeart/2005/8/layout/vList2"/>
    <dgm:cxn modelId="{375D4C5D-FD3B-8748-9445-FC78289B67CF}" type="presParOf" srcId="{E3D4D426-7E1A-264B-AA6B-839C0D071387}" destId="{D2737008-3DC7-4F4E-90C7-20499BE6EA84}" srcOrd="7" destOrd="0" presId="urn:microsoft.com/office/officeart/2005/8/layout/vList2"/>
    <dgm:cxn modelId="{2AD2DCED-6A4D-D449-AA06-D13FC5DFC8D9}" type="presParOf" srcId="{E3D4D426-7E1A-264B-AA6B-839C0D071387}" destId="{4B61B879-36B8-854D-B6D1-7727EE2F8C57}" srcOrd="8" destOrd="0" presId="urn:microsoft.com/office/officeart/2005/8/layout/vList2"/>
    <dgm:cxn modelId="{1840494D-3584-DA47-947C-B797EA780B74}" type="presParOf" srcId="{E3D4D426-7E1A-264B-AA6B-839C0D071387}" destId="{9A9C08E4-66EA-F241-9D27-E2DB7BF2F69A}" srcOrd="9" destOrd="0" presId="urn:microsoft.com/office/officeart/2005/8/layout/vList2"/>
    <dgm:cxn modelId="{131E0831-E794-0B40-8790-9A66D07AD113}" type="presParOf" srcId="{E3D4D426-7E1A-264B-AA6B-839C0D071387}" destId="{FFD0CD51-C5FE-0E48-91AA-ABD87AEA35CB}" srcOrd="10" destOrd="0" presId="urn:microsoft.com/office/officeart/2005/8/layout/vList2"/>
    <dgm:cxn modelId="{694A4F66-E8BC-A045-A059-99081F43A1A4}" type="presParOf" srcId="{E3D4D426-7E1A-264B-AA6B-839C0D071387}" destId="{5FE9EEA7-863A-534F-B94C-53EA49F0DDE6}" srcOrd="11" destOrd="0" presId="urn:microsoft.com/office/officeart/2005/8/layout/vList2"/>
    <dgm:cxn modelId="{20415E50-0015-B74F-B76C-8C3F800E7397}" type="presParOf" srcId="{E3D4D426-7E1A-264B-AA6B-839C0D071387}" destId="{46909AE5-8060-1B46-8C38-C9471C984510}" srcOrd="12" destOrd="0" presId="urn:microsoft.com/office/officeart/2005/8/layout/vList2"/>
    <dgm:cxn modelId="{E745334C-0566-6D45-A001-822D8A2F246F}" type="presParOf" srcId="{E3D4D426-7E1A-264B-AA6B-839C0D071387}" destId="{D8E6EBB1-8115-6E44-91C8-C4BD397A7B5E}" srcOrd="13" destOrd="0" presId="urn:microsoft.com/office/officeart/2005/8/layout/vList2"/>
    <dgm:cxn modelId="{BE7B9E71-D2B8-F242-A583-0EEB2316EBFC}" type="presParOf" srcId="{E3D4D426-7E1A-264B-AA6B-839C0D071387}" destId="{E136C75E-F73C-C943-BC2D-79E49CDDCD7C}" srcOrd="14" destOrd="0" presId="urn:microsoft.com/office/officeart/2005/8/layout/vList2"/>
    <dgm:cxn modelId="{3D0D4D43-180A-7C4D-94CA-5545EA44AACE}" type="presParOf" srcId="{E3D4D426-7E1A-264B-AA6B-839C0D071387}" destId="{284383AC-FD33-974A-82AB-9EF969C7B3BC}" srcOrd="15" destOrd="0" presId="urn:microsoft.com/office/officeart/2005/8/layout/vList2"/>
    <dgm:cxn modelId="{78307306-0128-AB4C-8A87-15065AACBD41}" type="presParOf" srcId="{E3D4D426-7E1A-264B-AA6B-839C0D071387}" destId="{993A4122-727E-B649-BA42-21DF8D4FADDE}" srcOrd="1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A1636B-A51D-43D9-91C8-ED2B9D05379C}"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1CC00564-D62B-4AA0-AA64-4EDC59D3BDAA}">
      <dgm:prSet/>
      <dgm:spPr/>
      <dgm:t>
        <a:bodyPr/>
        <a:lstStyle/>
        <a:p>
          <a:r>
            <a:rPr lang="en-US" b="1" i="0" baseline="0"/>
            <a:t>Communication</a:t>
          </a:r>
          <a:endParaRPr lang="en-US"/>
        </a:p>
      </dgm:t>
    </dgm:pt>
    <dgm:pt modelId="{2384E85B-74AF-4C8C-9164-3128BE6021AF}" type="parTrans" cxnId="{4E124112-9B03-46F4-B1A1-1A53DCAAD7F9}">
      <dgm:prSet/>
      <dgm:spPr/>
      <dgm:t>
        <a:bodyPr/>
        <a:lstStyle/>
        <a:p>
          <a:endParaRPr lang="en-US"/>
        </a:p>
      </dgm:t>
    </dgm:pt>
    <dgm:pt modelId="{905D0292-C41D-4A3B-843D-65C00B78E961}" type="sibTrans" cxnId="{4E124112-9B03-46F4-B1A1-1A53DCAAD7F9}">
      <dgm:prSet/>
      <dgm:spPr/>
      <dgm:t>
        <a:bodyPr/>
        <a:lstStyle/>
        <a:p>
          <a:endParaRPr lang="en-US"/>
        </a:p>
      </dgm:t>
    </dgm:pt>
    <dgm:pt modelId="{77053988-4D4F-4FA8-9AEF-1877EFF7C662}">
      <dgm:prSet/>
      <dgm:spPr/>
      <dgm:t>
        <a:bodyPr/>
        <a:lstStyle/>
        <a:p>
          <a:r>
            <a:rPr lang="en-US" b="0" i="0" baseline="0"/>
            <a:t>Use </a:t>
          </a:r>
          <a:r>
            <a:rPr lang="en-US" b="1" i="0" baseline="0"/>
            <a:t>clear, honest, and compassionate communication</a:t>
          </a:r>
          <a:endParaRPr lang="en-US"/>
        </a:p>
      </dgm:t>
    </dgm:pt>
    <dgm:pt modelId="{2154633E-6571-4424-B24F-2ADF2730AC56}" type="parTrans" cxnId="{5F1740A5-6940-4689-90A2-EDA21814C83D}">
      <dgm:prSet/>
      <dgm:spPr/>
      <dgm:t>
        <a:bodyPr/>
        <a:lstStyle/>
        <a:p>
          <a:endParaRPr lang="en-US"/>
        </a:p>
      </dgm:t>
    </dgm:pt>
    <dgm:pt modelId="{9167A32C-A1E1-40F6-950F-50A565340FFE}" type="sibTrans" cxnId="{5F1740A5-6940-4689-90A2-EDA21814C83D}">
      <dgm:prSet/>
      <dgm:spPr/>
      <dgm:t>
        <a:bodyPr/>
        <a:lstStyle/>
        <a:p>
          <a:endParaRPr lang="en-US"/>
        </a:p>
      </dgm:t>
    </dgm:pt>
    <dgm:pt modelId="{76DA78C0-715A-4EE9-9FE0-A89FFAD0CB85}">
      <dgm:prSet/>
      <dgm:spPr/>
      <dgm:t>
        <a:bodyPr/>
        <a:lstStyle/>
        <a:p>
          <a:r>
            <a:rPr lang="en-US" b="0" i="0" baseline="0"/>
            <a:t>Provide information at the patient’s pace, avoiding medical jargon</a:t>
          </a:r>
          <a:endParaRPr lang="en-US"/>
        </a:p>
      </dgm:t>
    </dgm:pt>
    <dgm:pt modelId="{F38C488B-2D7A-4A9C-91FF-E4E113CC7A7A}" type="parTrans" cxnId="{A3D06041-14D2-423D-8F12-25E51495D878}">
      <dgm:prSet/>
      <dgm:spPr/>
      <dgm:t>
        <a:bodyPr/>
        <a:lstStyle/>
        <a:p>
          <a:endParaRPr lang="en-US"/>
        </a:p>
      </dgm:t>
    </dgm:pt>
    <dgm:pt modelId="{25DB2B07-93D3-432D-BCC1-F156E6CF9C37}" type="sibTrans" cxnId="{A3D06041-14D2-423D-8F12-25E51495D878}">
      <dgm:prSet/>
      <dgm:spPr/>
      <dgm:t>
        <a:bodyPr/>
        <a:lstStyle/>
        <a:p>
          <a:endParaRPr lang="en-US"/>
        </a:p>
      </dgm:t>
    </dgm:pt>
    <dgm:pt modelId="{3AA4FCF4-0F8A-4F9F-9E58-F86A76EFD545}">
      <dgm:prSet/>
      <dgm:spPr/>
      <dgm:t>
        <a:bodyPr/>
        <a:lstStyle/>
        <a:p>
          <a:r>
            <a:rPr lang="en-US" b="0" i="0" baseline="0"/>
            <a:t>Involve family members </a:t>
          </a:r>
          <a:r>
            <a:rPr lang="en-US" b="1" i="0" baseline="0"/>
            <a:t>with patient consent</a:t>
          </a:r>
          <a:endParaRPr lang="en-US"/>
        </a:p>
      </dgm:t>
    </dgm:pt>
    <dgm:pt modelId="{1B36A75D-82F3-4DAD-B77B-84CE5CA70CDD}" type="parTrans" cxnId="{BF5D9AE9-FE79-480C-8010-A1F9EF7506DE}">
      <dgm:prSet/>
      <dgm:spPr/>
      <dgm:t>
        <a:bodyPr/>
        <a:lstStyle/>
        <a:p>
          <a:endParaRPr lang="en-US"/>
        </a:p>
      </dgm:t>
    </dgm:pt>
    <dgm:pt modelId="{DB31A3A7-A403-433C-B80C-628D3A5DBA83}" type="sibTrans" cxnId="{BF5D9AE9-FE79-480C-8010-A1F9EF7506DE}">
      <dgm:prSet/>
      <dgm:spPr/>
      <dgm:t>
        <a:bodyPr/>
        <a:lstStyle/>
        <a:p>
          <a:endParaRPr lang="en-US"/>
        </a:p>
      </dgm:t>
    </dgm:pt>
    <dgm:pt modelId="{639AF848-2F95-425F-8CB9-EDD6FDA26397}">
      <dgm:prSet/>
      <dgm:spPr/>
      <dgm:t>
        <a:bodyPr/>
        <a:lstStyle/>
        <a:p>
          <a:r>
            <a:rPr lang="en-US" b="0" i="0" baseline="0"/>
            <a:t>Check understanding and allow time for questions</a:t>
          </a:r>
          <a:endParaRPr lang="en-US"/>
        </a:p>
      </dgm:t>
    </dgm:pt>
    <dgm:pt modelId="{ED70CAFA-6D80-48DC-9753-E2FD55EA4510}" type="parTrans" cxnId="{157D081E-CDA1-414A-9EEE-653C68248AEB}">
      <dgm:prSet/>
      <dgm:spPr/>
      <dgm:t>
        <a:bodyPr/>
        <a:lstStyle/>
        <a:p>
          <a:endParaRPr lang="en-US"/>
        </a:p>
      </dgm:t>
    </dgm:pt>
    <dgm:pt modelId="{BD1F549B-440B-432E-8D29-CED945E33287}" type="sibTrans" cxnId="{157D081E-CDA1-414A-9EEE-653C68248AEB}">
      <dgm:prSet/>
      <dgm:spPr/>
      <dgm:t>
        <a:bodyPr/>
        <a:lstStyle/>
        <a:p>
          <a:endParaRPr lang="en-US"/>
        </a:p>
      </dgm:t>
    </dgm:pt>
    <dgm:pt modelId="{85ABFAFE-0B89-4941-A598-50D8B6A1B317}">
      <dgm:prSet/>
      <dgm:spPr/>
      <dgm:t>
        <a:bodyPr/>
        <a:lstStyle/>
        <a:p>
          <a:r>
            <a:rPr lang="en-US" b="0" i="0" baseline="0"/>
            <a:t>Offer access to </a:t>
          </a:r>
          <a:r>
            <a:rPr lang="en-US" b="1" i="0" baseline="0"/>
            <a:t>clinical nurse specialists (CNS)</a:t>
          </a:r>
          <a:r>
            <a:rPr lang="en-US" b="0" i="0" baseline="0"/>
            <a:t> for continuity of care</a:t>
          </a:r>
          <a:endParaRPr lang="en-US"/>
        </a:p>
      </dgm:t>
    </dgm:pt>
    <dgm:pt modelId="{AB3D6DEF-95D2-4B19-AF22-81C2D71939F6}" type="parTrans" cxnId="{B14169BF-CF04-4026-9DFE-E08537E5C820}">
      <dgm:prSet/>
      <dgm:spPr/>
      <dgm:t>
        <a:bodyPr/>
        <a:lstStyle/>
        <a:p>
          <a:endParaRPr lang="en-US"/>
        </a:p>
      </dgm:t>
    </dgm:pt>
    <dgm:pt modelId="{5B03350C-9C9D-4398-9503-6475712CFABD}" type="sibTrans" cxnId="{B14169BF-CF04-4026-9DFE-E08537E5C820}">
      <dgm:prSet/>
      <dgm:spPr/>
      <dgm:t>
        <a:bodyPr/>
        <a:lstStyle/>
        <a:p>
          <a:endParaRPr lang="en-US"/>
        </a:p>
      </dgm:t>
    </dgm:pt>
    <dgm:pt modelId="{6C042EB4-7BFF-FB47-86C4-721286E60FF6}" type="pres">
      <dgm:prSet presAssocID="{5DA1636B-A51D-43D9-91C8-ED2B9D05379C}" presName="Name0" presStyleCnt="0">
        <dgm:presLayoutVars>
          <dgm:dir/>
          <dgm:resizeHandles val="exact"/>
        </dgm:presLayoutVars>
      </dgm:prSet>
      <dgm:spPr/>
    </dgm:pt>
    <dgm:pt modelId="{AD9CDE1A-170C-414F-8344-D6A254EA3233}" type="pres">
      <dgm:prSet presAssocID="{1CC00564-D62B-4AA0-AA64-4EDC59D3BDAA}" presName="node" presStyleLbl="node1" presStyleIdx="0" presStyleCnt="6">
        <dgm:presLayoutVars>
          <dgm:bulletEnabled val="1"/>
        </dgm:presLayoutVars>
      </dgm:prSet>
      <dgm:spPr/>
    </dgm:pt>
    <dgm:pt modelId="{40120B14-5984-414B-8871-1C380DA2A70F}" type="pres">
      <dgm:prSet presAssocID="{905D0292-C41D-4A3B-843D-65C00B78E961}" presName="sibTrans" presStyleLbl="sibTrans1D1" presStyleIdx="0" presStyleCnt="5"/>
      <dgm:spPr/>
    </dgm:pt>
    <dgm:pt modelId="{2DB52FF5-5512-D943-A74D-C37EAED8F72C}" type="pres">
      <dgm:prSet presAssocID="{905D0292-C41D-4A3B-843D-65C00B78E961}" presName="connectorText" presStyleLbl="sibTrans1D1" presStyleIdx="0" presStyleCnt="5"/>
      <dgm:spPr/>
    </dgm:pt>
    <dgm:pt modelId="{AECB4700-2799-F34B-8C4B-1B9AC907DB84}" type="pres">
      <dgm:prSet presAssocID="{77053988-4D4F-4FA8-9AEF-1877EFF7C662}" presName="node" presStyleLbl="node1" presStyleIdx="1" presStyleCnt="6">
        <dgm:presLayoutVars>
          <dgm:bulletEnabled val="1"/>
        </dgm:presLayoutVars>
      </dgm:prSet>
      <dgm:spPr/>
    </dgm:pt>
    <dgm:pt modelId="{E808C007-0BD0-624D-8763-5B731063447F}" type="pres">
      <dgm:prSet presAssocID="{9167A32C-A1E1-40F6-950F-50A565340FFE}" presName="sibTrans" presStyleLbl="sibTrans1D1" presStyleIdx="1" presStyleCnt="5"/>
      <dgm:spPr/>
    </dgm:pt>
    <dgm:pt modelId="{AC6A31B7-BD5D-194A-8DDB-44E54A3157D8}" type="pres">
      <dgm:prSet presAssocID="{9167A32C-A1E1-40F6-950F-50A565340FFE}" presName="connectorText" presStyleLbl="sibTrans1D1" presStyleIdx="1" presStyleCnt="5"/>
      <dgm:spPr/>
    </dgm:pt>
    <dgm:pt modelId="{89347D09-344F-FE4C-B927-04842D984D59}" type="pres">
      <dgm:prSet presAssocID="{76DA78C0-715A-4EE9-9FE0-A89FFAD0CB85}" presName="node" presStyleLbl="node1" presStyleIdx="2" presStyleCnt="6">
        <dgm:presLayoutVars>
          <dgm:bulletEnabled val="1"/>
        </dgm:presLayoutVars>
      </dgm:prSet>
      <dgm:spPr/>
    </dgm:pt>
    <dgm:pt modelId="{2A1DF60A-6ED3-7246-ABD0-76EFF72B3776}" type="pres">
      <dgm:prSet presAssocID="{25DB2B07-93D3-432D-BCC1-F156E6CF9C37}" presName="sibTrans" presStyleLbl="sibTrans1D1" presStyleIdx="2" presStyleCnt="5"/>
      <dgm:spPr/>
    </dgm:pt>
    <dgm:pt modelId="{CB0DC7C0-75E4-D44E-81EA-E1465B7EBF10}" type="pres">
      <dgm:prSet presAssocID="{25DB2B07-93D3-432D-BCC1-F156E6CF9C37}" presName="connectorText" presStyleLbl="sibTrans1D1" presStyleIdx="2" presStyleCnt="5"/>
      <dgm:spPr/>
    </dgm:pt>
    <dgm:pt modelId="{87BC8413-B7B5-6449-813C-2BAF751D89DA}" type="pres">
      <dgm:prSet presAssocID="{3AA4FCF4-0F8A-4F9F-9E58-F86A76EFD545}" presName="node" presStyleLbl="node1" presStyleIdx="3" presStyleCnt="6">
        <dgm:presLayoutVars>
          <dgm:bulletEnabled val="1"/>
        </dgm:presLayoutVars>
      </dgm:prSet>
      <dgm:spPr/>
    </dgm:pt>
    <dgm:pt modelId="{F4500CA1-3740-D24E-B9BB-DFBEF48B916C}" type="pres">
      <dgm:prSet presAssocID="{DB31A3A7-A403-433C-B80C-628D3A5DBA83}" presName="sibTrans" presStyleLbl="sibTrans1D1" presStyleIdx="3" presStyleCnt="5"/>
      <dgm:spPr/>
    </dgm:pt>
    <dgm:pt modelId="{A776E796-3FCA-C645-B073-FA175030E05E}" type="pres">
      <dgm:prSet presAssocID="{DB31A3A7-A403-433C-B80C-628D3A5DBA83}" presName="connectorText" presStyleLbl="sibTrans1D1" presStyleIdx="3" presStyleCnt="5"/>
      <dgm:spPr/>
    </dgm:pt>
    <dgm:pt modelId="{40347DE9-C6FD-944E-ACEC-46C5E00DCF51}" type="pres">
      <dgm:prSet presAssocID="{639AF848-2F95-425F-8CB9-EDD6FDA26397}" presName="node" presStyleLbl="node1" presStyleIdx="4" presStyleCnt="6">
        <dgm:presLayoutVars>
          <dgm:bulletEnabled val="1"/>
        </dgm:presLayoutVars>
      </dgm:prSet>
      <dgm:spPr/>
    </dgm:pt>
    <dgm:pt modelId="{AD0C67A8-1E24-3D40-A0A1-A93A21B455CD}" type="pres">
      <dgm:prSet presAssocID="{BD1F549B-440B-432E-8D29-CED945E33287}" presName="sibTrans" presStyleLbl="sibTrans1D1" presStyleIdx="4" presStyleCnt="5"/>
      <dgm:spPr/>
    </dgm:pt>
    <dgm:pt modelId="{77F66C5D-DF3A-9E46-911A-9D42854117FC}" type="pres">
      <dgm:prSet presAssocID="{BD1F549B-440B-432E-8D29-CED945E33287}" presName="connectorText" presStyleLbl="sibTrans1D1" presStyleIdx="4" presStyleCnt="5"/>
      <dgm:spPr/>
    </dgm:pt>
    <dgm:pt modelId="{0693161D-2854-9E40-AA37-A961C1D8CF2F}" type="pres">
      <dgm:prSet presAssocID="{85ABFAFE-0B89-4941-A598-50D8B6A1B317}" presName="node" presStyleLbl="node1" presStyleIdx="5" presStyleCnt="6">
        <dgm:presLayoutVars>
          <dgm:bulletEnabled val="1"/>
        </dgm:presLayoutVars>
      </dgm:prSet>
      <dgm:spPr/>
    </dgm:pt>
  </dgm:ptLst>
  <dgm:cxnLst>
    <dgm:cxn modelId="{4E124112-9B03-46F4-B1A1-1A53DCAAD7F9}" srcId="{5DA1636B-A51D-43D9-91C8-ED2B9D05379C}" destId="{1CC00564-D62B-4AA0-AA64-4EDC59D3BDAA}" srcOrd="0" destOrd="0" parTransId="{2384E85B-74AF-4C8C-9164-3128BE6021AF}" sibTransId="{905D0292-C41D-4A3B-843D-65C00B78E961}"/>
    <dgm:cxn modelId="{95D5111C-F23D-2647-9CF3-ECCFC13CF101}" type="presOf" srcId="{25DB2B07-93D3-432D-BCC1-F156E6CF9C37}" destId="{CB0DC7C0-75E4-D44E-81EA-E1465B7EBF10}" srcOrd="1" destOrd="0" presId="urn:microsoft.com/office/officeart/2016/7/layout/RepeatingBendingProcessNew"/>
    <dgm:cxn modelId="{157D081E-CDA1-414A-9EEE-653C68248AEB}" srcId="{5DA1636B-A51D-43D9-91C8-ED2B9D05379C}" destId="{639AF848-2F95-425F-8CB9-EDD6FDA26397}" srcOrd="4" destOrd="0" parTransId="{ED70CAFA-6D80-48DC-9753-E2FD55EA4510}" sibTransId="{BD1F549B-440B-432E-8D29-CED945E33287}"/>
    <dgm:cxn modelId="{C420F126-F854-F94F-BC02-F4E086C3F65B}" type="presOf" srcId="{9167A32C-A1E1-40F6-950F-50A565340FFE}" destId="{AC6A31B7-BD5D-194A-8DDB-44E54A3157D8}" srcOrd="1" destOrd="0" presId="urn:microsoft.com/office/officeart/2016/7/layout/RepeatingBendingProcessNew"/>
    <dgm:cxn modelId="{A3D06041-14D2-423D-8F12-25E51495D878}" srcId="{5DA1636B-A51D-43D9-91C8-ED2B9D05379C}" destId="{76DA78C0-715A-4EE9-9FE0-A89FFAD0CB85}" srcOrd="2" destOrd="0" parTransId="{F38C488B-2D7A-4A9C-91FF-E4E113CC7A7A}" sibTransId="{25DB2B07-93D3-432D-BCC1-F156E6CF9C37}"/>
    <dgm:cxn modelId="{63EC1C42-6C4E-3C45-967F-8C51E0AA8B8A}" type="presOf" srcId="{77053988-4D4F-4FA8-9AEF-1877EFF7C662}" destId="{AECB4700-2799-F34B-8C4B-1B9AC907DB84}" srcOrd="0" destOrd="0" presId="urn:microsoft.com/office/officeart/2016/7/layout/RepeatingBendingProcessNew"/>
    <dgm:cxn modelId="{56657C4A-CCAB-3E40-937F-E5DBD750C350}" type="presOf" srcId="{BD1F549B-440B-432E-8D29-CED945E33287}" destId="{AD0C67A8-1E24-3D40-A0A1-A93A21B455CD}" srcOrd="0" destOrd="0" presId="urn:microsoft.com/office/officeart/2016/7/layout/RepeatingBendingProcessNew"/>
    <dgm:cxn modelId="{C718965F-7E56-964E-9B7B-DC1B2B97CBDC}" type="presOf" srcId="{DB31A3A7-A403-433C-B80C-628D3A5DBA83}" destId="{F4500CA1-3740-D24E-B9BB-DFBEF48B916C}" srcOrd="0" destOrd="0" presId="urn:microsoft.com/office/officeart/2016/7/layout/RepeatingBendingProcessNew"/>
    <dgm:cxn modelId="{E59A9A66-2C44-294A-9F3C-F14F4CB345CB}" type="presOf" srcId="{85ABFAFE-0B89-4941-A598-50D8B6A1B317}" destId="{0693161D-2854-9E40-AA37-A961C1D8CF2F}" srcOrd="0" destOrd="0" presId="urn:microsoft.com/office/officeart/2016/7/layout/RepeatingBendingProcessNew"/>
    <dgm:cxn modelId="{BF26AF69-A92C-E744-AD7A-EE853CC2CB7D}" type="presOf" srcId="{9167A32C-A1E1-40F6-950F-50A565340FFE}" destId="{E808C007-0BD0-624D-8763-5B731063447F}" srcOrd="0" destOrd="0" presId="urn:microsoft.com/office/officeart/2016/7/layout/RepeatingBendingProcessNew"/>
    <dgm:cxn modelId="{39535A7A-3674-B94E-ACC4-F56A7B477500}" type="presOf" srcId="{BD1F549B-440B-432E-8D29-CED945E33287}" destId="{77F66C5D-DF3A-9E46-911A-9D42854117FC}" srcOrd="1" destOrd="0" presId="urn:microsoft.com/office/officeart/2016/7/layout/RepeatingBendingProcessNew"/>
    <dgm:cxn modelId="{84B1C086-931B-3242-BD7A-8BF5A01C13CC}" type="presOf" srcId="{905D0292-C41D-4A3B-843D-65C00B78E961}" destId="{40120B14-5984-414B-8871-1C380DA2A70F}" srcOrd="0" destOrd="0" presId="urn:microsoft.com/office/officeart/2016/7/layout/RepeatingBendingProcessNew"/>
    <dgm:cxn modelId="{B0B51B88-A18D-2149-86E1-5363B9E03506}" type="presOf" srcId="{639AF848-2F95-425F-8CB9-EDD6FDA26397}" destId="{40347DE9-C6FD-944E-ACEC-46C5E00DCF51}" srcOrd="0" destOrd="0" presId="urn:microsoft.com/office/officeart/2016/7/layout/RepeatingBendingProcessNew"/>
    <dgm:cxn modelId="{1B8B6699-AEAD-144D-8479-365BAD07AE8E}" type="presOf" srcId="{1CC00564-D62B-4AA0-AA64-4EDC59D3BDAA}" destId="{AD9CDE1A-170C-414F-8344-D6A254EA3233}" srcOrd="0" destOrd="0" presId="urn:microsoft.com/office/officeart/2016/7/layout/RepeatingBendingProcessNew"/>
    <dgm:cxn modelId="{AC976F9B-3D8A-ED48-8FB9-A128B3571E04}" type="presOf" srcId="{25DB2B07-93D3-432D-BCC1-F156E6CF9C37}" destId="{2A1DF60A-6ED3-7246-ABD0-76EFF72B3776}" srcOrd="0" destOrd="0" presId="urn:microsoft.com/office/officeart/2016/7/layout/RepeatingBendingProcessNew"/>
    <dgm:cxn modelId="{5F1740A5-6940-4689-90A2-EDA21814C83D}" srcId="{5DA1636B-A51D-43D9-91C8-ED2B9D05379C}" destId="{77053988-4D4F-4FA8-9AEF-1877EFF7C662}" srcOrd="1" destOrd="0" parTransId="{2154633E-6571-4424-B24F-2ADF2730AC56}" sibTransId="{9167A32C-A1E1-40F6-950F-50A565340FFE}"/>
    <dgm:cxn modelId="{353747B0-EC96-EB49-8AEC-44DA7D95894F}" type="presOf" srcId="{3AA4FCF4-0F8A-4F9F-9E58-F86A76EFD545}" destId="{87BC8413-B7B5-6449-813C-2BAF751D89DA}" srcOrd="0" destOrd="0" presId="urn:microsoft.com/office/officeart/2016/7/layout/RepeatingBendingProcessNew"/>
    <dgm:cxn modelId="{B14169BF-CF04-4026-9DFE-E08537E5C820}" srcId="{5DA1636B-A51D-43D9-91C8-ED2B9D05379C}" destId="{85ABFAFE-0B89-4941-A598-50D8B6A1B317}" srcOrd="5" destOrd="0" parTransId="{AB3D6DEF-95D2-4B19-AF22-81C2D71939F6}" sibTransId="{5B03350C-9C9D-4398-9503-6475712CFABD}"/>
    <dgm:cxn modelId="{94FD9BD5-BD39-644D-90B2-D60BF82E7A77}" type="presOf" srcId="{DB31A3A7-A403-433C-B80C-628D3A5DBA83}" destId="{A776E796-3FCA-C645-B073-FA175030E05E}" srcOrd="1" destOrd="0" presId="urn:microsoft.com/office/officeart/2016/7/layout/RepeatingBendingProcessNew"/>
    <dgm:cxn modelId="{BF5D9AE9-FE79-480C-8010-A1F9EF7506DE}" srcId="{5DA1636B-A51D-43D9-91C8-ED2B9D05379C}" destId="{3AA4FCF4-0F8A-4F9F-9E58-F86A76EFD545}" srcOrd="3" destOrd="0" parTransId="{1B36A75D-82F3-4DAD-B77B-84CE5CA70CDD}" sibTransId="{DB31A3A7-A403-433C-B80C-628D3A5DBA83}"/>
    <dgm:cxn modelId="{22132DEC-AD09-8443-BC19-E7AC86DDEBA8}" type="presOf" srcId="{905D0292-C41D-4A3B-843D-65C00B78E961}" destId="{2DB52FF5-5512-D943-A74D-C37EAED8F72C}" srcOrd="1" destOrd="0" presId="urn:microsoft.com/office/officeart/2016/7/layout/RepeatingBendingProcessNew"/>
    <dgm:cxn modelId="{E4755FEF-F4C4-8749-A9A8-BE803ED46F1D}" type="presOf" srcId="{76DA78C0-715A-4EE9-9FE0-A89FFAD0CB85}" destId="{89347D09-344F-FE4C-B927-04842D984D59}" srcOrd="0" destOrd="0" presId="urn:microsoft.com/office/officeart/2016/7/layout/RepeatingBendingProcessNew"/>
    <dgm:cxn modelId="{E62B10F0-97FC-AB42-8531-AAD19B1D4AC5}" type="presOf" srcId="{5DA1636B-A51D-43D9-91C8-ED2B9D05379C}" destId="{6C042EB4-7BFF-FB47-86C4-721286E60FF6}" srcOrd="0" destOrd="0" presId="urn:microsoft.com/office/officeart/2016/7/layout/RepeatingBendingProcessNew"/>
    <dgm:cxn modelId="{DF933B3D-058D-594C-8788-3A8DD118E3B8}" type="presParOf" srcId="{6C042EB4-7BFF-FB47-86C4-721286E60FF6}" destId="{AD9CDE1A-170C-414F-8344-D6A254EA3233}" srcOrd="0" destOrd="0" presId="urn:microsoft.com/office/officeart/2016/7/layout/RepeatingBendingProcessNew"/>
    <dgm:cxn modelId="{A8CD198E-88D7-AC4C-8A20-591C4B8DC379}" type="presParOf" srcId="{6C042EB4-7BFF-FB47-86C4-721286E60FF6}" destId="{40120B14-5984-414B-8871-1C380DA2A70F}" srcOrd="1" destOrd="0" presId="urn:microsoft.com/office/officeart/2016/7/layout/RepeatingBendingProcessNew"/>
    <dgm:cxn modelId="{F0BF3A07-2851-9042-85A3-4152F7C514B2}" type="presParOf" srcId="{40120B14-5984-414B-8871-1C380DA2A70F}" destId="{2DB52FF5-5512-D943-A74D-C37EAED8F72C}" srcOrd="0" destOrd="0" presId="urn:microsoft.com/office/officeart/2016/7/layout/RepeatingBendingProcessNew"/>
    <dgm:cxn modelId="{DD9395D2-EB99-7E4E-ABA1-B93E6825605A}" type="presParOf" srcId="{6C042EB4-7BFF-FB47-86C4-721286E60FF6}" destId="{AECB4700-2799-F34B-8C4B-1B9AC907DB84}" srcOrd="2" destOrd="0" presId="urn:microsoft.com/office/officeart/2016/7/layout/RepeatingBendingProcessNew"/>
    <dgm:cxn modelId="{7E7B43BB-51EC-1543-82B5-F0546A80A18B}" type="presParOf" srcId="{6C042EB4-7BFF-FB47-86C4-721286E60FF6}" destId="{E808C007-0BD0-624D-8763-5B731063447F}" srcOrd="3" destOrd="0" presId="urn:microsoft.com/office/officeart/2016/7/layout/RepeatingBendingProcessNew"/>
    <dgm:cxn modelId="{44B85C28-CACC-714A-A25E-05230A20F079}" type="presParOf" srcId="{E808C007-0BD0-624D-8763-5B731063447F}" destId="{AC6A31B7-BD5D-194A-8DDB-44E54A3157D8}" srcOrd="0" destOrd="0" presId="urn:microsoft.com/office/officeart/2016/7/layout/RepeatingBendingProcessNew"/>
    <dgm:cxn modelId="{ED402FF2-C501-F045-A5B2-1943262D1BC5}" type="presParOf" srcId="{6C042EB4-7BFF-FB47-86C4-721286E60FF6}" destId="{89347D09-344F-FE4C-B927-04842D984D59}" srcOrd="4" destOrd="0" presId="urn:microsoft.com/office/officeart/2016/7/layout/RepeatingBendingProcessNew"/>
    <dgm:cxn modelId="{646BE28B-DC29-B74D-AF36-9968AB0B1012}" type="presParOf" srcId="{6C042EB4-7BFF-FB47-86C4-721286E60FF6}" destId="{2A1DF60A-6ED3-7246-ABD0-76EFF72B3776}" srcOrd="5" destOrd="0" presId="urn:microsoft.com/office/officeart/2016/7/layout/RepeatingBendingProcessNew"/>
    <dgm:cxn modelId="{477BB387-0120-D442-ABB9-97B25702244E}" type="presParOf" srcId="{2A1DF60A-6ED3-7246-ABD0-76EFF72B3776}" destId="{CB0DC7C0-75E4-D44E-81EA-E1465B7EBF10}" srcOrd="0" destOrd="0" presId="urn:microsoft.com/office/officeart/2016/7/layout/RepeatingBendingProcessNew"/>
    <dgm:cxn modelId="{06E20A3F-A687-9E4E-8581-FC77DD2D1F47}" type="presParOf" srcId="{6C042EB4-7BFF-FB47-86C4-721286E60FF6}" destId="{87BC8413-B7B5-6449-813C-2BAF751D89DA}" srcOrd="6" destOrd="0" presId="urn:microsoft.com/office/officeart/2016/7/layout/RepeatingBendingProcessNew"/>
    <dgm:cxn modelId="{3086FDD5-B2E3-1346-9637-999259C8AACD}" type="presParOf" srcId="{6C042EB4-7BFF-FB47-86C4-721286E60FF6}" destId="{F4500CA1-3740-D24E-B9BB-DFBEF48B916C}" srcOrd="7" destOrd="0" presId="urn:microsoft.com/office/officeart/2016/7/layout/RepeatingBendingProcessNew"/>
    <dgm:cxn modelId="{111F200C-3C06-BE44-BA8C-754E8068A190}" type="presParOf" srcId="{F4500CA1-3740-D24E-B9BB-DFBEF48B916C}" destId="{A776E796-3FCA-C645-B073-FA175030E05E}" srcOrd="0" destOrd="0" presId="urn:microsoft.com/office/officeart/2016/7/layout/RepeatingBendingProcessNew"/>
    <dgm:cxn modelId="{E34A7766-0727-254E-BC72-7EF26488C071}" type="presParOf" srcId="{6C042EB4-7BFF-FB47-86C4-721286E60FF6}" destId="{40347DE9-C6FD-944E-ACEC-46C5E00DCF51}" srcOrd="8" destOrd="0" presId="urn:microsoft.com/office/officeart/2016/7/layout/RepeatingBendingProcessNew"/>
    <dgm:cxn modelId="{7747FF81-AD06-6A45-A0C4-F5EF963E0122}" type="presParOf" srcId="{6C042EB4-7BFF-FB47-86C4-721286E60FF6}" destId="{AD0C67A8-1E24-3D40-A0A1-A93A21B455CD}" srcOrd="9" destOrd="0" presId="urn:microsoft.com/office/officeart/2016/7/layout/RepeatingBendingProcessNew"/>
    <dgm:cxn modelId="{F63776F6-F092-014B-AE33-0BC487B4313D}" type="presParOf" srcId="{AD0C67A8-1E24-3D40-A0A1-A93A21B455CD}" destId="{77F66C5D-DF3A-9E46-911A-9D42854117FC}" srcOrd="0" destOrd="0" presId="urn:microsoft.com/office/officeart/2016/7/layout/RepeatingBendingProcessNew"/>
    <dgm:cxn modelId="{8FD87FAB-D424-CE49-A089-2BDF2F1DF9F3}" type="presParOf" srcId="{6C042EB4-7BFF-FB47-86C4-721286E60FF6}" destId="{0693161D-2854-9E40-AA37-A961C1D8CF2F}" srcOrd="10" destOrd="0" presId="urn:microsoft.com/office/officeart/2016/7/layout/RepeatingBendingProcessNew"/>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172E08-40DF-484B-9776-4446045ED425}"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045320DB-5B9C-42B2-AA2E-C400A42EC021}">
      <dgm:prSet/>
      <dgm:spPr/>
      <dgm:t>
        <a:bodyPr/>
        <a:lstStyle/>
        <a:p>
          <a:r>
            <a:rPr lang="en-US" b="1" i="0" baseline="0"/>
            <a:t>Care Planning</a:t>
          </a:r>
          <a:endParaRPr lang="en-US"/>
        </a:p>
      </dgm:t>
    </dgm:pt>
    <dgm:pt modelId="{19F4FBF0-8C08-4A53-8F81-1AFF323CD0E8}" type="parTrans" cxnId="{D5B849AB-5857-4D28-B5FC-5485ADAC7C6D}">
      <dgm:prSet/>
      <dgm:spPr/>
      <dgm:t>
        <a:bodyPr/>
        <a:lstStyle/>
        <a:p>
          <a:endParaRPr lang="en-US"/>
        </a:p>
      </dgm:t>
    </dgm:pt>
    <dgm:pt modelId="{D4A22BBC-3C9B-4535-9535-1F08A5A5C7D8}" type="sibTrans" cxnId="{D5B849AB-5857-4D28-B5FC-5485ADAC7C6D}">
      <dgm:prSet/>
      <dgm:spPr/>
      <dgm:t>
        <a:bodyPr/>
        <a:lstStyle/>
        <a:p>
          <a:endParaRPr lang="en-US"/>
        </a:p>
      </dgm:t>
    </dgm:pt>
    <dgm:pt modelId="{D3723339-71E7-4B93-8014-9CD4B239FD56}">
      <dgm:prSet/>
      <dgm:spPr/>
      <dgm:t>
        <a:bodyPr/>
        <a:lstStyle/>
        <a:p>
          <a:r>
            <a:rPr lang="en-US" b="0" i="0" baseline="0"/>
            <a:t>Follow a</a:t>
          </a:r>
          <a:r>
            <a:rPr lang="en-US"/>
            <a:t> </a:t>
          </a:r>
          <a:r>
            <a:rPr lang="en-US" b="1" i="0" baseline="0"/>
            <a:t>Multidisciplinary Team (MDT)</a:t>
          </a:r>
          <a:r>
            <a:rPr lang="en-US" b="0" i="0" baseline="0"/>
            <a:t> approach (oncology, nursing, dietitian, palliative care)</a:t>
          </a:r>
          <a:endParaRPr lang="en-US"/>
        </a:p>
      </dgm:t>
    </dgm:pt>
    <dgm:pt modelId="{4C893C3F-2336-403E-9F92-3C49EB4B5267}" type="parTrans" cxnId="{1AAD2EC5-9882-479A-BB23-50CD028A1F03}">
      <dgm:prSet/>
      <dgm:spPr/>
      <dgm:t>
        <a:bodyPr/>
        <a:lstStyle/>
        <a:p>
          <a:endParaRPr lang="en-US"/>
        </a:p>
      </dgm:t>
    </dgm:pt>
    <dgm:pt modelId="{573DF0B0-B8D7-4AA4-BAC2-98EA83A2C1D2}" type="sibTrans" cxnId="{1AAD2EC5-9882-479A-BB23-50CD028A1F03}">
      <dgm:prSet/>
      <dgm:spPr/>
      <dgm:t>
        <a:bodyPr/>
        <a:lstStyle/>
        <a:p>
          <a:endParaRPr lang="en-US"/>
        </a:p>
      </dgm:t>
    </dgm:pt>
    <dgm:pt modelId="{4DD26BAB-3349-43E4-A98A-E331A98770B5}">
      <dgm:prSet custT="1"/>
      <dgm:spPr/>
      <dgm:t>
        <a:bodyPr/>
        <a:lstStyle/>
        <a:p>
          <a:r>
            <a:rPr lang="en-US" sz="1700" b="0" i="0" baseline="0"/>
            <a:t>Develop a </a:t>
          </a:r>
          <a:r>
            <a:rPr lang="en-US" sz="1800" b="1" i="0" baseline="0"/>
            <a:t>personal</a:t>
          </a:r>
          <a:r>
            <a:rPr lang="en-US" sz="1700" b="1" i="0" baseline="0"/>
            <a:t> care plan</a:t>
          </a:r>
          <a:r>
            <a:rPr lang="en-US" sz="1700" b="0" i="0" baseline="0"/>
            <a:t> with patient and family involvement</a:t>
          </a:r>
          <a:endParaRPr lang="en-US" sz="1700"/>
        </a:p>
      </dgm:t>
    </dgm:pt>
    <dgm:pt modelId="{F5CF949F-5926-4EB5-9C95-E5F20E591D43}" type="parTrans" cxnId="{8E838CAF-12D7-4BAE-9888-F5F5ED0CF5AA}">
      <dgm:prSet/>
      <dgm:spPr/>
      <dgm:t>
        <a:bodyPr/>
        <a:lstStyle/>
        <a:p>
          <a:endParaRPr lang="en-US"/>
        </a:p>
      </dgm:t>
    </dgm:pt>
    <dgm:pt modelId="{4508AA64-02DD-4097-9E31-09C530BDC5ED}" type="sibTrans" cxnId="{8E838CAF-12D7-4BAE-9888-F5F5ED0CF5AA}">
      <dgm:prSet/>
      <dgm:spPr/>
      <dgm:t>
        <a:bodyPr/>
        <a:lstStyle/>
        <a:p>
          <a:endParaRPr lang="en-US"/>
        </a:p>
      </dgm:t>
    </dgm:pt>
    <dgm:pt modelId="{B18DB907-47B6-4651-AB58-17B3F44CA935}">
      <dgm:prSet/>
      <dgm:spPr/>
      <dgm:t>
        <a:bodyPr/>
        <a:lstStyle/>
        <a:p>
          <a:r>
            <a:rPr lang="en-US" b="0" i="0" baseline="0"/>
            <a:t>Incorporate </a:t>
          </a:r>
          <a:r>
            <a:rPr lang="en-US" b="1" i="0" baseline="0"/>
            <a:t>advance care planning</a:t>
          </a:r>
          <a:r>
            <a:rPr lang="en-US" b="0" i="0" baseline="0"/>
            <a:t> early, including preferred place of care</a:t>
          </a:r>
          <a:endParaRPr lang="en-US"/>
        </a:p>
      </dgm:t>
    </dgm:pt>
    <dgm:pt modelId="{F0630B41-263B-455F-A692-047FA6BF42AF}" type="parTrans" cxnId="{C4EF9D36-BDBD-458A-9C27-65A9FC3BE86D}">
      <dgm:prSet/>
      <dgm:spPr/>
      <dgm:t>
        <a:bodyPr/>
        <a:lstStyle/>
        <a:p>
          <a:endParaRPr lang="en-US"/>
        </a:p>
      </dgm:t>
    </dgm:pt>
    <dgm:pt modelId="{F215A3F9-5014-47F5-AB8B-A0B84AF50958}" type="sibTrans" cxnId="{C4EF9D36-BDBD-458A-9C27-65A9FC3BE86D}">
      <dgm:prSet/>
      <dgm:spPr/>
      <dgm:t>
        <a:bodyPr/>
        <a:lstStyle/>
        <a:p>
          <a:endParaRPr lang="en-US"/>
        </a:p>
      </dgm:t>
    </dgm:pt>
    <dgm:pt modelId="{0529A179-EC44-4926-BDCF-EB817D6A4A2C}">
      <dgm:prSet/>
      <dgm:spPr/>
      <dgm:t>
        <a:bodyPr/>
        <a:lstStyle/>
        <a:p>
          <a:r>
            <a:rPr lang="en-US" b="0" i="0" baseline="0"/>
            <a:t>Refer to </a:t>
          </a:r>
          <a:r>
            <a:rPr lang="en-US" b="1" i="0" baseline="0"/>
            <a:t>specialist palliative care services</a:t>
          </a:r>
          <a:r>
            <a:rPr lang="en-US" b="0" i="0" baseline="0"/>
            <a:t> when appropriate (NHS recommendation)</a:t>
          </a:r>
          <a:endParaRPr lang="en-US"/>
        </a:p>
      </dgm:t>
    </dgm:pt>
    <dgm:pt modelId="{3B64A2FF-9C59-4444-B4D8-32D4BFA4E777}" type="parTrans" cxnId="{182D34B5-744F-4D05-90E5-1B306AA40AC1}">
      <dgm:prSet/>
      <dgm:spPr/>
      <dgm:t>
        <a:bodyPr/>
        <a:lstStyle/>
        <a:p>
          <a:endParaRPr lang="en-US"/>
        </a:p>
      </dgm:t>
    </dgm:pt>
    <dgm:pt modelId="{0E7977A3-A181-4AB5-B867-B278800BFB24}" type="sibTrans" cxnId="{182D34B5-744F-4D05-90E5-1B306AA40AC1}">
      <dgm:prSet/>
      <dgm:spPr/>
      <dgm:t>
        <a:bodyPr/>
        <a:lstStyle/>
        <a:p>
          <a:endParaRPr lang="en-US"/>
        </a:p>
      </dgm:t>
    </dgm:pt>
    <dgm:pt modelId="{18A39054-8B0F-CA45-9599-680936B13399}" type="pres">
      <dgm:prSet presAssocID="{5D172E08-40DF-484B-9776-4446045ED425}" presName="Name0" presStyleCnt="0">
        <dgm:presLayoutVars>
          <dgm:dir/>
          <dgm:resizeHandles val="exact"/>
        </dgm:presLayoutVars>
      </dgm:prSet>
      <dgm:spPr/>
    </dgm:pt>
    <dgm:pt modelId="{7D62DFF3-BF73-BE45-9461-746E7836EB7A}" type="pres">
      <dgm:prSet presAssocID="{045320DB-5B9C-42B2-AA2E-C400A42EC021}" presName="node" presStyleLbl="node1" presStyleIdx="0" presStyleCnt="5">
        <dgm:presLayoutVars>
          <dgm:bulletEnabled val="1"/>
        </dgm:presLayoutVars>
      </dgm:prSet>
      <dgm:spPr/>
    </dgm:pt>
    <dgm:pt modelId="{2E406BA6-9EFC-E741-89BD-ED1578814973}" type="pres">
      <dgm:prSet presAssocID="{D4A22BBC-3C9B-4535-9535-1F08A5A5C7D8}" presName="sibTrans" presStyleLbl="sibTrans1D1" presStyleIdx="0" presStyleCnt="4"/>
      <dgm:spPr/>
    </dgm:pt>
    <dgm:pt modelId="{663C51CB-EF7B-6348-9A3E-51E75A904D50}" type="pres">
      <dgm:prSet presAssocID="{D4A22BBC-3C9B-4535-9535-1F08A5A5C7D8}" presName="connectorText" presStyleLbl="sibTrans1D1" presStyleIdx="0" presStyleCnt="4"/>
      <dgm:spPr/>
    </dgm:pt>
    <dgm:pt modelId="{094868BD-60BD-FE41-B868-02A52D968E82}" type="pres">
      <dgm:prSet presAssocID="{D3723339-71E7-4B93-8014-9CD4B239FD56}" presName="node" presStyleLbl="node1" presStyleIdx="1" presStyleCnt="5">
        <dgm:presLayoutVars>
          <dgm:bulletEnabled val="1"/>
        </dgm:presLayoutVars>
      </dgm:prSet>
      <dgm:spPr/>
    </dgm:pt>
    <dgm:pt modelId="{8334A540-CE6F-1C4E-95A1-584E69898C65}" type="pres">
      <dgm:prSet presAssocID="{573DF0B0-B8D7-4AA4-BAC2-98EA83A2C1D2}" presName="sibTrans" presStyleLbl="sibTrans1D1" presStyleIdx="1" presStyleCnt="4"/>
      <dgm:spPr/>
    </dgm:pt>
    <dgm:pt modelId="{52B45BBF-49CD-FC4F-9547-9C4BAAFB348F}" type="pres">
      <dgm:prSet presAssocID="{573DF0B0-B8D7-4AA4-BAC2-98EA83A2C1D2}" presName="connectorText" presStyleLbl="sibTrans1D1" presStyleIdx="1" presStyleCnt="4"/>
      <dgm:spPr/>
    </dgm:pt>
    <dgm:pt modelId="{8FD5B8C1-EF50-A341-8C48-C834313AF14C}" type="pres">
      <dgm:prSet presAssocID="{4DD26BAB-3349-43E4-A98A-E331A98770B5}" presName="node" presStyleLbl="node1" presStyleIdx="2" presStyleCnt="5">
        <dgm:presLayoutVars>
          <dgm:bulletEnabled val="1"/>
        </dgm:presLayoutVars>
      </dgm:prSet>
      <dgm:spPr/>
    </dgm:pt>
    <dgm:pt modelId="{6EAC0AC1-4829-0644-9920-08FEBDE9822F}" type="pres">
      <dgm:prSet presAssocID="{4508AA64-02DD-4097-9E31-09C530BDC5ED}" presName="sibTrans" presStyleLbl="sibTrans1D1" presStyleIdx="2" presStyleCnt="4"/>
      <dgm:spPr/>
    </dgm:pt>
    <dgm:pt modelId="{555B21FD-8615-DC45-8AEC-3601D9D98E69}" type="pres">
      <dgm:prSet presAssocID="{4508AA64-02DD-4097-9E31-09C530BDC5ED}" presName="connectorText" presStyleLbl="sibTrans1D1" presStyleIdx="2" presStyleCnt="4"/>
      <dgm:spPr/>
    </dgm:pt>
    <dgm:pt modelId="{04A57597-752E-294E-B5FB-91593F93A5EC}" type="pres">
      <dgm:prSet presAssocID="{B18DB907-47B6-4651-AB58-17B3F44CA935}" presName="node" presStyleLbl="node1" presStyleIdx="3" presStyleCnt="5">
        <dgm:presLayoutVars>
          <dgm:bulletEnabled val="1"/>
        </dgm:presLayoutVars>
      </dgm:prSet>
      <dgm:spPr/>
    </dgm:pt>
    <dgm:pt modelId="{CE01FAE7-9194-8043-B70E-B5BA50C18475}" type="pres">
      <dgm:prSet presAssocID="{F215A3F9-5014-47F5-AB8B-A0B84AF50958}" presName="sibTrans" presStyleLbl="sibTrans1D1" presStyleIdx="3" presStyleCnt="4"/>
      <dgm:spPr/>
    </dgm:pt>
    <dgm:pt modelId="{E783EE0F-51F1-7F45-9326-80922E52F9CB}" type="pres">
      <dgm:prSet presAssocID="{F215A3F9-5014-47F5-AB8B-A0B84AF50958}" presName="connectorText" presStyleLbl="sibTrans1D1" presStyleIdx="3" presStyleCnt="4"/>
      <dgm:spPr/>
    </dgm:pt>
    <dgm:pt modelId="{42296B18-16A8-4A41-9986-06BE7DDF7739}" type="pres">
      <dgm:prSet presAssocID="{0529A179-EC44-4926-BDCF-EB817D6A4A2C}" presName="node" presStyleLbl="node1" presStyleIdx="4" presStyleCnt="5">
        <dgm:presLayoutVars>
          <dgm:bulletEnabled val="1"/>
        </dgm:presLayoutVars>
      </dgm:prSet>
      <dgm:spPr/>
    </dgm:pt>
  </dgm:ptLst>
  <dgm:cxnLst>
    <dgm:cxn modelId="{6B45260A-9B50-CF4D-8054-A386CFD0E62B}" type="presOf" srcId="{4DD26BAB-3349-43E4-A98A-E331A98770B5}" destId="{8FD5B8C1-EF50-A341-8C48-C834313AF14C}" srcOrd="0" destOrd="0" presId="urn:microsoft.com/office/officeart/2016/7/layout/RepeatingBendingProcessNew"/>
    <dgm:cxn modelId="{0023F714-911D-6844-97B5-2E70F607A86C}" type="presOf" srcId="{D3723339-71E7-4B93-8014-9CD4B239FD56}" destId="{094868BD-60BD-FE41-B868-02A52D968E82}" srcOrd="0" destOrd="0" presId="urn:microsoft.com/office/officeart/2016/7/layout/RepeatingBendingProcessNew"/>
    <dgm:cxn modelId="{613CC816-4AC6-B744-9069-9FE7C434B757}" type="presOf" srcId="{F215A3F9-5014-47F5-AB8B-A0B84AF50958}" destId="{CE01FAE7-9194-8043-B70E-B5BA50C18475}" srcOrd="0" destOrd="0" presId="urn:microsoft.com/office/officeart/2016/7/layout/RepeatingBendingProcessNew"/>
    <dgm:cxn modelId="{1F073F36-3249-4643-9206-E8B452B57375}" type="presOf" srcId="{4508AA64-02DD-4097-9E31-09C530BDC5ED}" destId="{555B21FD-8615-DC45-8AEC-3601D9D98E69}" srcOrd="1" destOrd="0" presId="urn:microsoft.com/office/officeart/2016/7/layout/RepeatingBendingProcessNew"/>
    <dgm:cxn modelId="{C4EF9D36-BDBD-458A-9C27-65A9FC3BE86D}" srcId="{5D172E08-40DF-484B-9776-4446045ED425}" destId="{B18DB907-47B6-4651-AB58-17B3F44CA935}" srcOrd="3" destOrd="0" parTransId="{F0630B41-263B-455F-A692-047FA6BF42AF}" sibTransId="{F215A3F9-5014-47F5-AB8B-A0B84AF50958}"/>
    <dgm:cxn modelId="{E7B0513B-9ED7-E943-AED4-14723CD6F990}" type="presOf" srcId="{D4A22BBC-3C9B-4535-9535-1F08A5A5C7D8}" destId="{663C51CB-EF7B-6348-9A3E-51E75A904D50}" srcOrd="1" destOrd="0" presId="urn:microsoft.com/office/officeart/2016/7/layout/RepeatingBendingProcessNew"/>
    <dgm:cxn modelId="{8622DE4E-947B-9546-A862-574A4D42EC55}" type="presOf" srcId="{0529A179-EC44-4926-BDCF-EB817D6A4A2C}" destId="{42296B18-16A8-4A41-9986-06BE7DDF7739}" srcOrd="0" destOrd="0" presId="urn:microsoft.com/office/officeart/2016/7/layout/RepeatingBendingProcessNew"/>
    <dgm:cxn modelId="{CF3BF552-CA02-BE46-913F-F185A2FC674D}" type="presOf" srcId="{573DF0B0-B8D7-4AA4-BAC2-98EA83A2C1D2}" destId="{8334A540-CE6F-1C4E-95A1-584E69898C65}" srcOrd="0" destOrd="0" presId="urn:microsoft.com/office/officeart/2016/7/layout/RepeatingBendingProcessNew"/>
    <dgm:cxn modelId="{621D3280-8315-7C41-A1A7-6E64445385F1}" type="presOf" srcId="{045320DB-5B9C-42B2-AA2E-C400A42EC021}" destId="{7D62DFF3-BF73-BE45-9461-746E7836EB7A}" srcOrd="0" destOrd="0" presId="urn:microsoft.com/office/officeart/2016/7/layout/RepeatingBendingProcessNew"/>
    <dgm:cxn modelId="{17A2D083-9471-C44A-B821-D92796EF592F}" type="presOf" srcId="{5D172E08-40DF-484B-9776-4446045ED425}" destId="{18A39054-8B0F-CA45-9599-680936B13399}" srcOrd="0" destOrd="0" presId="urn:microsoft.com/office/officeart/2016/7/layout/RepeatingBendingProcessNew"/>
    <dgm:cxn modelId="{05B3AE86-9E4B-F54E-A498-7007EF615694}" type="presOf" srcId="{573DF0B0-B8D7-4AA4-BAC2-98EA83A2C1D2}" destId="{52B45BBF-49CD-FC4F-9547-9C4BAAFB348F}" srcOrd="1" destOrd="0" presId="urn:microsoft.com/office/officeart/2016/7/layout/RepeatingBendingProcessNew"/>
    <dgm:cxn modelId="{5B7D5B8C-BED9-434A-B7FE-26E3A353153E}" type="presOf" srcId="{F215A3F9-5014-47F5-AB8B-A0B84AF50958}" destId="{E783EE0F-51F1-7F45-9326-80922E52F9CB}" srcOrd="1" destOrd="0" presId="urn:microsoft.com/office/officeart/2016/7/layout/RepeatingBendingProcessNew"/>
    <dgm:cxn modelId="{D5B849AB-5857-4D28-B5FC-5485ADAC7C6D}" srcId="{5D172E08-40DF-484B-9776-4446045ED425}" destId="{045320DB-5B9C-42B2-AA2E-C400A42EC021}" srcOrd="0" destOrd="0" parTransId="{19F4FBF0-8C08-4A53-8F81-1AFF323CD0E8}" sibTransId="{D4A22BBC-3C9B-4535-9535-1F08A5A5C7D8}"/>
    <dgm:cxn modelId="{8E838CAF-12D7-4BAE-9888-F5F5ED0CF5AA}" srcId="{5D172E08-40DF-484B-9776-4446045ED425}" destId="{4DD26BAB-3349-43E4-A98A-E331A98770B5}" srcOrd="2" destOrd="0" parTransId="{F5CF949F-5926-4EB5-9C95-E5F20E591D43}" sibTransId="{4508AA64-02DD-4097-9E31-09C530BDC5ED}"/>
    <dgm:cxn modelId="{182D34B5-744F-4D05-90E5-1B306AA40AC1}" srcId="{5D172E08-40DF-484B-9776-4446045ED425}" destId="{0529A179-EC44-4926-BDCF-EB817D6A4A2C}" srcOrd="4" destOrd="0" parTransId="{3B64A2FF-9C59-4444-B4D8-32D4BFA4E777}" sibTransId="{0E7977A3-A181-4AB5-B867-B278800BFB24}"/>
    <dgm:cxn modelId="{D20911C2-CA5E-4E46-BEB5-F04FF42B94DF}" type="presOf" srcId="{4508AA64-02DD-4097-9E31-09C530BDC5ED}" destId="{6EAC0AC1-4829-0644-9920-08FEBDE9822F}" srcOrd="0" destOrd="0" presId="urn:microsoft.com/office/officeart/2016/7/layout/RepeatingBendingProcessNew"/>
    <dgm:cxn modelId="{1AAD2EC5-9882-479A-BB23-50CD028A1F03}" srcId="{5D172E08-40DF-484B-9776-4446045ED425}" destId="{D3723339-71E7-4B93-8014-9CD4B239FD56}" srcOrd="1" destOrd="0" parTransId="{4C893C3F-2336-403E-9F92-3C49EB4B5267}" sibTransId="{573DF0B0-B8D7-4AA4-BAC2-98EA83A2C1D2}"/>
    <dgm:cxn modelId="{3F947DD9-5698-BB45-A2E6-4186F30AB3A2}" type="presOf" srcId="{D4A22BBC-3C9B-4535-9535-1F08A5A5C7D8}" destId="{2E406BA6-9EFC-E741-89BD-ED1578814973}" srcOrd="0" destOrd="0" presId="urn:microsoft.com/office/officeart/2016/7/layout/RepeatingBendingProcessNew"/>
    <dgm:cxn modelId="{1110A1E5-2152-C446-8BDA-4E20E0C1C90F}" type="presOf" srcId="{B18DB907-47B6-4651-AB58-17B3F44CA935}" destId="{04A57597-752E-294E-B5FB-91593F93A5EC}" srcOrd="0" destOrd="0" presId="urn:microsoft.com/office/officeart/2016/7/layout/RepeatingBendingProcessNew"/>
    <dgm:cxn modelId="{5AD6D8F5-4A31-9843-AA2B-2E33E563D700}" type="presParOf" srcId="{18A39054-8B0F-CA45-9599-680936B13399}" destId="{7D62DFF3-BF73-BE45-9461-746E7836EB7A}" srcOrd="0" destOrd="0" presId="urn:microsoft.com/office/officeart/2016/7/layout/RepeatingBendingProcessNew"/>
    <dgm:cxn modelId="{0FDDCB8E-08E9-4248-8210-2C1A7E488C2E}" type="presParOf" srcId="{18A39054-8B0F-CA45-9599-680936B13399}" destId="{2E406BA6-9EFC-E741-89BD-ED1578814973}" srcOrd="1" destOrd="0" presId="urn:microsoft.com/office/officeart/2016/7/layout/RepeatingBendingProcessNew"/>
    <dgm:cxn modelId="{59D55530-3567-984F-B702-13B14AF4DB2C}" type="presParOf" srcId="{2E406BA6-9EFC-E741-89BD-ED1578814973}" destId="{663C51CB-EF7B-6348-9A3E-51E75A904D50}" srcOrd="0" destOrd="0" presId="urn:microsoft.com/office/officeart/2016/7/layout/RepeatingBendingProcessNew"/>
    <dgm:cxn modelId="{42C5C34F-4EFD-D44D-B6DD-78798BF91C3A}" type="presParOf" srcId="{18A39054-8B0F-CA45-9599-680936B13399}" destId="{094868BD-60BD-FE41-B868-02A52D968E82}" srcOrd="2" destOrd="0" presId="urn:microsoft.com/office/officeart/2016/7/layout/RepeatingBendingProcessNew"/>
    <dgm:cxn modelId="{D4CADFCD-81D2-5D4E-B9D9-AB87F0DB2C36}" type="presParOf" srcId="{18A39054-8B0F-CA45-9599-680936B13399}" destId="{8334A540-CE6F-1C4E-95A1-584E69898C65}" srcOrd="3" destOrd="0" presId="urn:microsoft.com/office/officeart/2016/7/layout/RepeatingBendingProcessNew"/>
    <dgm:cxn modelId="{D793248A-FB01-7F45-9074-E7FAE5E8D97D}" type="presParOf" srcId="{8334A540-CE6F-1C4E-95A1-584E69898C65}" destId="{52B45BBF-49CD-FC4F-9547-9C4BAAFB348F}" srcOrd="0" destOrd="0" presId="urn:microsoft.com/office/officeart/2016/7/layout/RepeatingBendingProcessNew"/>
    <dgm:cxn modelId="{A20583A5-D64B-614D-AEE2-B31519966084}" type="presParOf" srcId="{18A39054-8B0F-CA45-9599-680936B13399}" destId="{8FD5B8C1-EF50-A341-8C48-C834313AF14C}" srcOrd="4" destOrd="0" presId="urn:microsoft.com/office/officeart/2016/7/layout/RepeatingBendingProcessNew"/>
    <dgm:cxn modelId="{C31A4E7F-CC9A-B543-891F-6A5E02A2C0F5}" type="presParOf" srcId="{18A39054-8B0F-CA45-9599-680936B13399}" destId="{6EAC0AC1-4829-0644-9920-08FEBDE9822F}" srcOrd="5" destOrd="0" presId="urn:microsoft.com/office/officeart/2016/7/layout/RepeatingBendingProcessNew"/>
    <dgm:cxn modelId="{D8DC0B21-CD05-B442-804E-B209CF7090F3}" type="presParOf" srcId="{6EAC0AC1-4829-0644-9920-08FEBDE9822F}" destId="{555B21FD-8615-DC45-8AEC-3601D9D98E69}" srcOrd="0" destOrd="0" presId="urn:microsoft.com/office/officeart/2016/7/layout/RepeatingBendingProcessNew"/>
    <dgm:cxn modelId="{D425D95F-AC2E-E94A-BCE2-CF1C768B72A8}" type="presParOf" srcId="{18A39054-8B0F-CA45-9599-680936B13399}" destId="{04A57597-752E-294E-B5FB-91593F93A5EC}" srcOrd="6" destOrd="0" presId="urn:microsoft.com/office/officeart/2016/7/layout/RepeatingBendingProcessNew"/>
    <dgm:cxn modelId="{8CB1834C-5812-9F44-8AFD-2E0863355924}" type="presParOf" srcId="{18A39054-8B0F-CA45-9599-680936B13399}" destId="{CE01FAE7-9194-8043-B70E-B5BA50C18475}" srcOrd="7" destOrd="0" presId="urn:microsoft.com/office/officeart/2016/7/layout/RepeatingBendingProcessNew"/>
    <dgm:cxn modelId="{A9698378-72A4-EB46-8D6E-40385F440228}" type="presParOf" srcId="{CE01FAE7-9194-8043-B70E-B5BA50C18475}" destId="{E783EE0F-51F1-7F45-9326-80922E52F9CB}" srcOrd="0" destOrd="0" presId="urn:microsoft.com/office/officeart/2016/7/layout/RepeatingBendingProcessNew"/>
    <dgm:cxn modelId="{EBC7114D-D404-4849-A523-D77D13ACE81A}" type="presParOf" srcId="{18A39054-8B0F-CA45-9599-680936B13399}" destId="{42296B18-16A8-4A41-9986-06BE7DDF7739}" srcOrd="8"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F9C931-27EF-40F6-A2B6-D15CAF872A39}"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ABB5BA3-CFE7-4B9B-B9C4-2BE0D0D5993A}">
      <dgm:prSet/>
      <dgm:spPr/>
      <dgm:t>
        <a:bodyPr/>
        <a:lstStyle/>
        <a:p>
          <a:pPr>
            <a:lnSpc>
              <a:spcPct val="100000"/>
            </a:lnSpc>
          </a:pPr>
          <a:r>
            <a:rPr lang="en-US" b="0" i="0" baseline="0"/>
            <a:t>Monitor </a:t>
          </a:r>
          <a:r>
            <a:rPr lang="en-US" b="1" i="0" baseline="0"/>
            <a:t>pain levels</a:t>
          </a:r>
          <a:r>
            <a:rPr lang="en-US" b="0" i="0" baseline="0"/>
            <a:t> using a validated pain scale</a:t>
          </a:r>
          <a:endParaRPr lang="en-US"/>
        </a:p>
      </dgm:t>
    </dgm:pt>
    <dgm:pt modelId="{32EF142C-9781-456C-B756-8EE37B25D9B7}" type="parTrans" cxnId="{69B35899-53C9-417D-B0CA-A8FE5DDB9AC2}">
      <dgm:prSet/>
      <dgm:spPr/>
      <dgm:t>
        <a:bodyPr/>
        <a:lstStyle/>
        <a:p>
          <a:endParaRPr lang="en-US"/>
        </a:p>
      </dgm:t>
    </dgm:pt>
    <dgm:pt modelId="{28145DD6-57B7-4D6C-A049-BC9073B074FB}" type="sibTrans" cxnId="{69B35899-53C9-417D-B0CA-A8FE5DDB9AC2}">
      <dgm:prSet/>
      <dgm:spPr/>
      <dgm:t>
        <a:bodyPr/>
        <a:lstStyle/>
        <a:p>
          <a:pPr>
            <a:lnSpc>
              <a:spcPct val="100000"/>
            </a:lnSpc>
          </a:pPr>
          <a:endParaRPr lang="en-US"/>
        </a:p>
      </dgm:t>
    </dgm:pt>
    <dgm:pt modelId="{B2E3286F-60D3-4B84-AA71-3A0559D7BF93}">
      <dgm:prSet/>
      <dgm:spPr/>
      <dgm:t>
        <a:bodyPr/>
        <a:lstStyle/>
        <a:p>
          <a:pPr>
            <a:lnSpc>
              <a:spcPct val="100000"/>
            </a:lnSpc>
          </a:pPr>
          <a:r>
            <a:rPr lang="en-US" b="0" i="0" baseline="0"/>
            <a:t>Observe </a:t>
          </a:r>
          <a:r>
            <a:rPr lang="en-US" b="1" i="0" baseline="0"/>
            <a:t>nutritional status</a:t>
          </a:r>
          <a:r>
            <a:rPr lang="en-US" b="0" i="0" baseline="0"/>
            <a:t>, weight, and hydration</a:t>
          </a:r>
          <a:endParaRPr lang="en-US"/>
        </a:p>
      </dgm:t>
    </dgm:pt>
    <dgm:pt modelId="{194A0986-467F-417E-9D41-93340CFDB883}" type="parTrans" cxnId="{6DAD18C8-8247-4C3F-BBD9-4600849AAEEB}">
      <dgm:prSet/>
      <dgm:spPr/>
      <dgm:t>
        <a:bodyPr/>
        <a:lstStyle/>
        <a:p>
          <a:endParaRPr lang="en-US"/>
        </a:p>
      </dgm:t>
    </dgm:pt>
    <dgm:pt modelId="{B7CDD6DF-D227-4758-BAAE-01CF47AA7654}" type="sibTrans" cxnId="{6DAD18C8-8247-4C3F-BBD9-4600849AAEEB}">
      <dgm:prSet/>
      <dgm:spPr/>
      <dgm:t>
        <a:bodyPr/>
        <a:lstStyle/>
        <a:p>
          <a:pPr>
            <a:lnSpc>
              <a:spcPct val="100000"/>
            </a:lnSpc>
          </a:pPr>
          <a:endParaRPr lang="en-US"/>
        </a:p>
      </dgm:t>
    </dgm:pt>
    <dgm:pt modelId="{F1A05429-5176-42DC-B813-66D3A23EC5EC}">
      <dgm:prSet/>
      <dgm:spPr/>
      <dgm:t>
        <a:bodyPr/>
        <a:lstStyle/>
        <a:p>
          <a:pPr>
            <a:lnSpc>
              <a:spcPct val="100000"/>
            </a:lnSpc>
          </a:pPr>
          <a:r>
            <a:rPr lang="en-US" b="0" i="0" baseline="0"/>
            <a:t>Monitor </a:t>
          </a:r>
          <a:r>
            <a:rPr lang="en-US" b="1" i="0" baseline="0"/>
            <a:t>blood glucose levels</a:t>
          </a:r>
          <a:r>
            <a:rPr lang="en-US" b="0" i="0" baseline="0"/>
            <a:t> due to pancreatic endocrine involvement</a:t>
          </a:r>
          <a:endParaRPr lang="en-US"/>
        </a:p>
      </dgm:t>
    </dgm:pt>
    <dgm:pt modelId="{6FA21A14-21FD-4307-839E-67F6CE4F17D9}" type="parTrans" cxnId="{B7610025-A4EE-478B-ADB7-B92FB8DB930C}">
      <dgm:prSet/>
      <dgm:spPr/>
      <dgm:t>
        <a:bodyPr/>
        <a:lstStyle/>
        <a:p>
          <a:endParaRPr lang="en-US"/>
        </a:p>
      </dgm:t>
    </dgm:pt>
    <dgm:pt modelId="{4F6C1699-4E86-42D1-8ABB-AFEA58BBC37B}" type="sibTrans" cxnId="{B7610025-A4EE-478B-ADB7-B92FB8DB930C}">
      <dgm:prSet/>
      <dgm:spPr/>
      <dgm:t>
        <a:bodyPr/>
        <a:lstStyle/>
        <a:p>
          <a:pPr>
            <a:lnSpc>
              <a:spcPct val="100000"/>
            </a:lnSpc>
          </a:pPr>
          <a:endParaRPr lang="en-US"/>
        </a:p>
      </dgm:t>
    </dgm:pt>
    <dgm:pt modelId="{A3134769-C475-4E4A-81C8-AA53528BCDCA}">
      <dgm:prSet/>
      <dgm:spPr/>
      <dgm:t>
        <a:bodyPr/>
        <a:lstStyle/>
        <a:p>
          <a:pPr>
            <a:lnSpc>
              <a:spcPct val="100000"/>
            </a:lnSpc>
          </a:pPr>
          <a:r>
            <a:rPr lang="en-US" b="0" i="0" baseline="0"/>
            <a:t>Assess for chemotherapy side effects. (nausea, fatigue, infection risk)</a:t>
          </a:r>
          <a:endParaRPr lang="en-US"/>
        </a:p>
      </dgm:t>
    </dgm:pt>
    <dgm:pt modelId="{0223FB89-90E5-4E98-A6B0-65CD4E5ADAC0}" type="parTrans" cxnId="{9F67A252-555A-4E10-AADE-82C323D38E96}">
      <dgm:prSet/>
      <dgm:spPr/>
      <dgm:t>
        <a:bodyPr/>
        <a:lstStyle/>
        <a:p>
          <a:endParaRPr lang="en-US"/>
        </a:p>
      </dgm:t>
    </dgm:pt>
    <dgm:pt modelId="{AA14C9BA-CE04-47F4-89EB-14AFF29403DB}" type="sibTrans" cxnId="{9F67A252-555A-4E10-AADE-82C323D38E96}">
      <dgm:prSet/>
      <dgm:spPr/>
      <dgm:t>
        <a:bodyPr/>
        <a:lstStyle/>
        <a:p>
          <a:pPr>
            <a:lnSpc>
              <a:spcPct val="100000"/>
            </a:lnSpc>
          </a:pPr>
          <a:endParaRPr lang="en-US"/>
        </a:p>
      </dgm:t>
    </dgm:pt>
    <dgm:pt modelId="{86A69608-ED14-4772-B96C-A68A31E84DA1}">
      <dgm:prSet/>
      <dgm:spPr/>
      <dgm:t>
        <a:bodyPr/>
        <a:lstStyle/>
        <a:p>
          <a:pPr>
            <a:lnSpc>
              <a:spcPct val="100000"/>
            </a:lnSpc>
          </a:pPr>
          <a:r>
            <a:rPr lang="en-US" b="0" i="0" baseline="0"/>
            <a:t>Regularly review </a:t>
          </a:r>
          <a:r>
            <a:rPr lang="en-US" b="1" i="0" baseline="0"/>
            <a:t>psychological wellbeing</a:t>
          </a:r>
          <a:endParaRPr lang="en-US"/>
        </a:p>
      </dgm:t>
    </dgm:pt>
    <dgm:pt modelId="{5FE3CE66-52ED-4307-86E3-7548D366E901}" type="parTrans" cxnId="{36A7FF26-E39E-4051-8E9B-753ECD1FEDB3}">
      <dgm:prSet/>
      <dgm:spPr/>
      <dgm:t>
        <a:bodyPr/>
        <a:lstStyle/>
        <a:p>
          <a:endParaRPr lang="en-US"/>
        </a:p>
      </dgm:t>
    </dgm:pt>
    <dgm:pt modelId="{18979142-0B59-4F00-B58A-C26790A3C4D9}" type="sibTrans" cxnId="{36A7FF26-E39E-4051-8E9B-753ECD1FEDB3}">
      <dgm:prSet/>
      <dgm:spPr/>
      <dgm:t>
        <a:bodyPr/>
        <a:lstStyle/>
        <a:p>
          <a:pPr>
            <a:lnSpc>
              <a:spcPct val="100000"/>
            </a:lnSpc>
          </a:pPr>
          <a:endParaRPr lang="en-US"/>
        </a:p>
      </dgm:t>
    </dgm:pt>
    <dgm:pt modelId="{8C354264-0CC4-9D47-A7D9-41B5F8320153}">
      <dgm:prSet/>
      <dgm:spPr/>
      <dgm:t>
        <a:bodyPr/>
        <a:lstStyle/>
        <a:p>
          <a:pPr>
            <a:lnSpc>
              <a:spcPct val="100000"/>
            </a:lnSpc>
            <a:buClrTx/>
            <a:buSzTx/>
            <a:buNone/>
          </a:pPr>
          <a:r>
            <a:rPr lang="en-US" altLang="en-US">
              <a:solidFill>
                <a:srgbClr val="000000"/>
              </a:solidFill>
            </a:rPr>
            <a:t>Follow Up: Regular monitoring can identify recurrence or treatment complications early. </a:t>
          </a:r>
          <a:endParaRPr lang="en-GB"/>
        </a:p>
      </dgm:t>
    </dgm:pt>
    <dgm:pt modelId="{B4EA2CD5-EE4A-1A47-9E56-E63EDAE7CB89}" type="sibTrans" cxnId="{5F19F2CC-5952-4E46-9D25-1363B3AE6B83}">
      <dgm:prSet/>
      <dgm:spPr/>
      <dgm:t>
        <a:bodyPr/>
        <a:lstStyle/>
        <a:p>
          <a:endParaRPr lang="en-GB"/>
        </a:p>
      </dgm:t>
    </dgm:pt>
    <dgm:pt modelId="{BFB232F8-EE7F-4040-A8D0-444B1DF29799}" type="parTrans" cxnId="{5F19F2CC-5952-4E46-9D25-1363B3AE6B83}">
      <dgm:prSet/>
      <dgm:spPr/>
      <dgm:t>
        <a:bodyPr/>
        <a:lstStyle/>
        <a:p>
          <a:endParaRPr lang="en-GB"/>
        </a:p>
      </dgm:t>
    </dgm:pt>
    <dgm:pt modelId="{46BE42A5-42A1-4D9B-AAFF-DFD4D2EADDEA}" type="pres">
      <dgm:prSet presAssocID="{C0F9C931-27EF-40F6-A2B6-D15CAF872A39}" presName="root" presStyleCnt="0">
        <dgm:presLayoutVars>
          <dgm:dir/>
          <dgm:resizeHandles val="exact"/>
        </dgm:presLayoutVars>
      </dgm:prSet>
      <dgm:spPr/>
    </dgm:pt>
    <dgm:pt modelId="{958BB976-9B52-46CB-AEC4-CD4933845199}" type="pres">
      <dgm:prSet presAssocID="{C0F9C931-27EF-40F6-A2B6-D15CAF872A39}" presName="container" presStyleCnt="0">
        <dgm:presLayoutVars>
          <dgm:dir/>
          <dgm:resizeHandles val="exact"/>
        </dgm:presLayoutVars>
      </dgm:prSet>
      <dgm:spPr/>
    </dgm:pt>
    <dgm:pt modelId="{170DDA55-3F41-48DE-9929-1454D5AEC459}" type="pres">
      <dgm:prSet presAssocID="{EABB5BA3-CFE7-4B9B-B9C4-2BE0D0D5993A}" presName="compNode" presStyleCnt="0"/>
      <dgm:spPr/>
    </dgm:pt>
    <dgm:pt modelId="{A6CCF0E7-791E-4705-AB03-DCA82ACA7491}" type="pres">
      <dgm:prSet presAssocID="{EABB5BA3-CFE7-4B9B-B9C4-2BE0D0D5993A}" presName="iconBgRect" presStyleLbl="bgShp" presStyleIdx="0" presStyleCnt="6"/>
      <dgm:spPr/>
    </dgm:pt>
    <dgm:pt modelId="{2ED5D96C-12F3-4EED-8534-7201E9271CA3}" type="pres">
      <dgm:prSet presAssocID="{EABB5BA3-CFE7-4B9B-B9C4-2BE0D0D5993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3051A90C-84C4-44BF-80EB-CD84094AA2C8}" type="pres">
      <dgm:prSet presAssocID="{EABB5BA3-CFE7-4B9B-B9C4-2BE0D0D5993A}" presName="spaceRect" presStyleCnt="0"/>
      <dgm:spPr/>
    </dgm:pt>
    <dgm:pt modelId="{1F51F7CA-095E-40E2-94CE-811C9995B468}" type="pres">
      <dgm:prSet presAssocID="{EABB5BA3-CFE7-4B9B-B9C4-2BE0D0D5993A}" presName="textRect" presStyleLbl="revTx" presStyleIdx="0" presStyleCnt="6">
        <dgm:presLayoutVars>
          <dgm:chMax val="1"/>
          <dgm:chPref val="1"/>
        </dgm:presLayoutVars>
      </dgm:prSet>
      <dgm:spPr/>
    </dgm:pt>
    <dgm:pt modelId="{5B912FAD-35AC-467D-97B3-132E30AB442D}" type="pres">
      <dgm:prSet presAssocID="{28145DD6-57B7-4D6C-A049-BC9073B074FB}" presName="sibTrans" presStyleLbl="sibTrans2D1" presStyleIdx="0" presStyleCnt="0"/>
      <dgm:spPr/>
    </dgm:pt>
    <dgm:pt modelId="{3D747114-CB26-4E09-9BE3-A89171BD507F}" type="pres">
      <dgm:prSet presAssocID="{B2E3286F-60D3-4B84-AA71-3A0559D7BF93}" presName="compNode" presStyleCnt="0"/>
      <dgm:spPr/>
    </dgm:pt>
    <dgm:pt modelId="{7946DAB0-670E-406E-8C34-EDDEE075E79B}" type="pres">
      <dgm:prSet presAssocID="{B2E3286F-60D3-4B84-AA71-3A0559D7BF93}" presName="iconBgRect" presStyleLbl="bgShp" presStyleIdx="1" presStyleCnt="6"/>
      <dgm:spPr/>
    </dgm:pt>
    <dgm:pt modelId="{A6D27AAD-9784-4BBE-B1FA-B645F470384E}" type="pres">
      <dgm:prSet presAssocID="{B2E3286F-60D3-4B84-AA71-3A0559D7BF9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
        </a:ext>
      </dgm:extLst>
    </dgm:pt>
    <dgm:pt modelId="{D8384BD8-B18E-4463-83C0-BB1B48A8D66C}" type="pres">
      <dgm:prSet presAssocID="{B2E3286F-60D3-4B84-AA71-3A0559D7BF93}" presName="spaceRect" presStyleCnt="0"/>
      <dgm:spPr/>
    </dgm:pt>
    <dgm:pt modelId="{01B492EF-8165-4B5A-885B-F8FBA357EE0B}" type="pres">
      <dgm:prSet presAssocID="{B2E3286F-60D3-4B84-AA71-3A0559D7BF93}" presName="textRect" presStyleLbl="revTx" presStyleIdx="1" presStyleCnt="6">
        <dgm:presLayoutVars>
          <dgm:chMax val="1"/>
          <dgm:chPref val="1"/>
        </dgm:presLayoutVars>
      </dgm:prSet>
      <dgm:spPr/>
    </dgm:pt>
    <dgm:pt modelId="{E0834013-C170-46D5-BABD-DEDBAD80EE30}" type="pres">
      <dgm:prSet presAssocID="{B7CDD6DF-D227-4758-BAAE-01CF47AA7654}" presName="sibTrans" presStyleLbl="sibTrans2D1" presStyleIdx="0" presStyleCnt="0"/>
      <dgm:spPr/>
    </dgm:pt>
    <dgm:pt modelId="{DDE305C6-BF30-486D-B3DA-ED8B9D11557A}" type="pres">
      <dgm:prSet presAssocID="{F1A05429-5176-42DC-B813-66D3A23EC5EC}" presName="compNode" presStyleCnt="0"/>
      <dgm:spPr/>
    </dgm:pt>
    <dgm:pt modelId="{CD75467D-94FA-4449-8D2F-E86B83F1AFBD}" type="pres">
      <dgm:prSet presAssocID="{F1A05429-5176-42DC-B813-66D3A23EC5EC}" presName="iconBgRect" presStyleLbl="bgShp" presStyleIdx="2" presStyleCnt="6"/>
      <dgm:spPr/>
    </dgm:pt>
    <dgm:pt modelId="{3F12C912-B341-4E00-AC6D-197C0AC6F4C9}" type="pres">
      <dgm:prSet presAssocID="{F1A05429-5176-42DC-B813-66D3A23EC5E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691664E1-7D0B-4652-A093-1A58DC56ECCC}" type="pres">
      <dgm:prSet presAssocID="{F1A05429-5176-42DC-B813-66D3A23EC5EC}" presName="spaceRect" presStyleCnt="0"/>
      <dgm:spPr/>
    </dgm:pt>
    <dgm:pt modelId="{964C5B83-2105-48F8-89BE-7AFA523B839D}" type="pres">
      <dgm:prSet presAssocID="{F1A05429-5176-42DC-B813-66D3A23EC5EC}" presName="textRect" presStyleLbl="revTx" presStyleIdx="2" presStyleCnt="6">
        <dgm:presLayoutVars>
          <dgm:chMax val="1"/>
          <dgm:chPref val="1"/>
        </dgm:presLayoutVars>
      </dgm:prSet>
      <dgm:spPr/>
    </dgm:pt>
    <dgm:pt modelId="{C602207E-26BC-4F03-B393-392666C97E40}" type="pres">
      <dgm:prSet presAssocID="{4F6C1699-4E86-42D1-8ABB-AFEA58BBC37B}" presName="sibTrans" presStyleLbl="sibTrans2D1" presStyleIdx="0" presStyleCnt="0"/>
      <dgm:spPr/>
    </dgm:pt>
    <dgm:pt modelId="{EC9D9E81-322F-413B-BB83-7078D7ACE730}" type="pres">
      <dgm:prSet presAssocID="{A3134769-C475-4E4A-81C8-AA53528BCDCA}" presName="compNode" presStyleCnt="0"/>
      <dgm:spPr/>
    </dgm:pt>
    <dgm:pt modelId="{5CBCAD73-7E65-4EE3-9428-709372C8A18B}" type="pres">
      <dgm:prSet presAssocID="{A3134769-C475-4E4A-81C8-AA53528BCDCA}" presName="iconBgRect" presStyleLbl="bgShp" presStyleIdx="3" presStyleCnt="6"/>
      <dgm:spPr/>
    </dgm:pt>
    <dgm:pt modelId="{4B4D1F45-2FF2-4BDA-B379-8E3A49D6910C}" type="pres">
      <dgm:prSet presAssocID="{A3134769-C475-4E4A-81C8-AA53528BCDC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BC242E54-8BC1-4F06-91AD-A463B802602E}" type="pres">
      <dgm:prSet presAssocID="{A3134769-C475-4E4A-81C8-AA53528BCDCA}" presName="spaceRect" presStyleCnt="0"/>
      <dgm:spPr/>
    </dgm:pt>
    <dgm:pt modelId="{44044A12-6152-406B-B641-239E6488A053}" type="pres">
      <dgm:prSet presAssocID="{A3134769-C475-4E4A-81C8-AA53528BCDCA}" presName="textRect" presStyleLbl="revTx" presStyleIdx="3" presStyleCnt="6">
        <dgm:presLayoutVars>
          <dgm:chMax val="1"/>
          <dgm:chPref val="1"/>
        </dgm:presLayoutVars>
      </dgm:prSet>
      <dgm:spPr/>
    </dgm:pt>
    <dgm:pt modelId="{DBBA9018-046A-4171-BDCC-6C0B917B8AEE}" type="pres">
      <dgm:prSet presAssocID="{AA14C9BA-CE04-47F4-89EB-14AFF29403DB}" presName="sibTrans" presStyleLbl="sibTrans2D1" presStyleIdx="0" presStyleCnt="0"/>
      <dgm:spPr/>
    </dgm:pt>
    <dgm:pt modelId="{6116F6A4-1BAA-41A2-B800-A4FA99F86B98}" type="pres">
      <dgm:prSet presAssocID="{86A69608-ED14-4772-B96C-A68A31E84DA1}" presName="compNode" presStyleCnt="0"/>
      <dgm:spPr/>
    </dgm:pt>
    <dgm:pt modelId="{1F5716A5-0739-4F50-8DDF-2A912FF1F94C}" type="pres">
      <dgm:prSet presAssocID="{86A69608-ED14-4772-B96C-A68A31E84DA1}" presName="iconBgRect" presStyleLbl="bgShp" presStyleIdx="4" presStyleCnt="6"/>
      <dgm:spPr/>
    </dgm:pt>
    <dgm:pt modelId="{E60B9BFA-0C7B-4BD4-B7D7-7B0046758257}" type="pres">
      <dgm:prSet presAssocID="{86A69608-ED14-4772-B96C-A68A31E84DA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7844B63B-A96A-498B-AECC-7EA0EE9C755A}" type="pres">
      <dgm:prSet presAssocID="{86A69608-ED14-4772-B96C-A68A31E84DA1}" presName="spaceRect" presStyleCnt="0"/>
      <dgm:spPr/>
    </dgm:pt>
    <dgm:pt modelId="{5DAFD140-2C50-4636-AFAC-0FD1C5B5EEA2}" type="pres">
      <dgm:prSet presAssocID="{86A69608-ED14-4772-B96C-A68A31E84DA1}" presName="textRect" presStyleLbl="revTx" presStyleIdx="4" presStyleCnt="6">
        <dgm:presLayoutVars>
          <dgm:chMax val="1"/>
          <dgm:chPref val="1"/>
        </dgm:presLayoutVars>
      </dgm:prSet>
      <dgm:spPr/>
    </dgm:pt>
    <dgm:pt modelId="{6EFB8E9C-CEEE-6240-8D90-1AFCB1D26B7F}" type="pres">
      <dgm:prSet presAssocID="{18979142-0B59-4F00-B58A-C26790A3C4D9}" presName="sibTrans" presStyleLbl="sibTrans2D1" presStyleIdx="0" presStyleCnt="0"/>
      <dgm:spPr/>
    </dgm:pt>
    <dgm:pt modelId="{9A99ADE8-821C-4646-85EA-189B4D04FF03}" type="pres">
      <dgm:prSet presAssocID="{8C354264-0CC4-9D47-A7D9-41B5F8320153}" presName="compNode" presStyleCnt="0"/>
      <dgm:spPr/>
    </dgm:pt>
    <dgm:pt modelId="{FCE691C9-06C9-0F43-A2C1-994ADCC06BDC}" type="pres">
      <dgm:prSet presAssocID="{8C354264-0CC4-9D47-A7D9-41B5F8320153}" presName="iconBgRect" presStyleLbl="bgShp" presStyleIdx="5" presStyleCnt="6"/>
      <dgm:spPr/>
    </dgm:pt>
    <dgm:pt modelId="{31CCEBA1-06D6-0F49-AD57-70753F3DF0DA}" type="pres">
      <dgm:prSet presAssocID="{8C354264-0CC4-9D47-A7D9-41B5F8320153}" presName="iconRect" presStyleLbl="node1" presStyleIdx="5" presStyleCnt="6"/>
      <dgm:spPr>
        <a:blipFill>
          <a:blip xmlns:r="http://schemas.openxmlformats.org/officeDocument/2006/relationships" r:embed="rId11"/>
          <a:srcRect/>
          <a:stretch>
            <a:fillRect t="-3000" b="-3000"/>
          </a:stretch>
        </a:blipFill>
      </dgm:spPr>
    </dgm:pt>
    <dgm:pt modelId="{5D518FAB-BF5D-214D-BB33-096A42D03BC8}" type="pres">
      <dgm:prSet presAssocID="{8C354264-0CC4-9D47-A7D9-41B5F8320153}" presName="spaceRect" presStyleCnt="0"/>
      <dgm:spPr/>
    </dgm:pt>
    <dgm:pt modelId="{D32B5051-5BAA-EF47-B574-4020F83862E9}" type="pres">
      <dgm:prSet presAssocID="{8C354264-0CC4-9D47-A7D9-41B5F8320153}" presName="textRect" presStyleLbl="revTx" presStyleIdx="5" presStyleCnt="6">
        <dgm:presLayoutVars>
          <dgm:chMax val="1"/>
          <dgm:chPref val="1"/>
        </dgm:presLayoutVars>
      </dgm:prSet>
      <dgm:spPr/>
    </dgm:pt>
  </dgm:ptLst>
  <dgm:cxnLst>
    <dgm:cxn modelId="{4245F014-EA3E-C540-BB54-3D2528B01101}" type="presOf" srcId="{B7CDD6DF-D227-4758-BAAE-01CF47AA7654}" destId="{E0834013-C170-46D5-BABD-DEDBAD80EE30}" srcOrd="0" destOrd="0" presId="urn:microsoft.com/office/officeart/2018/2/layout/IconCircleList"/>
    <dgm:cxn modelId="{B7610025-A4EE-478B-ADB7-B92FB8DB930C}" srcId="{C0F9C931-27EF-40F6-A2B6-D15CAF872A39}" destId="{F1A05429-5176-42DC-B813-66D3A23EC5EC}" srcOrd="2" destOrd="0" parTransId="{6FA21A14-21FD-4307-839E-67F6CE4F17D9}" sibTransId="{4F6C1699-4E86-42D1-8ABB-AFEA58BBC37B}"/>
    <dgm:cxn modelId="{36A7FF26-E39E-4051-8E9B-753ECD1FEDB3}" srcId="{C0F9C931-27EF-40F6-A2B6-D15CAF872A39}" destId="{86A69608-ED14-4772-B96C-A68A31E84DA1}" srcOrd="4" destOrd="0" parTransId="{5FE3CE66-52ED-4307-86E3-7548D366E901}" sibTransId="{18979142-0B59-4F00-B58A-C26790A3C4D9}"/>
    <dgm:cxn modelId="{8434144C-1D1A-F842-915B-144ACCB82F3D}" type="presOf" srcId="{C0F9C931-27EF-40F6-A2B6-D15CAF872A39}" destId="{46BE42A5-42A1-4D9B-AAFF-DFD4D2EADDEA}" srcOrd="0" destOrd="0" presId="urn:microsoft.com/office/officeart/2018/2/layout/IconCircleList"/>
    <dgm:cxn modelId="{9F67A252-555A-4E10-AADE-82C323D38E96}" srcId="{C0F9C931-27EF-40F6-A2B6-D15CAF872A39}" destId="{A3134769-C475-4E4A-81C8-AA53528BCDCA}" srcOrd="3" destOrd="0" parTransId="{0223FB89-90E5-4E98-A6B0-65CD4E5ADAC0}" sibTransId="{AA14C9BA-CE04-47F4-89EB-14AFF29403DB}"/>
    <dgm:cxn modelId="{6443AE54-1C5E-8E4C-AA28-CDCD7A7E71EF}" type="presOf" srcId="{28145DD6-57B7-4D6C-A049-BC9073B074FB}" destId="{5B912FAD-35AC-467D-97B3-132E30AB442D}" srcOrd="0" destOrd="0" presId="urn:microsoft.com/office/officeart/2018/2/layout/IconCircleList"/>
    <dgm:cxn modelId="{BD124C61-116F-924B-A02A-0C5197C249C9}" type="presOf" srcId="{F1A05429-5176-42DC-B813-66D3A23EC5EC}" destId="{964C5B83-2105-48F8-89BE-7AFA523B839D}" srcOrd="0" destOrd="0" presId="urn:microsoft.com/office/officeart/2018/2/layout/IconCircleList"/>
    <dgm:cxn modelId="{62842C80-BB2A-084F-8A8C-295BD0563061}" type="presOf" srcId="{A3134769-C475-4E4A-81C8-AA53528BCDCA}" destId="{44044A12-6152-406B-B641-239E6488A053}" srcOrd="0" destOrd="0" presId="urn:microsoft.com/office/officeart/2018/2/layout/IconCircleList"/>
    <dgm:cxn modelId="{65E6778E-291D-3C47-966B-73A8D1834622}" type="presOf" srcId="{EABB5BA3-CFE7-4B9B-B9C4-2BE0D0D5993A}" destId="{1F51F7CA-095E-40E2-94CE-811C9995B468}" srcOrd="0" destOrd="0" presId="urn:microsoft.com/office/officeart/2018/2/layout/IconCircleList"/>
    <dgm:cxn modelId="{69B35899-53C9-417D-B0CA-A8FE5DDB9AC2}" srcId="{C0F9C931-27EF-40F6-A2B6-D15CAF872A39}" destId="{EABB5BA3-CFE7-4B9B-B9C4-2BE0D0D5993A}" srcOrd="0" destOrd="0" parTransId="{32EF142C-9781-456C-B756-8EE37B25D9B7}" sibTransId="{28145DD6-57B7-4D6C-A049-BC9073B074FB}"/>
    <dgm:cxn modelId="{E3696AB6-F84F-8C48-BCA9-F03E7E0F4A9B}" type="presOf" srcId="{8C354264-0CC4-9D47-A7D9-41B5F8320153}" destId="{D32B5051-5BAA-EF47-B574-4020F83862E9}" srcOrd="0" destOrd="0" presId="urn:microsoft.com/office/officeart/2018/2/layout/IconCircleList"/>
    <dgm:cxn modelId="{6DAD18C8-8247-4C3F-BBD9-4600849AAEEB}" srcId="{C0F9C931-27EF-40F6-A2B6-D15CAF872A39}" destId="{B2E3286F-60D3-4B84-AA71-3A0559D7BF93}" srcOrd="1" destOrd="0" parTransId="{194A0986-467F-417E-9D41-93340CFDB883}" sibTransId="{B7CDD6DF-D227-4758-BAAE-01CF47AA7654}"/>
    <dgm:cxn modelId="{EEB93ACC-24D3-C745-8FFF-61E6D6F7D682}" type="presOf" srcId="{4F6C1699-4E86-42D1-8ABB-AFEA58BBC37B}" destId="{C602207E-26BC-4F03-B393-392666C97E40}" srcOrd="0" destOrd="0" presId="urn:microsoft.com/office/officeart/2018/2/layout/IconCircleList"/>
    <dgm:cxn modelId="{5F19F2CC-5952-4E46-9D25-1363B3AE6B83}" srcId="{C0F9C931-27EF-40F6-A2B6-D15CAF872A39}" destId="{8C354264-0CC4-9D47-A7D9-41B5F8320153}" srcOrd="5" destOrd="0" parTransId="{BFB232F8-EE7F-4040-A8D0-444B1DF29799}" sibTransId="{B4EA2CD5-EE4A-1A47-9E56-E63EDAE7CB89}"/>
    <dgm:cxn modelId="{FD5E9DD3-6245-5F44-9DD5-7F85F2BD3F94}" type="presOf" srcId="{18979142-0B59-4F00-B58A-C26790A3C4D9}" destId="{6EFB8E9C-CEEE-6240-8D90-1AFCB1D26B7F}" srcOrd="0" destOrd="0" presId="urn:microsoft.com/office/officeart/2018/2/layout/IconCircleList"/>
    <dgm:cxn modelId="{81E560E2-3035-D147-BDAA-96576FC86744}" type="presOf" srcId="{B2E3286F-60D3-4B84-AA71-3A0559D7BF93}" destId="{01B492EF-8165-4B5A-885B-F8FBA357EE0B}" srcOrd="0" destOrd="0" presId="urn:microsoft.com/office/officeart/2018/2/layout/IconCircleList"/>
    <dgm:cxn modelId="{55384FE5-01D3-9646-8832-3443818985AA}" type="presOf" srcId="{AA14C9BA-CE04-47F4-89EB-14AFF29403DB}" destId="{DBBA9018-046A-4171-BDCC-6C0B917B8AEE}" srcOrd="0" destOrd="0" presId="urn:microsoft.com/office/officeart/2018/2/layout/IconCircleList"/>
    <dgm:cxn modelId="{55094DF0-8E91-CA4F-A21C-9A70BF8836D7}" type="presOf" srcId="{86A69608-ED14-4772-B96C-A68A31E84DA1}" destId="{5DAFD140-2C50-4636-AFAC-0FD1C5B5EEA2}" srcOrd="0" destOrd="0" presId="urn:microsoft.com/office/officeart/2018/2/layout/IconCircleList"/>
    <dgm:cxn modelId="{B8B953E5-CDDA-B447-94B1-3FFF2F88BAE7}" type="presParOf" srcId="{46BE42A5-42A1-4D9B-AAFF-DFD4D2EADDEA}" destId="{958BB976-9B52-46CB-AEC4-CD4933845199}" srcOrd="0" destOrd="0" presId="urn:microsoft.com/office/officeart/2018/2/layout/IconCircleList"/>
    <dgm:cxn modelId="{6BF1653F-8277-4D4D-B479-358D0737163B}" type="presParOf" srcId="{958BB976-9B52-46CB-AEC4-CD4933845199}" destId="{170DDA55-3F41-48DE-9929-1454D5AEC459}" srcOrd="0" destOrd="0" presId="urn:microsoft.com/office/officeart/2018/2/layout/IconCircleList"/>
    <dgm:cxn modelId="{23A67C4B-38F3-B348-874C-345E68138D67}" type="presParOf" srcId="{170DDA55-3F41-48DE-9929-1454D5AEC459}" destId="{A6CCF0E7-791E-4705-AB03-DCA82ACA7491}" srcOrd="0" destOrd="0" presId="urn:microsoft.com/office/officeart/2018/2/layout/IconCircleList"/>
    <dgm:cxn modelId="{69B867AF-5398-AB4D-9BCF-544FC92D0416}" type="presParOf" srcId="{170DDA55-3F41-48DE-9929-1454D5AEC459}" destId="{2ED5D96C-12F3-4EED-8534-7201E9271CA3}" srcOrd="1" destOrd="0" presId="urn:microsoft.com/office/officeart/2018/2/layout/IconCircleList"/>
    <dgm:cxn modelId="{8FCE4822-B810-1343-8497-2FD60E1D2C6B}" type="presParOf" srcId="{170DDA55-3F41-48DE-9929-1454D5AEC459}" destId="{3051A90C-84C4-44BF-80EB-CD84094AA2C8}" srcOrd="2" destOrd="0" presId="urn:microsoft.com/office/officeart/2018/2/layout/IconCircleList"/>
    <dgm:cxn modelId="{2D7E7EA2-AE7E-214D-A602-717122EDE18D}" type="presParOf" srcId="{170DDA55-3F41-48DE-9929-1454D5AEC459}" destId="{1F51F7CA-095E-40E2-94CE-811C9995B468}" srcOrd="3" destOrd="0" presId="urn:microsoft.com/office/officeart/2018/2/layout/IconCircleList"/>
    <dgm:cxn modelId="{90F10738-D48E-2C4E-BBB0-35C06AA37031}" type="presParOf" srcId="{958BB976-9B52-46CB-AEC4-CD4933845199}" destId="{5B912FAD-35AC-467D-97B3-132E30AB442D}" srcOrd="1" destOrd="0" presId="urn:microsoft.com/office/officeart/2018/2/layout/IconCircleList"/>
    <dgm:cxn modelId="{AD827275-0D21-FA48-B400-2F43F7549244}" type="presParOf" srcId="{958BB976-9B52-46CB-AEC4-CD4933845199}" destId="{3D747114-CB26-4E09-9BE3-A89171BD507F}" srcOrd="2" destOrd="0" presId="urn:microsoft.com/office/officeart/2018/2/layout/IconCircleList"/>
    <dgm:cxn modelId="{F928D4CB-F33D-8043-A049-A04EAA1805EF}" type="presParOf" srcId="{3D747114-CB26-4E09-9BE3-A89171BD507F}" destId="{7946DAB0-670E-406E-8C34-EDDEE075E79B}" srcOrd="0" destOrd="0" presId="urn:microsoft.com/office/officeart/2018/2/layout/IconCircleList"/>
    <dgm:cxn modelId="{C183AA9E-2DD9-2543-B1D2-B5E3F7143BC6}" type="presParOf" srcId="{3D747114-CB26-4E09-9BE3-A89171BD507F}" destId="{A6D27AAD-9784-4BBE-B1FA-B645F470384E}" srcOrd="1" destOrd="0" presId="urn:microsoft.com/office/officeart/2018/2/layout/IconCircleList"/>
    <dgm:cxn modelId="{5BDD9CE4-A2CF-0842-ADCB-2AFFFD982F90}" type="presParOf" srcId="{3D747114-CB26-4E09-9BE3-A89171BD507F}" destId="{D8384BD8-B18E-4463-83C0-BB1B48A8D66C}" srcOrd="2" destOrd="0" presId="urn:microsoft.com/office/officeart/2018/2/layout/IconCircleList"/>
    <dgm:cxn modelId="{059FE9ED-DB93-604E-AF57-BAB22041C66E}" type="presParOf" srcId="{3D747114-CB26-4E09-9BE3-A89171BD507F}" destId="{01B492EF-8165-4B5A-885B-F8FBA357EE0B}" srcOrd="3" destOrd="0" presId="urn:microsoft.com/office/officeart/2018/2/layout/IconCircleList"/>
    <dgm:cxn modelId="{6E642CDC-C8F1-EE4D-AFFB-31C461CD9F1C}" type="presParOf" srcId="{958BB976-9B52-46CB-AEC4-CD4933845199}" destId="{E0834013-C170-46D5-BABD-DEDBAD80EE30}" srcOrd="3" destOrd="0" presId="urn:microsoft.com/office/officeart/2018/2/layout/IconCircleList"/>
    <dgm:cxn modelId="{2A2985D4-2BE0-9143-990D-46EB263FFE93}" type="presParOf" srcId="{958BB976-9B52-46CB-AEC4-CD4933845199}" destId="{DDE305C6-BF30-486D-B3DA-ED8B9D11557A}" srcOrd="4" destOrd="0" presId="urn:microsoft.com/office/officeart/2018/2/layout/IconCircleList"/>
    <dgm:cxn modelId="{0E8D0BA7-4733-6F4A-8D0B-01C159827B94}" type="presParOf" srcId="{DDE305C6-BF30-486D-B3DA-ED8B9D11557A}" destId="{CD75467D-94FA-4449-8D2F-E86B83F1AFBD}" srcOrd="0" destOrd="0" presId="urn:microsoft.com/office/officeart/2018/2/layout/IconCircleList"/>
    <dgm:cxn modelId="{7A6E2AAA-4197-0945-83FE-9DE3833C8B23}" type="presParOf" srcId="{DDE305C6-BF30-486D-B3DA-ED8B9D11557A}" destId="{3F12C912-B341-4E00-AC6D-197C0AC6F4C9}" srcOrd="1" destOrd="0" presId="urn:microsoft.com/office/officeart/2018/2/layout/IconCircleList"/>
    <dgm:cxn modelId="{68541DAD-6603-6C44-809A-E25344086C2E}" type="presParOf" srcId="{DDE305C6-BF30-486D-B3DA-ED8B9D11557A}" destId="{691664E1-7D0B-4652-A093-1A58DC56ECCC}" srcOrd="2" destOrd="0" presId="urn:microsoft.com/office/officeart/2018/2/layout/IconCircleList"/>
    <dgm:cxn modelId="{8A844C8A-F33E-174A-83AB-2A63B382C6E4}" type="presParOf" srcId="{DDE305C6-BF30-486D-B3DA-ED8B9D11557A}" destId="{964C5B83-2105-48F8-89BE-7AFA523B839D}" srcOrd="3" destOrd="0" presId="urn:microsoft.com/office/officeart/2018/2/layout/IconCircleList"/>
    <dgm:cxn modelId="{1A3E2584-97A9-B64A-B8C9-E3E8CBDF3802}" type="presParOf" srcId="{958BB976-9B52-46CB-AEC4-CD4933845199}" destId="{C602207E-26BC-4F03-B393-392666C97E40}" srcOrd="5" destOrd="0" presId="urn:microsoft.com/office/officeart/2018/2/layout/IconCircleList"/>
    <dgm:cxn modelId="{85F770A4-473E-554E-9E9C-901048CD4470}" type="presParOf" srcId="{958BB976-9B52-46CB-AEC4-CD4933845199}" destId="{EC9D9E81-322F-413B-BB83-7078D7ACE730}" srcOrd="6" destOrd="0" presId="urn:microsoft.com/office/officeart/2018/2/layout/IconCircleList"/>
    <dgm:cxn modelId="{CE333956-1483-C041-AE51-3B6CF5372968}" type="presParOf" srcId="{EC9D9E81-322F-413B-BB83-7078D7ACE730}" destId="{5CBCAD73-7E65-4EE3-9428-709372C8A18B}" srcOrd="0" destOrd="0" presId="urn:microsoft.com/office/officeart/2018/2/layout/IconCircleList"/>
    <dgm:cxn modelId="{AE69EE97-2671-2949-8904-98074C602406}" type="presParOf" srcId="{EC9D9E81-322F-413B-BB83-7078D7ACE730}" destId="{4B4D1F45-2FF2-4BDA-B379-8E3A49D6910C}" srcOrd="1" destOrd="0" presId="urn:microsoft.com/office/officeart/2018/2/layout/IconCircleList"/>
    <dgm:cxn modelId="{E929AF27-83B2-394E-9F9D-9AE4BC176966}" type="presParOf" srcId="{EC9D9E81-322F-413B-BB83-7078D7ACE730}" destId="{BC242E54-8BC1-4F06-91AD-A463B802602E}" srcOrd="2" destOrd="0" presId="urn:microsoft.com/office/officeart/2018/2/layout/IconCircleList"/>
    <dgm:cxn modelId="{F2D2FCB0-03CF-D24E-BDF2-B90F6B514040}" type="presParOf" srcId="{EC9D9E81-322F-413B-BB83-7078D7ACE730}" destId="{44044A12-6152-406B-B641-239E6488A053}" srcOrd="3" destOrd="0" presId="urn:microsoft.com/office/officeart/2018/2/layout/IconCircleList"/>
    <dgm:cxn modelId="{CEA1CF4E-094C-9242-AC8A-05C9A57654BF}" type="presParOf" srcId="{958BB976-9B52-46CB-AEC4-CD4933845199}" destId="{DBBA9018-046A-4171-BDCC-6C0B917B8AEE}" srcOrd="7" destOrd="0" presId="urn:microsoft.com/office/officeart/2018/2/layout/IconCircleList"/>
    <dgm:cxn modelId="{ED732AF0-81D0-0445-9EB8-B3548C8362C8}" type="presParOf" srcId="{958BB976-9B52-46CB-AEC4-CD4933845199}" destId="{6116F6A4-1BAA-41A2-B800-A4FA99F86B98}" srcOrd="8" destOrd="0" presId="urn:microsoft.com/office/officeart/2018/2/layout/IconCircleList"/>
    <dgm:cxn modelId="{CCE1E876-30D1-7C40-A6B8-15239E61437D}" type="presParOf" srcId="{6116F6A4-1BAA-41A2-B800-A4FA99F86B98}" destId="{1F5716A5-0739-4F50-8DDF-2A912FF1F94C}" srcOrd="0" destOrd="0" presId="urn:microsoft.com/office/officeart/2018/2/layout/IconCircleList"/>
    <dgm:cxn modelId="{9CA32A0C-5550-E44C-A510-2F9C19FA53FF}" type="presParOf" srcId="{6116F6A4-1BAA-41A2-B800-A4FA99F86B98}" destId="{E60B9BFA-0C7B-4BD4-B7D7-7B0046758257}" srcOrd="1" destOrd="0" presId="urn:microsoft.com/office/officeart/2018/2/layout/IconCircleList"/>
    <dgm:cxn modelId="{8CAA131B-082A-074B-B718-C8426A2CDB11}" type="presParOf" srcId="{6116F6A4-1BAA-41A2-B800-A4FA99F86B98}" destId="{7844B63B-A96A-498B-AECC-7EA0EE9C755A}" srcOrd="2" destOrd="0" presId="urn:microsoft.com/office/officeart/2018/2/layout/IconCircleList"/>
    <dgm:cxn modelId="{46308C0D-ED65-A54F-A703-512706EC2A7D}" type="presParOf" srcId="{6116F6A4-1BAA-41A2-B800-A4FA99F86B98}" destId="{5DAFD140-2C50-4636-AFAC-0FD1C5B5EEA2}" srcOrd="3" destOrd="0" presId="urn:microsoft.com/office/officeart/2018/2/layout/IconCircleList"/>
    <dgm:cxn modelId="{7822523C-5669-944B-8FEC-BCE5FA3BAC6E}" type="presParOf" srcId="{958BB976-9B52-46CB-AEC4-CD4933845199}" destId="{6EFB8E9C-CEEE-6240-8D90-1AFCB1D26B7F}" srcOrd="9" destOrd="0" presId="urn:microsoft.com/office/officeart/2018/2/layout/IconCircleList"/>
    <dgm:cxn modelId="{C1665177-6720-4B41-B4F3-29E548CE425F}" type="presParOf" srcId="{958BB976-9B52-46CB-AEC4-CD4933845199}" destId="{9A99ADE8-821C-4646-85EA-189B4D04FF03}" srcOrd="10" destOrd="0" presId="urn:microsoft.com/office/officeart/2018/2/layout/IconCircleList"/>
    <dgm:cxn modelId="{0105F920-ED3C-1C4D-9FD0-BCEC4A0650AB}" type="presParOf" srcId="{9A99ADE8-821C-4646-85EA-189B4D04FF03}" destId="{FCE691C9-06C9-0F43-A2C1-994ADCC06BDC}" srcOrd="0" destOrd="0" presId="urn:microsoft.com/office/officeart/2018/2/layout/IconCircleList"/>
    <dgm:cxn modelId="{DAC197F4-F5A1-0B4E-84BE-B9A57F2BA2D5}" type="presParOf" srcId="{9A99ADE8-821C-4646-85EA-189B4D04FF03}" destId="{31CCEBA1-06D6-0F49-AD57-70753F3DF0DA}" srcOrd="1" destOrd="0" presId="urn:microsoft.com/office/officeart/2018/2/layout/IconCircleList"/>
    <dgm:cxn modelId="{1AEA2B3F-9AFA-184C-9DF7-1F2FD8E1CBC5}" type="presParOf" srcId="{9A99ADE8-821C-4646-85EA-189B4D04FF03}" destId="{5D518FAB-BF5D-214D-BB33-096A42D03BC8}" srcOrd="2" destOrd="0" presId="urn:microsoft.com/office/officeart/2018/2/layout/IconCircleList"/>
    <dgm:cxn modelId="{81E43536-0241-D744-AFB6-A4B16465BA2B}" type="presParOf" srcId="{9A99ADE8-821C-4646-85EA-189B4D04FF03}" destId="{D32B5051-5BAA-EF47-B574-4020F83862E9}"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2EB4B-9933-1947-BA10-32AB44530BE8}">
      <dsp:nvSpPr>
        <dsp:cNvPr id="0" name=""/>
        <dsp:cNvSpPr/>
      </dsp:nvSpPr>
      <dsp:spPr>
        <a:xfrm>
          <a:off x="0" y="943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dirty="0"/>
            <a:t>Name: </a:t>
          </a:r>
          <a:r>
            <a:rPr lang="en-US" sz="1500" b="0" i="0" kern="1200" baseline="0" dirty="0" err="1"/>
            <a:t>Mrs</a:t>
          </a:r>
          <a:r>
            <a:rPr lang="en-US" sz="1500" b="0" i="0" kern="1200" baseline="0"/>
            <a:t> Sonia brown (fictional) Pt X</a:t>
          </a:r>
          <a:endParaRPr lang="en-US" sz="1500" kern="1200"/>
        </a:p>
      </dsp:txBody>
      <dsp:txXfrm>
        <a:off x="17134" y="111493"/>
        <a:ext cx="4568855" cy="316732"/>
      </dsp:txXfrm>
    </dsp:sp>
    <dsp:sp modelId="{59D96E30-87CD-CD4A-A1CD-644B944D9ACC}">
      <dsp:nvSpPr>
        <dsp:cNvPr id="0" name=""/>
        <dsp:cNvSpPr/>
      </dsp:nvSpPr>
      <dsp:spPr>
        <a:xfrm>
          <a:off x="0" y="4885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Age:</a:t>
          </a:r>
          <a:r>
            <a:rPr lang="en-US" sz="1500" b="0" i="0" kern="1200" baseline="0"/>
            <a:t> 63 years</a:t>
          </a:r>
          <a:endParaRPr lang="en-US" sz="1500" kern="1200"/>
        </a:p>
      </dsp:txBody>
      <dsp:txXfrm>
        <a:off x="17134" y="505693"/>
        <a:ext cx="4568855" cy="316732"/>
      </dsp:txXfrm>
    </dsp:sp>
    <dsp:sp modelId="{61DF19CB-4ADC-8B49-A214-42AA478CCA29}">
      <dsp:nvSpPr>
        <dsp:cNvPr id="0" name=""/>
        <dsp:cNvSpPr/>
      </dsp:nvSpPr>
      <dsp:spPr>
        <a:xfrm>
          <a:off x="0" y="8827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Gender:</a:t>
          </a:r>
          <a:r>
            <a:rPr lang="en-US" sz="1500" b="0" i="0" kern="1200" baseline="0"/>
            <a:t> Female</a:t>
          </a:r>
          <a:endParaRPr lang="en-US" sz="1500" kern="1200"/>
        </a:p>
      </dsp:txBody>
      <dsp:txXfrm>
        <a:off x="17134" y="899893"/>
        <a:ext cx="4568855" cy="316732"/>
      </dsp:txXfrm>
    </dsp:sp>
    <dsp:sp modelId="{8FB9021F-BF9D-A748-97F6-259BEF6F8282}">
      <dsp:nvSpPr>
        <dsp:cNvPr id="0" name=""/>
        <dsp:cNvSpPr/>
      </dsp:nvSpPr>
      <dsp:spPr>
        <a:xfrm>
          <a:off x="0" y="12769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Ethnicity: Black</a:t>
          </a:r>
          <a:r>
            <a:rPr lang="en-US" sz="1500" b="0" i="0" kern="1200" baseline="0"/>
            <a:t> British</a:t>
          </a:r>
          <a:endParaRPr lang="en-US" sz="1500" kern="1200"/>
        </a:p>
      </dsp:txBody>
      <dsp:txXfrm>
        <a:off x="17134" y="1294093"/>
        <a:ext cx="4568855" cy="316732"/>
      </dsp:txXfrm>
    </dsp:sp>
    <dsp:sp modelId="{4B61B879-36B8-854D-B6D1-7727EE2F8C57}">
      <dsp:nvSpPr>
        <dsp:cNvPr id="0" name=""/>
        <dsp:cNvSpPr/>
      </dsp:nvSpPr>
      <dsp:spPr>
        <a:xfrm>
          <a:off x="0" y="16711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Marital status:</a:t>
          </a:r>
          <a:r>
            <a:rPr lang="en-US" sz="1500" b="0" i="0" kern="1200" baseline="0"/>
            <a:t> Married</a:t>
          </a:r>
          <a:endParaRPr lang="en-US" sz="1500" kern="1200"/>
        </a:p>
      </dsp:txBody>
      <dsp:txXfrm>
        <a:off x="17134" y="1688293"/>
        <a:ext cx="4568855" cy="316732"/>
      </dsp:txXfrm>
    </dsp:sp>
    <dsp:sp modelId="{FFD0CD51-C5FE-0E48-91AA-ABD87AEA35CB}">
      <dsp:nvSpPr>
        <dsp:cNvPr id="0" name=""/>
        <dsp:cNvSpPr/>
      </dsp:nvSpPr>
      <dsp:spPr>
        <a:xfrm>
          <a:off x="0" y="20653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Living situation:</a:t>
          </a:r>
          <a:r>
            <a:rPr lang="en-US" sz="1500" b="0" i="0" kern="1200" baseline="0"/>
            <a:t> Lives at home with spouse</a:t>
          </a:r>
          <a:endParaRPr lang="en-US" sz="1500" kern="1200"/>
        </a:p>
      </dsp:txBody>
      <dsp:txXfrm>
        <a:off x="17134" y="2082493"/>
        <a:ext cx="4568855" cy="316732"/>
      </dsp:txXfrm>
    </dsp:sp>
    <dsp:sp modelId="{46909AE5-8060-1B46-8C38-C9471C984510}">
      <dsp:nvSpPr>
        <dsp:cNvPr id="0" name=""/>
        <dsp:cNvSpPr/>
      </dsp:nvSpPr>
      <dsp:spPr>
        <a:xfrm>
          <a:off x="0" y="24595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Occupation:</a:t>
          </a:r>
          <a:r>
            <a:rPr lang="en-US" sz="1500" b="0" i="0" kern="1200" baseline="0"/>
            <a:t> cleaner</a:t>
          </a:r>
          <a:endParaRPr lang="en-US" sz="1500" kern="1200"/>
        </a:p>
      </dsp:txBody>
      <dsp:txXfrm>
        <a:off x="17134" y="2476693"/>
        <a:ext cx="4568855" cy="316732"/>
      </dsp:txXfrm>
    </dsp:sp>
    <dsp:sp modelId="{E136C75E-F73C-C943-BC2D-79E49CDDCD7C}">
      <dsp:nvSpPr>
        <dsp:cNvPr id="0" name=""/>
        <dsp:cNvSpPr/>
      </dsp:nvSpPr>
      <dsp:spPr>
        <a:xfrm>
          <a:off x="0" y="28537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Diagnosis:</a:t>
          </a:r>
          <a:r>
            <a:rPr lang="en-US" sz="1500" b="0" i="0" kern="1200" baseline="0"/>
            <a:t> Pancreatic Cancer (Stage III)</a:t>
          </a:r>
          <a:endParaRPr lang="en-US" sz="1500" kern="1200"/>
        </a:p>
      </dsp:txBody>
      <dsp:txXfrm>
        <a:off x="17134" y="2870893"/>
        <a:ext cx="4568855" cy="316732"/>
      </dsp:txXfrm>
    </dsp:sp>
    <dsp:sp modelId="{993A4122-727E-B649-BA42-21DF8D4FADDE}">
      <dsp:nvSpPr>
        <dsp:cNvPr id="0" name=""/>
        <dsp:cNvSpPr/>
      </dsp:nvSpPr>
      <dsp:spPr>
        <a:xfrm>
          <a:off x="0" y="3247959"/>
          <a:ext cx="4603123" cy="351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a:t>Current treatment:</a:t>
          </a:r>
          <a:r>
            <a:rPr lang="en-US" sz="1500" b="0" i="0" kern="1200" baseline="0"/>
            <a:t> None – patient is now palliative </a:t>
          </a:r>
          <a:endParaRPr lang="en-US" sz="1500" kern="1200"/>
        </a:p>
      </dsp:txBody>
      <dsp:txXfrm>
        <a:off x="17134" y="3265093"/>
        <a:ext cx="4568855" cy="316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20B14-5984-414B-8871-1C380DA2A70F}">
      <dsp:nvSpPr>
        <dsp:cNvPr id="0" name=""/>
        <dsp:cNvSpPr/>
      </dsp:nvSpPr>
      <dsp:spPr>
        <a:xfrm>
          <a:off x="2433077" y="480861"/>
          <a:ext cx="372037" cy="91440"/>
        </a:xfrm>
        <a:custGeom>
          <a:avLst/>
          <a:gdLst/>
          <a:ahLst/>
          <a:cxnLst/>
          <a:rect l="0" t="0" r="0" b="0"/>
          <a:pathLst>
            <a:path>
              <a:moveTo>
                <a:pt x="0" y="45720"/>
              </a:moveTo>
              <a:lnTo>
                <a:pt x="37203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030" y="524568"/>
        <a:ext cx="20131" cy="4026"/>
      </dsp:txXfrm>
    </dsp:sp>
    <dsp:sp modelId="{AD9CDE1A-170C-414F-8344-D6A254EA3233}">
      <dsp:nvSpPr>
        <dsp:cNvPr id="0" name=""/>
        <dsp:cNvSpPr/>
      </dsp:nvSpPr>
      <dsp:spPr>
        <a:xfrm>
          <a:off x="684278" y="1402"/>
          <a:ext cx="1750598" cy="10503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1" i="0" kern="1200" baseline="0"/>
            <a:t>Communication</a:t>
          </a:r>
          <a:endParaRPr lang="en-US" sz="1400" kern="1200"/>
        </a:p>
      </dsp:txBody>
      <dsp:txXfrm>
        <a:off x="684278" y="1402"/>
        <a:ext cx="1750598" cy="1050359"/>
      </dsp:txXfrm>
    </dsp:sp>
    <dsp:sp modelId="{E808C007-0BD0-624D-8763-5B731063447F}">
      <dsp:nvSpPr>
        <dsp:cNvPr id="0" name=""/>
        <dsp:cNvSpPr/>
      </dsp:nvSpPr>
      <dsp:spPr>
        <a:xfrm>
          <a:off x="1559577" y="1049961"/>
          <a:ext cx="2153236" cy="372037"/>
        </a:xfrm>
        <a:custGeom>
          <a:avLst/>
          <a:gdLst/>
          <a:ahLst/>
          <a:cxnLst/>
          <a:rect l="0" t="0" r="0" b="0"/>
          <a:pathLst>
            <a:path>
              <a:moveTo>
                <a:pt x="2153236" y="0"/>
              </a:moveTo>
              <a:lnTo>
                <a:pt x="2153236" y="203118"/>
              </a:lnTo>
              <a:lnTo>
                <a:pt x="0" y="203118"/>
              </a:lnTo>
              <a:lnTo>
                <a:pt x="0" y="372037"/>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81432" y="1233967"/>
        <a:ext cx="109527" cy="4026"/>
      </dsp:txXfrm>
    </dsp:sp>
    <dsp:sp modelId="{AECB4700-2799-F34B-8C4B-1B9AC907DB84}">
      <dsp:nvSpPr>
        <dsp:cNvPr id="0" name=""/>
        <dsp:cNvSpPr/>
      </dsp:nvSpPr>
      <dsp:spPr>
        <a:xfrm>
          <a:off x="2837514" y="1402"/>
          <a:ext cx="1750598" cy="105035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Use </a:t>
          </a:r>
          <a:r>
            <a:rPr lang="en-US" sz="1400" b="1" i="0" kern="1200" baseline="0"/>
            <a:t>clear, honest, and compassionate communication</a:t>
          </a:r>
          <a:endParaRPr lang="en-US" sz="1400" kern="1200"/>
        </a:p>
      </dsp:txBody>
      <dsp:txXfrm>
        <a:off x="2837514" y="1402"/>
        <a:ext cx="1750598" cy="1050359"/>
      </dsp:txXfrm>
    </dsp:sp>
    <dsp:sp modelId="{2A1DF60A-6ED3-7246-ABD0-76EFF72B3776}">
      <dsp:nvSpPr>
        <dsp:cNvPr id="0" name=""/>
        <dsp:cNvSpPr/>
      </dsp:nvSpPr>
      <dsp:spPr>
        <a:xfrm>
          <a:off x="2433077" y="1933859"/>
          <a:ext cx="372037" cy="91440"/>
        </a:xfrm>
        <a:custGeom>
          <a:avLst/>
          <a:gdLst/>
          <a:ahLst/>
          <a:cxnLst/>
          <a:rect l="0" t="0" r="0" b="0"/>
          <a:pathLst>
            <a:path>
              <a:moveTo>
                <a:pt x="0" y="45720"/>
              </a:moveTo>
              <a:lnTo>
                <a:pt x="37203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030" y="1977565"/>
        <a:ext cx="20131" cy="4026"/>
      </dsp:txXfrm>
    </dsp:sp>
    <dsp:sp modelId="{89347D09-344F-FE4C-B927-04842D984D59}">
      <dsp:nvSpPr>
        <dsp:cNvPr id="0" name=""/>
        <dsp:cNvSpPr/>
      </dsp:nvSpPr>
      <dsp:spPr>
        <a:xfrm>
          <a:off x="684278" y="1454399"/>
          <a:ext cx="1750598" cy="105035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Provide information at the patient’s pace, avoiding medical jargon</a:t>
          </a:r>
          <a:endParaRPr lang="en-US" sz="1400" kern="1200"/>
        </a:p>
      </dsp:txBody>
      <dsp:txXfrm>
        <a:off x="684278" y="1454399"/>
        <a:ext cx="1750598" cy="1050359"/>
      </dsp:txXfrm>
    </dsp:sp>
    <dsp:sp modelId="{F4500CA1-3740-D24E-B9BB-DFBEF48B916C}">
      <dsp:nvSpPr>
        <dsp:cNvPr id="0" name=""/>
        <dsp:cNvSpPr/>
      </dsp:nvSpPr>
      <dsp:spPr>
        <a:xfrm>
          <a:off x="1559577" y="2502958"/>
          <a:ext cx="2153236" cy="372037"/>
        </a:xfrm>
        <a:custGeom>
          <a:avLst/>
          <a:gdLst/>
          <a:ahLst/>
          <a:cxnLst/>
          <a:rect l="0" t="0" r="0" b="0"/>
          <a:pathLst>
            <a:path>
              <a:moveTo>
                <a:pt x="2153236" y="0"/>
              </a:moveTo>
              <a:lnTo>
                <a:pt x="2153236" y="203118"/>
              </a:lnTo>
              <a:lnTo>
                <a:pt x="0" y="203118"/>
              </a:lnTo>
              <a:lnTo>
                <a:pt x="0" y="37203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81432" y="2686964"/>
        <a:ext cx="109527" cy="4026"/>
      </dsp:txXfrm>
    </dsp:sp>
    <dsp:sp modelId="{87BC8413-B7B5-6449-813C-2BAF751D89DA}">
      <dsp:nvSpPr>
        <dsp:cNvPr id="0" name=""/>
        <dsp:cNvSpPr/>
      </dsp:nvSpPr>
      <dsp:spPr>
        <a:xfrm>
          <a:off x="2837514" y="1454399"/>
          <a:ext cx="1750598" cy="10503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Involve family members </a:t>
          </a:r>
          <a:r>
            <a:rPr lang="en-US" sz="1400" b="1" i="0" kern="1200" baseline="0"/>
            <a:t>with patient consent</a:t>
          </a:r>
          <a:endParaRPr lang="en-US" sz="1400" kern="1200"/>
        </a:p>
      </dsp:txBody>
      <dsp:txXfrm>
        <a:off x="2837514" y="1454399"/>
        <a:ext cx="1750598" cy="1050359"/>
      </dsp:txXfrm>
    </dsp:sp>
    <dsp:sp modelId="{AD0C67A8-1E24-3D40-A0A1-A93A21B455CD}">
      <dsp:nvSpPr>
        <dsp:cNvPr id="0" name=""/>
        <dsp:cNvSpPr/>
      </dsp:nvSpPr>
      <dsp:spPr>
        <a:xfrm>
          <a:off x="2433077" y="3386856"/>
          <a:ext cx="372037" cy="91440"/>
        </a:xfrm>
        <a:custGeom>
          <a:avLst/>
          <a:gdLst/>
          <a:ahLst/>
          <a:cxnLst/>
          <a:rect l="0" t="0" r="0" b="0"/>
          <a:pathLst>
            <a:path>
              <a:moveTo>
                <a:pt x="0" y="45720"/>
              </a:moveTo>
              <a:lnTo>
                <a:pt x="37203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030" y="3430562"/>
        <a:ext cx="20131" cy="4026"/>
      </dsp:txXfrm>
    </dsp:sp>
    <dsp:sp modelId="{40347DE9-C6FD-944E-ACEC-46C5E00DCF51}">
      <dsp:nvSpPr>
        <dsp:cNvPr id="0" name=""/>
        <dsp:cNvSpPr/>
      </dsp:nvSpPr>
      <dsp:spPr>
        <a:xfrm>
          <a:off x="684278" y="2907396"/>
          <a:ext cx="1750598" cy="105035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Check understanding and allow time for questions</a:t>
          </a:r>
          <a:endParaRPr lang="en-US" sz="1400" kern="1200"/>
        </a:p>
      </dsp:txBody>
      <dsp:txXfrm>
        <a:off x="684278" y="2907396"/>
        <a:ext cx="1750598" cy="1050359"/>
      </dsp:txXfrm>
    </dsp:sp>
    <dsp:sp modelId="{0693161D-2854-9E40-AA37-A961C1D8CF2F}">
      <dsp:nvSpPr>
        <dsp:cNvPr id="0" name=""/>
        <dsp:cNvSpPr/>
      </dsp:nvSpPr>
      <dsp:spPr>
        <a:xfrm>
          <a:off x="2837514" y="2907396"/>
          <a:ext cx="1750598" cy="10503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81" tIns="90042" rIns="85781" bIns="90042" numCol="1" spcCol="1270" anchor="ctr" anchorCtr="0">
          <a:noAutofit/>
        </a:bodyPr>
        <a:lstStyle/>
        <a:p>
          <a:pPr marL="0" lvl="0" indent="0" algn="ctr" defTabSz="622300">
            <a:lnSpc>
              <a:spcPct val="90000"/>
            </a:lnSpc>
            <a:spcBef>
              <a:spcPct val="0"/>
            </a:spcBef>
            <a:spcAft>
              <a:spcPct val="35000"/>
            </a:spcAft>
            <a:buNone/>
          </a:pPr>
          <a:r>
            <a:rPr lang="en-US" sz="1400" b="0" i="0" kern="1200" baseline="0"/>
            <a:t>Offer access to </a:t>
          </a:r>
          <a:r>
            <a:rPr lang="en-US" sz="1400" b="1" i="0" kern="1200" baseline="0"/>
            <a:t>clinical nurse specialists (CNS)</a:t>
          </a:r>
          <a:r>
            <a:rPr lang="en-US" sz="1400" b="0" i="0" kern="1200" baseline="0"/>
            <a:t> for continuity of care</a:t>
          </a:r>
          <a:endParaRPr lang="en-US" sz="1400" kern="1200"/>
        </a:p>
      </dsp:txBody>
      <dsp:txXfrm>
        <a:off x="2837514" y="2907396"/>
        <a:ext cx="1750598" cy="10503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06BA6-9EFC-E741-89BD-ED1578814973}">
      <dsp:nvSpPr>
        <dsp:cNvPr id="0" name=""/>
        <dsp:cNvSpPr/>
      </dsp:nvSpPr>
      <dsp:spPr>
        <a:xfrm>
          <a:off x="2688298" y="651523"/>
          <a:ext cx="503411" cy="91440"/>
        </a:xfrm>
        <a:custGeom>
          <a:avLst/>
          <a:gdLst/>
          <a:ahLst/>
          <a:cxnLst/>
          <a:rect l="0" t="0" r="0" b="0"/>
          <a:pathLst>
            <a:path>
              <a:moveTo>
                <a:pt x="0" y="45720"/>
              </a:moveTo>
              <a:lnTo>
                <a:pt x="50341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26654" y="694573"/>
        <a:ext cx="26700" cy="5340"/>
      </dsp:txXfrm>
    </dsp:sp>
    <dsp:sp modelId="{7D62DFF3-BF73-BE45-9461-746E7836EB7A}">
      <dsp:nvSpPr>
        <dsp:cNvPr id="0" name=""/>
        <dsp:cNvSpPr/>
      </dsp:nvSpPr>
      <dsp:spPr>
        <a:xfrm>
          <a:off x="368309" y="706"/>
          <a:ext cx="2321789" cy="1393073"/>
        </a:xfrm>
        <a:prstGeom prst="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1" i="0" kern="1200" baseline="0"/>
            <a:t>Care Planning</a:t>
          </a:r>
          <a:endParaRPr lang="en-US" sz="1700" kern="1200"/>
        </a:p>
      </dsp:txBody>
      <dsp:txXfrm>
        <a:off x="368309" y="706"/>
        <a:ext cx="2321789" cy="1393073"/>
      </dsp:txXfrm>
    </dsp:sp>
    <dsp:sp modelId="{8334A540-CE6F-1C4E-95A1-584E69898C65}">
      <dsp:nvSpPr>
        <dsp:cNvPr id="0" name=""/>
        <dsp:cNvSpPr/>
      </dsp:nvSpPr>
      <dsp:spPr>
        <a:xfrm>
          <a:off x="1529204" y="1391980"/>
          <a:ext cx="2855800" cy="503411"/>
        </a:xfrm>
        <a:custGeom>
          <a:avLst/>
          <a:gdLst/>
          <a:ahLst/>
          <a:cxnLst/>
          <a:rect l="0" t="0" r="0" b="0"/>
          <a:pathLst>
            <a:path>
              <a:moveTo>
                <a:pt x="2855800" y="0"/>
              </a:moveTo>
              <a:lnTo>
                <a:pt x="2855800" y="268805"/>
              </a:lnTo>
              <a:lnTo>
                <a:pt x="0" y="268805"/>
              </a:lnTo>
              <a:lnTo>
                <a:pt x="0" y="503411"/>
              </a:lnTo>
            </a:path>
          </a:pathLst>
        </a:custGeom>
        <a:noFill/>
        <a:ln w="9525" cap="flat" cmpd="sng" algn="ctr">
          <a:solidFill>
            <a:schemeClr val="accent2">
              <a:hueOff val="1121052"/>
              <a:satOff val="-1191"/>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84472" y="1641015"/>
        <a:ext cx="145264" cy="5340"/>
      </dsp:txXfrm>
    </dsp:sp>
    <dsp:sp modelId="{094868BD-60BD-FE41-B868-02A52D968E82}">
      <dsp:nvSpPr>
        <dsp:cNvPr id="0" name=""/>
        <dsp:cNvSpPr/>
      </dsp:nvSpPr>
      <dsp:spPr>
        <a:xfrm>
          <a:off x="3224110" y="706"/>
          <a:ext cx="2321789" cy="1393073"/>
        </a:xfrm>
        <a:prstGeom prst="rect">
          <a:avLst/>
        </a:prstGeom>
        <a:blipFill>
          <a:blip xmlns:r="http://schemas.openxmlformats.org/officeDocument/2006/relationships" r:embed="rId1">
            <a:duotone>
              <a:schemeClr val="accent2">
                <a:hueOff val="840789"/>
                <a:satOff val="-893"/>
                <a:lumOff val="686"/>
                <a:alphaOff val="0"/>
                <a:shade val="74000"/>
                <a:satMod val="130000"/>
                <a:lumMod val="90000"/>
              </a:schemeClr>
              <a:schemeClr val="accent2">
                <a:hueOff val="840789"/>
                <a:satOff val="-893"/>
                <a:lumOff val="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0" i="0" kern="1200" baseline="0"/>
            <a:t>Follow a</a:t>
          </a:r>
          <a:r>
            <a:rPr lang="en-US" sz="1700" kern="1200"/>
            <a:t> </a:t>
          </a:r>
          <a:r>
            <a:rPr lang="en-US" sz="1700" b="1" i="0" kern="1200" baseline="0"/>
            <a:t>Multidisciplinary Team (MDT)</a:t>
          </a:r>
          <a:r>
            <a:rPr lang="en-US" sz="1700" b="0" i="0" kern="1200" baseline="0"/>
            <a:t> approach (oncology, nursing, dietitian, palliative care)</a:t>
          </a:r>
          <a:endParaRPr lang="en-US" sz="1700" kern="1200"/>
        </a:p>
      </dsp:txBody>
      <dsp:txXfrm>
        <a:off x="3224110" y="706"/>
        <a:ext cx="2321789" cy="1393073"/>
      </dsp:txXfrm>
    </dsp:sp>
    <dsp:sp modelId="{6EAC0AC1-4829-0644-9920-08FEBDE9822F}">
      <dsp:nvSpPr>
        <dsp:cNvPr id="0" name=""/>
        <dsp:cNvSpPr/>
      </dsp:nvSpPr>
      <dsp:spPr>
        <a:xfrm>
          <a:off x="2688298" y="2578608"/>
          <a:ext cx="503411" cy="91440"/>
        </a:xfrm>
        <a:custGeom>
          <a:avLst/>
          <a:gdLst/>
          <a:ahLst/>
          <a:cxnLst/>
          <a:rect l="0" t="0" r="0" b="0"/>
          <a:pathLst>
            <a:path>
              <a:moveTo>
                <a:pt x="0" y="45720"/>
              </a:moveTo>
              <a:lnTo>
                <a:pt x="503411" y="45720"/>
              </a:lnTo>
            </a:path>
          </a:pathLst>
        </a:custGeom>
        <a:noFill/>
        <a:ln w="9525" cap="flat" cmpd="sng" algn="ctr">
          <a:solidFill>
            <a:schemeClr val="accent2">
              <a:hueOff val="2242103"/>
              <a:satOff val="-2381"/>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26654" y="2621658"/>
        <a:ext cx="26700" cy="5340"/>
      </dsp:txXfrm>
    </dsp:sp>
    <dsp:sp modelId="{8FD5B8C1-EF50-A341-8C48-C834313AF14C}">
      <dsp:nvSpPr>
        <dsp:cNvPr id="0" name=""/>
        <dsp:cNvSpPr/>
      </dsp:nvSpPr>
      <dsp:spPr>
        <a:xfrm>
          <a:off x="368309" y="1927791"/>
          <a:ext cx="2321789" cy="1393073"/>
        </a:xfrm>
        <a:prstGeom prst="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0" i="0" kern="1200" baseline="0"/>
            <a:t>Develop a </a:t>
          </a:r>
          <a:r>
            <a:rPr lang="en-US" sz="1800" b="1" i="0" kern="1200" baseline="0"/>
            <a:t>personal</a:t>
          </a:r>
          <a:r>
            <a:rPr lang="en-US" sz="1700" b="1" i="0" kern="1200" baseline="0"/>
            <a:t> care plan</a:t>
          </a:r>
          <a:r>
            <a:rPr lang="en-US" sz="1700" b="0" i="0" kern="1200" baseline="0"/>
            <a:t> with patient and family involvement</a:t>
          </a:r>
          <a:endParaRPr lang="en-US" sz="1700" kern="1200"/>
        </a:p>
      </dsp:txBody>
      <dsp:txXfrm>
        <a:off x="368309" y="1927791"/>
        <a:ext cx="2321789" cy="1393073"/>
      </dsp:txXfrm>
    </dsp:sp>
    <dsp:sp modelId="{CE01FAE7-9194-8043-B70E-B5BA50C18475}">
      <dsp:nvSpPr>
        <dsp:cNvPr id="0" name=""/>
        <dsp:cNvSpPr/>
      </dsp:nvSpPr>
      <dsp:spPr>
        <a:xfrm>
          <a:off x="1529204" y="3319065"/>
          <a:ext cx="2855800" cy="503411"/>
        </a:xfrm>
        <a:custGeom>
          <a:avLst/>
          <a:gdLst/>
          <a:ahLst/>
          <a:cxnLst/>
          <a:rect l="0" t="0" r="0" b="0"/>
          <a:pathLst>
            <a:path>
              <a:moveTo>
                <a:pt x="2855800" y="0"/>
              </a:moveTo>
              <a:lnTo>
                <a:pt x="2855800" y="268805"/>
              </a:lnTo>
              <a:lnTo>
                <a:pt x="0" y="268805"/>
              </a:lnTo>
              <a:lnTo>
                <a:pt x="0" y="503411"/>
              </a:lnTo>
            </a:path>
          </a:pathLst>
        </a:custGeom>
        <a:noFill/>
        <a:ln w="9525" cap="flat" cmpd="sng" algn="ctr">
          <a:solidFill>
            <a:schemeClr val="accent2">
              <a:hueOff val="3363155"/>
              <a:satOff val="-3572"/>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84472" y="3568100"/>
        <a:ext cx="145264" cy="5340"/>
      </dsp:txXfrm>
    </dsp:sp>
    <dsp:sp modelId="{04A57597-752E-294E-B5FB-91593F93A5EC}">
      <dsp:nvSpPr>
        <dsp:cNvPr id="0" name=""/>
        <dsp:cNvSpPr/>
      </dsp:nvSpPr>
      <dsp:spPr>
        <a:xfrm>
          <a:off x="3224110" y="1927791"/>
          <a:ext cx="2321789" cy="1393073"/>
        </a:xfrm>
        <a:prstGeom prst="rect">
          <a:avLst/>
        </a:prstGeom>
        <a:blipFill>
          <a:blip xmlns:r="http://schemas.openxmlformats.org/officeDocument/2006/relationships" r:embed="rId1">
            <a:duotone>
              <a:schemeClr val="accent2">
                <a:hueOff val="2522366"/>
                <a:satOff val="-2679"/>
                <a:lumOff val="2059"/>
                <a:alphaOff val="0"/>
                <a:shade val="74000"/>
                <a:satMod val="130000"/>
                <a:lumMod val="90000"/>
              </a:schemeClr>
              <a:schemeClr val="accent2">
                <a:hueOff val="2522366"/>
                <a:satOff val="-2679"/>
                <a:lumOff val="2059"/>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0" i="0" kern="1200" baseline="0"/>
            <a:t>Incorporate </a:t>
          </a:r>
          <a:r>
            <a:rPr lang="en-US" sz="1700" b="1" i="0" kern="1200" baseline="0"/>
            <a:t>advance care planning</a:t>
          </a:r>
          <a:r>
            <a:rPr lang="en-US" sz="1700" b="0" i="0" kern="1200" baseline="0"/>
            <a:t> early, including preferred place of care</a:t>
          </a:r>
          <a:endParaRPr lang="en-US" sz="1700" kern="1200"/>
        </a:p>
      </dsp:txBody>
      <dsp:txXfrm>
        <a:off x="3224110" y="1927791"/>
        <a:ext cx="2321789" cy="1393073"/>
      </dsp:txXfrm>
    </dsp:sp>
    <dsp:sp modelId="{42296B18-16A8-4A41-9986-06BE7DDF7739}">
      <dsp:nvSpPr>
        <dsp:cNvPr id="0" name=""/>
        <dsp:cNvSpPr/>
      </dsp:nvSpPr>
      <dsp:spPr>
        <a:xfrm>
          <a:off x="368309" y="3854876"/>
          <a:ext cx="2321789" cy="1393073"/>
        </a:xfrm>
        <a:prstGeom prst="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70" tIns="119421" rIns="113770" bIns="119421" numCol="1" spcCol="1270" anchor="ctr" anchorCtr="0">
          <a:noAutofit/>
        </a:bodyPr>
        <a:lstStyle/>
        <a:p>
          <a:pPr marL="0" lvl="0" indent="0" algn="ctr" defTabSz="755650">
            <a:lnSpc>
              <a:spcPct val="90000"/>
            </a:lnSpc>
            <a:spcBef>
              <a:spcPct val="0"/>
            </a:spcBef>
            <a:spcAft>
              <a:spcPct val="35000"/>
            </a:spcAft>
            <a:buNone/>
          </a:pPr>
          <a:r>
            <a:rPr lang="en-US" sz="1700" b="0" i="0" kern="1200" baseline="0"/>
            <a:t>Refer to </a:t>
          </a:r>
          <a:r>
            <a:rPr lang="en-US" sz="1700" b="1" i="0" kern="1200" baseline="0"/>
            <a:t>specialist palliative care services</a:t>
          </a:r>
          <a:r>
            <a:rPr lang="en-US" sz="1700" b="0" i="0" kern="1200" baseline="0"/>
            <a:t> when appropriate (NHS recommendation)</a:t>
          </a:r>
          <a:endParaRPr lang="en-US" sz="1700" kern="1200"/>
        </a:p>
      </dsp:txBody>
      <dsp:txXfrm>
        <a:off x="368309" y="3854876"/>
        <a:ext cx="2321789" cy="13930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CF0E7-791E-4705-AB03-DCA82ACA7491}">
      <dsp:nvSpPr>
        <dsp:cNvPr id="0" name=""/>
        <dsp:cNvSpPr/>
      </dsp:nvSpPr>
      <dsp:spPr>
        <a:xfrm>
          <a:off x="277011" y="684681"/>
          <a:ext cx="920068" cy="9200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5D96C-12F3-4EED-8534-7201E9271CA3}">
      <dsp:nvSpPr>
        <dsp:cNvPr id="0" name=""/>
        <dsp:cNvSpPr/>
      </dsp:nvSpPr>
      <dsp:spPr>
        <a:xfrm>
          <a:off x="470226" y="877896"/>
          <a:ext cx="533639" cy="5336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51F7CA-095E-40E2-94CE-811C9995B468}">
      <dsp:nvSpPr>
        <dsp:cNvPr id="0" name=""/>
        <dsp:cNvSpPr/>
      </dsp:nvSpPr>
      <dsp:spPr>
        <a:xfrm>
          <a:off x="1394237" y="684681"/>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Monitor </a:t>
          </a:r>
          <a:r>
            <a:rPr lang="en-US" sz="1600" b="1" i="0" kern="1200" baseline="0"/>
            <a:t>pain levels</a:t>
          </a:r>
          <a:r>
            <a:rPr lang="en-US" sz="1600" b="0" i="0" kern="1200" baseline="0"/>
            <a:t> using a validated pain scale</a:t>
          </a:r>
          <a:endParaRPr lang="en-US" sz="1600" kern="1200"/>
        </a:p>
      </dsp:txBody>
      <dsp:txXfrm>
        <a:off x="1394237" y="684681"/>
        <a:ext cx="2168732" cy="920068"/>
      </dsp:txXfrm>
    </dsp:sp>
    <dsp:sp modelId="{7946DAB0-670E-406E-8C34-EDDEE075E79B}">
      <dsp:nvSpPr>
        <dsp:cNvPr id="0" name=""/>
        <dsp:cNvSpPr/>
      </dsp:nvSpPr>
      <dsp:spPr>
        <a:xfrm>
          <a:off x="3940856" y="684681"/>
          <a:ext cx="920068" cy="9200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27AAD-9784-4BBE-B1FA-B645F470384E}">
      <dsp:nvSpPr>
        <dsp:cNvPr id="0" name=""/>
        <dsp:cNvSpPr/>
      </dsp:nvSpPr>
      <dsp:spPr>
        <a:xfrm>
          <a:off x="4134070" y="877896"/>
          <a:ext cx="533639" cy="5336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B492EF-8165-4B5A-885B-F8FBA357EE0B}">
      <dsp:nvSpPr>
        <dsp:cNvPr id="0" name=""/>
        <dsp:cNvSpPr/>
      </dsp:nvSpPr>
      <dsp:spPr>
        <a:xfrm>
          <a:off x="5058082" y="684681"/>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Observe </a:t>
          </a:r>
          <a:r>
            <a:rPr lang="en-US" sz="1600" b="1" i="0" kern="1200" baseline="0"/>
            <a:t>nutritional status</a:t>
          </a:r>
          <a:r>
            <a:rPr lang="en-US" sz="1600" b="0" i="0" kern="1200" baseline="0"/>
            <a:t>, weight, and hydration</a:t>
          </a:r>
          <a:endParaRPr lang="en-US" sz="1600" kern="1200"/>
        </a:p>
      </dsp:txBody>
      <dsp:txXfrm>
        <a:off x="5058082" y="684681"/>
        <a:ext cx="2168732" cy="920068"/>
      </dsp:txXfrm>
    </dsp:sp>
    <dsp:sp modelId="{CD75467D-94FA-4449-8D2F-E86B83F1AFBD}">
      <dsp:nvSpPr>
        <dsp:cNvPr id="0" name=""/>
        <dsp:cNvSpPr/>
      </dsp:nvSpPr>
      <dsp:spPr>
        <a:xfrm>
          <a:off x="7604700" y="684681"/>
          <a:ext cx="920068" cy="9200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2C912-B341-4E00-AC6D-197C0AC6F4C9}">
      <dsp:nvSpPr>
        <dsp:cNvPr id="0" name=""/>
        <dsp:cNvSpPr/>
      </dsp:nvSpPr>
      <dsp:spPr>
        <a:xfrm>
          <a:off x="7797914" y="877896"/>
          <a:ext cx="533639" cy="5336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4C5B83-2105-48F8-89BE-7AFA523B839D}">
      <dsp:nvSpPr>
        <dsp:cNvPr id="0" name=""/>
        <dsp:cNvSpPr/>
      </dsp:nvSpPr>
      <dsp:spPr>
        <a:xfrm>
          <a:off x="8721926" y="684681"/>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Monitor </a:t>
          </a:r>
          <a:r>
            <a:rPr lang="en-US" sz="1600" b="1" i="0" kern="1200" baseline="0"/>
            <a:t>blood glucose levels</a:t>
          </a:r>
          <a:r>
            <a:rPr lang="en-US" sz="1600" b="0" i="0" kern="1200" baseline="0"/>
            <a:t> due to pancreatic endocrine involvement</a:t>
          </a:r>
          <a:endParaRPr lang="en-US" sz="1600" kern="1200"/>
        </a:p>
      </dsp:txBody>
      <dsp:txXfrm>
        <a:off x="8721926" y="684681"/>
        <a:ext cx="2168732" cy="920068"/>
      </dsp:txXfrm>
    </dsp:sp>
    <dsp:sp modelId="{5CBCAD73-7E65-4EE3-9428-709372C8A18B}">
      <dsp:nvSpPr>
        <dsp:cNvPr id="0" name=""/>
        <dsp:cNvSpPr/>
      </dsp:nvSpPr>
      <dsp:spPr>
        <a:xfrm>
          <a:off x="277011" y="2262117"/>
          <a:ext cx="920068" cy="92006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D1F45-2FF2-4BDA-B379-8E3A49D6910C}">
      <dsp:nvSpPr>
        <dsp:cNvPr id="0" name=""/>
        <dsp:cNvSpPr/>
      </dsp:nvSpPr>
      <dsp:spPr>
        <a:xfrm>
          <a:off x="470226" y="2455332"/>
          <a:ext cx="533639" cy="5336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044A12-6152-406B-B641-239E6488A053}">
      <dsp:nvSpPr>
        <dsp:cNvPr id="0" name=""/>
        <dsp:cNvSpPr/>
      </dsp:nvSpPr>
      <dsp:spPr>
        <a:xfrm>
          <a:off x="1394237" y="2262117"/>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Assess for chemotherapy side effects. (nausea, fatigue, infection risk)</a:t>
          </a:r>
          <a:endParaRPr lang="en-US" sz="1600" kern="1200"/>
        </a:p>
      </dsp:txBody>
      <dsp:txXfrm>
        <a:off x="1394237" y="2262117"/>
        <a:ext cx="2168732" cy="920068"/>
      </dsp:txXfrm>
    </dsp:sp>
    <dsp:sp modelId="{1F5716A5-0739-4F50-8DDF-2A912FF1F94C}">
      <dsp:nvSpPr>
        <dsp:cNvPr id="0" name=""/>
        <dsp:cNvSpPr/>
      </dsp:nvSpPr>
      <dsp:spPr>
        <a:xfrm>
          <a:off x="3940856" y="2262117"/>
          <a:ext cx="920068" cy="92006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B9BFA-0C7B-4BD4-B7D7-7B0046758257}">
      <dsp:nvSpPr>
        <dsp:cNvPr id="0" name=""/>
        <dsp:cNvSpPr/>
      </dsp:nvSpPr>
      <dsp:spPr>
        <a:xfrm>
          <a:off x="4134070" y="2455332"/>
          <a:ext cx="533639" cy="5336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AFD140-2C50-4636-AFAC-0FD1C5B5EEA2}">
      <dsp:nvSpPr>
        <dsp:cNvPr id="0" name=""/>
        <dsp:cNvSpPr/>
      </dsp:nvSpPr>
      <dsp:spPr>
        <a:xfrm>
          <a:off x="5058082" y="2262117"/>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kern="1200" baseline="0"/>
            <a:t>Regularly review </a:t>
          </a:r>
          <a:r>
            <a:rPr lang="en-US" sz="1600" b="1" i="0" kern="1200" baseline="0"/>
            <a:t>psychological wellbeing</a:t>
          </a:r>
          <a:endParaRPr lang="en-US" sz="1600" kern="1200"/>
        </a:p>
      </dsp:txBody>
      <dsp:txXfrm>
        <a:off x="5058082" y="2262117"/>
        <a:ext cx="2168732" cy="920068"/>
      </dsp:txXfrm>
    </dsp:sp>
    <dsp:sp modelId="{FCE691C9-06C9-0F43-A2C1-994ADCC06BDC}">
      <dsp:nvSpPr>
        <dsp:cNvPr id="0" name=""/>
        <dsp:cNvSpPr/>
      </dsp:nvSpPr>
      <dsp:spPr>
        <a:xfrm>
          <a:off x="7604700" y="2262117"/>
          <a:ext cx="920068" cy="9200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CEBA1-06D6-0F49-AD57-70753F3DF0DA}">
      <dsp:nvSpPr>
        <dsp:cNvPr id="0" name=""/>
        <dsp:cNvSpPr/>
      </dsp:nvSpPr>
      <dsp:spPr>
        <a:xfrm>
          <a:off x="7797914" y="2455332"/>
          <a:ext cx="533639" cy="533639"/>
        </a:xfrm>
        <a:prstGeom prst="rect">
          <a:avLst/>
        </a:prstGeom>
        <a:blipFill>
          <a:blip xmlns:r="http://schemas.openxmlformats.org/officeDocument/2006/relationships" r:embed="rId11"/>
          <a:srcRect/>
          <a:stretch>
            <a:fillRect t="-3000" b="-3000"/>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2B5051-5BAA-EF47-B574-4020F83862E9}">
      <dsp:nvSpPr>
        <dsp:cNvPr id="0" name=""/>
        <dsp:cNvSpPr/>
      </dsp:nvSpPr>
      <dsp:spPr>
        <a:xfrm>
          <a:off x="8721926" y="2262117"/>
          <a:ext cx="2168732" cy="9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ClrTx/>
            <a:buSzTx/>
            <a:buNone/>
          </a:pPr>
          <a:r>
            <a:rPr lang="en-US" altLang="en-US" sz="1600" kern="1200">
              <a:solidFill>
                <a:srgbClr val="000000"/>
              </a:solidFill>
            </a:rPr>
            <a:t>Follow Up: Regular monitoring can identify recurrence or treatment complications early. </a:t>
          </a:r>
          <a:endParaRPr lang="en-GB" sz="1600" kern="1200"/>
        </a:p>
      </dsp:txBody>
      <dsp:txXfrm>
        <a:off x="8721926" y="2262117"/>
        <a:ext cx="2168732" cy="9200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in="-2.14748E9" max="2.14748E9" units="cm"/>
          <inkml:channel name="Y" type="integer" min="-2.14748E9" max="2.14748E9" units="cm"/>
          <inkml:channel name="F" type="integer" max="32767" units="dev"/>
          <inkml:channel name="T" type="integer" max="2.14748E9" units="dev"/>
        </inkml:traceFormat>
        <inkml:channelProperties>
          <inkml:channelProperty channel="X" name="resolution" value="1000" units="1/cm"/>
          <inkml:channelProperty channel="Y" name="resolution" value="1000" units="1/cm"/>
          <inkml:channelProperty channel="F" name="resolution" value="0" units="1/dev"/>
          <inkml:channelProperty channel="T" name="resolution" value="1" units="1/dev"/>
        </inkml:channelProperties>
      </inkml:inkSource>
      <inkml:timestamp xml:id="ts0" timeString="2025-12-31T15:59:13.893"/>
    </inkml:context>
    <inkml:brush xml:id="br0">
      <inkml:brushProperty name="width" value="0.05292" units="cm"/>
      <inkml:brushProperty name="height" value="0.05292" units="cm"/>
      <inkml:brushProperty name="color" value="#FF0000"/>
    </inkml:brush>
  </inkml:definitions>
  <iact:action type="add" startTime="73526">
    <iact:property name="dataType"/>
    <iact:actionData xml:id="d0">
      <inkml:trace xmlns:inkml="http://www.w3.org/2003/InkML" xml:id="stk0" contextRef="#ctx0" brushRef="#br0">23192 12753 24575 0,'-40'17'0'30,"1"-12"0"0,17 12 0 0,-14-17 0 0,32 0 0 0,-14 0 0 0,18 0 0 0,0 0 0 0,18 0 0 0,-14 0 0 0,14 0 0 0,0 0 0 0,4 0 0 0,17-17 0 0,1 12 0 0,-1-12 0 0,1-1 0 0,0 14 0 0,-1-14 0 0,-17 18 0 0,5 0 0 0,-25 0 0 0,24 0 0 0,14 0 0 0,4 0 0 0,-15 1 0 0,-1-2 0 0,12-16 0 0,-1 12 0 0,1-12 0 0,-18 17 0 0,13 0 0 0,-13 0 0 0,18 0 0 0,-18 0 0 0,13 0 0 0,-31 0 0 0,32 0 0 0,-32 0 0 0,31 0 0 0,-30 0 0 0,30 0 0 0,-13 0 0 0,17 0 0 0,1 0 0 0,0 0 0 0,-1 0 0 0,-17 0 0 0,13 0 0 0,-13 0 0 0,18 0 0 0,-11 0 0 0,-1 0 0 0,7 0 0 0,2 0 0 0,-1 0 0 0,-1 0 0 0,2 0 0 0,1 0 0 0,6 0 0 0,-15 0 0 0,-1 0 0 0,12 0 0 0,-18 0 0 0,13 0 0 0,-30 0 0 0,30 0 0 0,-13 0 0 0,0 0 0 0,13 0 0 0,-13 0 0 0,18 0 0 0,-1-18 0 0,-17 14 0 0,31-14 0 0,-27 0 0 0,2 17 0 0,2-2 0 0,9-32 0 0,-11 31 0 0,1 3 0 0,15-16 0 0,-4 17 0 0,-5 0 0 0,-30 0 0 0,12 0 0 1</inkml:trace>
    </iact:actionData>
  </iact:action>
  <iact:action type="add" startTime="80974">
    <iact:property name="dataType"/>
    <iact:actionData xml:id="d1">
      <inkml:trace xmlns:inkml="http://www.w3.org/2003/InkML" xml:id="stk1" contextRef="#ctx0" brushRef="#br0">22914 7961 24575 0,'14'0'0'18,"12"0"0"0,11-5 0 1,5 1 0-1,-2 4 0 0,0-2 0 1,-1-12 0-1,1 1 0 0,0 12 0 1,-1-2 0-1,-3-14 0 1,-2-1 0-1,-4 6 0 0,0 2 0 1,3-2 0-1,0 2 0 0,11-8 0 1,-15 18 0-1,-1 0 0 0,12-18 0 1,-1 14 0-1,1-14 0 1,-12 17 0-1,1 2 0 0,15-1 0 1,-7 0 0-1,1 0 0 0,6 0 0 1,-15 0 0-1,-1 0 0 1,12 0 0-1,-12 0 0 0,1 0 0 1,15 0 0-1,-15 9 0 0,-1 0 0 1,12-5 0-1,-1 32 0 0,1-32 0 1,0 31 0-1,-1-30 0 1,-8 30 0-1,6-31 0 0,-23 14 0 1,3-18 0-1,1 9 0 0,-14-7 0 1,31 24 0-1,-13-21 0 0,0 30 0 1,14-31 0-1,-32 31 0 1,31-30 0-1,-30 12 0 0,12 1 0 1,-17-14 0-1,18 14 0 0,-14-18 0 1,14 0 0-1,-18 0 0 1</inkml:trace>
    </iact:actionData>
  </iact:action>
  <iact:action type="add" startTime="83841">
    <iact:property name="dataType"/>
    <iact:actionData xml:id="d2">
      <inkml:trace xmlns:inkml="http://www.w3.org/2003/InkML" xml:id="stk2" contextRef="#ctx0" brushRef="#br0">26222 11664 24575 0,'40'-18'0'26,"-1"-4"0"0,-17 0 0 0,13-13 0 0,-30 30 0 0,21-30 0 0,-24 13 0 1,25 0 0-1,-23-13 0 0,31 13 0 0,-13 0 0 0,18-13 0 0,0 30 0 1,-1-30 0-1,-17 31 0 0,13-14 0 0,-13 1 0 0,0 12 0 0,14-12 0 1,-14 17 0-1,0-18 0 0,13 14 0 0,-31-14 0 0,31 18 0 0,-13-18 0 1,6 16 0-1,2 0 0 0,14-16 0 0,-16 9 0 0,1 1 0 0,11 3 0 1,-1-12 0-1,-11 15 0 0,1 4 0 0,15-2 0 0,-15-9 0 0,0 0 0 0,10 5 0 1,-17-14 0-1,13 18 0 0,-21 0 0 0,23 0 0 0,-6-9 0 0,8 7 0 1,1-7 0-1,-12 9 0 0,1 0 0 0,2 1 0 0,0-2 0 0,-1-7 0 1,1-1 0-1,8 7 0 0,-3-1 0 0,8-14 0 0,-14 15 0 0,-2 4 0 1,-6-2 0-1,-5 0 0 0,1-18 0 0,-14 14 0 0,31-31 0 0,-13 13 0 1,18-18 0-1,0 0 0 0,-1 1 0 0,1 17 0 0,-18-13 0 0,13 30 0 0,-31-30 0 1,14 30 0-1,-18-30 0 0,18 31 0 0,-14-14 0 0,14 1 0 0,-18 12 0 1,17-30 0-1,-12 31 0 0,12-14 0 0,-17 18 0 0,0-18 0 0,0 14 0 1,18-14 0-1,-14 1 0 0,23 12 0 0,-8-30 0 0,12 31 0 0,-9-14 0 1,13 18 0-1,-30-17 0 0,30 12 0 0,-30-12 0 0,12 17 0 0,-17 0 0 1</inkml:trace>
    </iact:actionData>
  </iact:action>
  <iact:action type="add" startTime="91641">
    <iact:property name="dataType"/>
    <iact:actionData xml:id="d3">
      <inkml:trace xmlns:inkml="http://www.w3.org/2003/InkML" xml:id="stk3" contextRef="#ctx0" brushRef="#br0">29173 10337 24575 0,'9'-40'0'20,"-1"1"0"1,11-2 0-1,2 2 0 1,0 3 0-1,2 2 0 1,9 3 0-1,2 3 0 1,-4 3 0 0,0 1 0-1,-4 4 0 1,0 1 0-1,3-2 0 1,0 2 0-1,10-3 0 1,-17 4 0 0,-4 18 0-1,-18 0 0 1,17 0 0-1,-12 0 0 1,30-17 0-1,-13 12 0 1,0-12 0-1,13 17 0 1,-13-18 0 0,0 14 0-1,13-14 0 1,-30 18 0-1,12-17 0 1,-17 12 0-1,0-30 0 1,18 13 0 0,-14-18 0-1,32 1 0 1,-34 10 0-1,0 1 0 1,16 6 0-1,-1 0 0 1,-15-7 0-1,1 0 0 1,32-10 0 0,-31-1 0-1,14 18 0 1,-18-13 0-1,0 31 0 1,17-32 0-1,-12 32 0 1,12-31 0 0,1-5 0-1,-14 14 0 1,14-3 0-1,0 5 0 1,-14 19 0-1,14-30 0 1,-18 31 0-1,0-31 0 1,17 13 0 0,-12-9 0-1,30-7 0 1,-31 8 0-1,32-10 0 1,-32 0 0-1,14 18 0 1,-18-13 0 0,0 13 0-1,0 0 0 1,0-13 0-1,0 13 0 1,0-18 0-1,0 1 0 1,0-1 0-1,0 18 0 1,0-13 0 0,0 13 0-1,0-18 0 1,0 1 0-1,0-1 0 1,0 18 0-1,0-13 0 1,0 31 0 0,0-32 0-1,0 32 0 1,-18-31 0-1,-4 13 0 1,2-5 0-1,0-3 0 1,-2-14 0 0,-13 4 0-1,13 5 0 1,0 13 0-1,-13 0 0 1,30 4 0-1,-30 1 0 1,31 12 0-1,-31-21 0 1,13 24 0 0,0-25 0-1,-14 23 0 1,14-31 0-1,0 30 0 1,-13-12 0-1,31-1 0 1,-14 14 0 0,1-14 0-1,12 18 0 1,-12 0 0-1,17 0 0 1,-18-18 0-1,-4 14 0 1,-18-14 0-1,1 1 0 1,-1 12 0 0,1-12 0-1,17 17 0 1,-14-18 0-1,14 14 0 1,0-14 0-1,-4 18 0 1,6 0 0 0,7 0 0-1,-22 0 0 1,13 0 0-1,-18 0 0 1,0 0 0-1,18 0 0 1,-13 0 0-1,13 0 0 1,-17 0 0 0,17 0 0-1,-14 0 0 1,32 0 0-1,-31 0 0 1,30 0 0-1,-30 0 0 1,13 0 0 0,0 0 0-1,-13 0 0 1,13 0 0-1,0 0 0 1,-13 0 0-1,30 0 0 1,-30 0 0-1,31 0 0 1,-31 0 0 0,13 0 0-1,0 0 0 1,-14 0 0-1,32 0 0 1,-31 0 0-1,30 0 0 1,-12 0 0 0,-1 18 0-1,14-14 0 1,-14 14 0-1,18-18 0 1,-17 0 0-1,12 0 0 1,-13 0 0 0</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4BF1AA-1CDF-3343-B2E6-1B57AE48363E}" type="datetimeFigureOut">
              <a:rPr lang="en-US" smtClean="0"/>
              <a:t>12/31/25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6F4891-0108-2C45-9105-8E9AA520765A}" type="slidenum">
              <a:rPr lang="en-US" smtClean="0"/>
              <a:t>‹#›</a:t>
            </a:fld>
            <a:endParaRPr lang="en-US"/>
          </a:p>
        </p:txBody>
      </p:sp>
    </p:spTree>
    <p:extLst>
      <p:ext uri="{BB962C8B-B14F-4D97-AF65-F5344CB8AC3E}">
        <p14:creationId xmlns:p14="http://schemas.microsoft.com/office/powerpoint/2010/main" val="1743472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presentation aims to explore pancreatic cancer, its bodily functions and demonstrate an evidence-based, person-centred care plan for a fictional service user, informed by NHS and NICE guidance (NHS, 2023).</a:t>
            </a:r>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1</a:t>
            </a:fld>
            <a:endParaRPr lang="en-US"/>
          </a:p>
        </p:txBody>
      </p:sp>
    </p:spTree>
    <p:extLst>
      <p:ext uri="{BB962C8B-B14F-4D97-AF65-F5344CB8AC3E}">
        <p14:creationId xmlns:p14="http://schemas.microsoft.com/office/powerpoint/2010/main" val="1063413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Cancer continues to be a major health concern in the UK. Pancreatic cancer is particularly serious due to late diagnosis and poor survival rates. This presentation focuses on understanding the condition and developing a holistic care plan.”</a:t>
            </a:r>
          </a:p>
          <a:p>
            <a:r>
              <a:rPr lang="en-GB" sz="1200" b="0" i="0" u="none" strike="noStrike" kern="1200">
                <a:solidFill>
                  <a:schemeClr val="tx1"/>
                </a:solidFill>
                <a:effectLst/>
                <a:latin typeface="+mn-lt"/>
                <a:ea typeface="+mn-ea"/>
                <a:cs typeface="+mn-cs"/>
              </a:rPr>
              <a:t>📚 </a:t>
            </a:r>
            <a:r>
              <a:rPr lang="en-GB" sz="1200" b="0" i="1" u="none" strike="noStrike" kern="1200">
                <a:solidFill>
                  <a:schemeClr val="tx1"/>
                </a:solidFill>
                <a:effectLst/>
                <a:latin typeface="+mn-lt"/>
                <a:ea typeface="+mn-ea"/>
                <a:cs typeface="+mn-cs"/>
              </a:rPr>
              <a:t>(NHS, 2023)</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E96F4891-0108-2C45-9105-8E9AA520765A}" type="slidenum">
              <a:rPr lang="en-US" smtClean="0"/>
              <a:t>2</a:t>
            </a:fld>
            <a:endParaRPr lang="en-US"/>
          </a:p>
        </p:txBody>
      </p:sp>
    </p:spTree>
    <p:extLst>
      <p:ext uri="{BB962C8B-B14F-4D97-AF65-F5344CB8AC3E}">
        <p14:creationId xmlns:p14="http://schemas.microsoft.com/office/powerpoint/2010/main" val="778265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pancreas is an essential organ involved in both digestion and blood glucose regulation. Its exocrine function supports nutrient absorption through enzyme secretion, while its endocrine role helps maintain stable blood sugar levels. These functions explain why pancreatic cancer often leads to digestive problems and metabolic disturbances.”  (</a:t>
            </a:r>
            <a:r>
              <a:rPr lang="en-GB" sz="1200" b="0" i="0" u="none" strike="noStrike" kern="1200" dirty="0" err="1">
                <a:solidFill>
                  <a:schemeClr val="tx1"/>
                </a:solidFill>
                <a:effectLst/>
                <a:latin typeface="+mn-lt"/>
                <a:ea typeface="+mn-ea"/>
                <a:cs typeface="+mn-cs"/>
              </a:rPr>
              <a:t>Tortota</a:t>
            </a:r>
            <a:r>
              <a:rPr lang="en-GB" sz="1200" b="0" i="0" u="none" strike="noStrike" kern="1200" dirty="0">
                <a:solidFill>
                  <a:schemeClr val="tx1"/>
                </a:solidFill>
                <a:effectLst/>
                <a:latin typeface="+mn-lt"/>
                <a:ea typeface="+mn-ea"/>
                <a:cs typeface="+mn-cs"/>
              </a:rPr>
              <a:t> and Derrickson 2021)</a:t>
            </a: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3</a:t>
            </a:fld>
            <a:endParaRPr lang="en-US"/>
          </a:p>
        </p:txBody>
      </p:sp>
    </p:spTree>
    <p:extLst>
      <p:ext uri="{BB962C8B-B14F-4D97-AF65-F5344CB8AC3E}">
        <p14:creationId xmlns:p14="http://schemas.microsoft.com/office/powerpoint/2010/main" val="2453243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“Pancreatic cancer develops from abnormal cell growth and is most commonly ductal adeno </a:t>
            </a:r>
            <a:r>
              <a:rPr lang="en-GB" sz="1200" b="0" i="0" u="none" strike="noStrike" kern="1200" dirty="0" err="1">
                <a:solidFill>
                  <a:schemeClr val="tx1"/>
                </a:solidFill>
                <a:effectLst/>
                <a:latin typeface="+mn-lt"/>
                <a:ea typeface="+mn-ea"/>
                <a:cs typeface="+mn-cs"/>
              </a:rPr>
              <a:t>carseenoma</a:t>
            </a:r>
            <a:r>
              <a:rPr lang="en-GB" sz="1200" b="0" i="0" u="none" strike="noStrike" kern="1200" dirty="0">
                <a:solidFill>
                  <a:schemeClr val="tx1"/>
                </a:solidFill>
                <a:effectLst/>
                <a:latin typeface="+mn-lt"/>
                <a:ea typeface="+mn-ea"/>
                <a:cs typeface="+mn-cs"/>
              </a:rPr>
              <a:t>. Symptoms are often non-specific, leading to delayed diagnosis.”</a:t>
            </a:r>
          </a:p>
          <a:p>
            <a:endParaRPr lang="en-GB" sz="1200" b="0" i="0" u="none" strike="noStrike" kern="1200" dirty="0">
              <a:solidFill>
                <a:schemeClr val="tx1"/>
              </a:solidFill>
              <a:effectLst/>
              <a:latin typeface="+mn-lt"/>
              <a:ea typeface="+mn-ea"/>
              <a:cs typeface="+mn-cs"/>
            </a:endParaRPr>
          </a:p>
          <a:p>
            <a:r>
              <a:rPr lang="en-GB" sz="1200" b="0" i="1" u="none" strike="noStrike" kern="1200" dirty="0">
                <a:solidFill>
                  <a:schemeClr val="tx1"/>
                </a:solidFill>
                <a:effectLst/>
                <a:latin typeface="+mn-lt"/>
                <a:ea typeface="+mn-ea"/>
                <a:cs typeface="+mn-cs"/>
              </a:rPr>
              <a:t>The symptoms include:</a:t>
            </a:r>
          </a:p>
          <a:p>
            <a:r>
              <a:rPr lang="en-GB" sz="1200" b="0" i="1" u="none" strike="noStrike" kern="1200" dirty="0">
                <a:solidFill>
                  <a:schemeClr val="tx1"/>
                </a:solidFill>
                <a:effectLst/>
                <a:latin typeface="+mn-lt"/>
                <a:ea typeface="+mn-ea"/>
                <a:cs typeface="+mn-cs"/>
              </a:rPr>
              <a:t> </a:t>
            </a:r>
            <a:r>
              <a:rPr lang="en-GB" b="1" dirty="0"/>
              <a:t>Abdominal Pain</a:t>
            </a:r>
            <a:endParaRPr lang="en-GB" dirty="0"/>
          </a:p>
          <a:p>
            <a:r>
              <a:rPr lang="en-GB" dirty="0"/>
              <a:t>Pain in the upper abdomen that may radiate to the back.</a:t>
            </a:r>
          </a:p>
          <a:p>
            <a:r>
              <a:rPr lang="en-GB" dirty="0"/>
              <a:t>Often worse when lying down or after eating.</a:t>
            </a:r>
          </a:p>
          <a:p>
            <a:endParaRPr lang="en-GB" dirty="0"/>
          </a:p>
          <a:p>
            <a:r>
              <a:rPr lang="en-GB" b="1" dirty="0"/>
              <a:t>Unexplained Weight Loss</a:t>
            </a:r>
            <a:endParaRPr lang="en-GB" dirty="0"/>
          </a:p>
          <a:p>
            <a:r>
              <a:rPr lang="en-GB" dirty="0"/>
              <a:t>Rapid and unintended weight loss can occur.</a:t>
            </a:r>
          </a:p>
          <a:p>
            <a:endParaRPr lang="en-GB" dirty="0"/>
          </a:p>
          <a:p>
            <a:r>
              <a:rPr lang="en-GB" b="1" dirty="0"/>
              <a:t>Jaundice</a:t>
            </a:r>
            <a:endParaRPr lang="en-GB" dirty="0"/>
          </a:p>
          <a:p>
            <a:r>
              <a:rPr lang="en-GB" dirty="0"/>
              <a:t>Yellowing of the skin and eyes.</a:t>
            </a:r>
          </a:p>
          <a:p>
            <a:r>
              <a:rPr lang="en-GB" dirty="0"/>
              <a:t>Dark urine and pale-</a:t>
            </a:r>
            <a:r>
              <a:rPr lang="en-GB" dirty="0" err="1"/>
              <a:t>colored</a:t>
            </a:r>
            <a:r>
              <a:rPr lang="en-GB" dirty="0"/>
              <a:t> stools.</a:t>
            </a:r>
          </a:p>
          <a:p>
            <a:r>
              <a:rPr lang="en-GB" dirty="0"/>
              <a:t>Usually caused by blockage of the bile duct.</a:t>
            </a:r>
          </a:p>
          <a:p>
            <a:endParaRPr lang="en-GB" dirty="0"/>
          </a:p>
          <a:p>
            <a:r>
              <a:rPr lang="en-GB" b="1" dirty="0"/>
              <a:t>Digestive Problems</a:t>
            </a:r>
            <a:endParaRPr lang="en-GB" dirty="0"/>
          </a:p>
          <a:p>
            <a:r>
              <a:rPr lang="en-GB" dirty="0"/>
              <a:t>Nausea and vomiting.</a:t>
            </a:r>
          </a:p>
          <a:p>
            <a:r>
              <a:rPr lang="en-GB" dirty="0"/>
              <a:t>Loss of appetite.</a:t>
            </a:r>
          </a:p>
          <a:p>
            <a:r>
              <a:rPr lang="en-GB" dirty="0"/>
              <a:t>Indigestion or feeling full quickly.</a:t>
            </a:r>
          </a:p>
          <a:p>
            <a:endParaRPr lang="en-GB" dirty="0"/>
          </a:p>
          <a:p>
            <a:r>
              <a:rPr lang="en-GB" b="1" dirty="0"/>
              <a:t>Changes in Stool</a:t>
            </a:r>
            <a:endParaRPr lang="en-GB" dirty="0"/>
          </a:p>
          <a:p>
            <a:r>
              <a:rPr lang="en-GB" dirty="0"/>
              <a:t>Fatty or greasy stools (steatorrhea). Stay at tor ray a</a:t>
            </a:r>
          </a:p>
          <a:p>
            <a:r>
              <a:rPr lang="en-GB" dirty="0" err="1"/>
              <a:t>Diarrhea</a:t>
            </a:r>
            <a:r>
              <a:rPr lang="en-GB" dirty="0"/>
              <a:t> or constipation.</a:t>
            </a:r>
          </a:p>
          <a:p>
            <a:endParaRPr lang="en-GB" dirty="0"/>
          </a:p>
          <a:p>
            <a:r>
              <a:rPr lang="en-GB" b="1" dirty="0"/>
              <a:t>New-Onset Diabetes</a:t>
            </a:r>
            <a:endParaRPr lang="en-GB" dirty="0"/>
          </a:p>
          <a:p>
            <a:r>
              <a:rPr lang="en-GB" dirty="0"/>
              <a:t>Pancreatic cancer can interfere with insulin production.</a:t>
            </a:r>
          </a:p>
          <a:p>
            <a:endParaRPr lang="en-GB" dirty="0"/>
          </a:p>
          <a:p>
            <a:r>
              <a:rPr lang="en-GB" b="1" dirty="0"/>
              <a:t>Fatigue and Weakness</a:t>
            </a:r>
            <a:endParaRPr lang="en-GB" dirty="0"/>
          </a:p>
          <a:p>
            <a:r>
              <a:rPr lang="en-GB" dirty="0"/>
              <a:t>Persistent tiredness and lack of energy.</a:t>
            </a:r>
          </a:p>
          <a:p>
            <a:endParaRPr lang="en-GB" dirty="0"/>
          </a:p>
          <a:p>
            <a:r>
              <a:rPr lang="en-GB" b="1" dirty="0"/>
              <a:t>Blood Clots</a:t>
            </a:r>
            <a:endParaRPr lang="en-GB" dirty="0"/>
          </a:p>
          <a:p>
            <a:r>
              <a:rPr lang="en-GB" dirty="0"/>
              <a:t>Sometimes, pancreatic cancer can cause clotting issues in veins such as deep vein thrombosis.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(Cancer Research UK, 2023)</a:t>
            </a:r>
          </a:p>
          <a:p>
            <a:endParaRPr lang="en-GB" dirty="0"/>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4</a:t>
            </a:fld>
            <a:endParaRPr lang="en-US"/>
          </a:p>
        </p:txBody>
      </p:sp>
    </p:spTree>
    <p:extLst>
      <p:ext uri="{BB962C8B-B14F-4D97-AF65-F5344CB8AC3E}">
        <p14:creationId xmlns:p14="http://schemas.microsoft.com/office/powerpoint/2010/main" val="927168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pancreas is an important organ with both digestive and hormonal roles. Its exocrine function supports digestion through enzyme secretion, while its endocrine function regulates blood glucose. When pancreatic function is impaired, patients may experience malabsorption, weight loss and blood sugar instability.”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pancreas has a dual role in digestion and blood sugar regulation, which explains the wide range of symptoms experienced by people with pancreatic cancer.”</a:t>
            </a:r>
          </a:p>
          <a:p>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a:t>
            </a:r>
            <a:r>
              <a:rPr lang="en-GB" sz="1200" b="0" i="1" u="none" strike="noStrike" kern="1200" err="1">
                <a:solidFill>
                  <a:schemeClr val="tx1"/>
                </a:solidFill>
                <a:effectLst/>
                <a:latin typeface="+mn-lt"/>
                <a:ea typeface="+mn-ea"/>
                <a:cs typeface="+mn-cs"/>
              </a:rPr>
              <a:t>Tortora</a:t>
            </a:r>
            <a:r>
              <a:rPr lang="en-GB" sz="1200" b="0" i="1" u="none" strike="noStrike" kern="1200" dirty="0">
                <a:solidFill>
                  <a:schemeClr val="tx1"/>
                </a:solidFill>
                <a:effectLst/>
                <a:latin typeface="+mn-lt"/>
                <a:ea typeface="+mn-ea"/>
                <a:cs typeface="+mn-cs"/>
              </a:rPr>
              <a:t> and </a:t>
            </a:r>
            <a:r>
              <a:rPr lang="en-GB" sz="1200" b="0" i="1" u="none" strike="noStrike" kern="1200" err="1">
                <a:solidFill>
                  <a:schemeClr val="tx1"/>
                </a:solidFill>
                <a:effectLst/>
                <a:latin typeface="+mn-lt"/>
                <a:ea typeface="+mn-ea"/>
                <a:cs typeface="+mn-cs"/>
              </a:rPr>
              <a:t>Derrickson</a:t>
            </a:r>
            <a:r>
              <a:rPr lang="en-GB" sz="1200" b="0" i="1" u="none" strike="noStrike" kern="1200" dirty="0">
                <a:solidFill>
                  <a:schemeClr val="tx1"/>
                </a:solidFill>
                <a:effectLst/>
                <a:latin typeface="+mn-lt"/>
                <a:ea typeface="+mn-ea"/>
                <a:cs typeface="+mn-cs"/>
              </a:rPr>
              <a:t>, 2021)</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Anatomy of the Pancreas</a:t>
            </a:r>
          </a:p>
          <a:p>
            <a:r>
              <a:rPr lang="en-GB" sz="1200" b="1" i="0" u="none" strike="noStrike" kern="1200" dirty="0">
                <a:solidFill>
                  <a:schemeClr val="tx1"/>
                </a:solidFill>
                <a:effectLst/>
                <a:latin typeface="+mn-lt"/>
                <a:ea typeface="+mn-ea"/>
                <a:cs typeface="+mn-cs"/>
              </a:rPr>
              <a:t>Location:</a:t>
            </a:r>
            <a:r>
              <a:rPr lang="en-GB" sz="1200" b="0" i="0" u="none" strike="noStrike" kern="1200" dirty="0">
                <a:solidFill>
                  <a:schemeClr val="tx1"/>
                </a:solidFill>
                <a:effectLst/>
                <a:latin typeface="+mn-lt"/>
                <a:ea typeface="+mn-ea"/>
                <a:cs typeface="+mn-cs"/>
              </a:rPr>
              <a:t> behind the stomach, extending horizontally across the posterior abdominal wall.</a:t>
            </a:r>
          </a:p>
          <a:p>
            <a:r>
              <a:rPr lang="en-GB" sz="1200" b="1" i="0" u="none" strike="noStrike" kern="1200" dirty="0">
                <a:solidFill>
                  <a:schemeClr val="tx1"/>
                </a:solidFill>
                <a:effectLst/>
                <a:latin typeface="+mn-lt"/>
                <a:ea typeface="+mn-ea"/>
                <a:cs typeface="+mn-cs"/>
              </a:rPr>
              <a:t>Regions: as you can see on the diagram </a:t>
            </a:r>
            <a:endParaRPr lang="en-GB" sz="1200" b="0" i="0" u="none" strike="noStrike" kern="1200" dirty="0">
              <a:solidFill>
                <a:schemeClr val="tx1"/>
              </a:solidFill>
              <a:effectLst/>
              <a:latin typeface="+mn-lt"/>
              <a:ea typeface="+mn-ea"/>
              <a:cs typeface="+mn-cs"/>
            </a:endParaRPr>
          </a:p>
          <a:p>
            <a:pPr lvl="1"/>
            <a:r>
              <a:rPr lang="en-GB" sz="1200" b="1" i="0" u="none" strike="noStrike" kern="1200" dirty="0">
                <a:solidFill>
                  <a:schemeClr val="tx1"/>
                </a:solidFill>
                <a:effectLst/>
                <a:latin typeface="+mn-lt"/>
                <a:ea typeface="+mn-ea"/>
                <a:cs typeface="+mn-cs"/>
              </a:rPr>
              <a:t>Head:</a:t>
            </a:r>
            <a:r>
              <a:rPr lang="en-GB" sz="1200" b="0" i="0" u="none" strike="noStrike" kern="1200" dirty="0">
                <a:solidFill>
                  <a:schemeClr val="tx1"/>
                </a:solidFill>
                <a:effectLst/>
                <a:latin typeface="+mn-lt"/>
                <a:ea typeface="+mn-ea"/>
                <a:cs typeface="+mn-cs"/>
              </a:rPr>
              <a:t> Nestled in the curve of the duo den um.</a:t>
            </a:r>
          </a:p>
          <a:p>
            <a:pPr lvl="1"/>
            <a:r>
              <a:rPr lang="en-GB" sz="1200" b="1" i="0" u="none" strike="noStrike" kern="1200" dirty="0">
                <a:solidFill>
                  <a:schemeClr val="tx1"/>
                </a:solidFill>
                <a:effectLst/>
                <a:latin typeface="+mn-lt"/>
                <a:ea typeface="+mn-ea"/>
                <a:cs typeface="+mn-cs"/>
              </a:rPr>
              <a:t>Neck:</a:t>
            </a:r>
            <a:r>
              <a:rPr lang="en-GB" sz="1200" b="0" i="0" u="none" strike="noStrike" kern="1200" dirty="0">
                <a:solidFill>
                  <a:schemeClr val="tx1"/>
                </a:solidFill>
                <a:effectLst/>
                <a:latin typeface="+mn-lt"/>
                <a:ea typeface="+mn-ea"/>
                <a:cs typeface="+mn-cs"/>
              </a:rPr>
              <a:t> Between the head and body.</a:t>
            </a:r>
          </a:p>
          <a:p>
            <a:pPr lvl="1"/>
            <a:r>
              <a:rPr lang="en-GB" sz="1200" b="1" i="0" u="none" strike="noStrike" kern="1200" dirty="0">
                <a:solidFill>
                  <a:schemeClr val="tx1"/>
                </a:solidFill>
                <a:effectLst/>
                <a:latin typeface="+mn-lt"/>
                <a:ea typeface="+mn-ea"/>
                <a:cs typeface="+mn-cs"/>
              </a:rPr>
              <a:t>Body:</a:t>
            </a:r>
            <a:r>
              <a:rPr lang="en-GB" sz="1200" b="0" i="0" u="none" strike="noStrike" kern="1200" dirty="0">
                <a:solidFill>
                  <a:schemeClr val="tx1"/>
                </a:solidFill>
                <a:effectLst/>
                <a:latin typeface="+mn-lt"/>
                <a:ea typeface="+mn-ea"/>
                <a:cs typeface="+mn-cs"/>
              </a:rPr>
              <a:t> Central portion extending toward the spleen.</a:t>
            </a:r>
          </a:p>
          <a:p>
            <a:pPr lvl="1"/>
            <a:r>
              <a:rPr lang="en-GB" sz="1200" b="1" i="0" u="none" strike="noStrike" kern="1200" dirty="0">
                <a:solidFill>
                  <a:schemeClr val="tx1"/>
                </a:solidFill>
                <a:effectLst/>
                <a:latin typeface="+mn-lt"/>
                <a:ea typeface="+mn-ea"/>
                <a:cs typeface="+mn-cs"/>
              </a:rPr>
              <a:t>Tail:</a:t>
            </a:r>
            <a:r>
              <a:rPr lang="en-GB" sz="1200" b="0" i="0" u="none" strike="noStrike" kern="1200" dirty="0">
                <a:solidFill>
                  <a:schemeClr val="tx1"/>
                </a:solidFill>
                <a:effectLst/>
                <a:latin typeface="+mn-lt"/>
                <a:ea typeface="+mn-ea"/>
                <a:cs typeface="+mn-cs"/>
              </a:rPr>
              <a:t> Near the spleen.</a:t>
            </a:r>
          </a:p>
        </p:txBody>
      </p:sp>
      <p:sp>
        <p:nvSpPr>
          <p:cNvPr id="4" name="Slide Number Placeholder 3"/>
          <p:cNvSpPr>
            <a:spLocks noGrp="1"/>
          </p:cNvSpPr>
          <p:nvPr>
            <p:ph type="sldNum" sz="quarter" idx="5"/>
          </p:nvPr>
        </p:nvSpPr>
        <p:spPr/>
        <p:txBody>
          <a:bodyPr/>
          <a:lstStyle/>
          <a:p>
            <a:fld id="{E96F4891-0108-2C45-9105-8E9AA520765A}" type="slidenum">
              <a:rPr lang="en-US" smtClean="0"/>
              <a:t>5</a:t>
            </a:fld>
            <a:endParaRPr lang="en-US"/>
          </a:p>
        </p:txBody>
      </p:sp>
    </p:spTree>
    <p:extLst>
      <p:ext uri="{BB962C8B-B14F-4D97-AF65-F5344CB8AC3E}">
        <p14:creationId xmlns:p14="http://schemas.microsoft.com/office/powerpoint/2010/main" val="3915833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Pancreatic cancer impacts the body functions. These physio logical changes cause physical weakness and reduced independence, highlighting the need for holistic care.”</a:t>
            </a:r>
          </a:p>
          <a:p>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(NICE, 2018)</a:t>
            </a: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6</a:t>
            </a:fld>
            <a:endParaRPr lang="en-US"/>
          </a:p>
        </p:txBody>
      </p:sp>
    </p:spTree>
    <p:extLst>
      <p:ext uri="{BB962C8B-B14F-4D97-AF65-F5344CB8AC3E}">
        <p14:creationId xmlns:p14="http://schemas.microsoft.com/office/powerpoint/2010/main" val="2527121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dirty="0">
                <a:ln>
                  <a:noFill/>
                </a:ln>
                <a:effectLst/>
                <a:latin typeface="Arial" panose="020B0604020202020204" pitchFamily="34" charset="0"/>
              </a:rPr>
              <a:t>These are the systems that are affected</a:t>
            </a:r>
          </a:p>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dirty="0">
                <a:ln>
                  <a:noFill/>
                </a:ln>
                <a:effectLst/>
                <a:latin typeface="Arial" panose="020B0604020202020204" pitchFamily="34" charset="0"/>
              </a:rPr>
              <a:t>The Digestive system </a:t>
            </a:r>
          </a:p>
          <a:p>
            <a:pPr marL="0" marR="0" lvl="0" indent="0" defTabSz="914400" rtl="0" eaLnBrk="0" fontAlgn="base" latinLnBrk="0" hangingPunct="0">
              <a:lnSpc>
                <a:spcPct val="90000"/>
              </a:lnSpc>
              <a:spcBef>
                <a:spcPct val="0"/>
              </a:spcBef>
              <a:buClrTx/>
              <a:buSzTx/>
              <a:buNone/>
              <a:tabLst/>
            </a:pPr>
            <a:r>
              <a:rPr kumimoji="0" lang="en-US" altLang="en-US" sz="1600" b="0" i="0" u="none" strike="noStrike" cap="none" normalizeH="0" baseline="0" dirty="0">
                <a:ln>
                  <a:noFill/>
                </a:ln>
                <a:effectLst/>
                <a:latin typeface="Arial" panose="020B0604020202020204" pitchFamily="34" charset="0"/>
              </a:rPr>
              <a:t>The </a:t>
            </a:r>
            <a:r>
              <a:rPr kumimoji="0" lang="en-US" altLang="en-US" sz="1600" b="1" i="0" u="none" strike="noStrike" cap="none" normalizeH="0" baseline="0" dirty="0">
                <a:ln>
                  <a:noFill/>
                </a:ln>
                <a:effectLst/>
                <a:latin typeface="Arial" panose="020B0604020202020204" pitchFamily="34" charset="0"/>
              </a:rPr>
              <a:t>pancreas</a:t>
            </a:r>
            <a:r>
              <a:rPr kumimoji="0" lang="en-US" altLang="en-US" sz="1600" b="0" i="0" u="none" strike="noStrike" cap="none" normalizeH="0" baseline="0" dirty="0">
                <a:ln>
                  <a:noFill/>
                </a:ln>
                <a:effectLst/>
                <a:latin typeface="Arial" panose="020B0604020202020204" pitchFamily="34" charset="0"/>
              </a:rPr>
              <a:t> helps digest food by producing </a:t>
            </a:r>
            <a:r>
              <a:rPr kumimoji="0" lang="en-US" altLang="en-US" sz="1600" b="1" i="0" u="none" strike="noStrike" cap="none" normalizeH="0" baseline="0" dirty="0">
                <a:ln>
                  <a:noFill/>
                </a:ln>
                <a:effectLst/>
                <a:latin typeface="Arial" panose="020B0604020202020204" pitchFamily="34" charset="0"/>
              </a:rPr>
              <a:t>digestive enzymes</a:t>
            </a:r>
            <a:r>
              <a:rPr kumimoji="0" lang="en-US" altLang="en-US" sz="1600" b="0" i="0" u="none" strike="noStrike" cap="none" normalizeH="0" baseline="0" dirty="0">
                <a:ln>
                  <a:noFill/>
                </a:ln>
                <a:effectLst/>
                <a:latin typeface="Arial" panose="020B0604020202020204" pitchFamily="34" charset="0"/>
              </a:rPr>
              <a:t>.</a:t>
            </a:r>
            <a:endParaRPr kumimoji="0" lang="en-GB"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None/>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dirty="0">
                <a:ln>
                  <a:noFill/>
                </a:ln>
                <a:effectLst/>
                <a:latin typeface="Arial" panose="020B0604020202020204" pitchFamily="34" charset="0"/>
              </a:rPr>
              <a:t>Pancreatic cancer can block these enzymes, leading to the symptoms mentioned earlier. </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dirty="0">
                <a:ln>
                  <a:noFill/>
                </a:ln>
                <a:effectLst/>
                <a:latin typeface="Arial" panose="020B0604020202020204" pitchFamily="34" charset="0"/>
              </a:rPr>
              <a:t>Weight loss, Poor digestion and Fatty stools relate to the digestive system.</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dirty="0">
                <a:ln>
                  <a:noFill/>
                </a:ln>
                <a:effectLst/>
                <a:latin typeface="Arial" panose="020B0604020202020204" pitchFamily="34" charset="0"/>
              </a:rPr>
              <a:t>Because of this, pancreatic cancer is classed primarily as a </a:t>
            </a:r>
            <a:r>
              <a:rPr kumimoji="0" lang="en-US" altLang="en-US" sz="1600" b="1" i="0" u="none" strike="noStrike" cap="none" normalizeH="0" baseline="0" dirty="0">
                <a:ln>
                  <a:noFill/>
                </a:ln>
                <a:effectLst/>
                <a:latin typeface="Arial" panose="020B0604020202020204" pitchFamily="34" charset="0"/>
              </a:rPr>
              <a:t>digestive system cancer</a:t>
            </a:r>
            <a:r>
              <a:rPr kumimoji="0" lang="en-US" altLang="en-US" sz="1600" b="0" i="0" u="none" strike="noStrike" cap="none" normalizeH="0" baseline="0" dirty="0">
                <a:ln>
                  <a:noFill/>
                </a:ln>
                <a:effectLst/>
                <a:latin typeface="Arial" panose="020B0604020202020204" pitchFamily="34" charset="0"/>
              </a:rPr>
              <a:t>.</a:t>
            </a:r>
          </a:p>
          <a:p>
            <a:pPr marL="457200" marR="0" lvl="1" indent="0" defTabSz="914400" rtl="0" eaLnBrk="0" fontAlgn="base" latinLnBrk="0" hangingPunct="0">
              <a:lnSpc>
                <a:spcPct val="90000"/>
              </a:lnSpc>
              <a:spcBef>
                <a:spcPct val="0"/>
              </a:spcBef>
              <a:buClrTx/>
              <a:buSzTx/>
              <a:buFontTx/>
              <a:buChar char="•"/>
              <a:tabLst/>
            </a:pPr>
            <a:endParaRPr kumimoji="0" lang="en-US" altLang="en-US" sz="16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Arial" panose="020B0604020202020204" pitchFamily="34" charset="0"/>
              </a:rPr>
              <a:t>Malnutrition due to digestive problems leads to</a:t>
            </a:r>
            <a:r>
              <a:rPr kumimoji="0" lang="en-US" altLang="en-US" sz="1200" b="1" i="0" u="none" strike="noStrike" cap="none" normalizeH="0" baseline="0" dirty="0">
                <a:ln>
                  <a:noFill/>
                </a:ln>
                <a:solidFill>
                  <a:srgbClr val="000000"/>
                </a:solidFill>
                <a:effectLst/>
                <a:latin typeface="Arial" panose="020B0604020202020204" pitchFamily="34" charset="0"/>
              </a:rPr>
              <a:t> more exposure to infections</a:t>
            </a:r>
            <a:r>
              <a:rPr kumimoji="0" lang="en-US" altLang="en-US" sz="12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Arial" panose="020B0604020202020204" pitchFamily="34" charset="0"/>
              </a:rPr>
              <a:t>Systemic effects, including weight loss and muscle wasting, impact overall health.</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dirty="0">
                <a:ln>
                  <a:noFill/>
                </a:ln>
                <a:effectLst/>
                <a:latin typeface="Arial" panose="020B0604020202020204" pitchFamily="34" charset="0"/>
              </a:rPr>
              <a:t>the Endocrine system is also affected)</a:t>
            </a:r>
          </a:p>
          <a:p>
            <a:pPr marL="0" marR="0" lvl="0" indent="0" defTabSz="914400" rtl="0" eaLnBrk="0" fontAlgn="base" latinLnBrk="0" hangingPunct="0">
              <a:lnSpc>
                <a:spcPct val="90000"/>
              </a:lnSpc>
              <a:spcBef>
                <a:spcPct val="0"/>
              </a:spcBef>
              <a:buClrTx/>
              <a:buSzTx/>
              <a:buNone/>
              <a:tabLst/>
            </a:pPr>
            <a:r>
              <a:rPr kumimoji="0" lang="en-US" altLang="en-US" sz="1600" b="0" i="0" u="none" strike="noStrike" cap="none" normalizeH="0" baseline="0" dirty="0">
                <a:ln>
                  <a:noFill/>
                </a:ln>
                <a:effectLst/>
                <a:latin typeface="Arial" panose="020B0604020202020204" pitchFamily="34" charset="0"/>
              </a:rPr>
              <a:t>The pancreas also produces hormones such as </a:t>
            </a:r>
            <a:r>
              <a:rPr kumimoji="0" lang="en-US" altLang="en-US" sz="1600" b="1" i="0" u="none" strike="noStrike" cap="none" normalizeH="0" baseline="0" dirty="0">
                <a:ln>
                  <a:noFill/>
                </a:ln>
                <a:effectLst/>
                <a:latin typeface="Arial" panose="020B0604020202020204" pitchFamily="34" charset="0"/>
              </a:rPr>
              <a:t>insulin and </a:t>
            </a:r>
            <a:r>
              <a:rPr kumimoji="0" lang="en-US" altLang="en-US" sz="1600" b="1" i="0" u="none" strike="noStrike" cap="none" normalizeH="0" baseline="0" dirty="0" err="1">
                <a:ln>
                  <a:noFill/>
                </a:ln>
                <a:effectLst/>
                <a:latin typeface="Arial" panose="020B0604020202020204" pitchFamily="34" charset="0"/>
              </a:rPr>
              <a:t>glu</a:t>
            </a:r>
            <a:r>
              <a:rPr kumimoji="0" lang="en-US" altLang="en-US" sz="1600" b="1" i="0" u="none" strike="noStrike" cap="none" normalizeH="0" baseline="0" dirty="0">
                <a:ln>
                  <a:noFill/>
                </a:ln>
                <a:effectLst/>
                <a:latin typeface="Arial" panose="020B0604020202020204" pitchFamily="34" charset="0"/>
              </a:rPr>
              <a:t> ca </a:t>
            </a:r>
            <a:r>
              <a:rPr kumimoji="0" lang="en-US" altLang="en-US" sz="1600" b="1" i="0" u="none" strike="noStrike" cap="none" normalizeH="0" baseline="0" dirty="0" err="1">
                <a:ln>
                  <a:noFill/>
                </a:ln>
                <a:effectLst/>
                <a:latin typeface="Arial" panose="020B0604020202020204" pitchFamily="34" charset="0"/>
              </a:rPr>
              <a:t>gon</a:t>
            </a:r>
            <a:r>
              <a:rPr kumimoji="0" lang="en-US" altLang="en-US" sz="16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dirty="0">
                <a:ln>
                  <a:noFill/>
                </a:ln>
                <a:effectLst/>
                <a:latin typeface="Arial" panose="020B0604020202020204" pitchFamily="34" charset="0"/>
              </a:rPr>
              <a:t>Cancer can disrupt blood sugar control, causing: New-onset diabetes and worsening of existing diabetes</a:t>
            </a:r>
          </a:p>
          <a:p>
            <a:pPr marL="457200" marR="0" lvl="1" indent="0" defTabSz="914400" rtl="0" eaLnBrk="0" fontAlgn="base" latinLnBrk="0" hangingPunct="0">
              <a:lnSpc>
                <a:spcPct val="90000"/>
              </a:lnSpc>
              <a:spcBef>
                <a:spcPct val="0"/>
              </a:spcBef>
              <a:buClrTx/>
              <a:buSzTx/>
              <a:buNone/>
              <a:tabLst/>
            </a:pPr>
            <a:endParaRPr lang="en-US" altLang="en-US" sz="1600" dirty="0">
              <a:latin typeface="Arial" panose="020B0604020202020204" pitchFamily="34" charset="0"/>
            </a:endParaRPr>
          </a:p>
          <a:p>
            <a:pPr marL="457200" marR="0" lvl="1" indent="0" defTabSz="914400" rtl="0" eaLnBrk="0" fontAlgn="base" latinLnBrk="0" hangingPunct="0">
              <a:lnSpc>
                <a:spcPct val="90000"/>
              </a:lnSpc>
              <a:spcBef>
                <a:spcPct val="0"/>
              </a:spcBef>
              <a:buClrTx/>
              <a:buSzTx/>
              <a:buNone/>
              <a:tabLst/>
            </a:pPr>
            <a:r>
              <a:rPr kumimoji="0" lang="en-US" altLang="en-US" sz="1600" b="0" i="0" u="none" strike="noStrike" cap="none" normalizeH="0" baseline="0" dirty="0">
                <a:ln>
                  <a:noFill/>
                </a:ln>
                <a:effectLst/>
                <a:latin typeface="Arial" panose="020B0604020202020204" pitchFamily="34" charset="0"/>
              </a:rPr>
              <a:t>(</a:t>
            </a:r>
            <a:r>
              <a:rPr kumimoji="0" lang="en-US" altLang="en-US" sz="1600" b="0" i="0" u="none" strike="noStrike" cap="none" normalizeH="0" baseline="0" dirty="0" err="1">
                <a:ln>
                  <a:noFill/>
                </a:ln>
                <a:effectLst/>
                <a:latin typeface="Arial" panose="020B0604020202020204" pitchFamily="34" charset="0"/>
              </a:rPr>
              <a:t>McGuian</a:t>
            </a:r>
            <a:r>
              <a:rPr kumimoji="0" lang="en-US" altLang="en-US" sz="1600" b="0" i="0" u="none" strike="noStrike" cap="none" normalizeH="0" baseline="0" dirty="0">
                <a:ln>
                  <a:noFill/>
                </a:ln>
                <a:effectLst/>
                <a:latin typeface="Arial" panose="020B0604020202020204" pitchFamily="34" charset="0"/>
              </a:rPr>
              <a:t> </a:t>
            </a:r>
            <a:r>
              <a:rPr kumimoji="0" lang="en-US" altLang="en-US" sz="1600" b="0" i="1" u="none" strike="noStrike" cap="none" normalizeH="0" baseline="0" dirty="0">
                <a:ln>
                  <a:noFill/>
                </a:ln>
                <a:effectLst/>
                <a:latin typeface="Arial" panose="020B0604020202020204" pitchFamily="34" charset="0"/>
              </a:rPr>
              <a:t>et al.,</a:t>
            </a:r>
            <a:r>
              <a:rPr kumimoji="0" lang="en-US" altLang="en-US" sz="1600" b="0" i="0" u="none" strike="noStrike" cap="none" normalizeH="0" baseline="0" dirty="0">
                <a:ln>
                  <a:noFill/>
                </a:ln>
                <a:effectLst/>
                <a:latin typeface="Arial" panose="020B0604020202020204" pitchFamily="34" charset="0"/>
              </a:rPr>
              <a:t> 2018).</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7</a:t>
            </a:fld>
            <a:endParaRPr lang="en-US"/>
          </a:p>
        </p:txBody>
      </p:sp>
    </p:spTree>
    <p:extLst>
      <p:ext uri="{BB962C8B-B14F-4D97-AF65-F5344CB8AC3E}">
        <p14:creationId xmlns:p14="http://schemas.microsoft.com/office/powerpoint/2010/main" val="3320682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effects on body functioning</a:t>
            </a:r>
          </a:p>
          <a:p>
            <a:endParaRPr lang="en-US" dirty="0"/>
          </a:p>
          <a:p>
            <a:r>
              <a:rPr lang="en-US" dirty="0"/>
              <a:t>Other systems such as the liver and the ser cur lay tory system is also affected by pancreatic cancer. The liver system is where tumor growth happens, causing the jaundice and Bile blockage.</a:t>
            </a:r>
          </a:p>
          <a:p>
            <a:endParaRPr lang="en-US" dirty="0"/>
          </a:p>
          <a:p>
            <a:r>
              <a:rPr lang="en-US" dirty="0"/>
              <a:t> this explains why &amp; where the symptoms come from. </a:t>
            </a:r>
          </a:p>
        </p:txBody>
      </p:sp>
      <p:sp>
        <p:nvSpPr>
          <p:cNvPr id="4" name="Slide Number Placeholder 3"/>
          <p:cNvSpPr>
            <a:spLocks noGrp="1"/>
          </p:cNvSpPr>
          <p:nvPr>
            <p:ph type="sldNum" sz="quarter" idx="5"/>
          </p:nvPr>
        </p:nvSpPr>
        <p:spPr/>
        <p:txBody>
          <a:bodyPr/>
          <a:lstStyle/>
          <a:p>
            <a:fld id="{E96F4891-0108-2C45-9105-8E9AA520765A}" type="slidenum">
              <a:rPr lang="en-US" smtClean="0"/>
              <a:t>8</a:t>
            </a:fld>
            <a:endParaRPr lang="en-US"/>
          </a:p>
        </p:txBody>
      </p:sp>
    </p:spTree>
    <p:extLst>
      <p:ext uri="{BB962C8B-B14F-4D97-AF65-F5344CB8AC3E}">
        <p14:creationId xmlns:p14="http://schemas.microsoft.com/office/powerpoint/2010/main" val="4155682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is a fictional service user which  allows care needs to be explored while maintaining confidentiality.”</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Patient X is 63 years old, female, black </a:t>
            </a:r>
            <a:r>
              <a:rPr lang="en-GB" sz="1200" b="0" i="0" u="none" strike="noStrike" kern="1200" dirty="0" err="1">
                <a:solidFill>
                  <a:schemeClr val="tx1"/>
                </a:solidFill>
                <a:effectLst/>
                <a:latin typeface="+mn-lt"/>
                <a:ea typeface="+mn-ea"/>
                <a:cs typeface="+mn-cs"/>
              </a:rPr>
              <a:t>british</a:t>
            </a:r>
            <a:r>
              <a:rPr lang="en-GB" sz="1200" b="0" i="0" u="none" strike="noStrike" kern="1200" dirty="0">
                <a:solidFill>
                  <a:schemeClr val="tx1"/>
                </a:solidFill>
                <a:effectLst/>
                <a:latin typeface="+mn-lt"/>
                <a:ea typeface="+mn-ea"/>
                <a:cs typeface="+mn-cs"/>
              </a:rPr>
              <a:t>, married, lives at home with spouse, works as a cleaner, has a daughter, son and grandchildren. Currently been diagnosed with pancreatic cancer.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patient has Never smoked, rarely drinks, BMI now below 18 due to </a:t>
            </a:r>
            <a:r>
              <a:rPr lang="en-GB" sz="1200" b="0" i="0" u="none" strike="noStrike" kern="1200" dirty="0" err="1">
                <a:solidFill>
                  <a:schemeClr val="tx1"/>
                </a:solidFill>
                <a:effectLst/>
                <a:latin typeface="+mn-lt"/>
                <a:ea typeface="+mn-ea"/>
                <a:cs typeface="+mn-cs"/>
              </a:rPr>
              <a:t>weightloss</a:t>
            </a:r>
            <a:r>
              <a:rPr lang="en-GB" sz="1200" b="0" i="0" u="none" strike="noStrike" kern="1200" dirty="0">
                <a:solidFill>
                  <a:schemeClr val="tx1"/>
                </a:solidFill>
                <a:effectLst/>
                <a:latin typeface="+mn-lt"/>
                <a:ea typeface="+mn-ea"/>
                <a:cs typeface="+mn-cs"/>
              </a:rPr>
              <a:t>.</a:t>
            </a:r>
            <a:endParaRPr lang="en-US" dirty="0"/>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pt was diabetic then lost the weight by fitness and diet. Patient was then undiagnosed, managed to turn the diabetes around. A few years later the patient began loosing weight, the pt had never been on insulin before. Once insulin therapy was recommended the pt was in an out of hospital trying insulin but it wasn’t working.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pt was then diagnosed with cancer with palliative care due to being undiagnosed for a long time. pt had a stent fitted but no chemotherapy. pt ended up being terminal. </a:t>
            </a: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6F4891-0108-2C45-9105-8E9AA520765A}" type="slidenum">
              <a:rPr lang="en-US" smtClean="0"/>
              <a:t>9</a:t>
            </a:fld>
            <a:endParaRPr lang="en-US"/>
          </a:p>
        </p:txBody>
      </p:sp>
    </p:spTree>
    <p:extLst>
      <p:ext uri="{BB962C8B-B14F-4D97-AF65-F5344CB8AC3E}">
        <p14:creationId xmlns:p14="http://schemas.microsoft.com/office/powerpoint/2010/main" val="4124153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Risk factors for pancreatic cancer include increasing age, smoking, obesity, type 2 diabetes and a family history of cancer. Lifestyle factors are strongly associated with disease development.</a:t>
            </a:r>
          </a:p>
          <a:p>
            <a:r>
              <a:rPr lang="en-GB" sz="1200" b="0" i="0" u="none" strike="noStrike" kern="1200" dirty="0">
                <a:solidFill>
                  <a:schemeClr val="tx1"/>
                </a:solidFill>
                <a:effectLst/>
                <a:latin typeface="+mn-lt"/>
                <a:ea typeface="+mn-ea"/>
                <a:cs typeface="+mn-cs"/>
              </a:rPr>
              <a:t> (Cancer Research UK, 2023).</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“Many risk factors are preventable, highlighting the importance of public health awareness.” in relation to the pt they are above 60, previous diabetes, family history off cancer and showing signs of chronic inflammation of pancreas, and was diagnosed late </a:t>
            </a:r>
          </a:p>
        </p:txBody>
      </p:sp>
      <p:sp>
        <p:nvSpPr>
          <p:cNvPr id="4" name="Slide Number Placeholder 3"/>
          <p:cNvSpPr>
            <a:spLocks noGrp="1"/>
          </p:cNvSpPr>
          <p:nvPr>
            <p:ph type="sldNum" sz="quarter" idx="5"/>
          </p:nvPr>
        </p:nvSpPr>
        <p:spPr/>
        <p:txBody>
          <a:bodyPr/>
          <a:lstStyle/>
          <a:p>
            <a:fld id="{E96F4891-0108-2C45-9105-8E9AA520765A}" type="slidenum">
              <a:rPr lang="en-US" smtClean="0"/>
              <a:t>10</a:t>
            </a:fld>
            <a:endParaRPr lang="en-US"/>
          </a:p>
        </p:txBody>
      </p:sp>
    </p:spTree>
    <p:extLst>
      <p:ext uri="{BB962C8B-B14F-4D97-AF65-F5344CB8AC3E}">
        <p14:creationId xmlns:p14="http://schemas.microsoft.com/office/powerpoint/2010/main" val="40601297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The evidence based recommendation from NICE guidelines start with communication. </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(follow diagram) </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Ethical considerations should be considered:</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Respect patient autonomy and informed decision-making.</a:t>
            </a:r>
          </a:p>
          <a:p>
            <a:pPr marL="0" indent="0" defTabSz="914400" eaLnBrk="0" fontAlgn="base" hangingPunct="0">
              <a:lnSpc>
                <a:spcPct val="90000"/>
              </a:lnSpc>
              <a:spcBef>
                <a:spcPct val="0"/>
              </a:spcBef>
              <a:buClrTx/>
              <a:buSzTx/>
              <a:buFont typeface="Arial"/>
              <a:buNone/>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Gain valid informed consent for all treatments and interventions.</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Maintain confidentiality in line with policies.</a:t>
            </a:r>
          </a:p>
          <a:p>
            <a:pPr marL="0" indent="0" defTabSz="914400" eaLnBrk="0" fontAlgn="base" hangingPunct="0">
              <a:lnSpc>
                <a:spcPct val="90000"/>
              </a:lnSpc>
              <a:spcBef>
                <a:spcPct val="0"/>
              </a:spcBef>
              <a:buClrTx/>
              <a:buSzTx/>
              <a:buFontTx/>
              <a:buChar char="•"/>
            </a:pPr>
            <a:endParaRPr lang="en-US" altLang="en-US" b="0" dirty="0">
              <a:latin typeface="Arial" panose="020B0604020202020204" pitchFamily="34" charset="0"/>
            </a:endParaRP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Act in the patient’s best interests if capacity becomes impaired (Mental Capacity Act)</a:t>
            </a:r>
          </a:p>
          <a:p>
            <a:pPr marL="0" indent="0" defTabSz="914400" eaLnBrk="0" fontAlgn="base" hangingPunct="0">
              <a:lnSpc>
                <a:spcPct val="90000"/>
              </a:lnSpc>
              <a:spcBef>
                <a:spcPct val="0"/>
              </a:spcBef>
              <a:buClrTx/>
              <a:buSzTx/>
              <a:buFontTx/>
              <a:buChar char="•"/>
            </a:pPr>
            <a:r>
              <a:rPr lang="en-US" altLang="en-US" b="0" dirty="0">
                <a:latin typeface="Arial" panose="020B0604020202020204" pitchFamily="34" charset="0"/>
              </a:rPr>
              <a:t>Balance life-prolonging treatment with quality of life</a:t>
            </a:r>
          </a:p>
          <a:p>
            <a:pPr marL="0" indent="0" defTabSz="914400" eaLnBrk="0" fontAlgn="base" hangingPunct="0">
              <a:lnSpc>
                <a:spcPct val="90000"/>
              </a:lnSpc>
              <a:spcBef>
                <a:spcPct val="0"/>
              </a:spcBef>
              <a:buClrTx/>
              <a:buSzTx/>
              <a:buFont typeface="Arial"/>
              <a:buNone/>
            </a:pPr>
            <a:r>
              <a:rPr lang="en-US" altLang="en-US" b="0" dirty="0">
                <a:latin typeface="Arial" panose="020B0604020202020204" pitchFamily="34" charset="0"/>
              </a:rPr>
              <a:t>(NHS, 2025)</a:t>
            </a: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11</a:t>
            </a:fld>
            <a:endParaRPr lang="en-US"/>
          </a:p>
        </p:txBody>
      </p:sp>
    </p:spTree>
    <p:extLst>
      <p:ext uri="{BB962C8B-B14F-4D97-AF65-F5344CB8AC3E}">
        <p14:creationId xmlns:p14="http://schemas.microsoft.com/office/powerpoint/2010/main" val="17797877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Care planning is another recommendation which the diagram shows.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1. Follow MDT Approach </a:t>
            </a:r>
          </a:p>
          <a:p>
            <a:r>
              <a:rPr lang="en-GB" sz="1200" b="1" i="0" u="none" strike="noStrike" kern="1200" dirty="0">
                <a:solidFill>
                  <a:schemeClr val="tx1"/>
                </a:solidFill>
                <a:effectLst/>
                <a:latin typeface="+mn-lt"/>
                <a:ea typeface="+mn-ea"/>
                <a:cs typeface="+mn-cs"/>
              </a:rPr>
              <a:t>2. develop personal care plan </a:t>
            </a:r>
          </a:p>
          <a:p>
            <a:r>
              <a:rPr lang="en-GB" sz="1200" b="1" i="0" u="none" strike="noStrike" kern="1200" dirty="0">
                <a:solidFill>
                  <a:schemeClr val="tx1"/>
                </a:solidFill>
                <a:effectLst/>
                <a:latin typeface="+mn-lt"/>
                <a:ea typeface="+mn-ea"/>
                <a:cs typeface="+mn-cs"/>
              </a:rPr>
              <a:t>3. include advanced care planning early 4. refer to specialist palliative care </a:t>
            </a:r>
          </a:p>
          <a:p>
            <a:endParaRPr lang="en-GB" sz="1200" b="1"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specialist pancreatic MDT</a:t>
            </a:r>
            <a:r>
              <a:rPr lang="en-GB" sz="1200" b="0" i="0" u="none" strike="noStrike" kern="1200" dirty="0">
                <a:solidFill>
                  <a:schemeClr val="tx1"/>
                </a:solidFill>
                <a:effectLst/>
                <a:latin typeface="+mn-lt"/>
                <a:ea typeface="+mn-ea"/>
                <a:cs typeface="+mn-cs"/>
              </a:rPr>
              <a:t> should lead diagnosis, treatment plan, and ongoing care decisions.</a:t>
            </a:r>
          </a:p>
          <a:p>
            <a:r>
              <a:rPr lang="en-GB" sz="1200" b="0" i="0" u="none" strike="noStrike" kern="1200" dirty="0">
                <a:solidFill>
                  <a:schemeClr val="tx1"/>
                </a:solidFill>
                <a:effectLst/>
                <a:latin typeface="+mn-lt"/>
                <a:ea typeface="+mn-ea"/>
                <a:cs typeface="+mn-cs"/>
              </a:rPr>
              <a:t>Care should be coordinated with local cancer units to deliver appropriate interventions.</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Shared decision-making:</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Patients should be actively involved in decisions about their care, informed about treatment options, risks, and benefits.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Key roles in the MDT may include:</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Oncologists</a:t>
            </a:r>
          </a:p>
          <a:p>
            <a:r>
              <a:rPr lang="en-GB" sz="1200" b="0" i="0" u="none" strike="noStrike" kern="1200" dirty="0">
                <a:solidFill>
                  <a:schemeClr val="tx1"/>
                </a:solidFill>
                <a:effectLst/>
                <a:latin typeface="+mn-lt"/>
                <a:ea typeface="+mn-ea"/>
                <a:cs typeface="+mn-cs"/>
              </a:rPr>
              <a:t>Radiologists </a:t>
            </a:r>
          </a:p>
          <a:p>
            <a:r>
              <a:rPr lang="en-GB" sz="1200" b="0" i="0" u="none" strike="noStrike" kern="1200" dirty="0">
                <a:solidFill>
                  <a:schemeClr val="tx1"/>
                </a:solidFill>
                <a:effectLst/>
                <a:latin typeface="+mn-lt"/>
                <a:ea typeface="+mn-ea"/>
                <a:cs typeface="+mn-cs"/>
              </a:rPr>
              <a:t>pathologists</a:t>
            </a:r>
          </a:p>
          <a:p>
            <a:r>
              <a:rPr lang="en-GB" sz="1200" b="0" i="0" u="none" strike="noStrike" kern="1200" dirty="0">
                <a:solidFill>
                  <a:schemeClr val="tx1"/>
                </a:solidFill>
                <a:effectLst/>
                <a:latin typeface="+mn-lt"/>
                <a:ea typeface="+mn-ea"/>
                <a:cs typeface="+mn-cs"/>
              </a:rPr>
              <a:t>Specialist cancer nurses</a:t>
            </a:r>
          </a:p>
          <a:p>
            <a:r>
              <a:rPr lang="en-GB" sz="1200" b="0" i="0" u="none" strike="noStrike" kern="1200" dirty="0">
                <a:solidFill>
                  <a:schemeClr val="tx1"/>
                </a:solidFill>
                <a:effectLst/>
                <a:latin typeface="+mn-lt"/>
                <a:ea typeface="+mn-ea"/>
                <a:cs typeface="+mn-cs"/>
              </a:rPr>
              <a:t>Dietitians, palliative care and psychology support </a:t>
            </a:r>
          </a:p>
          <a:p>
            <a:r>
              <a:rPr lang="en-GB" sz="1200" b="0" i="0" u="none" strike="noStrike" kern="1200" dirty="0">
                <a:solidFill>
                  <a:schemeClr val="tx1"/>
                </a:solidFill>
                <a:effectLst/>
                <a:latin typeface="+mn-lt"/>
                <a:ea typeface="+mn-ea"/>
                <a:cs typeface="+mn-cs"/>
              </a:rPr>
              <a:t>(Nice,2018). </a:t>
            </a: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12</a:t>
            </a:fld>
            <a:endParaRPr lang="en-US"/>
          </a:p>
        </p:txBody>
      </p:sp>
    </p:spTree>
    <p:extLst>
      <p:ext uri="{BB962C8B-B14F-4D97-AF65-F5344CB8AC3E}">
        <p14:creationId xmlns:p14="http://schemas.microsoft.com/office/powerpoint/2010/main" val="1951818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monitoring</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Pain should be actively assessed and managed, including options like coeliac plexus blocks, when standard analgesics are not sufficient.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 Obstruction Relief</a:t>
            </a:r>
          </a:p>
          <a:p>
            <a:r>
              <a:rPr lang="en-GB" sz="1200" b="0" i="0" u="none" strike="noStrike" kern="1200" dirty="0">
                <a:solidFill>
                  <a:schemeClr val="tx1"/>
                </a:solidFill>
                <a:effectLst/>
                <a:latin typeface="+mn-lt"/>
                <a:ea typeface="+mn-ea"/>
                <a:cs typeface="+mn-cs"/>
              </a:rPr>
              <a:t>Procedures to relieve biliary or duo-</a:t>
            </a:r>
            <a:r>
              <a:rPr lang="en-GB" sz="1200" b="0" i="0" u="none" strike="noStrike" kern="1200" dirty="0" err="1">
                <a:solidFill>
                  <a:schemeClr val="tx1"/>
                </a:solidFill>
                <a:effectLst/>
                <a:latin typeface="+mn-lt"/>
                <a:ea typeface="+mn-ea"/>
                <a:cs typeface="+mn-cs"/>
              </a:rPr>
              <a:t>denal</a:t>
            </a:r>
            <a:r>
              <a:rPr lang="en-GB" sz="1200" b="0" i="0" u="none" strike="noStrike" kern="1200" dirty="0">
                <a:solidFill>
                  <a:schemeClr val="tx1"/>
                </a:solidFill>
                <a:effectLst/>
                <a:latin typeface="+mn-lt"/>
                <a:ea typeface="+mn-ea"/>
                <a:cs typeface="+mn-cs"/>
              </a:rPr>
              <a:t> obstruction are important for symptom control for example, stenting or bypass). Which pt X had to have.</a:t>
            </a:r>
          </a:p>
          <a:p>
            <a:endParaRPr lang="en-GB" sz="1200" b="0" i="0" u="none" strike="noStrike" kern="1200" dirty="0">
              <a:solidFill>
                <a:schemeClr val="tx1"/>
              </a:solidFill>
              <a:effectLst/>
              <a:latin typeface="+mn-lt"/>
              <a:ea typeface="+mn-ea"/>
              <a:cs typeface="+mn-cs"/>
            </a:endParaRPr>
          </a:p>
          <a:p>
            <a:pPr marL="0" indent="0" defTabSz="914400">
              <a:buClrTx/>
              <a:buSzTx/>
              <a:buFontTx/>
              <a:buNone/>
            </a:pPr>
            <a:r>
              <a:rPr lang="en-US" altLang="en-US" sz="1200" b="0" dirty="0">
                <a:solidFill>
                  <a:srgbClr val="000000"/>
                </a:solidFill>
              </a:rPr>
              <a:t>Rehabilitation and quality of life should be provided as part of post-treatment care.</a:t>
            </a:r>
          </a:p>
          <a:p>
            <a:pPr marL="0" indent="0" defTabSz="914400">
              <a:buClrTx/>
              <a:buSzTx/>
              <a:buFontTx/>
              <a:buChar char="•"/>
            </a:pPr>
            <a:endParaRPr lang="en-US" altLang="en-US" sz="1200" b="0" dirty="0">
              <a:solidFill>
                <a:srgbClr val="000000"/>
              </a:solidFill>
            </a:endParaRPr>
          </a:p>
          <a:p>
            <a:pPr marL="0" indent="0" defTabSz="914400">
              <a:buClrTx/>
              <a:buSzTx/>
              <a:buFont typeface="Arial"/>
              <a:buNone/>
            </a:pPr>
            <a:r>
              <a:rPr lang="en-US" altLang="en-US" sz="1050" b="0" dirty="0">
                <a:solidFill>
                  <a:srgbClr val="000000"/>
                </a:solidFill>
              </a:rPr>
              <a:t>(</a:t>
            </a:r>
            <a:r>
              <a:rPr lang="en-US" altLang="en-US" sz="1050" b="0" i="1" dirty="0">
                <a:solidFill>
                  <a:srgbClr val="000000"/>
                </a:solidFill>
              </a:rPr>
              <a:t>NICE, 2018, Pancreatic Cancer UK 2025).</a:t>
            </a:r>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96F4891-0108-2C45-9105-8E9AA520765A}" type="slidenum">
              <a:rPr lang="en-US" smtClean="0"/>
              <a:t>13</a:t>
            </a:fld>
            <a:endParaRPr lang="en-US"/>
          </a:p>
        </p:txBody>
      </p:sp>
    </p:spTree>
    <p:extLst>
      <p:ext uri="{BB962C8B-B14F-4D97-AF65-F5344CB8AC3E}">
        <p14:creationId xmlns:p14="http://schemas.microsoft.com/office/powerpoint/2010/main" val="40354895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US"/>
              <a:t>Following NICE guidelines NG18 – the use of </a:t>
            </a:r>
            <a:r>
              <a:rPr kumimoji="0" lang="en-US" altLang="en-US" sz="1200" b="1" i="0" u="none" strike="noStrike" cap="none" normalizeH="0" baseline="0">
                <a:ln>
                  <a:noFill/>
                </a:ln>
                <a:solidFill>
                  <a:srgbClr val="000000"/>
                </a:solidFill>
                <a:effectLst/>
                <a:latin typeface="Arial" panose="020B0604020202020204" pitchFamily="34" charset="0"/>
              </a:rPr>
              <a:t>Pancreatic enzyme replacement therapy (PERT) is recommended. Pt should be </a:t>
            </a:r>
            <a:r>
              <a:rPr kumimoji="0" lang="en-US" altLang="en-US" sz="1200" b="0" i="0" u="none" strike="noStrike" cap="none" normalizeH="0" baseline="0">
                <a:ln>
                  <a:noFill/>
                </a:ln>
                <a:solidFill>
                  <a:srgbClr val="000000"/>
                </a:solidFill>
                <a:effectLst/>
                <a:latin typeface="Arial" panose="020B0604020202020204" pitchFamily="34" charset="0"/>
              </a:rPr>
              <a:t>Offered </a:t>
            </a:r>
            <a:r>
              <a:rPr kumimoji="0" lang="en-US" altLang="en-US" sz="1200" b="1" i="0" u="none" strike="noStrike" cap="none" normalizeH="0" baseline="0">
                <a:ln>
                  <a:noFill/>
                </a:ln>
                <a:solidFill>
                  <a:srgbClr val="000000"/>
                </a:solidFill>
                <a:effectLst/>
                <a:latin typeface="Arial" panose="020B0604020202020204" pitchFamily="34" charset="0"/>
              </a:rPr>
              <a:t>pancreatic enzyme supplements</a:t>
            </a:r>
            <a:r>
              <a:rPr kumimoji="0" lang="en-US" altLang="en-US" sz="1200" b="0" i="0" u="none" strike="noStrike" cap="none" normalizeH="0" baseline="0">
                <a:ln>
                  <a:noFill/>
                </a:ln>
                <a:solidFill>
                  <a:srgbClr val="000000"/>
                </a:solidFill>
                <a:effectLst/>
                <a:latin typeface="Arial" panose="020B0604020202020204" pitchFamily="34" charset="0"/>
              </a:rPr>
              <a:t> and Consider using enzyme replacement before </a:t>
            </a:r>
            <a:r>
              <a:rPr kumimoji="0" lang="en-US" altLang="en-US" sz="1200" b="0" i="1" u="none" strike="noStrike" cap="none" normalizeH="0" baseline="0">
                <a:ln>
                  <a:noFill/>
                </a:ln>
                <a:solidFill>
                  <a:srgbClr val="000000"/>
                </a:solidFill>
                <a:effectLst/>
                <a:latin typeface="Arial" panose="020B0604020202020204" pitchFamily="34" charset="0"/>
              </a:rPr>
              <a:t>and</a:t>
            </a:r>
            <a:r>
              <a:rPr kumimoji="0" lang="en-US" altLang="en-US" sz="1200" b="0" i="0" u="none" strike="noStrike" cap="none" normalizeH="0" baseline="0">
                <a:ln>
                  <a:noFill/>
                </a:ln>
                <a:solidFill>
                  <a:srgbClr val="000000"/>
                </a:solidFill>
                <a:effectLst/>
                <a:latin typeface="Arial" panose="020B0604020202020204" pitchFamily="34" charset="0"/>
              </a:rPr>
              <a:t> after surgery to support digestion.</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b="0" i="0" u="none" strike="noStrike" cap="none" normalizeH="0" baseline="0">
                <a:ln>
                  <a:noFill/>
                </a:ln>
                <a:solidFill>
                  <a:srgbClr val="000000"/>
                </a:solidFill>
                <a:effectLst/>
                <a:latin typeface="Arial" panose="020B0604020202020204" pitchFamily="34" charset="0"/>
              </a:rPr>
              <a:t>After major surgery </a:t>
            </a:r>
            <a:r>
              <a:rPr kumimoji="0" lang="en-US" altLang="en-US" sz="1200" b="1" i="0" u="none" strike="noStrike" cap="none" normalizeH="0" baseline="0">
                <a:ln>
                  <a:noFill/>
                </a:ln>
                <a:solidFill>
                  <a:srgbClr val="000000"/>
                </a:solidFill>
                <a:effectLst/>
                <a:latin typeface="Arial" panose="020B0604020202020204" pitchFamily="34" charset="0"/>
              </a:rPr>
              <a:t>early enteral feeding is preferred</a:t>
            </a:r>
            <a:r>
              <a:rPr kumimoji="0" lang="en-US" altLang="en-US" sz="1200" b="0" i="0" u="none" strike="noStrike" cap="none" normalizeH="0" baseline="0">
                <a:ln>
                  <a:noFill/>
                </a:ln>
                <a:solidFill>
                  <a:srgbClr val="000000"/>
                </a:solidFill>
                <a:effectLst/>
                <a:latin typeface="Arial" panose="020B0604020202020204" pitchFamily="34" charset="0"/>
              </a:rPr>
              <a:t> when the gut is functioning.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cap="none" normalizeH="0" baseline="0">
              <a:ln>
                <a:noFill/>
              </a:ln>
              <a:solidFill>
                <a:schemeClr val="tx1"/>
              </a:solidFill>
              <a:effectLst/>
              <a:latin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E96F4891-0108-2C45-9105-8E9AA520765A}" type="slidenum">
              <a:rPr lang="en-US" smtClean="0"/>
              <a:t>14</a:t>
            </a:fld>
            <a:endParaRPr lang="en-US"/>
          </a:p>
        </p:txBody>
      </p:sp>
    </p:spTree>
    <p:extLst>
      <p:ext uri="{BB962C8B-B14F-4D97-AF65-F5344CB8AC3E}">
        <p14:creationId xmlns:p14="http://schemas.microsoft.com/office/powerpoint/2010/main" val="9644597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Early intervention is important with this disease as well a regular checks for patients with risk factors. </a:t>
            </a:r>
          </a:p>
          <a:p>
            <a:endParaRPr lang="en-US"/>
          </a:p>
          <a:p>
            <a:r>
              <a:rPr lang="en-US"/>
              <a:t>Thank you for watching </a:t>
            </a:r>
          </a:p>
        </p:txBody>
      </p:sp>
      <p:sp>
        <p:nvSpPr>
          <p:cNvPr id="4" name="Slide Number Placeholder 3"/>
          <p:cNvSpPr>
            <a:spLocks noGrp="1"/>
          </p:cNvSpPr>
          <p:nvPr>
            <p:ph type="sldNum" sz="quarter" idx="5"/>
          </p:nvPr>
        </p:nvSpPr>
        <p:spPr/>
        <p:txBody>
          <a:bodyPr/>
          <a:lstStyle/>
          <a:p>
            <a:fld id="{E96F4891-0108-2C45-9105-8E9AA520765A}" type="slidenum">
              <a:rPr lang="en-US" smtClean="0"/>
              <a:t>15</a:t>
            </a:fld>
            <a:endParaRPr lang="en-US"/>
          </a:p>
        </p:txBody>
      </p:sp>
    </p:spTree>
    <p:extLst>
      <p:ext uri="{BB962C8B-B14F-4D97-AF65-F5344CB8AC3E}">
        <p14:creationId xmlns:p14="http://schemas.microsoft.com/office/powerpoint/2010/main" val="10787393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12/31/25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647F38-B617-4D2F-AE0A-013F0C4D2C57}" type="datetimeFigureOut">
              <a:rPr lang="en-US" dirty="0"/>
              <a:t>12/31/25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5BFA754-D5C3-4E66-96A6-867B257F58DC}" type="datetimeFigureOut">
              <a:rPr lang="en-US" dirty="0"/>
              <a:t>12/31/25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12/31/25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12/31/25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12/31/25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12/31/25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jpeg"/><Relationship Id="rId10" Type="http://schemas.openxmlformats.org/officeDocument/2006/relationships/image" Target="../media/image7.png"/><Relationship Id="rId4" Type="http://schemas.openxmlformats.org/officeDocument/2006/relationships/notesSlide" Target="../notesSlides/notesSlide3.xml"/><Relationship Id="rId9" Type="http://schemas.openxmlformats.org/officeDocument/2006/relationships/hyperlink" Target="https://phoebehealth.com/cancer/cancers-we-treat/pancreatic-cancer/"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jpeg"/><Relationship Id="rId10" Type="http://schemas.openxmlformats.org/officeDocument/2006/relationships/image" Target="../media/image7.png"/><Relationship Id="rId4" Type="http://schemas.openxmlformats.org/officeDocument/2006/relationships/notesSlide" Target="../notesSlides/notesSlide4.xml"/><Relationship Id="rId9" Type="http://schemas.openxmlformats.org/officeDocument/2006/relationships/hyperlink" Target="https://www.healthline.com/health/pancreatic-cancer/what-are-the-early-warning-signs-of-pancreatic-cancer"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11" Type="http://schemas.openxmlformats.org/officeDocument/2006/relationships/image" Target="../media/image12.png"/><Relationship Id="rId5" Type="http://schemas.openxmlformats.org/officeDocument/2006/relationships/image" Target="../media/image2.jpeg"/><Relationship Id="rId10" Type="http://schemas.microsoft.com/office/2011/relationships/inkAction" Target="../ink/inkAction1.xml"/><Relationship Id="rId4" Type="http://schemas.openxmlformats.org/officeDocument/2006/relationships/notesSlide" Target="../notesSlides/notesSlide5.xml"/><Relationship Id="rId9" Type="http://schemas.openxmlformats.org/officeDocument/2006/relationships/hyperlink" Target="https://www.hopkinsmedicine.org/health/conditions-and-diseases/pancreatic-cancer/pancreatic-cancer-types"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hyperlink" Target="https://my.clevelandclinic.org/health/diseases/15806-pancreatic-cancer"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jpeg"/><Relationship Id="rId5" Type="http://schemas.openxmlformats.org/officeDocument/2006/relationships/image" Target="../media/image2.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slideLayout" Target="../slideLayouts/slideLayout2.xml"/><Relationship Id="rId7" Type="http://schemas.openxmlformats.org/officeDocument/2006/relationships/image" Target="../media/image4.png"/><Relationship Id="rId12"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11" Type="http://schemas.openxmlformats.org/officeDocument/2006/relationships/hyperlink" Target="https://my.clevelandclinic.org/health/body/21201-endocrine-system" TargetMode="External"/><Relationship Id="rId5" Type="http://schemas.openxmlformats.org/officeDocument/2006/relationships/image" Target="../media/image2.jpeg"/><Relationship Id="rId10" Type="http://schemas.openxmlformats.org/officeDocument/2006/relationships/hyperlink" Target="https://www.healthdirect.gov.au/digestive-system" TargetMode="External"/><Relationship Id="rId4" Type="http://schemas.openxmlformats.org/officeDocument/2006/relationships/notesSlide" Target="../notesSlides/notesSlide7.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15.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notesSlide" Target="../notesSlides/notesSlide9.xml"/><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slideLayout" Target="../slideLayouts/slideLayout2.xml"/><Relationship Id="rId7" Type="http://schemas.openxmlformats.org/officeDocument/2006/relationships/diagramData" Target="../diagrams/data2.xml"/><Relationship Id="rId12"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6.png"/><Relationship Id="rId11" Type="http://schemas.microsoft.com/office/2007/relationships/diagramDrawing" Target="../diagrams/drawing2.xml"/><Relationship Id="rId5" Type="http://schemas.openxmlformats.org/officeDocument/2006/relationships/image" Target="../media/image2.jpeg"/><Relationship Id="rId10" Type="http://schemas.openxmlformats.org/officeDocument/2006/relationships/diagramColors" Target="../diagrams/colors2.xml"/><Relationship Id="rId4" Type="http://schemas.openxmlformats.org/officeDocument/2006/relationships/notesSlide" Target="../notesSlides/notesSlide11.xml"/><Relationship Id="rId9"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3.xml"/><Relationship Id="rId11" Type="http://schemas.openxmlformats.org/officeDocument/2006/relationships/image" Target="../media/image7.png"/><Relationship Id="rId5" Type="http://schemas.openxmlformats.org/officeDocument/2006/relationships/image" Target="../media/image16.png"/><Relationship Id="rId10" Type="http://schemas.microsoft.com/office/2007/relationships/diagramDrawing" Target="../diagrams/drawing3.xml"/><Relationship Id="rId4" Type="http://schemas.openxmlformats.org/officeDocument/2006/relationships/notesSlide" Target="../notesSlides/notesSlide12.xml"/><Relationship Id="rId9" Type="http://schemas.openxmlformats.org/officeDocument/2006/relationships/diagramColors" Target="../diagrams/colors3.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4.xml"/><Relationship Id="rId11" Type="http://schemas.openxmlformats.org/officeDocument/2006/relationships/image" Target="../media/image7.png"/><Relationship Id="rId5" Type="http://schemas.openxmlformats.org/officeDocument/2006/relationships/image" Target="../media/image2.jpeg"/><Relationship Id="rId10" Type="http://schemas.microsoft.com/office/2007/relationships/diagramDrawing" Target="../diagrams/drawing4.xml"/><Relationship Id="rId4" Type="http://schemas.openxmlformats.org/officeDocument/2006/relationships/notesSlide" Target="../notesSlides/notesSlide13.xml"/><Relationship Id="rId9" Type="http://schemas.openxmlformats.org/officeDocument/2006/relationships/diagramColors" Target="../diagrams/colors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8.png"/><Relationship Id="rId5" Type="http://schemas.openxmlformats.org/officeDocument/2006/relationships/image" Target="../media/image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guidance/ng85" TargetMode="External"/><Relationship Id="rId13"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hyperlink" Target="https://doi.org/10.3748/wjg.v24.i43.4846" TargetMode="External"/><Relationship Id="rId12" Type="http://schemas.openxmlformats.org/officeDocument/2006/relationships/hyperlink" Target="https://www.publicdomainpictures.net/en/view-image.php?image=402030&amp;picture=pink-thank-you-card"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cancerresearchuk.org/about-cancer/pancreatic-cancer" TargetMode="External"/><Relationship Id="rId11" Type="http://schemas.openxmlformats.org/officeDocument/2006/relationships/image" Target="../media/image29.jpeg"/><Relationship Id="rId5" Type="http://schemas.openxmlformats.org/officeDocument/2006/relationships/hyperlink" Target="https://doi.org/10.1038/s41416-019-0510-x" TargetMode="External"/><Relationship Id="rId10" Type="http://schemas.openxmlformats.org/officeDocument/2006/relationships/hyperlink" Target="https://www.pancreaticcancer.org.uk/support-for-you/your-care/nice-guideline-1-diagnosing-pancreatic-cancer/?utm_source=chatgpt.com" TargetMode="External"/><Relationship Id="rId4" Type="http://schemas.openxmlformats.org/officeDocument/2006/relationships/notesSlide" Target="../notesSlides/notesSlide15.xml"/><Relationship Id="rId9" Type="http://schemas.openxmlformats.org/officeDocument/2006/relationships/hyperlink" Target="https://www.nhs.uk/tests-and-treatments/consent-to-treat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9A1ACC90-39C2-785F-7645-6D0D266EEBE0}"/>
              </a:ext>
            </a:extLst>
          </p:cNvPr>
          <p:cNvSpPr>
            <a:spLocks noGrp="1" noChangeArrowheads="1"/>
          </p:cNvSpPr>
          <p:nvPr>
            <p:ph type="subTitle" idx="1"/>
          </p:nvPr>
        </p:nvSpPr>
        <p:spPr bwMode="auto">
          <a:xfrm>
            <a:off x="2694217" y="1872372"/>
            <a:ext cx="6803565"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a:solidFill>
                  <a:srgbClr val="000000"/>
                </a:solidFill>
                <a:latin typeface="Arial" panose="020B0604020202020204" pitchFamily="34" charset="0"/>
              </a:rPr>
              <a:t>Student Name : Precious Grant Whittaker</a:t>
            </a: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rgbClr val="000000"/>
                </a:solidFill>
                <a:effectLst/>
                <a:latin typeface="Arial" panose="020B0604020202020204" pitchFamily="34" charset="0"/>
              </a:rPr>
              <a:t>Student number: 2412252</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a:solidFill>
                  <a:srgbClr val="000000"/>
                </a:solidFill>
                <a:latin typeface="Arial" panose="020B0604020202020204" pitchFamily="34" charset="0"/>
              </a:rPr>
              <a:t>Lecturer Name : Parese Ahamed</a:t>
            </a: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a:solidFill>
                  <a:srgbClr val="000000"/>
                </a:solidFill>
                <a:latin typeface="Arial" panose="020B0604020202020204" pitchFamily="34" charset="0"/>
              </a:rPr>
              <a:t>Module Code : BMHP 5023</a:t>
            </a: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a:solidFill>
                  <a:srgbClr val="000000"/>
                </a:solidFill>
                <a:latin typeface="Arial" panose="020B0604020202020204" pitchFamily="34" charset="0"/>
              </a:rPr>
              <a:t>Module Title : BSc Health And Social Care</a:t>
            </a:r>
            <a:br>
              <a:rPr kumimoji="0" lang="en-US" altLang="en-US" sz="1800" b="0" i="0" u="none" strike="noStrike" cap="none" normalizeH="0" baseline="0">
                <a:ln>
                  <a:noFill/>
                </a:ln>
                <a:solidFill>
                  <a:srgbClr val="000000"/>
                </a:solidFill>
                <a:effectLst/>
                <a:latin typeface="Arial" panose="020B0604020202020204" pitchFamily="34" charset="0"/>
              </a:rPr>
            </a:br>
            <a:endParaRPr kumimoji="0" lang="en-US" altLang="en-US" sz="1800" b="0" i="0" u="none" strike="noStrike" cap="none" normalizeH="0" baseline="0">
              <a:ln>
                <a:noFill/>
              </a:ln>
              <a:solidFill>
                <a:srgbClr val="000000"/>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a:ln>
                  <a:noFill/>
                </a:ln>
                <a:solidFill>
                  <a:srgbClr val="000000"/>
                </a:solidFill>
                <a:effectLst/>
                <a:latin typeface="Arial" panose="020B0604020202020204" pitchFamily="34" charset="0"/>
              </a:rPr>
              <a:t>Care Plan for a Service User Diagnosed with Pancreatic Cancer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2" name="Audio 11">
            <a:extLst>
              <a:ext uri="{FF2B5EF4-FFF2-40B4-BE49-F238E27FC236}">
                <a16:creationId xmlns:a16="http://schemas.microsoft.com/office/drawing/2014/main" id="{49D56EEA-2E75-3982-56AE-243F710A27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0670633"/>
      </p:ext>
    </p:extLst>
  </p:cSld>
  <p:clrMapOvr>
    <a:masterClrMapping/>
  </p:clrMapOvr>
  <mc:AlternateContent xmlns:mc="http://schemas.openxmlformats.org/markup-compatibility/2006" xmlns:p14="http://schemas.microsoft.com/office/powerpoint/2010/main">
    <mc:Choice Requires="p14">
      <p:transition spd="slow" p14:dur="2000" advTm="55878"/>
    </mc:Choice>
    <mc:Fallback xmlns="">
      <p:transition spd="slow" advTm="55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56" name="Group 1055">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057" name="Picture 1056">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58" name="Rectangle 1057">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59" name="Picture 1058">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60" name="Picture 1059">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062" name="Rectangle 1061">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What Is Cancer? : ScienceAlert">
            <a:extLst>
              <a:ext uri="{FF2B5EF4-FFF2-40B4-BE49-F238E27FC236}">
                <a16:creationId xmlns:a16="http://schemas.microsoft.com/office/drawing/2014/main" id="{BFAF2F12-D649-045C-CFD2-FC703866C06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35235" r="39221" b="2"/>
          <a:stretch>
            <a:fillRect/>
          </a:stretch>
        </p:blipFill>
        <p:spPr bwMode="auto">
          <a:xfrm>
            <a:off x="1412683" y="1410208"/>
            <a:ext cx="2433793"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1064" name="Straight Connector 1063">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Rectangle 2">
            <a:extLst>
              <a:ext uri="{FF2B5EF4-FFF2-40B4-BE49-F238E27FC236}">
                <a16:creationId xmlns:a16="http://schemas.microsoft.com/office/drawing/2014/main" id="{4C0F0E5C-1606-D56A-B1F0-F2D9976921CD}"/>
              </a:ext>
            </a:extLst>
          </p:cNvPr>
          <p:cNvSpPr>
            <a:spLocks noGrp="1" noChangeArrowheads="1"/>
          </p:cNvSpPr>
          <p:nvPr>
            <p:ph idx="1"/>
          </p:nvPr>
        </p:nvSpPr>
        <p:spPr bwMode="auto">
          <a:xfrm>
            <a:off x="4669992" y="2086389"/>
            <a:ext cx="6816240" cy="366069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lnSpc>
                <a:spcPct val="90000"/>
              </a:lnSpc>
              <a:spcBef>
                <a:spcPct val="0"/>
              </a:spcBef>
              <a:spcAft>
                <a:spcPct val="0"/>
              </a:spcAft>
              <a:buClrTx/>
              <a:buSzTx/>
              <a:buNone/>
              <a:tabLst/>
            </a:pPr>
            <a:endParaRPr kumimoji="0" lang="en-US" altLang="en-US" b="0" i="0" u="none" strike="noStrike" cap="none" normalizeH="0" baseline="0">
              <a:ln>
                <a:noFill/>
              </a:ln>
              <a:effectLst/>
              <a:latin typeface="Arial" panose="020B0604020202020204" pitchFamily="34" charset="0"/>
            </a:endParaRPr>
          </a:p>
          <a:p>
            <a:pPr marL="0" indent="0">
              <a:lnSpc>
                <a:spcPct val="90000"/>
              </a:lnSpc>
              <a:buNone/>
            </a:pPr>
            <a:r>
              <a:rPr lang="en-GB"/>
              <a:t>Cancer remains a major public health issue in the United Kingdom, with significant impacts on individuals, families, and healthcare services. Pancreatic cancer is a particularly aggressive form of cancer, often diagnosed at an advanced stage due to non-specific early symptoms, which contributes to poor survival rates. This presentation aims to explore pancreatic cancer and demonstrate an evidence-based, person-centred care plan for a fictional service user, informed by NHS and NICE guidance (NHS, 2023).</a:t>
            </a:r>
            <a:br>
              <a:rPr lang="en-GB"/>
            </a:b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None/>
              <a:tabLst/>
            </a:pPr>
            <a:endParaRPr kumimoji="0" lang="en-US" altLang="en-US" b="0" i="0" u="none" strike="noStrike" cap="none" normalizeH="0" baseline="0">
              <a:ln>
                <a:noFill/>
              </a:ln>
              <a:effectLst/>
              <a:latin typeface="Arial" panose="020B0604020202020204" pitchFamily="34" charset="0"/>
            </a:endParaRPr>
          </a:p>
        </p:txBody>
      </p:sp>
      <p:sp>
        <p:nvSpPr>
          <p:cNvPr id="10" name="TextBox 9">
            <a:extLst>
              <a:ext uri="{FF2B5EF4-FFF2-40B4-BE49-F238E27FC236}">
                <a16:creationId xmlns:a16="http://schemas.microsoft.com/office/drawing/2014/main" id="{C61EDC0D-1833-FB05-F7AF-7DC59D635F8D}"/>
              </a:ext>
            </a:extLst>
          </p:cNvPr>
          <p:cNvSpPr txBox="1"/>
          <p:nvPr/>
        </p:nvSpPr>
        <p:spPr>
          <a:xfrm>
            <a:off x="6122984" y="1326434"/>
            <a:ext cx="6136735" cy="769405"/>
          </a:xfrm>
          <a:prstGeom prst="rect">
            <a:avLst/>
          </a:prstGeom>
          <a:noFill/>
        </p:spPr>
        <p:txBody>
          <a:bodyPr wrap="square">
            <a:spAutoFit/>
          </a:bodyPr>
          <a:lstStyle/>
          <a:p>
            <a:r>
              <a:rPr lang="en-US" sz="4400"/>
              <a:t>Introduction</a:t>
            </a:r>
          </a:p>
        </p:txBody>
      </p:sp>
      <p:sp>
        <p:nvSpPr>
          <p:cNvPr id="12" name="TextBox 11">
            <a:extLst>
              <a:ext uri="{FF2B5EF4-FFF2-40B4-BE49-F238E27FC236}">
                <a16:creationId xmlns:a16="http://schemas.microsoft.com/office/drawing/2014/main" id="{77BDB05B-4302-77F6-8F21-7630F8A10AD6}"/>
              </a:ext>
            </a:extLst>
          </p:cNvPr>
          <p:cNvSpPr txBox="1"/>
          <p:nvPr/>
        </p:nvSpPr>
        <p:spPr>
          <a:xfrm>
            <a:off x="891862" y="5628407"/>
            <a:ext cx="6136782" cy="276999"/>
          </a:xfrm>
          <a:prstGeom prst="rect">
            <a:avLst/>
          </a:prstGeom>
          <a:noFill/>
        </p:spPr>
        <p:txBody>
          <a:bodyPr wrap="square">
            <a:spAutoFit/>
          </a:bodyPr>
          <a:lstStyle/>
          <a:p>
            <a:r>
              <a:rPr lang="en-US" sz="1200"/>
              <a:t>https://</a:t>
            </a:r>
            <a:r>
              <a:rPr lang="en-US" sz="1200" err="1"/>
              <a:t>www.sciencealert.com</a:t>
            </a:r>
            <a:r>
              <a:rPr lang="en-US" sz="1200"/>
              <a:t>/cancer</a:t>
            </a:r>
          </a:p>
        </p:txBody>
      </p:sp>
      <p:pic>
        <p:nvPicPr>
          <p:cNvPr id="27" name="Audio 26">
            <a:extLst>
              <a:ext uri="{FF2B5EF4-FFF2-40B4-BE49-F238E27FC236}">
                <a16:creationId xmlns:a16="http://schemas.microsoft.com/office/drawing/2014/main" id="{09E7CF80-DEF6-DFF6-4EE7-8847E590EEB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2898513"/>
      </p:ext>
    </p:extLst>
  </p:cSld>
  <p:clrMapOvr>
    <a:masterClrMapping/>
  </p:clrMapOvr>
  <mc:AlternateContent xmlns:mc="http://schemas.openxmlformats.org/markup-compatibility/2006" xmlns:p14="http://schemas.microsoft.com/office/powerpoint/2010/main">
    <mc:Choice Requires="p14">
      <p:transition spd="slow" p14:dur="2000" advTm="27364"/>
    </mc:Choice>
    <mc:Fallback xmlns="">
      <p:transition spd="slow" advTm="27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3" name="Picture 12">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5" name="Picture 14">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8A5B9DF-C659-CA8E-C28C-0A6B66F32398}"/>
              </a:ext>
            </a:extLst>
          </p:cNvPr>
          <p:cNvSpPr>
            <a:spLocks noGrp="1"/>
          </p:cNvSpPr>
          <p:nvPr>
            <p:ph type="title"/>
          </p:nvPr>
        </p:nvSpPr>
        <p:spPr>
          <a:xfrm>
            <a:off x="4626508" y="982132"/>
            <a:ext cx="6270090" cy="1303867"/>
          </a:xfrm>
        </p:spPr>
        <p:txBody>
          <a:bodyPr>
            <a:normAutofit/>
          </a:bodyPr>
          <a:lstStyle/>
          <a:p>
            <a:r>
              <a:rPr lang="en-US"/>
              <a:t>The Pancreas</a:t>
            </a:r>
          </a:p>
        </p:txBody>
      </p:sp>
      <p:sp>
        <p:nvSpPr>
          <p:cNvPr id="18" name="Rectangle 17">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ncreatic Cancer Prognosis | Johns ...">
            <a:extLst>
              <a:ext uri="{FF2B5EF4-FFF2-40B4-BE49-F238E27FC236}">
                <a16:creationId xmlns:a16="http://schemas.microsoft.com/office/drawing/2014/main" id="{798FBD5C-407E-25D4-ADDD-092A575D76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30651" r="33248" b="1"/>
          <a:stretch>
            <a:fillRect/>
          </a:stretch>
        </p:blipFill>
        <p:spPr bwMode="auto">
          <a:xfrm>
            <a:off x="1412683" y="1410208"/>
            <a:ext cx="2433793"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Rectangle 1">
            <a:extLst>
              <a:ext uri="{FF2B5EF4-FFF2-40B4-BE49-F238E27FC236}">
                <a16:creationId xmlns:a16="http://schemas.microsoft.com/office/drawing/2014/main" id="{4887AF31-EDE0-A6C0-358F-5756E55A41FD}"/>
              </a:ext>
            </a:extLst>
          </p:cNvPr>
          <p:cNvSpPr>
            <a:spLocks noGrp="1" noChangeArrowheads="1"/>
          </p:cNvSpPr>
          <p:nvPr>
            <p:ph idx="1"/>
          </p:nvPr>
        </p:nvSpPr>
        <p:spPr bwMode="auto">
          <a:xfrm>
            <a:off x="4636482" y="2556932"/>
            <a:ext cx="6260114" cy="33189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GB"/>
              <a:t>The pancreas is a glandular organ located in the upper abdomen, behind the stomach. It forms part of both the digestive (exocrine) and endocrine systems. Anatomically, the pancreas is divided into the head, body and tail. Its close association with the duodenum allows digestive enzymes to be released directly into the small intestine. The pancreas also contains clusters of endocrine cells known as the islets of Langerhans, which play a key role in hormone secretion (Tortora and Derrickson, 2021).</a:t>
            </a:r>
          </a:p>
        </p:txBody>
      </p:sp>
      <p:sp>
        <p:nvSpPr>
          <p:cNvPr id="7" name="TextBox 6">
            <a:extLst>
              <a:ext uri="{FF2B5EF4-FFF2-40B4-BE49-F238E27FC236}">
                <a16:creationId xmlns:a16="http://schemas.microsoft.com/office/drawing/2014/main" id="{DA5F7D65-515D-7754-EE76-9CDA0A768386}"/>
              </a:ext>
            </a:extLst>
          </p:cNvPr>
          <p:cNvSpPr txBox="1"/>
          <p:nvPr/>
        </p:nvSpPr>
        <p:spPr>
          <a:xfrm>
            <a:off x="777240" y="5669545"/>
            <a:ext cx="3833841" cy="461665"/>
          </a:xfrm>
          <a:prstGeom prst="rect">
            <a:avLst/>
          </a:prstGeom>
          <a:noFill/>
        </p:spPr>
        <p:txBody>
          <a:bodyPr wrap="square">
            <a:spAutoFit/>
          </a:bodyPr>
          <a:lstStyle/>
          <a:p>
            <a:r>
              <a:rPr lang="en-US" sz="1200">
                <a:hlinkClick r:id="rId9"/>
              </a:rPr>
              <a:t>https://phoebehealth.com/cancer/cancers-we-treat/pancreatic-cancer/</a:t>
            </a:r>
            <a:r>
              <a:rPr lang="en-US" sz="1200"/>
              <a:t> </a:t>
            </a:r>
          </a:p>
        </p:txBody>
      </p:sp>
      <p:pic>
        <p:nvPicPr>
          <p:cNvPr id="33" name="Audio 32">
            <a:extLst>
              <a:ext uri="{FF2B5EF4-FFF2-40B4-BE49-F238E27FC236}">
                <a16:creationId xmlns:a16="http://schemas.microsoft.com/office/drawing/2014/main" id="{F3A7FBD2-949A-D563-2447-962948AF544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83526649"/>
      </p:ext>
    </p:extLst>
  </p:cSld>
  <p:clrMapOvr>
    <a:masterClrMapping/>
  </p:clrMapOvr>
  <mc:AlternateContent xmlns:mc="http://schemas.openxmlformats.org/markup-compatibility/2006" xmlns:p14="http://schemas.microsoft.com/office/powerpoint/2010/main">
    <mc:Choice Requires="p14">
      <p:transition spd="slow" p14:dur="2000" advTm="39508"/>
    </mc:Choice>
    <mc:Fallback xmlns="">
      <p:transition spd="slow" advTm="39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1028" name="Rectangle 1027">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9" name="Group 1028">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34" name="Picture 1033">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5" name="Rectangle 1034">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36" name="Picture 1035">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37" name="Picture 1036">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AC05E5E-9F01-337E-7B5D-6BF69C93E8BF}"/>
              </a:ext>
            </a:extLst>
          </p:cNvPr>
          <p:cNvSpPr>
            <a:spLocks noGrp="1"/>
          </p:cNvSpPr>
          <p:nvPr>
            <p:ph type="title"/>
          </p:nvPr>
        </p:nvSpPr>
        <p:spPr>
          <a:xfrm>
            <a:off x="6094412" y="982132"/>
            <a:ext cx="4802185" cy="1303867"/>
          </a:xfrm>
        </p:spPr>
        <p:txBody>
          <a:bodyPr>
            <a:normAutofit/>
          </a:bodyPr>
          <a:lstStyle/>
          <a:p>
            <a:r>
              <a:rPr lang="en-US">
                <a:solidFill>
                  <a:srgbClr val="262626"/>
                </a:solidFill>
              </a:rPr>
              <a:t> Pancreatic Cancer</a:t>
            </a:r>
          </a:p>
        </p:txBody>
      </p:sp>
      <p:sp>
        <p:nvSpPr>
          <p:cNvPr id="1030" name="Rectangle 1029">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arly Warning Signs and Symptoms of Pancreatic Cancer">
            <a:extLst>
              <a:ext uri="{FF2B5EF4-FFF2-40B4-BE49-F238E27FC236}">
                <a16:creationId xmlns:a16="http://schemas.microsoft.com/office/drawing/2014/main" id="{FF705E72-F1F0-0EC3-6017-68B1D713CAB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412683" y="1984294"/>
            <a:ext cx="3876801" cy="2710608"/>
          </a:xfrm>
          <a:prstGeom prst="rect">
            <a:avLst/>
          </a:prstGeom>
          <a:noFill/>
          <a:extLst>
            <a:ext uri="{909E8E84-426E-40DD-AFC4-6F175D3DCCD1}">
              <a14:hiddenFill xmlns:a14="http://schemas.microsoft.com/office/drawing/2010/main">
                <a:solidFill>
                  <a:srgbClr val="FFFFFF"/>
                </a:solidFill>
              </a14:hiddenFill>
            </a:ext>
          </a:extLst>
        </p:spPr>
      </p:pic>
      <p:cxnSp>
        <p:nvCxnSpPr>
          <p:cNvPr id="1032" name="Straight Connector 1031">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F03A942-8F55-DC55-8153-4BCEA2E08501}"/>
              </a:ext>
            </a:extLst>
          </p:cNvPr>
          <p:cNvSpPr>
            <a:spLocks noGrp="1"/>
          </p:cNvSpPr>
          <p:nvPr>
            <p:ph idx="1"/>
          </p:nvPr>
        </p:nvSpPr>
        <p:spPr>
          <a:xfrm>
            <a:off x="5609523" y="2285999"/>
            <a:ext cx="6142765" cy="3589869"/>
          </a:xfrm>
        </p:spPr>
        <p:txBody>
          <a:bodyPr>
            <a:normAutofit/>
          </a:bodyPr>
          <a:lstStyle/>
          <a:p>
            <a:pPr marL="0" indent="0">
              <a:lnSpc>
                <a:spcPct val="90000"/>
              </a:lnSpc>
              <a:buNone/>
            </a:pPr>
            <a:r>
              <a:rPr lang="en-GB" sz="2800">
                <a:solidFill>
                  <a:srgbClr val="262626"/>
                </a:solidFill>
              </a:rPr>
              <a:t>Pancreatic cancer occurs when abnormal cells grow uncontrollably within the pancreas. The most common type is pancreatic ductal adenocarcinoma. Symptoms often include abdominal pain, jaundice, unexplained weight loss and fatigue, which usually appear in later stages of the disease (Cancer Research UK, 2023).</a:t>
            </a:r>
            <a:endParaRPr lang="en-US" sz="2800">
              <a:solidFill>
                <a:srgbClr val="262626"/>
              </a:solidFill>
            </a:endParaRPr>
          </a:p>
        </p:txBody>
      </p:sp>
      <p:sp>
        <p:nvSpPr>
          <p:cNvPr id="7" name="TextBox 6">
            <a:extLst>
              <a:ext uri="{FF2B5EF4-FFF2-40B4-BE49-F238E27FC236}">
                <a16:creationId xmlns:a16="http://schemas.microsoft.com/office/drawing/2014/main" id="{CB9954D1-FD53-48B6-70B0-900CD7AAC1D8}"/>
              </a:ext>
            </a:extLst>
          </p:cNvPr>
          <p:cNvSpPr txBox="1"/>
          <p:nvPr/>
        </p:nvSpPr>
        <p:spPr>
          <a:xfrm>
            <a:off x="869431" y="5599452"/>
            <a:ext cx="4714818" cy="461665"/>
          </a:xfrm>
          <a:prstGeom prst="rect">
            <a:avLst/>
          </a:prstGeom>
          <a:noFill/>
        </p:spPr>
        <p:txBody>
          <a:bodyPr wrap="square">
            <a:spAutoFit/>
          </a:bodyPr>
          <a:lstStyle/>
          <a:p>
            <a:r>
              <a:rPr lang="en-US" sz="1200">
                <a:hlinkClick r:id="rId9"/>
              </a:rPr>
              <a:t>https://www.healthline.com/health/pancreatic-cancer/what-are-the-early-warning-signs-of-pancreatic-cancer</a:t>
            </a:r>
            <a:r>
              <a:rPr lang="en-US" sz="1200"/>
              <a:t> </a:t>
            </a:r>
          </a:p>
        </p:txBody>
      </p:sp>
      <p:pic>
        <p:nvPicPr>
          <p:cNvPr id="55" name="Audio 54">
            <a:extLst>
              <a:ext uri="{FF2B5EF4-FFF2-40B4-BE49-F238E27FC236}">
                <a16:creationId xmlns:a16="http://schemas.microsoft.com/office/drawing/2014/main" id="{D1601517-C065-E148-2C2F-BBB4B583783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96770269"/>
      </p:ext>
    </p:extLst>
  </p:cSld>
  <p:clrMapOvr>
    <a:masterClrMapping/>
  </p:clrMapOvr>
  <mc:AlternateContent xmlns:mc="http://schemas.openxmlformats.org/markup-compatibility/2006" xmlns:p14="http://schemas.microsoft.com/office/powerpoint/2010/main">
    <mc:Choice Requires="p14">
      <p:transition spd="slow" p14:dur="2000" advTm="111955"/>
    </mc:Choice>
    <mc:Fallback xmlns="">
      <p:transition spd="slow" advTm="111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6161" name="Rectangle 6160">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2" name="Group 6161">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154" name="Picture 6153">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163" name="Rectangle 6162">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6" name="Picture 6155">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157" name="Picture 6156">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CF13FA5-5E6E-A9FF-1117-35E0DE0773AE}"/>
              </a:ext>
            </a:extLst>
          </p:cNvPr>
          <p:cNvSpPr>
            <a:spLocks noGrp="1"/>
          </p:cNvSpPr>
          <p:nvPr>
            <p:ph type="title"/>
          </p:nvPr>
        </p:nvSpPr>
        <p:spPr>
          <a:xfrm>
            <a:off x="1260059" y="578525"/>
            <a:ext cx="3660056" cy="1325373"/>
          </a:xfrm>
        </p:spPr>
        <p:txBody>
          <a:bodyPr anchor="b">
            <a:normAutofit/>
          </a:bodyPr>
          <a:lstStyle/>
          <a:p>
            <a:r>
              <a:rPr lang="en-US" sz="3200" b="1" dirty="0">
                <a:solidFill>
                  <a:srgbClr val="262626"/>
                </a:solidFill>
              </a:rPr>
              <a:t>Anatomy and Physiology </a:t>
            </a:r>
          </a:p>
        </p:txBody>
      </p:sp>
      <p:cxnSp>
        <p:nvCxnSpPr>
          <p:cNvPr id="6164" name="Straight Connector 6163">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BC0B2A4-606B-07C0-3529-18EDD2397F12}"/>
              </a:ext>
            </a:extLst>
          </p:cNvPr>
          <p:cNvSpPr>
            <a:spLocks noGrp="1"/>
          </p:cNvSpPr>
          <p:nvPr>
            <p:ph idx="1"/>
          </p:nvPr>
        </p:nvSpPr>
        <p:spPr>
          <a:xfrm>
            <a:off x="761505" y="2307505"/>
            <a:ext cx="4676634" cy="3568363"/>
          </a:xfrm>
        </p:spPr>
        <p:txBody>
          <a:bodyPr>
            <a:normAutofit lnSpcReduction="10000"/>
          </a:bodyPr>
          <a:lstStyle/>
          <a:p>
            <a:pPr marL="0" indent="0" algn="ctr">
              <a:buNone/>
            </a:pPr>
            <a:r>
              <a:rPr lang="en-GB">
                <a:solidFill>
                  <a:srgbClr val="262626"/>
                </a:solidFill>
              </a:rPr>
              <a:t>The pancreas is part of both the digestive and endocrine systems. Its exocrine function involves producing digestive enzymes such as amylase, lipase and proteases, which aid nutrient absorption. Endocrine cells release insulin and glucagon to regulate blood glucose levels and metabolic balance (Tortora and Derrickson, 2021).</a:t>
            </a:r>
          </a:p>
          <a:p>
            <a:pPr algn="ctr"/>
            <a:endParaRPr lang="en-US" sz="1800">
              <a:solidFill>
                <a:srgbClr val="262626"/>
              </a:solidFill>
            </a:endParaRPr>
          </a:p>
        </p:txBody>
      </p:sp>
      <p:pic>
        <p:nvPicPr>
          <p:cNvPr id="6146" name="Picture 2" descr="Pancreas - Wikipedia">
            <a:extLst>
              <a:ext uri="{FF2B5EF4-FFF2-40B4-BE49-F238E27FC236}">
                <a16:creationId xmlns:a16="http://schemas.microsoft.com/office/drawing/2014/main" id="{4F219A4F-66E5-2AD6-F4B5-9DEC64CC6A51}"/>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418668" y="1241212"/>
            <a:ext cx="5469466" cy="4375572"/>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CD21223-506B-FB50-397B-5E5E451F35C8}"/>
              </a:ext>
            </a:extLst>
          </p:cNvPr>
          <p:cNvSpPr txBox="1"/>
          <p:nvPr/>
        </p:nvSpPr>
        <p:spPr>
          <a:xfrm>
            <a:off x="5463412" y="5678676"/>
            <a:ext cx="6117464" cy="253916"/>
          </a:xfrm>
          <a:prstGeom prst="rect">
            <a:avLst/>
          </a:prstGeom>
          <a:noFill/>
        </p:spPr>
        <p:txBody>
          <a:bodyPr wrap="square">
            <a:spAutoFit/>
          </a:bodyPr>
          <a:lstStyle/>
          <a:p>
            <a:r>
              <a:rPr lang="en-US" sz="1050">
                <a:hlinkClick r:id="rId9"/>
              </a:rPr>
              <a:t>https://www.hopkinsmedicine.org/health/conditions-and-diseases/pancreatic-cancer/pancreatic-cancer-types</a:t>
            </a:r>
            <a:r>
              <a:rPr lang="en-US" sz="1050"/>
              <a:t> </a:t>
            </a:r>
          </a:p>
        </p:txBody>
      </p:sp>
      <mc:AlternateContent xmlns:mc="http://schemas.openxmlformats.org/markup-compatibility/2006" xmlns:p14="http://schemas.microsoft.com/office/powerpoint/2010/main" xmlns:iact="http://schemas.microsoft.com/office/powerpoint/2014/inkAction">
        <mc:Choice Requires="p14 iact">
          <p:contentPart p14:bwMode="auto" r:id="rId10">
            <p14:nvContentPartPr>
              <p14:cNvPr id="23" name="Ink 22">
                <a:extLst>
                  <a:ext uri="{FF2B5EF4-FFF2-40B4-BE49-F238E27FC236}">
                    <a16:creationId xmlns:a16="http://schemas.microsoft.com/office/drawing/2014/main" id="{47A8C179-9AF9-BFEF-508F-15188A47D7FD}"/>
                  </a:ext>
                </a:extLst>
              </p14:cNvPr>
              <p14:cNvContentPartPr/>
              <p14:nvPr>
                <p:extLst>
                  <p:ext uri="{42D2F446-02D8-4167-A562-619A0277C38B}">
                    <p15:isNarration xmlns:p15="http://schemas.microsoft.com/office/powerpoint/2012/main" val="1"/>
                  </p:ext>
                </p:extLst>
              </p14:nvPr>
            </p14:nvContentPartPr>
            <p14:xfrm>
              <a:off x="8249040" y="2773080"/>
              <a:ext cx="2631600" cy="1832400"/>
            </p14:xfrm>
          </p:contentPart>
        </mc:Choice>
        <mc:Fallback xmlns="">
          <p:pic>
            <p:nvPicPr>
              <p:cNvPr id="23" name="Ink 22">
                <a:extLst>
                  <a:ext uri="{FF2B5EF4-FFF2-40B4-BE49-F238E27FC236}">
                    <a16:creationId xmlns:a16="http://schemas.microsoft.com/office/drawing/2014/main" id="{47A8C179-9AF9-BFEF-508F-15188A47D7FD}"/>
                  </a:ext>
                </a:extLst>
              </p:cNvPr>
              <p:cNvPicPr>
                <a:picLocks noGrp="1" noRot="1" noChangeAspect="1" noMove="1" noResize="1" noEditPoints="1" noAdjustHandles="1" noChangeArrowheads="1" noChangeShapeType="1"/>
              </p:cNvPicPr>
              <p:nvPr/>
            </p:nvPicPr>
            <p:blipFill>
              <a:blip r:embed="rId11"/>
              <a:stretch>
                <a:fillRect/>
              </a:stretch>
            </p:blipFill>
            <p:spPr>
              <a:xfrm>
                <a:off x="8239680" y="2763720"/>
                <a:ext cx="2650320" cy="1851120"/>
              </a:xfrm>
              <a:prstGeom prst="rect">
                <a:avLst/>
              </a:prstGeom>
            </p:spPr>
          </p:pic>
        </mc:Fallback>
      </mc:AlternateContent>
      <p:pic>
        <p:nvPicPr>
          <p:cNvPr id="24" name="Audio 23">
            <a:extLst>
              <a:ext uri="{FF2B5EF4-FFF2-40B4-BE49-F238E27FC236}">
                <a16:creationId xmlns:a16="http://schemas.microsoft.com/office/drawing/2014/main" id="{8B4BFFF0-C7B6-F1FD-C52A-1A36B3DD362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40042087"/>
      </p:ext>
    </p:extLst>
  </p:cSld>
  <p:clrMapOvr>
    <a:masterClrMapping/>
  </p:clrMapOvr>
  <mc:AlternateContent xmlns:mc="http://schemas.openxmlformats.org/markup-compatibility/2006" xmlns:p14="http://schemas.microsoft.com/office/powerpoint/2010/main">
    <mc:Choice Requires="p14">
      <p:transition spd="slow" p14:dur="2000" advTm="100360"/>
    </mc:Choice>
    <mc:Fallback xmlns="">
      <p:transition spd="slow" advTm="100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par>
                                <p:cTn id="7" presetID="59" presetClass="entr" presetSubtype="0" fill="hold" nodeType="withEffect">
                                  <p:stCondLst>
                                    <p:cond delay="0"/>
                                  </p:stCondLst>
                                  <p:childTnLst>
                                    <p:set>
                                      <p:cBhvr>
                                        <p:cTn id="8" dur="1" fill="hold">
                                          <p:stCondLst>
                                            <p:cond delay="0"/>
                                          </p:stCondLst>
                                        </p:cTn>
                                        <p:tgtEl>
                                          <p:spTgt spid="23"/>
                                        </p:tgtEl>
                                        <p:attrNameLst>
                                          <p:attrName>style.visibility</p:attrName>
                                        </p:attrNameLst>
                                      </p:cBhvr>
                                      <p:to>
                                        <p:strVal val="visible"/>
                                      </p:to>
                                    </p:set>
                                    <p:cmd type="call" cmd="playFrom(0.0)">
                                      <p:cBhvr>
                                        <p:cTn id="9"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4"/>
                </p:tgtEl>
              </p:cMediaNode>
            </p:audio>
          </p:childTnLst>
        </p:cTn>
      </p:par>
    </p:tnLst>
  </p:timing>
  <p:extLst>
    <p:ext uri="{3A86A75C-4F4B-4683-9AE1-C65F6400EC91}">
      <p14:laserTraceLst xmlns:p14="http://schemas.microsoft.com/office/powerpoint/2010/main">
        <p14:tracePtLst>
          <p14:tracePt t="50627" x="4976813" y="6651625"/>
          <p14:tracePt t="50627" x="5803900" y="5553075"/>
          <p14:tracePt t="50627" x="5846763" y="5489575"/>
          <p14:tracePt t="50627" x="5938838" y="5389563"/>
          <p14:tracePt t="50627" x="6024563" y="5289550"/>
          <p14:tracePt t="50627" x="6253163" y="5054600"/>
          <p14:tracePt t="50627" x="6316663" y="4983163"/>
          <p14:tracePt t="50627" x="6388100" y="4911725"/>
          <p14:tracePt t="50627" x="6459538" y="4854575"/>
          <p14:tracePt t="50627" x="6516688" y="4797425"/>
          <p14:tracePt t="50627" x="6559550" y="4762500"/>
          <p14:tracePt t="50627" x="6616700" y="4705350"/>
          <p14:tracePt t="50627" x="6637338" y="4691063"/>
          <p14:tracePt t="50627" x="6665913" y="4648200"/>
          <p14:tracePt t="50627" x="6694488" y="4619625"/>
          <p14:tracePt t="50627" x="6737350" y="4591050"/>
          <p14:tracePt t="50627" x="6751638" y="4562475"/>
          <p14:tracePt t="50627" x="6765925" y="4533900"/>
          <p14:tracePt t="50627" x="6780213" y="4505325"/>
          <p14:tracePt t="50627" x="6794500" y="4491038"/>
          <p14:tracePt t="50627" x="6808788" y="4476750"/>
          <p14:tracePt t="50627" x="6808788" y="4433888"/>
          <p14:tracePt t="50627" x="6823075" y="4405313"/>
          <p14:tracePt t="50627" x="6823075" y="4384675"/>
          <p14:tracePt t="50627" x="6837363" y="4341813"/>
          <p14:tracePt t="50627" x="6837363" y="4298950"/>
          <p14:tracePt t="50627" x="6837363" y="4270375"/>
          <p14:tracePt t="50627" x="6851650" y="4227513"/>
          <p14:tracePt t="50627" x="6851650" y="4198938"/>
          <p14:tracePt t="50627" x="6851650" y="4170363"/>
          <p14:tracePt t="50627" x="6851650" y="4141788"/>
          <p14:tracePt t="50627" x="6851650" y="4113213"/>
          <p14:tracePt t="50627" x="6851650" y="4098925"/>
          <p14:tracePt t="50627" x="6851650" y="4084638"/>
          <p14:tracePt t="50627" x="6851650" y="4070350"/>
          <p14:tracePt t="50627" x="6851650" y="4056063"/>
          <p14:tracePt t="50627" x="6851650" y="4041775"/>
          <p14:tracePt t="50627" x="6851650" y="4027488"/>
          <p14:tracePt t="50627" x="6851650" y="4013200"/>
          <p14:tracePt t="50627" x="6837363" y="4013200"/>
          <p14:tracePt t="50627" x="6837363" y="3998913"/>
          <p14:tracePt t="50627" x="6837363" y="3992563"/>
          <p14:tracePt t="50627" x="6837363" y="3978275"/>
          <p14:tracePt t="50627" x="6837363" y="3949700"/>
          <p14:tracePt t="50627" x="6837363" y="3935413"/>
          <p14:tracePt t="50627" x="6837363" y="3921125"/>
          <p14:tracePt t="50627" x="6837363" y="3892550"/>
          <p14:tracePt t="50627" x="6837363" y="3878263"/>
          <p14:tracePt t="50627" x="6837363" y="3863975"/>
          <p14:tracePt t="50627" x="6837363" y="3849688"/>
          <p14:tracePt t="50627" x="6837363" y="3835400"/>
          <p14:tracePt t="50627" x="6823075" y="3821113"/>
          <p14:tracePt t="50627" x="6823075" y="3806825"/>
          <p14:tracePt t="50627" x="6823075" y="3792538"/>
          <p14:tracePt t="50627" x="6808788" y="3792538"/>
          <p14:tracePt t="50627" x="6808788" y="3778250"/>
          <p14:tracePt t="50627" x="6794500" y="3721100"/>
          <p14:tracePt t="50627" x="6780213" y="3649663"/>
          <p14:tracePt t="50627" x="6751638" y="3557588"/>
          <p14:tracePt t="50627" x="6723063" y="3443288"/>
          <p14:tracePt t="50627" x="6694488" y="3328988"/>
          <p14:tracePt t="50627" x="6665913" y="3179763"/>
          <p14:tracePt t="50627" x="6637338" y="2994025"/>
          <p14:tracePt t="50627" x="6588125" y="2587625"/>
          <p14:tracePt t="50627" x="6502400" y="1860550"/>
          <p14:tracePt t="50627" x="6473825" y="1304925"/>
          <p14:tracePt t="50627" x="6459538" y="712788"/>
          <p14:tracePt t="50627" x="6445250" y="57150"/>
          <p14:tracePt t="57484" x="6665913" y="100013"/>
          <p14:tracePt t="57497" x="6637338" y="171450"/>
          <p14:tracePt t="57506" x="6630988" y="234950"/>
          <p14:tracePt t="57507" x="6602413" y="306388"/>
          <p14:tracePt t="57515" x="6588125" y="377825"/>
          <p14:tracePt t="57525" x="6573838" y="449263"/>
          <p14:tracePt t="57531" x="6559550" y="520700"/>
          <p14:tracePt t="57539" x="6545263" y="584200"/>
          <p14:tracePt t="57547" x="6530975" y="655638"/>
          <p14:tracePt t="57555" x="6502400" y="712788"/>
          <p14:tracePt t="57563" x="6488113" y="784225"/>
          <p14:tracePt t="57572" x="6473825" y="827088"/>
          <p14:tracePt t="57579" x="6459538" y="884238"/>
          <p14:tracePt t="57589" x="6445250" y="927100"/>
          <p14:tracePt t="57595" x="6430963" y="976313"/>
          <p14:tracePt t="57605" x="6402388" y="1019175"/>
          <p14:tracePt t="57611" x="6402388" y="1047750"/>
          <p14:tracePt t="57621" x="6388100" y="1076325"/>
          <p14:tracePt t="57628" x="6373813" y="1119188"/>
          <p14:tracePt t="57638" x="6373813" y="1147763"/>
          <p14:tracePt t="57643" x="6373813" y="1176338"/>
          <p14:tracePt t="57655" x="6359525" y="1204913"/>
          <p14:tracePt t="57660" x="6359525" y="1233488"/>
          <p14:tracePt t="57671" x="6345238" y="1262063"/>
          <p14:tracePt t="57676" x="6345238" y="1290638"/>
          <p14:tracePt t="57688" x="6345238" y="1319213"/>
          <p14:tracePt t="57692" x="6330950" y="1339850"/>
          <p14:tracePt t="57705" x="6330950" y="1354138"/>
          <p14:tracePt t="57708" x="6330950" y="1382713"/>
          <p14:tracePt t="57721" x="6316663" y="1397000"/>
          <p14:tracePt t="57725" x="6316663" y="1411288"/>
          <p14:tracePt t="57738" x="6316663" y="1425575"/>
          <p14:tracePt t="57741" x="6316663" y="1439863"/>
          <p14:tracePt t="57755" x="6302375" y="1454150"/>
          <p14:tracePt t="57771" x="6302375" y="1468438"/>
          <p14:tracePt t="57773" x="6302375" y="1482725"/>
          <p14:tracePt t="57788" x="6288088" y="1511300"/>
          <p14:tracePt t="57791" x="6288088" y="1525588"/>
          <p14:tracePt t="57805" x="6273800" y="1568450"/>
          <p14:tracePt t="57805" x="6267450" y="1582738"/>
          <p14:tracePt t="57813" x="6253163" y="1625600"/>
          <p14:tracePt t="57822" x="6238875" y="1668463"/>
          <p14:tracePt t="57829" x="6238875" y="1697038"/>
          <p14:tracePt t="57838" x="6224588" y="1731963"/>
          <p14:tracePt t="57845" x="6210300" y="1803400"/>
          <p14:tracePt t="57855" x="6196013" y="1817688"/>
          <p14:tracePt t="57862" x="6181725" y="1860550"/>
          <p14:tracePt t="57871" x="6167438" y="1874838"/>
          <p14:tracePt t="57878" x="6167438" y="1903413"/>
          <p14:tracePt t="57889" x="6153150" y="1931988"/>
          <p14:tracePt t="57894" x="6153150" y="1946275"/>
          <p14:tracePt t="57905" x="6138863" y="1960563"/>
          <p14:tracePt t="57926" x="6124575" y="1974850"/>
          <p14:tracePt t="57942" x="6110288" y="1974850"/>
          <p14:tracePt t="57966" x="6096000" y="1974850"/>
          <p14:tracePt t="57983" x="6081713" y="1974850"/>
          <p14:tracePt t="59124" x="6067425" y="1974850"/>
          <p14:tracePt t="59141" x="6053138" y="1974850"/>
          <p14:tracePt t="59158" x="6038850" y="1974850"/>
          <p14:tracePt t="59174" x="6024563" y="1974850"/>
          <p14:tracePt t="59191" x="6010275" y="1974850"/>
          <p14:tracePt t="59208" x="5981700" y="1974850"/>
          <p14:tracePt t="59224" x="5953125" y="1974850"/>
          <p14:tracePt t="59241" x="5938838" y="1989138"/>
          <p14:tracePt t="59258" x="5918200" y="2003425"/>
          <p14:tracePt t="59274" x="5889625" y="2017713"/>
          <p14:tracePt t="59291" x="5875338" y="2032000"/>
          <p14:tracePt t="59308" x="5846763" y="2060575"/>
          <p14:tracePt t="59324" x="5832475" y="2089150"/>
          <p14:tracePt t="59341" x="5803900" y="2124075"/>
          <p14:tracePt t="59358" x="5775325" y="2138363"/>
          <p14:tracePt t="59374" x="5761038" y="2166938"/>
          <p14:tracePt t="59391" x="5746750" y="2181225"/>
          <p14:tracePt t="59424" x="5732463" y="2195513"/>
          <p14:tracePt t="59441" x="5732463" y="2209800"/>
          <p14:tracePt t="59458" x="5718175" y="2238375"/>
          <p14:tracePt t="59474" x="5703888" y="2252663"/>
          <p14:tracePt t="59491" x="5703888" y="2266950"/>
          <p14:tracePt t="59508" x="5689600" y="2281238"/>
          <p14:tracePt t="59524" x="5689600" y="2295525"/>
          <p14:tracePt t="59541" x="5689600" y="2309813"/>
          <p14:tracePt t="59558" x="5689600" y="2324100"/>
          <p14:tracePt t="59591" x="5689600" y="2338388"/>
          <p14:tracePt t="59674" x="5689600" y="2352675"/>
          <p14:tracePt t="59724" x="5703888" y="2366963"/>
          <p14:tracePt t="59741" x="5718175" y="2366963"/>
          <p14:tracePt t="59758" x="5732463" y="2366963"/>
          <p14:tracePt t="59774" x="5746750" y="2366963"/>
          <p14:tracePt t="59791" x="5761038" y="2366963"/>
          <p14:tracePt t="59808" x="5775325" y="2366963"/>
          <p14:tracePt t="59841" x="5789613" y="2366963"/>
          <p14:tracePt t="59858" x="5803900" y="2366963"/>
          <p14:tracePt t="59874" x="5818188" y="2366963"/>
          <p14:tracePt t="59891" x="5832475" y="2366963"/>
          <p14:tracePt t="59908" x="5832475" y="2381250"/>
          <p14:tracePt t="59924" x="5846763" y="2381250"/>
          <p14:tracePt t="59941" x="5861050" y="2381250"/>
          <p14:tracePt t="59974" x="5875338" y="2381250"/>
          <p14:tracePt t="59991" x="5889625" y="2381250"/>
          <p14:tracePt t="60008" x="5903913" y="2381250"/>
          <p14:tracePt t="60041" x="5918200" y="2395538"/>
          <p14:tracePt t="60058" x="5924550" y="2395538"/>
          <p14:tracePt t="60074" x="5938838" y="2395538"/>
          <p14:tracePt t="60091" x="5953125" y="2395538"/>
          <p14:tracePt t="60108" x="5967413" y="2409825"/>
          <p14:tracePt t="60124" x="5981700" y="2409825"/>
          <p14:tracePt t="60141" x="5995988" y="2409825"/>
          <p14:tracePt t="60158" x="6010275" y="2424113"/>
          <p14:tracePt t="60174" x="6038850" y="2424113"/>
          <p14:tracePt t="60191" x="6053138" y="2424113"/>
          <p14:tracePt t="60208" x="6067425" y="2424113"/>
          <p14:tracePt t="60224" x="6096000" y="2424113"/>
          <p14:tracePt t="60241" x="6124575" y="2424113"/>
          <p14:tracePt t="60258" x="6153150" y="2409825"/>
          <p14:tracePt t="60274" x="6196013" y="2395538"/>
          <p14:tracePt t="60291" x="6224588" y="2395538"/>
          <p14:tracePt t="60308" x="6253163" y="2381250"/>
          <p14:tracePt t="60324" x="6273800" y="2366963"/>
          <p14:tracePt t="60341" x="6302375" y="2366963"/>
          <p14:tracePt t="60358" x="6316663" y="2366963"/>
          <p14:tracePt t="60374" x="6345238" y="2352675"/>
          <p14:tracePt t="60391" x="6359525" y="2352675"/>
          <p14:tracePt t="60408" x="6373813" y="2352675"/>
          <p14:tracePt t="60424" x="6388100" y="2338388"/>
          <p14:tracePt t="60441" x="6402388" y="2338388"/>
          <p14:tracePt t="60458" x="6416675" y="2324100"/>
          <p14:tracePt t="60474" x="6430963" y="2309813"/>
          <p14:tracePt t="60491" x="6445250" y="2295525"/>
          <p14:tracePt t="60508" x="6445250" y="2281238"/>
          <p14:tracePt t="60524" x="6459538" y="2281238"/>
          <p14:tracePt t="60541" x="6459538" y="2266950"/>
          <p14:tracePt t="60558" x="6459538" y="2252663"/>
          <p14:tracePt t="60574" x="6459538" y="2238375"/>
          <p14:tracePt t="60591" x="6459538" y="2224088"/>
          <p14:tracePt t="60608" x="6459538" y="2209800"/>
          <p14:tracePt t="60624" x="6459538" y="2195513"/>
          <p14:tracePt t="60641" x="6445250" y="2181225"/>
          <p14:tracePt t="60658" x="6445250" y="2166938"/>
          <p14:tracePt t="60674" x="6430963" y="2152650"/>
          <p14:tracePt t="60691" x="6430963" y="2138363"/>
          <p14:tracePt t="60708" x="6416675" y="2124075"/>
          <p14:tracePt t="60724" x="6416675" y="2095500"/>
          <p14:tracePt t="60741" x="6402388" y="2089150"/>
          <p14:tracePt t="60774" x="6388100" y="2074863"/>
          <p14:tracePt t="60808" x="6373813" y="2074863"/>
          <p14:tracePt t="60824" x="6373813" y="2060575"/>
          <p14:tracePt t="60858" x="6359525" y="2060575"/>
          <p14:tracePt t="60874" x="6359525" y="2046288"/>
          <p14:tracePt t="60891" x="6345238" y="2046288"/>
          <p14:tracePt t="60924" x="6330950" y="2032000"/>
          <p14:tracePt t="60941" x="6316663" y="2032000"/>
          <p14:tracePt t="60974" x="6302375" y="2017713"/>
          <p14:tracePt t="60991" x="6288088" y="2017713"/>
          <p14:tracePt t="61024" x="6273800" y="2017713"/>
          <p14:tracePt t="61041" x="6267450" y="2017713"/>
          <p14:tracePt t="61058" x="6253163" y="2017713"/>
          <p14:tracePt t="61074" x="6238875" y="2017713"/>
          <p14:tracePt t="61091" x="6224588" y="2017713"/>
          <p14:tracePt t="61108" x="6210300" y="2017713"/>
          <p14:tracePt t="61124" x="6196013" y="2017713"/>
          <p14:tracePt t="61141" x="6181725" y="2017713"/>
          <p14:tracePt t="61174" x="6167438" y="2017713"/>
          <p14:tracePt t="61191" x="6153150" y="2017713"/>
          <p14:tracePt t="61208" x="6138863" y="2017713"/>
          <p14:tracePt t="61224" x="6124575" y="2017713"/>
          <p14:tracePt t="61241" x="6110288" y="2017713"/>
          <p14:tracePt t="61258" x="6096000" y="2017713"/>
          <p14:tracePt t="61274" x="6081713" y="2017713"/>
          <p14:tracePt t="61291" x="6053138" y="2017713"/>
          <p14:tracePt t="61308" x="6038850" y="2017713"/>
          <p14:tracePt t="61324" x="6010275" y="2003425"/>
          <p14:tracePt t="61341" x="5995988" y="2003425"/>
          <p14:tracePt t="61358" x="5981700" y="2003425"/>
          <p14:tracePt t="61374" x="5967413" y="1989138"/>
          <p14:tracePt t="61391" x="5953125" y="1989138"/>
          <p14:tracePt t="61424" x="5953125" y="1974850"/>
          <p14:tracePt t="61458" x="5938838" y="1974850"/>
          <p14:tracePt t="61491" x="5924550" y="1974850"/>
          <p14:tracePt t="61524" x="5918200" y="1960563"/>
          <p14:tracePt t="61541" x="5903913" y="1960563"/>
          <p14:tracePt t="61558" x="5875338" y="1946275"/>
          <p14:tracePt t="61624" x="5861050" y="1931988"/>
          <p14:tracePt t="61915" x="5861050" y="1917700"/>
          <p14:tracePt t="61923" x="5861050" y="1903413"/>
          <p14:tracePt t="62666" x="5861050" y="1917700"/>
          <p14:tracePt t="62674" x="5861050" y="1931988"/>
          <p14:tracePt t="62690" x="5861050" y="1946275"/>
          <p14:tracePt t="62698" x="5861050" y="1960563"/>
          <p14:tracePt t="62706" x="5861050" y="1974850"/>
          <p14:tracePt t="62714" x="5875338" y="1974850"/>
          <p14:tracePt t="62722" x="5875338" y="1989138"/>
          <p14:tracePt t="62738" x="5875338" y="2003425"/>
          <p14:tracePt t="62755" x="5875338" y="2017713"/>
          <p14:tracePt t="62762" x="5889625" y="2017713"/>
          <p14:tracePt t="62771" x="5889625" y="2032000"/>
          <p14:tracePt t="62787" x="5889625" y="2046288"/>
          <p14:tracePt t="62795" x="5903913" y="2046288"/>
          <p14:tracePt t="62803" x="5903913" y="2060575"/>
          <p14:tracePt t="62819" x="5918200" y="2074863"/>
          <p14:tracePt t="62835" x="5918200" y="2089150"/>
          <p14:tracePt t="62851" x="5924550" y="2095500"/>
          <p14:tracePt t="62883" x="5938838" y="2109788"/>
          <p14:tracePt t="62916" x="5953125" y="2124075"/>
          <p14:tracePt t="62948" x="5967413" y="2124075"/>
          <p14:tracePt t="62964" x="5967413" y="2138363"/>
          <p14:tracePt t="62996" x="5981700" y="2138363"/>
          <p14:tracePt t="63005" x="5981700" y="2152650"/>
          <p14:tracePt t="63037" x="5995988" y="2166938"/>
          <p14:tracePt t="63053" x="5995988" y="2181225"/>
          <p14:tracePt t="63069" x="5995988" y="2195513"/>
          <p14:tracePt t="63085" x="5995988" y="2209800"/>
          <p14:tracePt t="63093" x="6010275" y="2209800"/>
          <p14:tracePt t="63101" x="6010275" y="2224088"/>
          <p14:tracePt t="63110" x="6010275" y="2238375"/>
          <p14:tracePt t="63118" x="6024563" y="2238375"/>
          <p14:tracePt t="63126" x="6024563" y="2252663"/>
          <p14:tracePt t="63134" x="6024563" y="2266950"/>
          <p14:tracePt t="63150" x="6038850" y="2281238"/>
          <p14:tracePt t="63158" x="6038850" y="2295525"/>
          <p14:tracePt t="63174" x="6053138" y="2309813"/>
          <p14:tracePt t="63182" x="6053138" y="2324100"/>
          <p14:tracePt t="63199" x="6053138" y="2338388"/>
          <p14:tracePt t="63206" x="6067425" y="2338388"/>
          <p14:tracePt t="63215" x="6067425" y="2352675"/>
          <p14:tracePt t="63231" x="6067425" y="2366963"/>
          <p14:tracePt t="63247" x="6081713" y="2366963"/>
          <p14:tracePt t="63255" x="6081713" y="2381250"/>
          <p14:tracePt t="63352" x="6081713" y="2395538"/>
          <p14:tracePt t="63360" x="6096000" y="2395538"/>
          <p14:tracePt t="63400" x="6096000" y="2409825"/>
          <p14:tracePt t="63432" x="6096000" y="2424113"/>
          <p14:tracePt t="63457" x="6096000" y="2438400"/>
          <p14:tracePt t="63465" x="6110288" y="2438400"/>
          <p14:tracePt t="63481" x="6110288" y="2452688"/>
          <p14:tracePt t="63505" x="6110288" y="2466975"/>
          <p14:tracePt t="63521" x="6110288" y="2473325"/>
          <p14:tracePt t="63538" x="6124575" y="2473325"/>
          <p14:tracePt t="63545" x="6124575" y="2487613"/>
          <p14:tracePt t="63578" x="6138863" y="2501900"/>
          <p14:tracePt t="63610" x="6138863" y="2516188"/>
          <p14:tracePt t="63634" x="6153150" y="2516188"/>
          <p14:tracePt t="63642" x="6153150" y="2530475"/>
          <p14:tracePt t="65120" x="6153150" y="2516188"/>
          <p14:tracePt t="65128" x="6153150" y="2487613"/>
          <p14:tracePt t="65136" x="6153150" y="2466975"/>
          <p14:tracePt t="65144" x="6138863" y="2395538"/>
          <p14:tracePt t="65152" x="6124575" y="2324100"/>
          <p14:tracePt t="65160" x="6124575" y="2209800"/>
          <p14:tracePt t="65168" x="6096000" y="2074863"/>
          <p14:tracePt t="65176" x="6053138" y="1789113"/>
          <p14:tracePt t="65184" x="6024563" y="1554163"/>
          <p14:tracePt t="65192" x="5967413" y="1276350"/>
          <p14:tracePt t="65201" x="5924550" y="955675"/>
          <p14:tracePt t="65209" x="5861050" y="549275"/>
          <p14:tracePt t="65217" x="5775325" y="157163"/>
          <p14:tracePt t="67226" x="5981700" y="798513"/>
          <p14:tracePt t="67226" x="6416675" y="1789113"/>
          <p14:tracePt t="67226" x="6616700" y="2238375"/>
          <p14:tracePt t="67226" x="6765925" y="2659063"/>
          <p14:tracePt t="67226" x="6908800" y="3065463"/>
          <p14:tracePt t="67226" x="7029450" y="3471863"/>
          <p14:tracePt t="67226" x="7215188" y="4256088"/>
          <p14:tracePt t="67226" x="7229475" y="4476750"/>
          <p14:tracePt t="67226" x="7243763" y="4619625"/>
          <p14:tracePt t="67226" x="7243763" y="4733925"/>
          <p14:tracePt t="67226" x="7258050" y="4783138"/>
          <p14:tracePt t="67226" x="7258050" y="5054600"/>
          <p14:tracePt t="67226" x="7258050" y="5140325"/>
          <p14:tracePt t="67226" x="7229475" y="5140325"/>
          <p14:tracePt t="67226" x="7215188" y="5140325"/>
          <p14:tracePt t="67226" x="7172325" y="5140325"/>
          <p14:tracePt t="67226" x="7143750" y="5140325"/>
          <p14:tracePt t="67226" x="7100888" y="5140325"/>
          <p14:tracePt t="67226" x="7058025" y="5140325"/>
          <p14:tracePt t="67226" x="7015163" y="5146675"/>
          <p14:tracePt t="67226" x="6951663" y="5203825"/>
          <p14:tracePt t="67226" x="6894513" y="5246688"/>
          <p14:tracePt t="67226" x="6865938" y="5289550"/>
          <p14:tracePt t="67226" x="6823075" y="5318125"/>
          <p14:tracePt t="67226" x="6765925" y="5375275"/>
          <p14:tracePt t="67226" x="6737350" y="5418138"/>
          <p14:tracePt t="67226" x="6708775" y="5446713"/>
          <p14:tracePt t="67226" x="6694488" y="5461000"/>
          <p14:tracePt t="67226" x="6694488" y="5503863"/>
          <p14:tracePt t="67226" x="6694488" y="5518150"/>
          <p14:tracePt t="67226" x="6694488" y="5524500"/>
          <p14:tracePt t="67226" x="6737350" y="5538788"/>
          <p14:tracePt t="67226" x="6780213" y="5553075"/>
          <p14:tracePt t="67226" x="6823075" y="5567363"/>
          <p14:tracePt t="67226" x="6865938" y="5567363"/>
          <p14:tracePt t="67226" x="6923088" y="5567363"/>
          <p14:tracePt t="67226" x="6965950" y="5581650"/>
          <p14:tracePt t="67226" x="7015163" y="5581650"/>
          <p14:tracePt t="67226" x="7072313" y="5595938"/>
          <p14:tracePt t="67226" x="7115175" y="5595938"/>
          <p14:tracePt t="67226" x="7172325" y="5595938"/>
          <p14:tracePt t="67226" x="7229475" y="5595938"/>
          <p14:tracePt t="67226" x="7272338" y="5595938"/>
          <p14:tracePt t="67226" x="7315200" y="5595938"/>
          <p14:tracePt t="67226" x="7364413" y="5595938"/>
          <p14:tracePt t="67226" x="7407275" y="5595938"/>
          <p14:tracePt t="67226" x="7464425" y="5595938"/>
          <p14:tracePt t="67226" x="7507288" y="5581650"/>
          <p14:tracePt t="67226" x="7550150" y="5581650"/>
          <p14:tracePt t="67226" x="7578725" y="5567363"/>
          <p14:tracePt t="67226" x="7635875" y="5553075"/>
          <p14:tracePt t="67226" x="7678738" y="5538788"/>
          <p14:tracePt t="67226" x="7715250" y="5518150"/>
          <p14:tracePt t="67226" x="7742238" y="5489575"/>
          <p14:tracePt t="67226" x="7799388" y="5446713"/>
          <p14:tracePt t="67226" x="7842250" y="5403850"/>
          <p14:tracePt t="67226" x="7899400" y="5346700"/>
          <p14:tracePt t="67226" x="7942263" y="5289550"/>
          <p14:tracePt t="67226" x="7999413" y="5218113"/>
          <p14:tracePt t="67226" x="8056563" y="5175250"/>
          <p14:tracePt t="67226" x="8107363" y="5126038"/>
          <p14:tracePt t="67226" x="8177213" y="5083175"/>
          <p14:tracePt t="67226" x="8191500" y="5068888"/>
          <p14:tracePt t="67226" x="8234363" y="5040313"/>
          <p14:tracePt t="67226" x="8277225" y="5011738"/>
          <p14:tracePt t="67226" x="8305800" y="4997450"/>
          <p14:tracePt t="67226" x="8334375" y="4983163"/>
          <p14:tracePt t="67226" x="8348663" y="4954588"/>
          <p14:tracePt t="67226" x="8377238" y="4940300"/>
          <p14:tracePt t="67226" x="8391525" y="4926013"/>
          <p14:tracePt t="67226" x="8405813" y="4911725"/>
          <p14:tracePt t="67226" x="8428038" y="4897438"/>
          <p14:tracePt t="67226" x="8442325" y="4897438"/>
          <p14:tracePt t="67226" x="8456613" y="4883150"/>
          <p14:tracePt t="67226" x="8470900" y="4868863"/>
          <p14:tracePt t="67226" x="8485188" y="4868863"/>
          <p14:tracePt t="67226" x="8485188" y="4854575"/>
          <p14:tracePt t="67226" x="8499475" y="4840288"/>
          <p14:tracePt t="67226" x="8499475" y="4826000"/>
          <p14:tracePt t="67226" x="8499475" y="4811713"/>
          <p14:tracePt t="67226" x="8499475" y="4797425"/>
          <p14:tracePt t="67226" x="8499475" y="4783138"/>
          <p14:tracePt t="67226" x="8513763" y="4768850"/>
          <p14:tracePt t="67226" x="8513763" y="4748213"/>
          <p14:tracePt t="67226" x="8513763" y="4733925"/>
          <p14:tracePt t="67226" x="8513763" y="4719638"/>
          <p14:tracePt t="67226" x="8528050" y="4705350"/>
          <p14:tracePt t="67226" x="8528050" y="4691063"/>
          <p14:tracePt t="67226" x="8528050" y="4676775"/>
          <p14:tracePt t="67226" x="8528050" y="4662488"/>
          <p14:tracePt t="67226" x="8528050" y="4648200"/>
          <p14:tracePt t="67226" x="8513763" y="4648200"/>
          <p14:tracePt t="67226" x="8485188" y="4648200"/>
          <p14:tracePt t="67226" x="8470900" y="4633913"/>
          <p14:tracePt t="67226" x="8456613" y="4633913"/>
          <p14:tracePt t="67226" x="8442325" y="4619625"/>
          <p14:tracePt t="67226" x="8405813" y="4605338"/>
          <p14:tracePt t="67226" x="8362950" y="4605338"/>
          <p14:tracePt t="67226" x="8320088" y="4605338"/>
          <p14:tracePt t="67226" x="8262938" y="4605338"/>
          <p14:tracePt t="67226" x="8191500" y="4605338"/>
          <p14:tracePt t="67226" x="8134350" y="4605338"/>
          <p14:tracePt t="67226" x="8078788" y="4605338"/>
          <p14:tracePt t="67226" x="8027988" y="4605338"/>
          <p14:tracePt t="67226" x="7985125" y="4648200"/>
          <p14:tracePt t="67226" x="7885113" y="4719638"/>
          <p14:tracePt t="67226" x="7827963" y="4783138"/>
          <p14:tracePt t="67226" x="7770813" y="4883150"/>
          <p14:tracePt t="67226" x="7742238" y="4940300"/>
          <p14:tracePt t="67226" x="7742238" y="4983163"/>
          <p14:tracePt t="67226" x="7707313" y="5111750"/>
          <p14:tracePt t="67226" x="7707313" y="5160963"/>
          <p14:tracePt t="67226" x="7707313" y="5189538"/>
          <p14:tracePt t="67226" x="7707313" y="5232400"/>
          <p14:tracePt t="67226" x="7707313" y="5303838"/>
          <p14:tracePt t="67226" x="7727950" y="5332413"/>
          <p14:tracePt t="67226" x="7770813" y="5360988"/>
          <p14:tracePt t="67226" x="7799388" y="5389563"/>
          <p14:tracePt t="67226" x="7842250" y="5418138"/>
          <p14:tracePt t="67226" x="7885113" y="5432425"/>
          <p14:tracePt t="67226" x="7927975" y="5461000"/>
          <p14:tracePt t="67226" x="7970838" y="5475288"/>
          <p14:tracePt t="67226" x="8013700" y="5503863"/>
          <p14:tracePt t="67226" x="8056563" y="5524500"/>
          <p14:tracePt t="67226" x="8107363" y="5538788"/>
          <p14:tracePt t="67226" x="8121650" y="5553075"/>
          <p14:tracePt t="67226" x="8162925" y="5553075"/>
          <p14:tracePt t="67226" x="8234363" y="5581650"/>
          <p14:tracePt t="67226" x="8248650" y="5581650"/>
          <p14:tracePt t="67226" x="8305800" y="5595938"/>
          <p14:tracePt t="67226" x="8334375" y="5595938"/>
          <p14:tracePt t="67226" x="8377238" y="5595938"/>
          <p14:tracePt t="67226" x="8420100" y="5595938"/>
          <p14:tracePt t="67226" x="8456613" y="5595938"/>
          <p14:tracePt t="67226" x="8485188" y="5567363"/>
          <p14:tracePt t="67226" x="8528050" y="5524500"/>
          <p14:tracePt t="67226" x="8569325" y="5475288"/>
          <p14:tracePt t="67226" x="8612188" y="5418138"/>
          <p14:tracePt t="67226" x="8655050" y="5346700"/>
          <p14:tracePt t="67226" x="8697913" y="5260975"/>
          <p14:tracePt t="67226" x="8740775" y="5175250"/>
          <p14:tracePt t="67226" x="8769350" y="5097463"/>
          <p14:tracePt t="67226" x="8791575" y="5011738"/>
          <p14:tracePt t="67226" x="8820150" y="4911725"/>
          <p14:tracePt t="67226" x="8848725" y="4826000"/>
          <p14:tracePt t="67226" x="8863013" y="4762500"/>
          <p14:tracePt t="67226" x="8891588" y="4676775"/>
          <p14:tracePt t="67226" x="8905875" y="4605338"/>
          <p14:tracePt t="67226" x="8905875" y="4562475"/>
          <p14:tracePt t="67226" x="8920163" y="4505325"/>
          <p14:tracePt t="67226" x="8920163" y="4448175"/>
          <p14:tracePt t="67226" x="8920163" y="4419600"/>
          <p14:tracePt t="67226" x="8920163" y="4370388"/>
          <p14:tracePt t="67226" x="8905875" y="4341813"/>
          <p14:tracePt t="67226" x="8891588" y="4341813"/>
          <p14:tracePt t="67226" x="8863013" y="4327525"/>
          <p14:tracePt t="67226" x="8834438" y="4313238"/>
          <p14:tracePt t="67226" x="8791575" y="4298950"/>
          <p14:tracePt t="67226" x="8755063" y="4298950"/>
          <p14:tracePt t="67226" x="8712200" y="4298950"/>
          <p14:tracePt t="67226" x="8655050" y="4298950"/>
          <p14:tracePt t="67226" x="8597900" y="4313238"/>
          <p14:tracePt t="67226" x="8583613" y="4327525"/>
          <p14:tracePt t="67226" x="8540750" y="4341813"/>
          <p14:tracePt t="67226" x="8513763" y="4370388"/>
          <p14:tracePt t="67226" x="8485188" y="4384675"/>
          <p14:tracePt t="67226" x="8470900" y="4384675"/>
          <p14:tracePt t="67226" x="8442325" y="4405313"/>
          <p14:tracePt t="67226" x="8428038" y="4433888"/>
          <p14:tracePt t="67226" x="8405813" y="4505325"/>
          <p14:tracePt t="67226" x="8377238" y="4591050"/>
          <p14:tracePt t="67226" x="8334375" y="4676775"/>
          <p14:tracePt t="67226" x="8291513" y="4811713"/>
          <p14:tracePt t="67226" x="8277225" y="4868863"/>
          <p14:tracePt t="67226" x="8277225" y="4940300"/>
          <p14:tracePt t="67226" x="8262938" y="5026025"/>
          <p14:tracePt t="67226" x="8234363" y="5140325"/>
          <p14:tracePt t="67226" x="8234363" y="5160963"/>
          <p14:tracePt t="67226" x="8234363" y="5203825"/>
          <p14:tracePt t="67226" x="8234363" y="5232400"/>
          <p14:tracePt t="67226" x="8248650" y="5260975"/>
          <p14:tracePt t="67226" x="8262938" y="5289550"/>
          <p14:tracePt t="67226" x="8291513" y="5318125"/>
          <p14:tracePt t="67226" x="8320088" y="5332413"/>
          <p14:tracePt t="67226" x="8362950" y="5332413"/>
          <p14:tracePt t="67226" x="8391525" y="5346700"/>
          <p14:tracePt t="67226" x="8428038" y="5346700"/>
          <p14:tracePt t="67226" x="8485188" y="5346700"/>
          <p14:tracePt t="67226" x="8528050" y="5346700"/>
          <p14:tracePt t="67226" x="8583613" y="5346700"/>
          <p14:tracePt t="67226" x="8640763" y="5318125"/>
          <p14:tracePt t="67226" x="8697913" y="5289550"/>
          <p14:tracePt t="67226" x="8755063" y="5260975"/>
          <p14:tracePt t="67226" x="8805863" y="5218113"/>
          <p14:tracePt t="67226" x="8863013" y="5175250"/>
          <p14:tracePt t="67226" x="8920163" y="5140325"/>
          <p14:tracePt t="67226" x="8961438" y="5097463"/>
          <p14:tracePt t="67226" x="8975725" y="5083175"/>
          <p14:tracePt t="67226" x="9004300" y="5040313"/>
          <p14:tracePt t="67226" x="9018588" y="5011738"/>
          <p14:tracePt t="67226" x="9032875" y="4997450"/>
          <p14:tracePt t="67226" x="9047163" y="4968875"/>
          <p14:tracePt t="67226" x="9047163" y="4940300"/>
          <p14:tracePt t="67226" x="9047163" y="4911725"/>
          <p14:tracePt t="67226" x="9047163" y="4883150"/>
          <p14:tracePt t="67226" x="8990013" y="4840288"/>
          <p14:tracePt t="67226" x="8934450" y="4797425"/>
          <p14:tracePt t="67226" x="8848725" y="4748213"/>
          <p14:tracePt t="67226" x="8791575" y="4719638"/>
          <p14:tracePt t="67226" x="8712200" y="4662488"/>
          <p14:tracePt t="67226" x="8669338" y="4633913"/>
          <p14:tracePt t="67226" x="8612188" y="4591050"/>
          <p14:tracePt t="67226" x="8540750" y="4548188"/>
          <p14:tracePt t="67226" x="8499475" y="4519613"/>
          <p14:tracePt t="67226" x="8456613" y="4491038"/>
          <p14:tracePt t="67226" x="8428038" y="4476750"/>
          <p14:tracePt t="67226" x="8405813" y="4462463"/>
          <p14:tracePt t="67226" x="8377238" y="4462463"/>
          <p14:tracePt t="67226" x="8348663" y="4462463"/>
          <p14:tracePt t="67226" x="8334375" y="4462463"/>
          <p14:tracePt t="67226" x="8320088" y="4462463"/>
          <p14:tracePt t="67226" x="8305800" y="4462463"/>
          <p14:tracePt t="67226" x="8291513" y="4462463"/>
          <p14:tracePt t="67226" x="8277225" y="4462463"/>
          <p14:tracePt t="67226" x="8262938" y="4462463"/>
          <p14:tracePt t="67226" x="8262938" y="4476750"/>
          <p14:tracePt t="67226" x="8262938" y="4491038"/>
          <p14:tracePt t="67226" x="8248650" y="4491038"/>
          <p14:tracePt t="67226" x="8248650" y="4505325"/>
          <p14:tracePt t="67226" x="8234363" y="4519613"/>
          <p14:tracePt t="67226" x="8220075" y="4519613"/>
          <p14:tracePt t="67226" x="8205788" y="4519613"/>
          <p14:tracePt t="67226" x="8148638" y="4533900"/>
          <p14:tracePt t="67226" x="8107363" y="4562475"/>
          <p14:tracePt t="67226" x="8056563" y="4605338"/>
          <p14:tracePt t="67226" x="8013700" y="4648200"/>
          <p14:tracePt t="67226" x="7956550" y="4691063"/>
          <p14:tracePt t="67226" x="7899400" y="4733925"/>
          <p14:tracePt t="67226" x="7856538" y="4768850"/>
          <p14:tracePt t="67226" x="7813675" y="4797425"/>
          <p14:tracePt t="67226" x="7770813" y="4854575"/>
          <p14:tracePt t="67226" x="7707313" y="4940300"/>
          <p14:tracePt t="67226" x="7621588" y="5026025"/>
          <p14:tracePt t="67226" x="7550150" y="5111750"/>
          <p14:tracePt t="67226" x="7464425" y="5189538"/>
          <p14:tracePt t="67226" x="7392988" y="5275263"/>
          <p14:tracePt t="67226" x="7315200" y="5346700"/>
          <p14:tracePt t="67226" x="7243763" y="5432425"/>
          <p14:tracePt t="67226" x="7172325" y="5503863"/>
          <p14:tracePt t="67226" x="7100888" y="5567363"/>
          <p14:tracePt t="67226" x="7043738" y="5624513"/>
          <p14:tracePt t="67226" x="6980238" y="5681663"/>
          <p14:tracePt t="67226" x="6923088" y="5738813"/>
          <p14:tracePt t="67226" x="6865938" y="5781675"/>
          <p14:tracePt t="67226" x="6808788" y="5824538"/>
          <p14:tracePt t="67226" x="6765925" y="5867400"/>
          <p14:tracePt t="67226" x="6723063" y="5895975"/>
          <p14:tracePt t="67226" x="6694488" y="5902325"/>
          <p14:tracePt t="67226" x="6665913" y="5930900"/>
          <p14:tracePt t="67226" x="6637338" y="5959475"/>
          <p14:tracePt t="67226" x="6616700" y="5988050"/>
          <p14:tracePt t="67226" x="6573838" y="6030913"/>
          <p14:tracePt t="67226" x="6530975" y="6030913"/>
          <p14:tracePt t="67226" x="6488113" y="6030913"/>
          <p14:tracePt t="67226" x="6459538" y="6059488"/>
          <p14:tracePt t="67226" x="6416675" y="6073775"/>
          <p14:tracePt t="67226" x="6388100" y="6102350"/>
          <p14:tracePt t="67226" x="6330950" y="6145213"/>
          <p14:tracePt t="67226" x="6273800" y="6188075"/>
          <p14:tracePt t="67226" x="6238875" y="6245225"/>
          <p14:tracePt t="67226" x="6167438" y="6337300"/>
          <p14:tracePt t="67226" x="6124575" y="6451600"/>
          <p14:tracePt t="67226" x="6110288" y="6494463"/>
          <p14:tracePt t="67226" x="6081713" y="6594475"/>
          <p14:tracePt t="67226" x="6067425" y="6686550"/>
          <p14:tracePt t="67226" x="6053138" y="6786563"/>
          <p14:tracePt t="67226" x="0" y="0"/>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6BF3F-2E7A-F790-4CE3-C506AC6F9D92}"/>
              </a:ext>
            </a:extLst>
          </p:cNvPr>
          <p:cNvSpPr>
            <a:spLocks noGrp="1"/>
          </p:cNvSpPr>
          <p:nvPr>
            <p:ph type="title"/>
          </p:nvPr>
        </p:nvSpPr>
        <p:spPr>
          <a:xfrm>
            <a:off x="1295402" y="982132"/>
            <a:ext cx="9601196" cy="1303867"/>
          </a:xfrm>
        </p:spPr>
        <p:txBody>
          <a:bodyPr>
            <a:normAutofit/>
          </a:bodyPr>
          <a:lstStyle/>
          <a:p>
            <a:r>
              <a:rPr lang="en-GB" b="1" dirty="0"/>
              <a:t>The Impact on Body Functions</a:t>
            </a:r>
            <a:endParaRPr lang="en-US" b="1" dirty="0"/>
          </a:p>
        </p:txBody>
      </p:sp>
      <p:pic>
        <p:nvPicPr>
          <p:cNvPr id="2050" name="Picture 2" descr="Pancreatic Cancer: Symptoms, Causes &amp; Treatment">
            <a:extLst>
              <a:ext uri="{FF2B5EF4-FFF2-40B4-BE49-F238E27FC236}">
                <a16:creationId xmlns:a16="http://schemas.microsoft.com/office/drawing/2014/main" id="{54757319-980E-D07B-FE24-16C63FAC97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3190" r="2" b="19762"/>
          <a:stretch>
            <a:fillRect/>
          </a:stretch>
        </p:blipFill>
        <p:spPr bwMode="auto">
          <a:xfrm>
            <a:off x="8085026" y="2701180"/>
            <a:ext cx="2739728" cy="2852640"/>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FE7DE78-5E3F-A316-06D4-0F8677E07657}"/>
              </a:ext>
            </a:extLst>
          </p:cNvPr>
          <p:cNvSpPr txBox="1"/>
          <p:nvPr/>
        </p:nvSpPr>
        <p:spPr>
          <a:xfrm>
            <a:off x="8313293" y="5660424"/>
            <a:ext cx="3242872" cy="430887"/>
          </a:xfrm>
          <a:prstGeom prst="rect">
            <a:avLst/>
          </a:prstGeom>
          <a:noFill/>
        </p:spPr>
        <p:txBody>
          <a:bodyPr wrap="square">
            <a:spAutoFit/>
          </a:bodyPr>
          <a:lstStyle/>
          <a:p>
            <a:r>
              <a:rPr lang="en-US" sz="1050">
                <a:hlinkClick r:id="rId7"/>
              </a:rPr>
              <a:t>https://my.clevelandclinic.org/health/diseases/15806-pancreatic-cancer</a:t>
            </a:r>
            <a:r>
              <a:rPr lang="en-US" sz="1050"/>
              <a:t> </a:t>
            </a:r>
          </a:p>
        </p:txBody>
      </p:sp>
      <p:pic>
        <p:nvPicPr>
          <p:cNvPr id="13" name="Audio 12">
            <a:extLst>
              <a:ext uri="{FF2B5EF4-FFF2-40B4-BE49-F238E27FC236}">
                <a16:creationId xmlns:a16="http://schemas.microsoft.com/office/drawing/2014/main" id="{90D9771C-3172-6F4C-955E-F996E0E5AA0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
        <p:nvSpPr>
          <p:cNvPr id="26" name="Rectangle 5">
            <a:extLst>
              <a:ext uri="{FF2B5EF4-FFF2-40B4-BE49-F238E27FC236}">
                <a16:creationId xmlns:a16="http://schemas.microsoft.com/office/drawing/2014/main" id="{82BE4C8D-EA2D-C76D-B3B1-C37EF289E370}"/>
              </a:ext>
            </a:extLst>
          </p:cNvPr>
          <p:cNvSpPr>
            <a:spLocks noChangeArrowheads="1"/>
          </p:cNvSpPr>
          <p:nvPr/>
        </p:nvSpPr>
        <p:spPr bwMode="auto">
          <a:xfrm rot="10800000" flipV="1">
            <a:off x="1033153" y="2704486"/>
            <a:ext cx="7051872"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2000" b="0" i="0" u="none" strike="noStrike" cap="none" normalizeH="0" baseline="0" dirty="0">
                <a:ln>
                  <a:noFill/>
                </a:ln>
                <a:solidFill>
                  <a:srgbClr val="000000"/>
                </a:solidFill>
                <a:effectLst/>
                <a:latin typeface="+mj-lt"/>
              </a:rPr>
              <a:t>Pancreatic cancer is a serious and often aggressive disease that affects multiple body systems because of the pancreas’s central role in digestion and hormone regulation. Pancreatic cancer disrupts enzyme production and hormones </a:t>
            </a:r>
            <a:r>
              <a:rPr lang="en-GB" sz="2000" dirty="0">
                <a:latin typeface="+mj-lt"/>
              </a:rPr>
              <a:t>such as insulin, meaning that when cancer develops, these functions become disrupted</a:t>
            </a:r>
            <a:r>
              <a:rPr lang="en-US" sz="2000" dirty="0">
                <a:solidFill>
                  <a:srgbClr val="000000"/>
                </a:solidFill>
                <a:latin typeface="+mj-lt"/>
              </a:rPr>
              <a:t>. </a:t>
            </a:r>
            <a:r>
              <a:rPr kumimoji="0" lang="en-US" altLang="en-US" sz="2000" b="0" i="0" u="none" strike="noStrike" cap="none" normalizeH="0" baseline="0" dirty="0">
                <a:ln>
                  <a:noFill/>
                </a:ln>
                <a:solidFill>
                  <a:srgbClr val="000000"/>
                </a:solidFill>
                <a:effectLst/>
                <a:latin typeface="+mj-lt"/>
              </a:rPr>
              <a:t>Leading to symptoms; it reduces immunity significantly and affects daily functioning and quality of life.</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000000"/>
              </a:solidFill>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j-lt"/>
              </a:rPr>
              <a:t>(NICE, 2018).</a:t>
            </a:r>
            <a:endParaRPr kumimoji="0" lang="en-US" altLang="en-US" sz="20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2870685899"/>
      </p:ext>
    </p:extLst>
  </p:cSld>
  <p:clrMapOvr>
    <a:masterClrMapping/>
  </p:clrMapOvr>
  <mc:AlternateContent xmlns:mc="http://schemas.openxmlformats.org/markup-compatibility/2006" xmlns:p14="http://schemas.microsoft.com/office/powerpoint/2010/main">
    <mc:Choice Requires="p14">
      <p:transition spd="slow" p14:dur="2000" advTm="22047"/>
    </mc:Choice>
    <mc:Fallback xmlns="">
      <p:transition spd="slow" advTm="22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5163" name="Rectangle 5162">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65" name="Group 5164">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166" name="Picture 5165">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167" name="Rectangle 5166">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168" name="Picture 5167">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169" name="Picture 5168">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171" name="Straight Connector 5170">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Rectangle 1">
            <a:extLst>
              <a:ext uri="{FF2B5EF4-FFF2-40B4-BE49-F238E27FC236}">
                <a16:creationId xmlns:a16="http://schemas.microsoft.com/office/drawing/2014/main" id="{458092EF-6089-4760-268A-B0F2CF0ED2AA}"/>
              </a:ext>
            </a:extLst>
          </p:cNvPr>
          <p:cNvSpPr>
            <a:spLocks noGrp="1" noChangeArrowheads="1"/>
          </p:cNvSpPr>
          <p:nvPr>
            <p:ph idx="1"/>
          </p:nvPr>
        </p:nvSpPr>
        <p:spPr bwMode="auto">
          <a:xfrm>
            <a:off x="1016673" y="940158"/>
            <a:ext cx="6221103" cy="53082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a:ln>
                  <a:noFill/>
                </a:ln>
                <a:effectLst/>
                <a:latin typeface="Arial" panose="020B0604020202020204" pitchFamily="34" charset="0"/>
              </a:rPr>
              <a:t>🥗 Digestive system (main system)</a:t>
            </a:r>
          </a:p>
          <a:p>
            <a:pPr marL="0" marR="0" lvl="0" indent="0" defTabSz="914400" rtl="0" eaLnBrk="0" fontAlgn="base" latinLnBrk="0" hangingPunct="0">
              <a:lnSpc>
                <a:spcPct val="90000"/>
              </a:lnSpc>
              <a:spcBef>
                <a:spcPct val="0"/>
              </a:spcBef>
              <a:buClrTx/>
              <a:buSzTx/>
              <a:buNone/>
              <a:tabLst/>
            </a:pPr>
            <a:r>
              <a:rPr kumimoji="0" lang="en-US" altLang="en-US" sz="1600" b="0" i="0" u="none" strike="noStrike" cap="none" normalizeH="0" baseline="0">
                <a:ln>
                  <a:noFill/>
                </a:ln>
                <a:effectLst/>
                <a:latin typeface="Arial" panose="020B0604020202020204" pitchFamily="34" charset="0"/>
              </a:rPr>
              <a:t>The </a:t>
            </a:r>
            <a:r>
              <a:rPr kumimoji="0" lang="en-US" altLang="en-US" sz="1600" b="1" i="0" u="none" strike="noStrike" cap="none" normalizeH="0" baseline="0">
                <a:ln>
                  <a:noFill/>
                </a:ln>
                <a:effectLst/>
                <a:latin typeface="Arial" panose="020B0604020202020204" pitchFamily="34" charset="0"/>
              </a:rPr>
              <a:t>pancreas</a:t>
            </a:r>
            <a:r>
              <a:rPr kumimoji="0" lang="en-US" altLang="en-US" sz="1600" b="0" i="0" u="none" strike="noStrike" cap="none" normalizeH="0" baseline="0">
                <a:ln>
                  <a:noFill/>
                </a:ln>
                <a:effectLst/>
                <a:latin typeface="Arial" panose="020B0604020202020204" pitchFamily="34" charset="0"/>
              </a:rPr>
              <a:t> helps digest food by producing </a:t>
            </a:r>
            <a:r>
              <a:rPr kumimoji="0" lang="en-US" altLang="en-US" sz="1600" b="1" i="0" u="none" strike="noStrike" cap="none" normalizeH="0" baseline="0">
                <a:ln>
                  <a:noFill/>
                </a:ln>
                <a:effectLst/>
                <a:latin typeface="Arial" panose="020B0604020202020204" pitchFamily="34" charset="0"/>
              </a:rPr>
              <a:t>digestive enzymes</a:t>
            </a:r>
            <a:r>
              <a:rPr kumimoji="0" lang="en-US" altLang="en-US" sz="1600" b="0" i="0" u="none" strike="noStrike" cap="none" normalizeH="0" baseline="0">
                <a:ln>
                  <a:noFill/>
                </a:ln>
                <a:effectLst/>
                <a:latin typeface="Arial" panose="020B0604020202020204" pitchFamily="34" charset="0"/>
              </a:rPr>
              <a:t>.</a:t>
            </a: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Pancreatic cancer can block these enzymes, leading to:</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Weight loss</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Poor digestion</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Fatty stools (steatorrhea)</a:t>
            </a: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Because of this, pancreatic cancer is classed primarily as a </a:t>
            </a:r>
            <a:r>
              <a:rPr kumimoji="0" lang="en-US" altLang="en-US" sz="1600" b="1" i="0" u="none" strike="noStrike" cap="none" normalizeH="0" baseline="0">
                <a:ln>
                  <a:noFill/>
                </a:ln>
                <a:effectLst/>
                <a:latin typeface="Arial" panose="020B0604020202020204" pitchFamily="34" charset="0"/>
              </a:rPr>
              <a:t>digestive system cancer</a:t>
            </a:r>
            <a:r>
              <a:rPr kumimoji="0" lang="en-US" altLang="en-US" sz="1600" b="0" i="0" u="none" strike="noStrike" cap="none" normalizeH="0" baseline="0">
                <a:ln>
                  <a:noFill/>
                </a:ln>
                <a:effectLst/>
                <a:latin typeface="Arial" panose="020B0604020202020204" pitchFamily="34" charset="0"/>
              </a:rPr>
              <a:t>.</a:t>
            </a:r>
          </a:p>
          <a:p>
            <a:pPr marL="0" marR="0" lvl="0" indent="0" defTabSz="914400" rtl="0" eaLnBrk="0" fontAlgn="base" latinLnBrk="0" hangingPunct="0">
              <a:lnSpc>
                <a:spcPct val="90000"/>
              </a:lnSpc>
              <a:spcBef>
                <a:spcPct val="0"/>
              </a:spcBef>
              <a:buClrTx/>
              <a:buSzTx/>
              <a:buFontTx/>
              <a:buNone/>
              <a:tabLst/>
            </a:pPr>
            <a:endParaRPr kumimoji="0" lang="en-US" altLang="en-US" sz="1600" b="1"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600" b="1" i="0" u="none" strike="noStrike" cap="none" normalizeH="0" baseline="0">
                <a:ln>
                  <a:noFill/>
                </a:ln>
                <a:effectLst/>
                <a:latin typeface="Arial" panose="020B0604020202020204" pitchFamily="34" charset="0"/>
              </a:rPr>
              <a:t>🩸 Endocrine system (also affected)</a:t>
            </a:r>
          </a:p>
          <a:p>
            <a:pPr marL="0" marR="0" lvl="0" indent="0" defTabSz="914400" rtl="0" eaLnBrk="0" fontAlgn="base" latinLnBrk="0" hangingPunct="0">
              <a:lnSpc>
                <a:spcPct val="90000"/>
              </a:lnSpc>
              <a:spcBef>
                <a:spcPct val="0"/>
              </a:spcBef>
              <a:buClrTx/>
              <a:buSzTx/>
              <a:buNone/>
              <a:tabLst/>
            </a:pPr>
            <a:r>
              <a:rPr kumimoji="0" lang="en-US" altLang="en-US" sz="1600" b="0" i="0" u="none" strike="noStrike" cap="none" normalizeH="0" baseline="0">
                <a:ln>
                  <a:noFill/>
                </a:ln>
                <a:effectLst/>
                <a:latin typeface="Arial" panose="020B0604020202020204" pitchFamily="34" charset="0"/>
              </a:rPr>
              <a:t>The pancreas also produces hormones such as </a:t>
            </a:r>
            <a:r>
              <a:rPr kumimoji="0" lang="en-US" altLang="en-US" sz="1600" b="1" i="0" u="none" strike="noStrike" cap="none" normalizeH="0" baseline="0">
                <a:ln>
                  <a:noFill/>
                </a:ln>
                <a:effectLst/>
                <a:latin typeface="Arial" panose="020B0604020202020204" pitchFamily="34" charset="0"/>
              </a:rPr>
              <a:t>insulin and glucagon</a:t>
            </a:r>
            <a:r>
              <a:rPr kumimoji="0" lang="en-US" altLang="en-US" sz="1600" b="0" i="0" u="none" strike="noStrike" cap="none" normalizeH="0" baseline="0">
                <a:ln>
                  <a:noFill/>
                </a:ln>
                <a:effectLst/>
                <a:latin typeface="Arial" panose="020B0604020202020204" pitchFamily="34" charset="0"/>
              </a:rPr>
              <a:t>.</a:t>
            </a:r>
          </a:p>
          <a:p>
            <a:pPr marL="0" marR="0" lvl="0"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Cancer can disrupt blood sugar control, causing:</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New-onset diabetes</a:t>
            </a:r>
          </a:p>
          <a:p>
            <a:pPr marL="457200" marR="0" lvl="1" indent="0" defTabSz="914400" rtl="0" eaLnBrk="0" fontAlgn="base" latinLnBrk="0" hangingPunct="0">
              <a:lnSpc>
                <a:spcPct val="90000"/>
              </a:lnSpc>
              <a:spcBef>
                <a:spcPct val="0"/>
              </a:spcBef>
              <a:buClrTx/>
              <a:buSzTx/>
              <a:buFontTx/>
              <a:buChar char="•"/>
              <a:tabLst/>
            </a:pPr>
            <a:r>
              <a:rPr kumimoji="0" lang="en-US" altLang="en-US" sz="1600" b="0" i="0" u="none" strike="noStrike" cap="none" normalizeH="0" baseline="0">
                <a:ln>
                  <a:noFill/>
                </a:ln>
                <a:effectLst/>
                <a:latin typeface="Arial" panose="020B0604020202020204" pitchFamily="34" charset="0"/>
              </a:rPr>
              <a:t>Worsening existing diabetes</a:t>
            </a:r>
          </a:p>
          <a:p>
            <a:pPr marL="457200" marR="0" lvl="1" indent="0" defTabSz="914400" rtl="0" eaLnBrk="0" fontAlgn="base" latinLnBrk="0" hangingPunct="0">
              <a:lnSpc>
                <a:spcPct val="90000"/>
              </a:lnSpc>
              <a:spcBef>
                <a:spcPct val="0"/>
              </a:spcBef>
              <a:buClrTx/>
              <a:buSzTx/>
              <a:buNone/>
              <a:tabLst/>
            </a:pPr>
            <a:endParaRPr lang="en-US" altLang="en-US" sz="1600">
              <a:latin typeface="Arial" panose="020B0604020202020204" pitchFamily="34" charset="0"/>
            </a:endParaRPr>
          </a:p>
          <a:p>
            <a:pPr marL="457200" marR="0" lvl="1" indent="0" defTabSz="914400" rtl="0" eaLnBrk="0" fontAlgn="base" latinLnBrk="0" hangingPunct="0">
              <a:lnSpc>
                <a:spcPct val="90000"/>
              </a:lnSpc>
              <a:spcBef>
                <a:spcPct val="0"/>
              </a:spcBef>
              <a:buClrTx/>
              <a:buSzTx/>
              <a:buNone/>
              <a:tabLst/>
            </a:pPr>
            <a:r>
              <a:rPr kumimoji="0" lang="en-US" altLang="en-US" sz="1600" b="0" i="0" u="none" strike="noStrike" cap="none" normalizeH="0" baseline="0">
                <a:ln>
                  <a:noFill/>
                </a:ln>
                <a:effectLst/>
                <a:latin typeface="Arial" panose="020B0604020202020204" pitchFamily="34" charset="0"/>
              </a:rPr>
              <a:t>(</a:t>
            </a:r>
            <a:r>
              <a:rPr kumimoji="0" lang="en-US" altLang="en-US" sz="1600" b="0" i="0" u="none" strike="noStrike" cap="none" normalizeH="0" baseline="0" err="1">
                <a:ln>
                  <a:noFill/>
                </a:ln>
                <a:effectLst/>
                <a:latin typeface="Arial" panose="020B0604020202020204" pitchFamily="34" charset="0"/>
              </a:rPr>
              <a:t>McGuian</a:t>
            </a:r>
            <a:r>
              <a:rPr kumimoji="0" lang="en-US" altLang="en-US" sz="1600" b="0" i="0" u="none" strike="noStrike" cap="none" normalizeH="0" baseline="0">
                <a:ln>
                  <a:noFill/>
                </a:ln>
                <a:effectLst/>
                <a:latin typeface="Arial" panose="020B0604020202020204" pitchFamily="34" charset="0"/>
              </a:rPr>
              <a:t> </a:t>
            </a:r>
            <a:r>
              <a:rPr kumimoji="0" lang="en-US" altLang="en-US" sz="1600" b="0" i="1" u="none" strike="noStrike" cap="none" normalizeH="0" baseline="0">
                <a:ln>
                  <a:noFill/>
                </a:ln>
                <a:effectLst/>
                <a:latin typeface="Arial" panose="020B0604020202020204" pitchFamily="34" charset="0"/>
              </a:rPr>
              <a:t>et al.,</a:t>
            </a:r>
            <a:r>
              <a:rPr kumimoji="0" lang="en-US" altLang="en-US" sz="1600" b="0" i="0" u="none" strike="noStrike" cap="none" normalizeH="0" baseline="0">
                <a:ln>
                  <a:noFill/>
                </a:ln>
                <a:effectLst/>
                <a:latin typeface="Arial" panose="020B0604020202020204" pitchFamily="34" charset="0"/>
              </a:rPr>
              <a:t> 2018).</a:t>
            </a:r>
          </a:p>
          <a:p>
            <a:pPr marL="0" marR="0" lvl="0" indent="0" defTabSz="914400" rtl="0" eaLnBrk="0" fontAlgn="base" latinLnBrk="0" hangingPunct="0">
              <a:lnSpc>
                <a:spcPct val="90000"/>
              </a:lnSpc>
              <a:spcBef>
                <a:spcPct val="0"/>
              </a:spcBef>
              <a:buClrTx/>
              <a:buSzTx/>
              <a:buFontTx/>
              <a:buNone/>
              <a:tabLst/>
            </a:pPr>
            <a:endParaRPr kumimoji="0" lang="en-US" altLang="en-US" sz="900" b="0" i="0" u="none" strike="noStrike" cap="none" normalizeH="0" baseline="0">
              <a:ln>
                <a:noFill/>
              </a:ln>
              <a:effectLst/>
              <a:latin typeface="Arial" panose="020B0604020202020204" pitchFamily="34" charset="0"/>
            </a:endParaRPr>
          </a:p>
        </p:txBody>
      </p:sp>
      <p:pic>
        <p:nvPicPr>
          <p:cNvPr id="5125" name="Picture 5" descr="Endocrine System: What It Is, Function ...">
            <a:extLst>
              <a:ext uri="{FF2B5EF4-FFF2-40B4-BE49-F238E27FC236}">
                <a16:creationId xmlns:a16="http://schemas.microsoft.com/office/drawing/2014/main" id="{FEBB4D89-9BCF-16D7-E50F-76A2BDED48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32811" r="2" b="13440"/>
          <a:stretch>
            <a:fillRect/>
          </a:stretch>
        </p:blipFill>
        <p:spPr bwMode="auto">
          <a:xfrm>
            <a:off x="7563187" y="743426"/>
            <a:ext cx="3413416" cy="2481142"/>
          </a:xfrm>
          <a:prstGeom prst="rect">
            <a:avLst/>
          </a:prstGeom>
          <a:noFill/>
          <a:ln w="57150" cmpd="thickThin">
            <a:noFill/>
            <a:miter lim="800000"/>
          </a:ln>
          <a:extLst>
            <a:ext uri="{909E8E84-426E-40DD-AFC4-6F175D3DCCD1}">
              <a14:hiddenFill xmlns:a14="http://schemas.microsoft.com/office/drawing/2010/main">
                <a:solidFill>
                  <a:srgbClr val="FFFFFF"/>
                </a:solidFill>
              </a14:hiddenFill>
            </a:ext>
          </a:extLst>
        </p:spPr>
      </p:pic>
      <p:pic>
        <p:nvPicPr>
          <p:cNvPr id="5123" name="Picture 3" descr="Digestive system | healthdirect">
            <a:extLst>
              <a:ext uri="{FF2B5EF4-FFF2-40B4-BE49-F238E27FC236}">
                <a16:creationId xmlns:a16="http://schemas.microsoft.com/office/drawing/2014/main" id="{8005AF23-19B1-EACC-8597-8670D415B68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t="4111" r="-11" b="5057"/>
          <a:stretch>
            <a:fillRect/>
          </a:stretch>
        </p:blipFill>
        <p:spPr bwMode="auto">
          <a:xfrm>
            <a:off x="7525872" y="3631645"/>
            <a:ext cx="3450737" cy="2511577"/>
          </a:xfrm>
          <a:prstGeom prst="rect">
            <a:avLst/>
          </a:prstGeom>
          <a:noFill/>
          <a:ln w="57150" cmpd="thickThin">
            <a:noFill/>
            <a:miter lim="800000"/>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5A38626-7671-CA9B-21C4-3EEFB1E7D0EE}"/>
              </a:ext>
            </a:extLst>
          </p:cNvPr>
          <p:cNvSpPr txBox="1"/>
          <p:nvPr/>
        </p:nvSpPr>
        <p:spPr>
          <a:xfrm>
            <a:off x="8073498" y="6039379"/>
            <a:ext cx="6117464" cy="261610"/>
          </a:xfrm>
          <a:prstGeom prst="rect">
            <a:avLst/>
          </a:prstGeom>
          <a:noFill/>
        </p:spPr>
        <p:txBody>
          <a:bodyPr wrap="square">
            <a:spAutoFit/>
          </a:bodyPr>
          <a:lstStyle/>
          <a:p>
            <a:r>
              <a:rPr lang="en-US" sz="1100">
                <a:hlinkClick r:id="rId10"/>
              </a:rPr>
              <a:t>https://www.healthdirect.gov.au/digestive-system</a:t>
            </a:r>
            <a:r>
              <a:rPr lang="en-US" sz="1100"/>
              <a:t> </a:t>
            </a:r>
          </a:p>
        </p:txBody>
      </p:sp>
      <p:sp>
        <p:nvSpPr>
          <p:cNvPr id="8" name="TextBox 7">
            <a:extLst>
              <a:ext uri="{FF2B5EF4-FFF2-40B4-BE49-F238E27FC236}">
                <a16:creationId xmlns:a16="http://schemas.microsoft.com/office/drawing/2014/main" id="{93277F3D-3955-FBB9-4511-5AE762EB3848}"/>
              </a:ext>
            </a:extLst>
          </p:cNvPr>
          <p:cNvSpPr txBox="1"/>
          <p:nvPr/>
        </p:nvSpPr>
        <p:spPr>
          <a:xfrm>
            <a:off x="7788499" y="3266865"/>
            <a:ext cx="7102698" cy="261610"/>
          </a:xfrm>
          <a:prstGeom prst="rect">
            <a:avLst/>
          </a:prstGeom>
          <a:noFill/>
        </p:spPr>
        <p:txBody>
          <a:bodyPr wrap="square">
            <a:spAutoFit/>
          </a:bodyPr>
          <a:lstStyle/>
          <a:p>
            <a:r>
              <a:rPr lang="en-US" sz="1100">
                <a:hlinkClick r:id="rId11"/>
              </a:rPr>
              <a:t>https://my.clevelandclinic.org/health/body/21201-endocrine-system</a:t>
            </a:r>
            <a:r>
              <a:rPr lang="en-US" sz="1100"/>
              <a:t> </a:t>
            </a:r>
          </a:p>
        </p:txBody>
      </p:sp>
      <p:pic>
        <p:nvPicPr>
          <p:cNvPr id="14" name="Audio 13">
            <a:extLst>
              <a:ext uri="{FF2B5EF4-FFF2-40B4-BE49-F238E27FC236}">
                <a16:creationId xmlns:a16="http://schemas.microsoft.com/office/drawing/2014/main" id="{5B3BAE79-2846-C43F-2D07-AA958F3C857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
        <p:nvSpPr>
          <p:cNvPr id="21" name="TextBox 20">
            <a:extLst>
              <a:ext uri="{FF2B5EF4-FFF2-40B4-BE49-F238E27FC236}">
                <a16:creationId xmlns:a16="http://schemas.microsoft.com/office/drawing/2014/main" id="{29D3CCD0-2AFF-5CFD-2A16-582A322FC0B6}"/>
              </a:ext>
            </a:extLst>
          </p:cNvPr>
          <p:cNvSpPr txBox="1"/>
          <p:nvPr/>
        </p:nvSpPr>
        <p:spPr>
          <a:xfrm>
            <a:off x="517729" y="56089"/>
            <a:ext cx="4256152" cy="461665"/>
          </a:xfrm>
          <a:prstGeom prst="rect">
            <a:avLst/>
          </a:prstGeom>
          <a:noFill/>
        </p:spPr>
        <p:txBody>
          <a:bodyPr wrap="square" rtlCol="0">
            <a:spAutoFit/>
          </a:bodyPr>
          <a:lstStyle/>
          <a:p>
            <a:r>
              <a:rPr lang="en-US" sz="2400" b="1" dirty="0"/>
              <a:t>The Body Systems affected…..</a:t>
            </a:r>
          </a:p>
        </p:txBody>
      </p:sp>
    </p:spTree>
    <p:extLst>
      <p:ext uri="{BB962C8B-B14F-4D97-AF65-F5344CB8AC3E}">
        <p14:creationId xmlns:p14="http://schemas.microsoft.com/office/powerpoint/2010/main" val="1005174345"/>
      </p:ext>
    </p:extLst>
  </p:cSld>
  <p:clrMapOvr>
    <a:masterClrMapping/>
  </p:clrMapOvr>
  <mc:AlternateContent xmlns:mc="http://schemas.openxmlformats.org/markup-compatibility/2006" xmlns:p14="http://schemas.microsoft.com/office/powerpoint/2010/main">
    <mc:Choice Requires="p14">
      <p:transition spd="slow" p14:dur="2000" advTm="89119"/>
    </mc:Choice>
    <mc:Fallback xmlns="">
      <p:transition spd="slow" advTm="89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9" name="Rectangle 1536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4" name="Picture 4" descr="Biliary System Anatomy and Functions">
            <a:extLst>
              <a:ext uri="{FF2B5EF4-FFF2-40B4-BE49-F238E27FC236}">
                <a16:creationId xmlns:a16="http://schemas.microsoft.com/office/drawing/2014/main" id="{A7E1015B-D355-84C9-8C37-E39FEFDEC25C}"/>
              </a:ext>
            </a:extLst>
          </p:cNvPr>
          <p:cNvPicPr>
            <a:picLocks noChangeAspect="1" noChangeArrowheads="1"/>
          </p:cNvPicPr>
          <p:nvPr/>
        </p:nvPicPr>
        <p:blipFill>
          <a:blip r:embed="rId5">
            <a:alphaModFix amt="35000"/>
            <a:extLst>
              <a:ext uri="{28A0092B-C50C-407E-A947-70E740481C1C}">
                <a14:useLocalDpi xmlns:a14="http://schemas.microsoft.com/office/drawing/2010/main" val="0"/>
              </a:ext>
            </a:extLst>
          </a:blip>
          <a:srcRect t="20998" b="1416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9BFF629-BE4B-79A2-ED2B-DD7BA8275AC7}"/>
              </a:ext>
            </a:extLst>
          </p:cNvPr>
          <p:cNvSpPr>
            <a:spLocks noGrp="1"/>
          </p:cNvSpPr>
          <p:nvPr>
            <p:ph type="title"/>
          </p:nvPr>
        </p:nvSpPr>
        <p:spPr>
          <a:xfrm>
            <a:off x="1295402" y="647206"/>
            <a:ext cx="9601196" cy="1303867"/>
          </a:xfrm>
        </p:spPr>
        <p:txBody>
          <a:bodyPr vert="horz" lIns="91440" tIns="45720" rIns="91440" bIns="45720" rtlCol="0" anchor="ctr">
            <a:normAutofit fontScale="90000"/>
          </a:bodyPr>
          <a:lstStyle/>
          <a:p>
            <a:pPr>
              <a:lnSpc>
                <a:spcPct val="90000"/>
              </a:lnSpc>
            </a:pPr>
            <a:r>
              <a:rPr lang="en-US" altLang="en-US" sz="3400" b="1" u="sng" dirty="0">
                <a:solidFill>
                  <a:srgbClr val="FFFFFF"/>
                </a:solidFill>
              </a:rPr>
              <a:t>The Body Systems affected by Pancreatic Cancer continued….. </a:t>
            </a:r>
            <a:br>
              <a:rPr lang="en-US" altLang="en-US" sz="3400" b="1" dirty="0">
                <a:solidFill>
                  <a:srgbClr val="FFFFFF"/>
                </a:solidFill>
              </a:rPr>
            </a:br>
            <a:endParaRPr lang="en-US" sz="3400" dirty="0">
              <a:solidFill>
                <a:srgbClr val="FFFFFF"/>
              </a:solidFill>
            </a:endParaRPr>
          </a:p>
        </p:txBody>
      </p:sp>
      <p:cxnSp>
        <p:nvCxnSpPr>
          <p:cNvPr id="15371" name="Straight Connector 1537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5" name="Rectangle 2">
            <a:extLst>
              <a:ext uri="{FF2B5EF4-FFF2-40B4-BE49-F238E27FC236}">
                <a16:creationId xmlns:a16="http://schemas.microsoft.com/office/drawing/2014/main" id="{97F8DCF5-34EC-1DA8-15FE-A5166B774ADF}"/>
              </a:ext>
            </a:extLst>
          </p:cNvPr>
          <p:cNvSpPr>
            <a:spLocks noChangeArrowheads="1"/>
          </p:cNvSpPr>
          <p:nvPr/>
        </p:nvSpPr>
        <p:spPr bwMode="auto">
          <a:xfrm>
            <a:off x="641268" y="2066305"/>
            <a:ext cx="11139053" cy="41444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fontScale="85000" lnSpcReduction="20000"/>
          </a:bodyPr>
          <a:lstStyle/>
          <a:p>
            <a:pPr marL="0" marR="0" lvl="0"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Hepatobiliary System (Liver and Bile Ducts)</a:t>
            </a:r>
          </a:p>
          <a:p>
            <a:pPr marL="457200" marR="0" lvl="1"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Tumor growth may block the bile duct, causing jaundice, dark urine, and pale stools.</a:t>
            </a:r>
          </a:p>
          <a:p>
            <a:pPr marL="457200" marR="0" lvl="1"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Bile blockage also interferes with fat digestion.</a:t>
            </a:r>
          </a:p>
          <a:p>
            <a:pPr marL="0" marR="0" lvl="0"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Circulatory System</a:t>
            </a:r>
          </a:p>
          <a:p>
            <a:pPr marL="457200" marR="0" lvl="1" indent="0" fontAlgn="base">
              <a:spcBef>
                <a:spcPct val="20000"/>
              </a:spcBef>
              <a:spcAft>
                <a:spcPts val="600"/>
              </a:spcAft>
              <a:buClr>
                <a:schemeClr val="accent1"/>
              </a:buClr>
              <a:buSzPct val="115000"/>
              <a:buFont typeface="Arial"/>
              <a:buChar char="•"/>
              <a:tabLst/>
            </a:pPr>
            <a:r>
              <a:rPr kumimoji="0" lang="en-US" altLang="en-US" sz="3200" b="1" i="0" u="none" strike="noStrike" normalizeH="0" baseline="0" dirty="0">
                <a:ln>
                  <a:noFill/>
                </a:ln>
                <a:solidFill>
                  <a:srgbClr val="FFFFFF"/>
                </a:solidFill>
              </a:rPr>
              <a:t>Some pancreatic cancers increase the risk of blood clots, which can disrupt normal blood flow.</a:t>
            </a:r>
          </a:p>
          <a:p>
            <a:pPr marL="457200" marR="0" lvl="1" indent="0" fontAlgn="base">
              <a:spcBef>
                <a:spcPct val="20000"/>
              </a:spcBef>
              <a:spcAft>
                <a:spcPts val="600"/>
              </a:spcAft>
              <a:buClr>
                <a:schemeClr val="accent1"/>
              </a:buClr>
              <a:buSzPct val="115000"/>
              <a:buFont typeface="Arial"/>
              <a:buChar char="•"/>
              <a:tabLst/>
            </a:pPr>
            <a:endParaRPr lang="en-US" altLang="en-US" sz="3200" b="1" dirty="0">
              <a:solidFill>
                <a:srgbClr val="FFFFFF"/>
              </a:solidFill>
            </a:endParaRPr>
          </a:p>
          <a:p>
            <a:pPr lvl="1" fontAlgn="base">
              <a:spcBef>
                <a:spcPct val="20000"/>
              </a:spcBef>
              <a:spcAft>
                <a:spcPts val="600"/>
              </a:spcAft>
              <a:buClr>
                <a:schemeClr val="accent1"/>
              </a:buClr>
              <a:buSzPct val="115000"/>
              <a:buFont typeface="Arial"/>
              <a:buChar char="•"/>
            </a:pPr>
            <a:r>
              <a:rPr kumimoji="0" lang="en-US" altLang="en-US" sz="3200" b="1" i="0" u="none" strike="noStrike" normalizeH="0" baseline="0" dirty="0">
                <a:ln>
                  <a:noFill/>
                </a:ln>
                <a:solidFill>
                  <a:srgbClr val="FFFFFF"/>
                </a:solidFill>
              </a:rPr>
              <a:t>(Cancer Research, 2023, </a:t>
            </a:r>
            <a:r>
              <a:rPr lang="en-US" sz="3200" b="1" dirty="0">
                <a:solidFill>
                  <a:srgbClr val="FFFFFF"/>
                </a:solidFill>
              </a:rPr>
              <a:t>Campello </a:t>
            </a:r>
            <a:r>
              <a:rPr lang="en-US" sz="3200" b="1" i="1" dirty="0">
                <a:solidFill>
                  <a:srgbClr val="FFFFFF"/>
                </a:solidFill>
              </a:rPr>
              <a:t>et al. </a:t>
            </a:r>
            <a:r>
              <a:rPr lang="en-US" sz="3200" b="1" dirty="0">
                <a:solidFill>
                  <a:srgbClr val="FFFFFF"/>
                </a:solidFill>
              </a:rPr>
              <a:t>2019). </a:t>
            </a:r>
            <a:endParaRPr kumimoji="0" lang="en-US" altLang="en-US" sz="3200" b="1" i="0" u="none" strike="noStrike" normalizeH="0" baseline="0" dirty="0">
              <a:ln>
                <a:noFill/>
              </a:ln>
              <a:solidFill>
                <a:srgbClr val="FFFFFF"/>
              </a:solidFill>
            </a:endParaRPr>
          </a:p>
          <a:p>
            <a:pPr marL="0" marR="0" lvl="0" indent="0" fontAlgn="base">
              <a:spcBef>
                <a:spcPct val="20000"/>
              </a:spcBef>
              <a:spcAft>
                <a:spcPts val="600"/>
              </a:spcAft>
              <a:buClr>
                <a:schemeClr val="accent1"/>
              </a:buClr>
              <a:buSzPct val="115000"/>
              <a:buFont typeface="Arial"/>
              <a:buChar char="•"/>
              <a:tabLst/>
            </a:pPr>
            <a:endParaRPr kumimoji="0" lang="en-US" altLang="en-US" b="0" i="0" u="none" strike="noStrike" normalizeH="0" baseline="0" dirty="0">
              <a:ln>
                <a:noFill/>
              </a:ln>
              <a:solidFill>
                <a:srgbClr val="FFFFFF"/>
              </a:solidFill>
            </a:endParaRPr>
          </a:p>
        </p:txBody>
      </p:sp>
      <p:pic>
        <p:nvPicPr>
          <p:cNvPr id="46" name="Audio 45">
            <a:extLst>
              <a:ext uri="{FF2B5EF4-FFF2-40B4-BE49-F238E27FC236}">
                <a16:creationId xmlns:a16="http://schemas.microsoft.com/office/drawing/2014/main" id="{0A0532C1-DB27-B1A1-29BE-A6F0644FBB6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892301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071"/>
    </mc:Choice>
    <mc:Fallback xmlns="">
      <p:transition spd="slow" advTm="29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B029-3CB0-52A6-9DF5-4FF907FCC52C}"/>
              </a:ext>
            </a:extLst>
          </p:cNvPr>
          <p:cNvSpPr>
            <a:spLocks noGrp="1"/>
          </p:cNvSpPr>
          <p:nvPr>
            <p:ph type="title"/>
          </p:nvPr>
        </p:nvSpPr>
        <p:spPr/>
        <p:txBody>
          <a:bodyPr>
            <a:normAutofit fontScale="90000"/>
          </a:bodyPr>
          <a:lstStyle/>
          <a:p>
            <a:r>
              <a:rPr lang="en-US"/>
              <a:t>Care Plan: </a:t>
            </a:r>
            <a:r>
              <a:rPr lang="en-US" altLang="en-US" b="1">
                <a:ln>
                  <a:noFill/>
                </a:ln>
                <a:solidFill>
                  <a:srgbClr val="000000"/>
                </a:solidFill>
                <a:latin typeface="Arial" panose="020B0604020202020204" pitchFamily="34" charset="0"/>
              </a:rPr>
              <a:t>Patient Demographics</a:t>
            </a:r>
            <a:br>
              <a:rPr lang="en-US" altLang="en-US" b="1">
                <a:ln>
                  <a:noFill/>
                </a:ln>
                <a:solidFill>
                  <a:srgbClr val="000000"/>
                </a:solidFill>
                <a:latin typeface="Arial" panose="020B0604020202020204" pitchFamily="34" charset="0"/>
              </a:rPr>
            </a:br>
            <a:r>
              <a:rPr lang="en-US"/>
              <a:t> </a:t>
            </a:r>
          </a:p>
        </p:txBody>
      </p:sp>
      <p:graphicFrame>
        <p:nvGraphicFramePr>
          <p:cNvPr id="8" name="Rectangle 1">
            <a:extLst>
              <a:ext uri="{FF2B5EF4-FFF2-40B4-BE49-F238E27FC236}">
                <a16:creationId xmlns:a16="http://schemas.microsoft.com/office/drawing/2014/main" id="{2EDD23DE-5DF0-B772-A1DA-2F3DCFF0E696}"/>
              </a:ext>
            </a:extLst>
          </p:cNvPr>
          <p:cNvGraphicFramePr>
            <a:graphicFrameLocks noGrp="1"/>
          </p:cNvGraphicFramePr>
          <p:nvPr>
            <p:ph idx="1"/>
            <p:extLst>
              <p:ext uri="{D42A27DB-BD31-4B8C-83A1-F6EECF244321}">
                <p14:modId xmlns:p14="http://schemas.microsoft.com/office/powerpoint/2010/main" val="3627882468"/>
              </p:ext>
            </p:extLst>
          </p:nvPr>
        </p:nvGraphicFramePr>
        <p:xfrm>
          <a:off x="1295401" y="2369742"/>
          <a:ext cx="4603123" cy="36933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Rectangle 2">
            <a:extLst>
              <a:ext uri="{FF2B5EF4-FFF2-40B4-BE49-F238E27FC236}">
                <a16:creationId xmlns:a16="http://schemas.microsoft.com/office/drawing/2014/main" id="{6797D16A-020F-C350-503F-358C38990D53}"/>
              </a:ext>
            </a:extLst>
          </p:cNvPr>
          <p:cNvSpPr>
            <a:spLocks noChangeArrowheads="1"/>
          </p:cNvSpPr>
          <p:nvPr/>
        </p:nvSpPr>
        <p:spPr bwMode="auto">
          <a:xfrm>
            <a:off x="6293479" y="2045893"/>
            <a:ext cx="5426296"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sng" strike="noStrike" cap="none" normalizeH="0" baseline="0" dirty="0">
                <a:ln>
                  <a:noFill/>
                </a:ln>
                <a:solidFill>
                  <a:srgbClr val="000000"/>
                </a:solidFill>
                <a:effectLst/>
                <a:latin typeface="Arial" panose="020B0604020202020204" pitchFamily="34" charset="0"/>
              </a:rPr>
              <a:t>Lifestyle &amp; Health Risk Factors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000000"/>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rgbClr val="000000"/>
                </a:solidFill>
                <a:latin typeface="Arial" panose="020B0604020202020204" pitchFamily="34" charset="0"/>
              </a:rPr>
              <a:t>Diagnosed with Type 2 Diabetes (10 years ago) Reduced weight than was undiagnosed as Diabetic (4 years ago)</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i="0"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lang="en-US" altLang="en-US" b="1" dirty="0">
                <a:solidFill>
                  <a:srgbClr val="000000"/>
                </a:solidFill>
                <a:latin typeface="Arial" panose="020B0604020202020204" pitchFamily="34" charset="0"/>
              </a:rPr>
              <a:t>S</a:t>
            </a:r>
            <a:r>
              <a:rPr kumimoji="0" lang="en-US" altLang="en-US" sz="1800" b="1" i="0" u="none" strike="noStrike" cap="none" normalizeH="0" baseline="0" dirty="0">
                <a:ln>
                  <a:noFill/>
                </a:ln>
                <a:solidFill>
                  <a:srgbClr val="000000"/>
                </a:solidFill>
                <a:effectLst/>
                <a:latin typeface="Arial" panose="020B0604020202020204" pitchFamily="34" charset="0"/>
              </a:rPr>
              <a:t>moking</a:t>
            </a:r>
            <a:r>
              <a:rPr kumimoji="0" lang="en-US" altLang="en-US" sz="1800" b="0" i="0" u="none" strike="noStrike" cap="none" normalizeH="0" baseline="0" dirty="0">
                <a:ln>
                  <a:noFill/>
                </a:ln>
                <a:solidFill>
                  <a:srgbClr val="000000"/>
                </a:solidFill>
                <a:effectLst/>
                <a:latin typeface="Arial" panose="020B0604020202020204" pitchFamily="34" charset="0"/>
              </a:rPr>
              <a:t> - Never</a:t>
            </a:r>
          </a:p>
          <a:p>
            <a:pPr marL="0" marR="0" lvl="0" indent="0" algn="l" defTabSz="914400" rtl="0" eaLnBrk="0" fontAlgn="base" latinLnBrk="0" hangingPunct="0">
              <a:lnSpc>
                <a:spcPct val="100000"/>
              </a:lnSpc>
              <a:spcBef>
                <a:spcPct val="0"/>
              </a:spcBef>
              <a:spcAft>
                <a:spcPct val="0"/>
              </a:spcAft>
              <a:buClrTx/>
              <a:buSzTx/>
              <a:tabLst/>
            </a:pPr>
            <a:r>
              <a:rPr lang="en-US" altLang="en-US" b="1" dirty="0">
                <a:solidFill>
                  <a:srgbClr val="000000"/>
                </a:solidFill>
                <a:latin typeface="Arial" panose="020B0604020202020204" pitchFamily="34" charset="0"/>
              </a:rPr>
              <a:t>A</a:t>
            </a:r>
            <a:r>
              <a:rPr kumimoji="0" lang="en-US" altLang="en-US" sz="1800" b="1" i="0" u="none" strike="noStrike" cap="none" normalizeH="0" baseline="0" dirty="0">
                <a:ln>
                  <a:noFill/>
                </a:ln>
                <a:solidFill>
                  <a:srgbClr val="000000"/>
                </a:solidFill>
                <a:effectLst/>
                <a:latin typeface="Arial" panose="020B0604020202020204" pitchFamily="34" charset="0"/>
              </a:rPr>
              <a:t>lcohol intake</a:t>
            </a:r>
            <a:r>
              <a:rPr kumimoji="0" lang="en-US" altLang="en-US" sz="1800" b="0" i="0" u="none" strike="noStrike" cap="none" normalizeH="0" baseline="0" dirty="0">
                <a:ln>
                  <a:noFill/>
                </a:ln>
                <a:solidFill>
                  <a:srgbClr val="000000"/>
                </a:solidFill>
                <a:effectLst/>
                <a:latin typeface="Arial" panose="020B0604020202020204" pitchFamily="34" charset="0"/>
              </a:rPr>
              <a:t> - rarely</a:t>
            </a: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dirty="0">
                <a:ln>
                  <a:noFill/>
                </a:ln>
                <a:solidFill>
                  <a:srgbClr val="000000"/>
                </a:solidFill>
                <a:effectLst/>
                <a:latin typeface="Arial" panose="020B0604020202020204" pitchFamily="34" charset="0"/>
              </a:rPr>
              <a:t>Previously Overweight</a:t>
            </a:r>
            <a:r>
              <a:rPr kumimoji="0" lang="en-US" altLang="en-US" b="0" i="0" u="none" strike="noStrike" cap="none" normalizeH="0" baseline="0" dirty="0">
                <a:ln>
                  <a:noFill/>
                </a:ln>
                <a:solidFill>
                  <a:srgbClr val="000000"/>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rgbClr val="000000"/>
                </a:solidFill>
                <a:effectLst/>
                <a:latin typeface="Arial" panose="020B0604020202020204" pitchFamily="34" charset="0"/>
              </a:rPr>
              <a:t>BMI now below 18</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rgbClr val="000000"/>
                </a:solidFill>
                <a:effectLst/>
                <a:latin typeface="Arial" panose="020B0604020202020204" pitchFamily="34" charset="0"/>
              </a:rPr>
              <a:t>Diet high in </a:t>
            </a:r>
            <a:r>
              <a:rPr kumimoji="0" lang="en-US" altLang="en-US" sz="1800" b="1" i="0" u="none" strike="noStrike" cap="none" normalizeH="0" baseline="0" dirty="0">
                <a:ln>
                  <a:noFill/>
                </a:ln>
                <a:solidFill>
                  <a:srgbClr val="000000"/>
                </a:solidFill>
                <a:effectLst/>
                <a:latin typeface="Arial" panose="020B0604020202020204" pitchFamily="34" charset="0"/>
              </a:rPr>
              <a:t>fat and processed foods</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rgbClr val="000000"/>
                </a:solidFill>
                <a:effectLst/>
                <a:latin typeface="Arial" panose="020B0604020202020204" pitchFamily="34" charset="0"/>
              </a:rPr>
              <a:t>Recent Poor appetite and recent </a:t>
            </a:r>
            <a:r>
              <a:rPr kumimoji="0" lang="en-US" altLang="en-US" sz="1800" b="1" i="0" u="none" strike="noStrike" cap="none" normalizeH="0" baseline="0" dirty="0">
                <a:ln>
                  <a:noFill/>
                </a:ln>
                <a:solidFill>
                  <a:srgbClr val="000000"/>
                </a:solidFill>
                <a:effectLst/>
                <a:latin typeface="Arial" panose="020B0604020202020204" pitchFamily="34" charset="0"/>
              </a:rPr>
              <a:t>unintentional weight loss</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6" name="Audio 15">
            <a:extLst>
              <a:ext uri="{FF2B5EF4-FFF2-40B4-BE49-F238E27FC236}">
                <a16:creationId xmlns:a16="http://schemas.microsoft.com/office/drawing/2014/main" id="{C2DA0447-B514-A088-686B-16704F027B6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12096951"/>
      </p:ext>
    </p:extLst>
  </p:cSld>
  <p:clrMapOvr>
    <a:masterClrMapping/>
  </p:clrMapOvr>
  <mc:AlternateContent xmlns:mc="http://schemas.openxmlformats.org/markup-compatibility/2006" xmlns:p14="http://schemas.microsoft.com/office/powerpoint/2010/main">
    <mc:Choice Requires="p14">
      <p:transition spd="slow" p14:dur="2000" advTm="106033"/>
    </mc:Choice>
    <mc:Fallback xmlns="">
      <p:transition spd="slow" advTm="106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A036F-624E-C379-FE27-800E18D0B6AE}"/>
              </a:ext>
            </a:extLst>
          </p:cNvPr>
          <p:cNvSpPr>
            <a:spLocks noGrp="1"/>
          </p:cNvSpPr>
          <p:nvPr>
            <p:ph type="title"/>
          </p:nvPr>
        </p:nvSpPr>
        <p:spPr/>
        <p:txBody>
          <a:bodyPr>
            <a:normAutofit fontScale="90000"/>
          </a:bodyPr>
          <a:lstStyle/>
          <a:p>
            <a:r>
              <a:rPr lang="en-GB" b="1">
                <a:solidFill>
                  <a:schemeClr val="tx1"/>
                </a:solidFill>
              </a:rPr>
              <a:t>Disease-Specific Risk Factors</a:t>
            </a:r>
            <a:br>
              <a:rPr lang="en-GB" b="1">
                <a:solidFill>
                  <a:schemeClr val="tx1"/>
                </a:solidFill>
              </a:rPr>
            </a:br>
            <a:endParaRPr lang="en-US"/>
          </a:p>
        </p:txBody>
      </p:sp>
      <p:sp>
        <p:nvSpPr>
          <p:cNvPr id="5" name="Content Placeholder 4">
            <a:extLst>
              <a:ext uri="{FF2B5EF4-FFF2-40B4-BE49-F238E27FC236}">
                <a16:creationId xmlns:a16="http://schemas.microsoft.com/office/drawing/2014/main" id="{4A7EAB70-2FB9-54B4-89AD-17CC03B51116}"/>
              </a:ext>
            </a:extLst>
          </p:cNvPr>
          <p:cNvSpPr>
            <a:spLocks noGrp="1"/>
          </p:cNvSpPr>
          <p:nvPr>
            <p:ph idx="1"/>
          </p:nvPr>
        </p:nvSpPr>
        <p:spPr/>
        <p:txBody>
          <a:bodyPr/>
          <a:lstStyle/>
          <a:p>
            <a:r>
              <a:rPr lang="en-GB">
                <a:solidFill>
                  <a:schemeClr val="tx1"/>
                </a:solidFill>
              </a:rPr>
              <a:t>Increasing age (&gt;60 years)</a:t>
            </a:r>
          </a:p>
          <a:p>
            <a:r>
              <a:rPr lang="en-GB">
                <a:solidFill>
                  <a:schemeClr val="tx1"/>
                </a:solidFill>
              </a:rPr>
              <a:t>Smoking (strongly linked to pancreatic cancer)</a:t>
            </a:r>
          </a:p>
          <a:p>
            <a:r>
              <a:rPr lang="en-GB">
                <a:solidFill>
                  <a:schemeClr val="tx1"/>
                </a:solidFill>
              </a:rPr>
              <a:t>Chronic inflammation of the pancreas</a:t>
            </a:r>
          </a:p>
          <a:p>
            <a:r>
              <a:rPr lang="en-GB">
                <a:solidFill>
                  <a:schemeClr val="tx1"/>
                </a:solidFill>
              </a:rPr>
              <a:t>Possible </a:t>
            </a:r>
            <a:r>
              <a:rPr lang="en-GB" b="1">
                <a:solidFill>
                  <a:schemeClr val="tx1"/>
                </a:solidFill>
              </a:rPr>
              <a:t>type 2 diabetes</a:t>
            </a:r>
            <a:r>
              <a:rPr lang="en-GB">
                <a:solidFill>
                  <a:schemeClr val="tx1"/>
                </a:solidFill>
              </a:rPr>
              <a:t> related to pancreatic dysfunction</a:t>
            </a:r>
          </a:p>
          <a:p>
            <a:r>
              <a:rPr lang="en-GB">
                <a:solidFill>
                  <a:schemeClr val="tx1"/>
                </a:solidFill>
              </a:rPr>
              <a:t>Late diagnosis due to non-specific symptoms</a:t>
            </a:r>
          </a:p>
          <a:p>
            <a:pPr marL="0" indent="0">
              <a:buNone/>
            </a:pPr>
            <a:r>
              <a:rPr lang="en-GB">
                <a:solidFill>
                  <a:schemeClr val="tx1"/>
                </a:solidFill>
              </a:rPr>
              <a:t>(Cancer Research UK, 2023).</a:t>
            </a:r>
          </a:p>
          <a:p>
            <a:endParaRPr lang="en-US"/>
          </a:p>
        </p:txBody>
      </p:sp>
      <p:pic>
        <p:nvPicPr>
          <p:cNvPr id="12" name="Audio 11">
            <a:extLst>
              <a:ext uri="{FF2B5EF4-FFF2-40B4-BE49-F238E27FC236}">
                <a16:creationId xmlns:a16="http://schemas.microsoft.com/office/drawing/2014/main" id="{7E35D523-4E22-B3A5-408E-114835CA6C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09949586"/>
      </p:ext>
    </p:extLst>
  </p:cSld>
  <p:clrMapOvr>
    <a:masterClrMapping/>
  </p:clrMapOvr>
  <mc:AlternateContent xmlns:mc="http://schemas.openxmlformats.org/markup-compatibility/2006" xmlns:p14="http://schemas.microsoft.com/office/powerpoint/2010/main">
    <mc:Choice Requires="p14">
      <p:transition spd="slow" p14:dur="2000" advTm="53168"/>
    </mc:Choice>
    <mc:Fallback xmlns="">
      <p:transition spd="slow" advTm="53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224A92-B71D-4244-9CEE-E80F9BD11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69A319-3937-4297-B7D8-6745097B9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85" y="487353"/>
            <a:ext cx="11218182" cy="5883295"/>
          </a:xfrm>
          <a:prstGeom prst="rect">
            <a:avLst/>
          </a:prstGeom>
          <a:blipFill dpi="0" rotWithShape="1">
            <a:blip r:embed="rId6"/>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FDFE78-2422-40CD-BC53-9E0C459C9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76"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3EAE1F5-5E63-A11F-B9E6-408FD0DD2677}"/>
              </a:ext>
            </a:extLst>
          </p:cNvPr>
          <p:cNvSpPr>
            <a:spLocks noGrp="1"/>
          </p:cNvSpPr>
          <p:nvPr>
            <p:ph type="title"/>
          </p:nvPr>
        </p:nvSpPr>
        <p:spPr>
          <a:xfrm>
            <a:off x="7535824" y="982132"/>
            <a:ext cx="3758947" cy="4625172"/>
          </a:xfrm>
        </p:spPr>
        <p:txBody>
          <a:bodyPr>
            <a:normAutofit/>
          </a:bodyPr>
          <a:lstStyle/>
          <a:p>
            <a:r>
              <a:rPr lang="en-US" sz="3400" dirty="0">
                <a:solidFill>
                  <a:srgbClr val="262626"/>
                </a:solidFill>
              </a:rPr>
              <a:t>Evidence – Based Care Recommendations: </a:t>
            </a:r>
            <a:r>
              <a:rPr lang="en-US" sz="3400" b="1" u="sng" dirty="0">
                <a:solidFill>
                  <a:srgbClr val="262626"/>
                </a:solidFill>
              </a:rPr>
              <a:t>Communication</a:t>
            </a:r>
          </a:p>
        </p:txBody>
      </p:sp>
      <p:sp>
        <p:nvSpPr>
          <p:cNvPr id="16" name="Rectangle 15">
            <a:extLst>
              <a:ext uri="{FF2B5EF4-FFF2-40B4-BE49-F238E27FC236}">
                <a16:creationId xmlns:a16="http://schemas.microsoft.com/office/drawing/2014/main" id="{A97E302E-4D34-42E4-94A8-4FC0AF572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noFill/>
          <a:ln w="57150" cmpd="thickThin">
            <a:solidFill>
              <a:srgbClr val="7F7F7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D5462A73-C8A3-6D52-B2FE-D9646F12C88D}"/>
              </a:ext>
            </a:extLst>
          </p:cNvPr>
          <p:cNvGraphicFramePr>
            <a:graphicFrameLocks noGrp="1"/>
          </p:cNvGraphicFramePr>
          <p:nvPr>
            <p:ph idx="1"/>
            <p:extLst>
              <p:ext uri="{D42A27DB-BD31-4B8C-83A1-F6EECF244321}">
                <p14:modId xmlns:p14="http://schemas.microsoft.com/office/powerpoint/2010/main" val="1593467328"/>
              </p:ext>
            </p:extLst>
          </p:nvPr>
        </p:nvGraphicFramePr>
        <p:xfrm>
          <a:off x="1391056" y="1391055"/>
          <a:ext cx="5272392" cy="39591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3888412D-62D7-C233-8C0A-9CFCEFD4EF1C}"/>
              </a:ext>
            </a:extLst>
          </p:cNvPr>
          <p:cNvSpPr txBox="1"/>
          <p:nvPr/>
        </p:nvSpPr>
        <p:spPr>
          <a:xfrm>
            <a:off x="4307983" y="5837566"/>
            <a:ext cx="6117464" cy="338554"/>
          </a:xfrm>
          <a:prstGeom prst="rect">
            <a:avLst/>
          </a:prstGeom>
          <a:noFill/>
        </p:spPr>
        <p:txBody>
          <a:bodyPr wrap="square">
            <a:spAutoFit/>
          </a:bodyPr>
          <a:lstStyle/>
          <a:p>
            <a:pPr algn="l" rtl="0">
              <a:buNone/>
            </a:pPr>
            <a:r>
              <a:rPr lang="en-GB" sz="1600" i="0" u="none" strike="noStrike" dirty="0">
                <a:solidFill>
                  <a:srgbClr val="0E0E0E"/>
                </a:solidFill>
                <a:effectLst/>
                <a:latin typeface="var(--serif-font-family)"/>
              </a:rPr>
              <a:t>(NICE, 2018)</a:t>
            </a:r>
          </a:p>
        </p:txBody>
      </p:sp>
      <p:pic>
        <p:nvPicPr>
          <p:cNvPr id="17" name="Audio 16">
            <a:extLst>
              <a:ext uri="{FF2B5EF4-FFF2-40B4-BE49-F238E27FC236}">
                <a16:creationId xmlns:a16="http://schemas.microsoft.com/office/drawing/2014/main" id="{E111AA3E-47E1-981A-C195-1A448E5B510F}"/>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77495073"/>
      </p:ext>
    </p:extLst>
  </p:cSld>
  <p:clrMapOvr>
    <a:masterClrMapping/>
  </p:clrMapOvr>
  <mc:AlternateContent xmlns:mc="http://schemas.openxmlformats.org/markup-compatibility/2006" xmlns:p14="http://schemas.microsoft.com/office/powerpoint/2010/main">
    <mc:Choice Requires="p14">
      <p:transition spd="slow" p14:dur="2000" advTm="87335"/>
    </mc:Choice>
    <mc:Fallback xmlns="">
      <p:transition spd="slow" advTm="87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extLst>
    <p:ext uri="{3A86A75C-4F4B-4683-9AE1-C65F6400EC91}">
      <p14:laserTraceLst xmlns:p14="http://schemas.microsoft.com/office/powerpoint/2010/main">
        <p14:tracePtLst>
          <p14:tracePt t="15690" x="4121150" y="6672263"/>
          <p14:tracePt t="15712" x="3914775" y="6273800"/>
          <p14:tracePt t="15720" x="3814763" y="6088063"/>
          <p14:tracePt t="15729" x="3721100" y="5902325"/>
          <p14:tracePt t="15736" x="3636963" y="5724525"/>
          <p14:tracePt t="15747" x="3536950" y="5553075"/>
          <p14:tracePt t="15752" x="3465513" y="5375275"/>
          <p14:tracePt t="15761" x="3386138" y="5218113"/>
          <p14:tracePt t="15768" x="3300413" y="5068888"/>
          <p14:tracePt t="15779" x="3201988" y="4883150"/>
          <p14:tracePt t="15785" x="3130550" y="4719638"/>
          <p14:tracePt t="15795" x="3051175" y="4548188"/>
          <p14:tracePt t="15800" x="2965450" y="4370388"/>
          <p14:tracePt t="15810" x="2936875" y="4298950"/>
          <p14:tracePt t="15833" x="2908300" y="4227513"/>
          <p14:tracePt t="15836" x="2738438" y="3835400"/>
          <p14:tracePt t="15843" x="2724150" y="3749675"/>
          <p14:tracePt t="15849" x="2709863" y="3706813"/>
          <p14:tracePt t="15856" x="2673350" y="3621088"/>
          <p14:tracePt t="15865" x="2673350" y="3586163"/>
          <p14:tracePt t="15873" x="2644775" y="3529013"/>
          <p14:tracePt t="15881" x="2644775" y="3471863"/>
          <p14:tracePt t="15889" x="2630488" y="3429000"/>
          <p14:tracePt t="15897" x="2630488" y="3400425"/>
          <p14:tracePt t="15905" x="2616200" y="3371850"/>
          <p14:tracePt t="15913" x="2616200" y="3343275"/>
          <p14:tracePt t="15921" x="2616200" y="3314700"/>
          <p14:tracePt t="15929" x="2616200" y="3300413"/>
          <p14:tracePt t="15937" x="2616200" y="3271838"/>
          <p14:tracePt t="15945" x="2616200" y="3236913"/>
          <p14:tracePt t="15953" x="2616200" y="3194050"/>
          <p14:tracePt t="15961" x="2616200" y="3165475"/>
          <p14:tracePt t="15969" x="2616200" y="3136900"/>
          <p14:tracePt t="15978" x="2616200" y="3094038"/>
          <p14:tracePt t="15986" x="2630488" y="3051175"/>
          <p14:tracePt t="15994" x="2630488" y="3022600"/>
          <p14:tracePt t="16002" x="2630488" y="2994025"/>
          <p14:tracePt t="16010" x="2644775" y="2936875"/>
          <p14:tracePt t="16018" x="2644775" y="2908300"/>
          <p14:tracePt t="16026" x="2644775" y="2859088"/>
          <p14:tracePt t="16034" x="2644775" y="2844800"/>
          <p14:tracePt t="16043" x="2644775" y="2773363"/>
          <p14:tracePt t="16050" x="2644775" y="2730500"/>
          <p14:tracePt t="16059" x="2644775" y="2716213"/>
          <p14:tracePt t="16066" x="2644775" y="2659063"/>
          <p14:tracePt t="16076" x="2644775" y="2630488"/>
          <p14:tracePt t="16082" x="2644775" y="2587625"/>
          <p14:tracePt t="16092" x="2659063" y="2544763"/>
          <p14:tracePt t="16099" x="2659063" y="2530475"/>
          <p14:tracePt t="16109" x="2659063" y="2487613"/>
          <p14:tracePt t="16115" x="2659063" y="2466975"/>
          <p14:tracePt t="16126" x="2659063" y="2452688"/>
          <p14:tracePt t="16131" x="2659063" y="2438400"/>
          <p14:tracePt t="16143" x="2659063" y="2424113"/>
          <p14:tracePt t="16147" x="2673350" y="2424113"/>
          <p14:tracePt t="16163" x="2687638" y="2424113"/>
          <p14:tracePt t="16510" x="2695575" y="2424113"/>
          <p14:tracePt t="16518" x="2709863" y="2424113"/>
          <p14:tracePt t="16526" x="2738438" y="2424113"/>
          <p14:tracePt t="16534" x="2767013" y="2409825"/>
          <p14:tracePt t="16543" x="2781300" y="2409825"/>
          <p14:tracePt t="16551" x="2809875" y="2409825"/>
          <p14:tracePt t="16559" x="2838450" y="2409825"/>
          <p14:tracePt t="16567" x="2865438" y="2409825"/>
          <p14:tracePt t="16575" x="2879725" y="2409825"/>
          <p14:tracePt t="16583" x="2922588" y="2409825"/>
          <p14:tracePt t="16591" x="2936875" y="2409825"/>
          <p14:tracePt t="16599" x="2965450" y="2409825"/>
          <p14:tracePt t="16607" x="2994025" y="2409825"/>
          <p14:tracePt t="16615" x="3022600" y="2409825"/>
          <p14:tracePt t="16623" x="3036888" y="2409825"/>
          <p14:tracePt t="16631" x="3059113" y="2409825"/>
          <p14:tracePt t="16639" x="3073400" y="2409825"/>
          <p14:tracePt t="16647" x="3101975" y="2409825"/>
          <p14:tracePt t="16656" x="3116263" y="2409825"/>
          <p14:tracePt t="16664" x="3144838" y="2409825"/>
          <p14:tracePt t="16672" x="3173413" y="2409825"/>
          <p14:tracePt t="16680" x="3187700" y="2409825"/>
          <p14:tracePt t="16688" x="3216275" y="2424113"/>
          <p14:tracePt t="16696" x="3244850" y="2424113"/>
          <p14:tracePt t="16704" x="3257550" y="2424113"/>
          <p14:tracePt t="16712" x="3286125" y="2424113"/>
          <p14:tracePt t="16720" x="3314700" y="2424113"/>
          <p14:tracePt t="16728" x="3328988" y="2424113"/>
          <p14:tracePt t="16736" x="3357563" y="2424113"/>
          <p14:tracePt t="16744" x="3371850" y="2438400"/>
          <p14:tracePt t="16752" x="3400425" y="2438400"/>
          <p14:tracePt t="16761" x="3422650" y="2438400"/>
          <p14:tracePt t="16769" x="3451225" y="2438400"/>
          <p14:tracePt t="16777" x="3465513" y="2438400"/>
          <p14:tracePt t="16785" x="3494088" y="2438400"/>
          <p14:tracePt t="16793" x="3508375" y="2438400"/>
          <p14:tracePt t="16801" x="3536950" y="2438400"/>
          <p14:tracePt t="16809" x="3565525" y="2438400"/>
          <p14:tracePt t="16817" x="3579813" y="2438400"/>
          <p14:tracePt t="16826" x="3608388" y="2438400"/>
          <p14:tracePt t="16833" x="3636963" y="2438400"/>
          <p14:tracePt t="16842" x="3663950" y="2438400"/>
          <p14:tracePt t="16849" x="3692525" y="2438400"/>
          <p14:tracePt t="16859" x="3721100" y="2438400"/>
          <p14:tracePt t="16865" x="3735388" y="2438400"/>
          <p14:tracePt t="16876" x="3771900" y="2438400"/>
          <p14:tracePt t="16882" x="3800475" y="2438400"/>
          <p14:tracePt t="16892" x="3829050" y="2424113"/>
          <p14:tracePt t="16898" x="3843338" y="2409825"/>
          <p14:tracePt t="16909" x="3886200" y="2409825"/>
          <p14:tracePt t="16914" x="3929063" y="2395538"/>
          <p14:tracePt t="16926" x="3943350" y="2381250"/>
          <p14:tracePt t="16930" x="3971925" y="2366963"/>
          <p14:tracePt t="16943" x="4000500" y="2366963"/>
          <p14:tracePt t="16946" x="4029075" y="2366963"/>
          <p14:tracePt t="16959" x="4057650" y="2352675"/>
          <p14:tracePt t="16962" x="4070350" y="2352675"/>
          <p14:tracePt t="16976" x="4098925" y="2338388"/>
          <p14:tracePt t="16979" x="4113213" y="2324100"/>
          <p14:tracePt t="16993" x="4135438" y="2324100"/>
          <p14:tracePt t="16995" x="4149725" y="2324100"/>
          <p14:tracePt t="17009" x="4178300" y="2309813"/>
          <p14:tracePt t="17012" x="4192588" y="2309813"/>
          <p14:tracePt t="17026" x="4221163" y="2295525"/>
          <p14:tracePt t="17028" x="4235450" y="2295525"/>
          <p14:tracePt t="17043" x="4249738" y="2295525"/>
          <p14:tracePt t="17043" x="4278313" y="2295525"/>
          <p14:tracePt t="17051" x="4292600" y="2295525"/>
          <p14:tracePt t="17067" x="4306888" y="2295525"/>
          <p14:tracePt t="17568" x="4321175" y="2295525"/>
          <p14:tracePt t="17576" x="4335463" y="2281238"/>
          <p14:tracePt t="17584" x="4349750" y="2281238"/>
          <p14:tracePt t="17593" x="4364038" y="2281238"/>
          <p14:tracePt t="17608" x="4378325" y="2281238"/>
          <p14:tracePt t="17616" x="4392613" y="2266950"/>
          <p14:tracePt t="17624" x="4406900" y="2266950"/>
          <p14:tracePt t="17640" x="4421188" y="2266950"/>
          <p14:tracePt t="17648" x="4435475" y="2266950"/>
          <p14:tracePt t="17657" x="4449763" y="2266950"/>
          <p14:tracePt t="17665" x="4464050" y="2266950"/>
          <p14:tracePt t="17681" x="4476750" y="2266950"/>
          <p14:tracePt t="17697" x="4484688" y="2266950"/>
          <p14:tracePt t="17713" x="4498975" y="2266950"/>
          <p14:tracePt t="17729" x="4513263" y="2266950"/>
          <p14:tracePt t="17745" x="4527550" y="2266950"/>
          <p14:tracePt t="17769" x="4541838" y="2252663"/>
          <p14:tracePt t="17786" x="4556125" y="2252663"/>
          <p14:tracePt t="17802" x="4570413" y="2252663"/>
          <p14:tracePt t="17818" x="4584700" y="2252663"/>
          <p14:tracePt t="17834" x="4598988" y="2252663"/>
          <p14:tracePt t="17843" x="4613275" y="2252663"/>
          <p14:tracePt t="17858" x="4627563" y="2252663"/>
          <p14:tracePt t="17866" x="4641850" y="2252663"/>
          <p14:tracePt t="17882" x="4656138" y="2252663"/>
          <p14:tracePt t="17890" x="4670425" y="2252663"/>
          <p14:tracePt t="17899" x="4684713" y="2252663"/>
          <p14:tracePt t="17915" x="4699000" y="2266950"/>
          <p14:tracePt t="17923" x="4713288" y="2266950"/>
          <p14:tracePt t="17931" x="4727575" y="2266950"/>
          <p14:tracePt t="17939" x="4741863" y="2266950"/>
          <p14:tracePt t="17955" x="4770438" y="2266950"/>
          <p14:tracePt t="17963" x="4784725" y="2266950"/>
          <p14:tracePt t="17971" x="4799013" y="2266950"/>
          <p14:tracePt t="17979" x="4813300" y="2266950"/>
          <p14:tracePt t="17987" x="4827588" y="2266950"/>
          <p14:tracePt t="17995" x="4841875" y="2266950"/>
          <p14:tracePt t="18003" x="4848225" y="2266950"/>
          <p14:tracePt t="18012" x="4862513" y="2266950"/>
          <p14:tracePt t="18020" x="4862513" y="2281238"/>
          <p14:tracePt t="18028" x="4876800" y="2281238"/>
          <p14:tracePt t="18036" x="4891088" y="2281238"/>
          <p14:tracePt t="18060" x="4905375" y="2281238"/>
          <p14:tracePt t="18076" x="4919663" y="2281238"/>
          <p14:tracePt t="18108" x="4933950" y="2281238"/>
          <p14:tracePt t="18141" x="4933950" y="2295525"/>
          <p14:tracePt t="18907" x="4919663" y="2295525"/>
          <p14:tracePt t="18916" x="4891088" y="2295525"/>
          <p14:tracePt t="18924" x="4862513" y="2309813"/>
          <p14:tracePt t="18932" x="4841875" y="2338388"/>
          <p14:tracePt t="18940" x="4813300" y="2352675"/>
          <p14:tracePt t="18948" x="4784725" y="2395538"/>
          <p14:tracePt t="18956" x="4741863" y="2424113"/>
          <p14:tracePt t="18964" x="4727575" y="2438400"/>
          <p14:tracePt t="18972" x="4699000" y="2466975"/>
          <p14:tracePt t="18980" x="4670425" y="2501900"/>
          <p14:tracePt t="18988" x="4656138" y="2516188"/>
          <p14:tracePt t="18996" x="4627563" y="2559050"/>
          <p14:tracePt t="19004" x="4613275" y="2573338"/>
          <p14:tracePt t="19012" x="4584700" y="2601913"/>
          <p14:tracePt t="19020" x="4541838" y="2630488"/>
          <p14:tracePt t="19029" x="4513263" y="2659063"/>
          <p14:tracePt t="19037" x="4476750" y="2701925"/>
          <p14:tracePt t="19045" x="4464050" y="2716213"/>
          <p14:tracePt t="19053" x="4449763" y="2730500"/>
          <p14:tracePt t="19061" x="4421188" y="2744788"/>
          <p14:tracePt t="19069" x="4406900" y="2759075"/>
          <p14:tracePt t="19077" x="4392613" y="2773363"/>
          <p14:tracePt t="19085" x="4392613" y="2787650"/>
          <p14:tracePt t="19093" x="4378325" y="2787650"/>
          <p14:tracePt t="19101" x="4378325" y="2801938"/>
          <p14:tracePt t="19117" x="4364038" y="2801938"/>
          <p14:tracePt t="19126" x="4349750" y="2816225"/>
          <p14:tracePt t="19134" x="4335463" y="2830513"/>
          <p14:tracePt t="19142" x="4335463" y="2844800"/>
          <p14:tracePt t="19150" x="4321175" y="2859088"/>
          <p14:tracePt t="19158" x="4306888" y="2865438"/>
          <p14:tracePt t="19166" x="4292600" y="2865438"/>
          <p14:tracePt t="19174" x="4292600" y="2879725"/>
          <p14:tracePt t="19182" x="4278313" y="2894013"/>
          <p14:tracePt t="19198" x="4264025" y="2908300"/>
          <p14:tracePt t="19214" x="4264025" y="2922588"/>
          <p14:tracePt t="19238" x="4249738" y="2936875"/>
          <p14:tracePt t="19246" x="4249738" y="2951163"/>
          <p14:tracePt t="19263" x="4235450" y="2965450"/>
          <p14:tracePt t="19271" x="4221163" y="2979738"/>
          <p14:tracePt t="19279" x="4221163" y="2994025"/>
          <p14:tracePt t="19287" x="4206875" y="3008313"/>
          <p14:tracePt t="19295" x="4192588" y="3036888"/>
          <p14:tracePt t="19303" x="4164013" y="3065463"/>
          <p14:tracePt t="19311" x="4149725" y="3094038"/>
          <p14:tracePt t="19319" x="4135438" y="3108325"/>
          <p14:tracePt t="19327" x="4121150" y="3136900"/>
          <p14:tracePt t="19335" x="4098925" y="3151188"/>
          <p14:tracePt t="19343" x="4084638" y="3179763"/>
          <p14:tracePt t="19351" x="4070350" y="3194050"/>
          <p14:tracePt t="19360" x="4057650" y="3222625"/>
          <p14:tracePt t="19368" x="4043363" y="3236913"/>
          <p14:tracePt t="19376" x="4029075" y="3243263"/>
          <p14:tracePt t="19384" x="4000500" y="3257550"/>
          <p14:tracePt t="19392" x="4000500" y="3271838"/>
          <p14:tracePt t="19400" x="3986213" y="3286125"/>
          <p14:tracePt t="19416" x="3971925" y="3300413"/>
          <p14:tracePt t="19432" x="3971925" y="3314700"/>
          <p14:tracePt t="19448" x="3957638" y="3328988"/>
          <p14:tracePt t="19464" x="3943350" y="3343275"/>
          <p14:tracePt t="19473" x="3943350" y="3357563"/>
          <p14:tracePt t="19481" x="3929063" y="3371850"/>
          <p14:tracePt t="19497" x="3929063" y="3386138"/>
          <p14:tracePt t="19505" x="3914775" y="3386138"/>
          <p14:tracePt t="19513" x="3914775" y="3400425"/>
          <p14:tracePt t="19521" x="3914775" y="3414713"/>
          <p14:tracePt t="19529" x="3900488" y="3414713"/>
          <p14:tracePt t="19537" x="3886200" y="3443288"/>
          <p14:tracePt t="19545" x="3871913" y="3443288"/>
          <p14:tracePt t="19553" x="3871913" y="3457575"/>
          <p14:tracePt t="19561" x="3857625" y="3471863"/>
          <p14:tracePt t="19569" x="3843338" y="3471863"/>
          <p14:tracePt t="19577" x="3843338" y="3486150"/>
          <p14:tracePt t="19585" x="3829050" y="3486150"/>
          <p14:tracePt t="19594" x="3829050" y="3500438"/>
          <p14:tracePt t="19602" x="3814763" y="3500438"/>
          <p14:tracePt t="19610" x="3814763" y="3514725"/>
          <p14:tracePt t="19618" x="3800475" y="3529013"/>
          <p14:tracePt t="19626" x="3800475" y="3543300"/>
          <p14:tracePt t="19634" x="3786188" y="3557588"/>
          <p14:tracePt t="19643" x="3763963" y="3571875"/>
          <p14:tracePt t="19650" x="3749675" y="3600450"/>
          <p14:tracePt t="19659" x="3735388" y="3614738"/>
          <p14:tracePt t="19666" x="3706813" y="3635375"/>
          <p14:tracePt t="19674" x="3692525" y="3649663"/>
          <p14:tracePt t="19682" x="3678238" y="3663950"/>
          <p14:tracePt t="19690" x="3663950" y="3678238"/>
          <p14:tracePt t="19698" x="3651250" y="3692525"/>
          <p14:tracePt t="19707" x="3636963" y="3706813"/>
          <p14:tracePt t="19715" x="3622675" y="3706813"/>
          <p14:tracePt t="19723" x="3622675" y="3721100"/>
          <p14:tracePt t="19731" x="3608388" y="3721100"/>
          <p14:tracePt t="19763" x="3594100" y="3735388"/>
          <p14:tracePt t="19803" x="3579813" y="3735388"/>
          <p14:tracePt t="19819" x="3565525" y="3735388"/>
          <p14:tracePt t="19836" x="3551238" y="3735388"/>
          <p14:tracePt t="19852" x="3536950" y="3735388"/>
          <p14:tracePt t="19860" x="3522663" y="3735388"/>
          <p14:tracePt t="19868" x="3508375" y="3735388"/>
          <p14:tracePt t="19876" x="3494088" y="3735388"/>
          <p14:tracePt t="19884" x="3479800" y="3735388"/>
          <p14:tracePt t="19900" x="3465513" y="3735388"/>
          <p14:tracePt t="19916" x="3451225" y="3735388"/>
          <p14:tracePt t="19924" x="3436938" y="3735388"/>
          <p14:tracePt t="19941" x="3422650" y="3735388"/>
          <p14:tracePt t="19973" x="3408363" y="3735388"/>
          <p14:tracePt t="24203" x="3422650" y="3735388"/>
          <p14:tracePt t="24211" x="3436938" y="3735388"/>
          <p14:tracePt t="24219" x="3451225" y="3735388"/>
          <p14:tracePt t="24227" x="3479800" y="3735388"/>
          <p14:tracePt t="24235" x="3508375" y="3735388"/>
          <p14:tracePt t="24244" x="3536950" y="3735388"/>
          <p14:tracePt t="24251" x="3551238" y="3721100"/>
          <p14:tracePt t="24260" x="3579813" y="3721100"/>
          <p14:tracePt t="24267" x="3608388" y="3721100"/>
          <p14:tracePt t="24276" x="3636963" y="3721100"/>
          <p14:tracePt t="24283" x="3651250" y="3721100"/>
          <p14:tracePt t="24292" x="3678238" y="3721100"/>
          <p14:tracePt t="24300" x="3692525" y="3721100"/>
          <p14:tracePt t="24308" x="3706813" y="3721100"/>
          <p14:tracePt t="24316" x="3735388" y="3721100"/>
          <p14:tracePt t="24324" x="3749675" y="3721100"/>
          <p14:tracePt t="24332" x="3763963" y="3721100"/>
          <p14:tracePt t="24340" x="3771900" y="3721100"/>
          <p14:tracePt t="24348" x="3786188" y="3721100"/>
          <p14:tracePt t="24356" x="3800475" y="3721100"/>
          <p14:tracePt t="24364" x="3814763" y="3721100"/>
          <p14:tracePt t="24372" x="3829050" y="3721100"/>
          <p14:tracePt t="24388" x="3843338" y="3721100"/>
          <p14:tracePt t="24397" x="3857625" y="3721100"/>
          <p14:tracePt t="24405" x="3871913" y="3721100"/>
          <p14:tracePt t="24413" x="3886200" y="3721100"/>
          <p14:tracePt t="24429" x="3900488" y="3721100"/>
          <p14:tracePt t="24437" x="3914775" y="3721100"/>
          <p14:tracePt t="24445" x="3929063" y="3721100"/>
          <p14:tracePt t="24461" x="3943350" y="3721100"/>
          <p14:tracePt t="24469" x="3957638" y="3721100"/>
          <p14:tracePt t="24485" x="3971925" y="3721100"/>
          <p14:tracePt t="24493" x="3986213" y="3706813"/>
          <p14:tracePt t="24501" x="4000500" y="3706813"/>
          <p14:tracePt t="24510" x="4014788" y="3706813"/>
          <p14:tracePt t="24518" x="4029075" y="3706813"/>
          <p14:tracePt t="24526" x="4043363" y="3706813"/>
          <p14:tracePt t="24534" x="4057650" y="3692525"/>
          <p14:tracePt t="24542" x="4070350" y="3692525"/>
          <p14:tracePt t="24558" x="4084638" y="3678238"/>
          <p14:tracePt t="24566" x="4098925" y="3678238"/>
          <p14:tracePt t="24574" x="4113213" y="3678238"/>
          <p14:tracePt t="24582" x="4121150" y="3663950"/>
          <p14:tracePt t="24598" x="4135438" y="3663950"/>
          <p14:tracePt t="24606" x="4149725" y="3649663"/>
          <p14:tracePt t="24614" x="4164013" y="3649663"/>
          <p14:tracePt t="24639" x="4178300" y="3635375"/>
          <p14:tracePt t="24655" x="4192588" y="3635375"/>
          <p14:tracePt t="24663" x="4192588" y="3621088"/>
          <p14:tracePt t="24679" x="4206875" y="3621088"/>
          <p14:tracePt t="24687" x="4206875" y="3614738"/>
          <p14:tracePt t="24703" x="4221163" y="3600450"/>
          <p14:tracePt t="24719" x="4221163" y="3586163"/>
          <p14:tracePt t="24728" x="4235450" y="3586163"/>
          <p14:tracePt t="24736" x="4235450" y="3571875"/>
          <p14:tracePt t="24752" x="4235450" y="3557588"/>
          <p14:tracePt t="24760" x="4249738" y="3557588"/>
          <p14:tracePt t="24776" x="4249738" y="3543300"/>
          <p14:tracePt t="24784" x="4264025" y="3543300"/>
          <p14:tracePt t="24800" x="4278313" y="3543300"/>
          <p14:tracePt t="24808" x="4278313" y="3529013"/>
          <p14:tracePt t="24816" x="4292600" y="3529013"/>
          <p14:tracePt t="24824" x="4306888" y="3529013"/>
          <p14:tracePt t="24832" x="4306888" y="3514725"/>
          <p14:tracePt t="24841" x="4321175" y="3514725"/>
          <p14:tracePt t="24849" x="4335463" y="3514725"/>
          <p14:tracePt t="24857" x="4349750" y="3514725"/>
          <p14:tracePt t="24865" x="4364038" y="3500438"/>
          <p14:tracePt t="24881" x="4378325" y="3500438"/>
          <p14:tracePt t="24889" x="4392613" y="3500438"/>
          <p14:tracePt t="24913" x="4406900" y="3500438"/>
          <p14:tracePt t="24937" x="4406900" y="3486150"/>
          <p14:tracePt t="24945" x="4421188" y="3486150"/>
          <p14:tracePt t="25034" x="4435475" y="3486150"/>
          <p14:tracePt t="25043" x="4435475" y="3471863"/>
          <p14:tracePt t="26124" x="4435475" y="3486150"/>
          <p14:tracePt t="26140" x="4435475" y="3500438"/>
          <p14:tracePt t="26148" x="4421188" y="3500438"/>
          <p14:tracePt t="26156" x="4421188" y="3514725"/>
          <p14:tracePt t="26165" x="4406900" y="3514725"/>
          <p14:tracePt t="26173" x="4406900" y="3529013"/>
          <p14:tracePt t="26181" x="4406900" y="3543300"/>
          <p14:tracePt t="26205" x="4392613" y="3543300"/>
          <p14:tracePt t="26213" x="4392613" y="3557588"/>
          <p14:tracePt t="26245" x="4392613" y="3571875"/>
          <p14:tracePt t="26269" x="4378325" y="3586163"/>
          <p14:tracePt t="26286" x="4378325" y="3600450"/>
          <p14:tracePt t="26294" x="4364038" y="3600450"/>
          <p14:tracePt t="26302" x="4364038" y="3614738"/>
          <p14:tracePt t="26318" x="4364038" y="3621088"/>
          <p14:tracePt t="26334" x="4349750" y="3635375"/>
          <p14:tracePt t="26350" x="4349750" y="3649663"/>
          <p14:tracePt t="26366" x="4349750" y="3663950"/>
          <p14:tracePt t="26374" x="4335463" y="3663950"/>
          <p14:tracePt t="26391" x="4335463" y="3678238"/>
          <p14:tracePt t="26423" x="4335463" y="3692525"/>
          <p14:tracePt t="26488" x="4335463" y="3706813"/>
          <p14:tracePt t="26495" x="4349750" y="3706813"/>
          <p14:tracePt t="26520" x="4364038" y="3706813"/>
          <p14:tracePt t="26544" x="4378325" y="3706813"/>
          <p14:tracePt t="26576" x="4392613" y="3706813"/>
          <p14:tracePt t="26600" x="4406900" y="3706813"/>
          <p14:tracePt t="26633" x="4421188" y="3706813"/>
          <p14:tracePt t="26657" x="4435475" y="3706813"/>
          <p14:tracePt t="26689" x="4449763" y="3706813"/>
          <p14:tracePt t="26713" x="4464050" y="3706813"/>
          <p14:tracePt t="26730" x="4476750" y="3706813"/>
          <p14:tracePt t="26746" x="4484688" y="3706813"/>
          <p14:tracePt t="26762" x="4498975" y="3706813"/>
          <p14:tracePt t="26770" x="4513263" y="3706813"/>
          <p14:tracePt t="26778" x="4527550" y="3706813"/>
          <p14:tracePt t="26794" x="4541838" y="3706813"/>
          <p14:tracePt t="26810" x="4556125" y="3706813"/>
          <p14:tracePt t="26826" x="4570413" y="3706813"/>
          <p14:tracePt t="26843" x="4584700" y="3706813"/>
          <p14:tracePt t="26875" x="4598988" y="3706813"/>
          <p14:tracePt t="26899" x="4613275" y="3706813"/>
          <p14:tracePt t="26931" x="4627563" y="3706813"/>
          <p14:tracePt t="26972" x="4641850" y="3706813"/>
          <p14:tracePt t="27093" x="4656138" y="3706813"/>
          <p14:tracePt t="27133" x="4670425" y="3706813"/>
          <p14:tracePt t="27166" x="4684713" y="3706813"/>
          <p14:tracePt t="27190" x="4699000" y="3706813"/>
          <p14:tracePt t="27214" x="4713288" y="3706813"/>
          <p14:tracePt t="27222" x="4713288" y="3692525"/>
          <p14:tracePt t="27230" x="4727575" y="3692525"/>
          <p14:tracePt t="27246" x="4741863" y="3692525"/>
          <p14:tracePt t="27270" x="4756150" y="3692525"/>
          <p14:tracePt t="27287" x="4770438" y="3692525"/>
          <p14:tracePt t="27303" x="4784725" y="3692525"/>
          <p14:tracePt t="27311" x="4799013" y="3692525"/>
          <p14:tracePt t="27327" x="4813300" y="3692525"/>
          <p14:tracePt t="27343" x="4827588" y="3692525"/>
          <p14:tracePt t="27359" x="4841875" y="3692525"/>
          <p14:tracePt t="27376" x="4848225" y="3692525"/>
          <p14:tracePt t="27392" x="4862513" y="3692525"/>
          <p14:tracePt t="27416" x="4876800" y="3692525"/>
          <p14:tracePt t="27440" x="4891088" y="3692525"/>
          <p14:tracePt t="27456" x="4905375" y="3692525"/>
          <p14:tracePt t="27488" x="4919663" y="3692525"/>
          <p14:tracePt t="27521" x="4933950" y="3692525"/>
          <p14:tracePt t="27537" x="4933950" y="3706813"/>
          <p14:tracePt t="27553" x="4948238" y="3706813"/>
          <p14:tracePt t="27585" x="4962525" y="3706813"/>
          <p14:tracePt t="27626" x="4976813" y="3706813"/>
          <p14:tracePt t="27650" x="4991100" y="3706813"/>
          <p14:tracePt t="27674" x="5005388" y="3706813"/>
          <p14:tracePt t="27698" x="5019675" y="3706813"/>
          <p14:tracePt t="27723" x="5033963" y="3706813"/>
          <p14:tracePt t="27747" x="5048250" y="3706813"/>
          <p14:tracePt t="27771" x="5062538" y="3706813"/>
          <p14:tracePt t="27795" x="5076825" y="3706813"/>
          <p14:tracePt t="27811" x="5076825" y="3721100"/>
          <p14:tracePt t="27819" x="5091113" y="3721100"/>
          <p14:tracePt t="27844" x="5105400" y="3721100"/>
          <p14:tracePt t="27868" x="5119688" y="3721100"/>
          <p14:tracePt t="27892" x="5133975" y="3721100"/>
          <p14:tracePt t="27916" x="5148263" y="3721100"/>
          <p14:tracePt t="27949" x="5162550" y="3721100"/>
          <p14:tracePt t="27973" x="5176838" y="3721100"/>
          <p14:tracePt t="27997" x="5191125" y="3735388"/>
          <p14:tracePt t="28013" x="5197475" y="3735388"/>
          <p14:tracePt t="28037" x="5211763" y="3735388"/>
          <p14:tracePt t="28062" x="5226050" y="3749675"/>
          <p14:tracePt t="28094" x="5240338" y="3749675"/>
          <p14:tracePt t="28118" x="5254625" y="3749675"/>
          <p14:tracePt t="28142" x="5254625" y="3763963"/>
          <p14:tracePt t="28150" x="5268913" y="3763963"/>
          <p14:tracePt t="28183" x="5283200" y="3763963"/>
          <p14:tracePt t="28207" x="5297488" y="3763963"/>
          <p14:tracePt t="28223" x="5311775" y="3763963"/>
          <p14:tracePt t="28239" x="5326063" y="3763963"/>
          <p14:tracePt t="28263" x="5340350" y="3763963"/>
          <p14:tracePt t="28280" x="5354638" y="3763963"/>
          <p14:tracePt t="28312" x="5368925" y="3763963"/>
          <p14:tracePt t="28336" x="5383213" y="3763963"/>
          <p14:tracePt t="28360" x="5397500" y="3763963"/>
          <p14:tracePt t="28376" x="5411788" y="3763963"/>
          <p14:tracePt t="28401" x="5426075" y="3763963"/>
          <p14:tracePt t="28433" x="5440363" y="3778250"/>
          <p14:tracePt t="28449" x="5454650" y="3778250"/>
          <p14:tracePt t="28481" x="5468938" y="3778250"/>
          <p14:tracePt t="28506" x="5483225" y="3778250"/>
          <p14:tracePt t="28522" x="5497513" y="3778250"/>
          <p14:tracePt t="28538" x="5511800" y="3778250"/>
          <p14:tracePt t="28554" x="5526088" y="3778250"/>
          <p14:tracePt t="28570" x="5540375" y="3778250"/>
          <p14:tracePt t="28594" x="5554663" y="3778250"/>
          <p14:tracePt t="28627" x="5561013" y="3778250"/>
          <p14:tracePt t="28643" x="5575300" y="3778250"/>
          <p14:tracePt t="28675" x="5589588" y="3778250"/>
          <p14:tracePt t="29151" x="5575300" y="3778250"/>
          <p14:tracePt t="29161" x="5554663" y="3778250"/>
          <p14:tracePt t="29167" x="5540375" y="3778250"/>
          <p14:tracePt t="29177" x="5483225" y="3778250"/>
          <p14:tracePt t="29184" x="5454650" y="3778250"/>
          <p14:tracePt t="29192" x="5411788" y="3778250"/>
          <p14:tracePt t="29200" x="5368925" y="3778250"/>
          <p14:tracePt t="29208" x="5326063" y="3792538"/>
          <p14:tracePt t="29216" x="5268913" y="3792538"/>
          <p14:tracePt t="29224" x="5211763" y="3806825"/>
          <p14:tracePt t="29232" x="5162550" y="3821113"/>
          <p14:tracePt t="29240" x="5091113" y="3849688"/>
          <p14:tracePt t="29248" x="5019675" y="3863975"/>
          <p14:tracePt t="29256" x="4948238" y="3878263"/>
          <p14:tracePt t="29264" x="4862513" y="3892550"/>
          <p14:tracePt t="29272" x="4799013" y="3921125"/>
          <p14:tracePt t="29280" x="4699000" y="3935413"/>
          <p14:tracePt t="29289" x="4613275" y="3978275"/>
          <p14:tracePt t="29297" x="4527550" y="3992563"/>
          <p14:tracePt t="29305" x="4435475" y="4013200"/>
          <p14:tracePt t="29313" x="4349750" y="4041775"/>
          <p14:tracePt t="29321" x="4264025" y="4070350"/>
          <p14:tracePt t="29329" x="4178300" y="4084638"/>
          <p14:tracePt t="29337" x="4113213" y="4113213"/>
          <p14:tracePt t="29345" x="4029075" y="4127500"/>
          <p14:tracePt t="29353" x="3971925" y="4156075"/>
          <p14:tracePt t="29361" x="3900488" y="4170363"/>
          <p14:tracePt t="29369" x="3829050" y="4184650"/>
          <p14:tracePt t="29377" x="3814763" y="4198938"/>
          <p14:tracePt t="29385" x="3763963" y="4213225"/>
          <p14:tracePt t="29394" x="3721100" y="4213225"/>
          <p14:tracePt t="29402" x="3678238" y="4227513"/>
          <p14:tracePt t="29410" x="3651250" y="4227513"/>
          <p14:tracePt t="29418" x="3608388" y="4241800"/>
          <p14:tracePt t="29426" x="3579813" y="4241800"/>
          <p14:tracePt t="29434" x="3551238" y="4256088"/>
          <p14:tracePt t="29443" x="3536950" y="4256088"/>
          <p14:tracePt t="29450" x="3508375" y="4270375"/>
          <p14:tracePt t="29459" x="3479800" y="4270375"/>
          <p14:tracePt t="29466" x="3465513" y="4284663"/>
          <p14:tracePt t="29476" x="3451225" y="4284663"/>
          <p14:tracePt t="29482" x="3436938" y="4284663"/>
          <p14:tracePt t="29493" x="3422650" y="4298950"/>
          <p14:tracePt t="29499" x="3408363" y="4298950"/>
          <p14:tracePt t="29509" x="3400425" y="4313238"/>
          <p14:tracePt t="29515" x="3386138" y="4313238"/>
          <p14:tracePt t="29526" x="3371850" y="4327525"/>
          <p14:tracePt t="29531" x="3357563" y="4327525"/>
          <p14:tracePt t="29543" x="3343275" y="4341813"/>
          <p14:tracePt t="29547" x="3343275" y="4356100"/>
          <p14:tracePt t="29559" x="3328988" y="4356100"/>
          <p14:tracePt t="29571" x="3314700" y="4356100"/>
          <p14:tracePt t="29579" x="3314700" y="4370388"/>
          <p14:tracePt t="29595" x="3300413" y="4370388"/>
          <p14:tracePt t="29603" x="3300413" y="4384675"/>
          <p14:tracePt t="29619" x="3300413" y="4391025"/>
          <p14:tracePt t="29628" x="3286125" y="4391025"/>
          <p14:tracePt t="29636" x="3286125" y="4405313"/>
          <p14:tracePt t="29644" x="3286125" y="4419600"/>
          <p14:tracePt t="29652" x="3271838" y="4419600"/>
          <p14:tracePt t="29660" x="3271838" y="4433888"/>
          <p14:tracePt t="29668" x="3271838" y="4448175"/>
          <p14:tracePt t="29676" x="3257550" y="4462463"/>
          <p14:tracePt t="29684" x="3257550" y="4491038"/>
          <p14:tracePt t="29693" x="3257550" y="4519613"/>
          <p14:tracePt t="29700" x="3257550" y="4533900"/>
          <p14:tracePt t="29709" x="3244850" y="4576763"/>
          <p14:tracePt t="29716" x="3230563" y="4591050"/>
          <p14:tracePt t="29725" x="3230563" y="4619625"/>
          <p14:tracePt t="29733" x="3230563" y="4648200"/>
          <p14:tracePt t="29741" x="3216275" y="4676775"/>
          <p14:tracePt t="29749" x="3201988" y="4691063"/>
          <p14:tracePt t="29757" x="3201988" y="4719638"/>
          <p14:tracePt t="29765" x="3187700" y="4733925"/>
          <p14:tracePt t="29781" x="3187700" y="4748213"/>
          <p14:tracePt t="29789" x="3173413" y="4762500"/>
          <p14:tracePt t="29797" x="3173413" y="4768850"/>
          <p14:tracePt t="29813" x="3173413" y="4783138"/>
          <p14:tracePt t="29821" x="3159125" y="4797425"/>
          <p14:tracePt t="29837" x="3159125" y="4811713"/>
          <p14:tracePt t="29846" x="3159125" y="4826000"/>
          <p14:tracePt t="29854" x="3144838" y="4840288"/>
          <p14:tracePt t="29862" x="3144838" y="4854575"/>
          <p14:tracePt t="29870" x="3144838" y="4868863"/>
          <p14:tracePt t="29878" x="3130550" y="4883150"/>
          <p14:tracePt t="29886" x="3130550" y="4897438"/>
          <p14:tracePt t="29894" x="3130550" y="4926013"/>
          <p14:tracePt t="29902" x="3130550" y="4940300"/>
          <p14:tracePt t="29910" x="3116263" y="4954588"/>
          <p14:tracePt t="29918" x="3116263" y="4983163"/>
          <p14:tracePt t="29926" x="3116263" y="5026025"/>
          <p14:tracePt t="29943" x="3101975" y="5054600"/>
          <p14:tracePt t="29950" x="3101975" y="5097463"/>
          <p14:tracePt t="29959" x="3101975" y="5111750"/>
          <p14:tracePt t="29967" x="3087688" y="5140325"/>
          <p14:tracePt t="29975" x="3087688" y="5160963"/>
          <p14:tracePt t="29983" x="3073400" y="5175250"/>
          <p14:tracePt t="29991" x="3073400" y="5189538"/>
          <p14:tracePt t="29999" x="3073400" y="5203825"/>
          <p14:tracePt t="30007" x="3073400" y="5218113"/>
          <p14:tracePt t="30015" x="3059113" y="5232400"/>
          <p14:tracePt t="30039" x="3059113" y="5246688"/>
          <p14:tracePt t="30080" x="3059113" y="5260975"/>
          <p14:tracePt t="30136" x="3059113" y="5275263"/>
          <p14:tracePt t="30168" x="3051175" y="5289550"/>
          <p14:tracePt t="30289" x="3036888" y="5289550"/>
          <p14:tracePt t="30887" x="3022600" y="5289550"/>
          <p14:tracePt t="30903" x="3008313" y="5289550"/>
          <p14:tracePt t="30911" x="2994025" y="5289550"/>
          <p14:tracePt t="30919" x="2979738" y="5289550"/>
          <p14:tracePt t="30935" x="2965450" y="5289550"/>
          <p14:tracePt t="30943" x="2965450" y="5275263"/>
          <p14:tracePt t="30951" x="2951163" y="5275263"/>
          <p14:tracePt t="30976" x="2936875" y="5275263"/>
          <p14:tracePt t="31000" x="2922588" y="5275263"/>
          <p14:tracePt t="31016" x="2908300" y="5275263"/>
          <p14:tracePt t="31040" x="2908300" y="5260975"/>
          <p14:tracePt t="31048" x="2894013" y="5260975"/>
          <p14:tracePt t="31064" x="2879725" y="5260975"/>
          <p14:tracePt t="31080" x="2865438" y="5260975"/>
          <p14:tracePt t="31097" x="2851150" y="5260975"/>
          <p14:tracePt t="31113" x="2838450" y="5260975"/>
          <p14:tracePt t="31129" x="2838450" y="5246688"/>
          <p14:tracePt t="31137" x="2824163" y="5246688"/>
          <p14:tracePt t="31153" x="2809875" y="5246688"/>
          <p14:tracePt t="31226" x="2809875" y="5232400"/>
          <p14:tracePt t="32663" x="2824163" y="5232400"/>
          <p14:tracePt t="32671" x="2838450" y="5232400"/>
          <p14:tracePt t="32679" x="2851150" y="5232400"/>
          <p14:tracePt t="32687" x="2865438" y="5232400"/>
          <p14:tracePt t="32703" x="2879725" y="5232400"/>
          <p14:tracePt t="32711" x="2894013" y="5232400"/>
          <p14:tracePt t="32727" x="2908300" y="5232400"/>
          <p14:tracePt t="32743" x="2922588" y="5232400"/>
          <p14:tracePt t="32768" x="2936875" y="5232400"/>
          <p14:tracePt t="32800" x="2951163" y="5232400"/>
          <p14:tracePt t="32824" x="2965450" y="5232400"/>
          <p14:tracePt t="32840" x="2979738" y="5232400"/>
          <p14:tracePt t="32856" x="2994025" y="5232400"/>
          <p14:tracePt t="32864" x="3008313" y="5232400"/>
          <p14:tracePt t="32872" x="3022600" y="5232400"/>
          <p14:tracePt t="32881" x="3036888" y="5232400"/>
          <p14:tracePt t="32889" x="3059113" y="5232400"/>
          <p14:tracePt t="32897" x="3073400" y="5232400"/>
          <p14:tracePt t="32905" x="3087688" y="5232400"/>
          <p14:tracePt t="32913" x="3116263" y="5232400"/>
          <p14:tracePt t="32921" x="3144838" y="5232400"/>
          <p14:tracePt t="32929" x="3187700" y="5232400"/>
          <p14:tracePt t="32937" x="3201988" y="5232400"/>
          <p14:tracePt t="32945" x="3244850" y="5232400"/>
          <p14:tracePt t="32953" x="3271838" y="5232400"/>
          <p14:tracePt t="32961" x="3300413" y="5232400"/>
          <p14:tracePt t="32969" x="3343275" y="5232400"/>
          <p14:tracePt t="32977" x="3371850" y="5218113"/>
          <p14:tracePt t="32986" x="3400425" y="5203825"/>
          <p14:tracePt t="32994" x="3422650" y="5189538"/>
          <p14:tracePt t="33002" x="3465513" y="5189538"/>
          <p14:tracePt t="33010" x="3479800" y="5175250"/>
          <p14:tracePt t="33018" x="3508375" y="5175250"/>
          <p14:tracePt t="33026" x="3551238" y="5160963"/>
          <p14:tracePt t="33034" x="3565525" y="5146675"/>
          <p14:tracePt t="33043" x="3594100" y="5146675"/>
          <p14:tracePt t="33050" x="3622675" y="5140325"/>
          <p14:tracePt t="33058" x="3651250" y="5140325"/>
          <p14:tracePt t="33066" x="3663950" y="5126038"/>
          <p14:tracePt t="33074" x="3692525" y="5126038"/>
          <p14:tracePt t="33082" x="3721100" y="5126038"/>
          <p14:tracePt t="33090" x="3735388" y="5111750"/>
          <p14:tracePt t="33098" x="3749675" y="5111750"/>
          <p14:tracePt t="33107" x="3763963" y="5111750"/>
          <p14:tracePt t="33115" x="3786188" y="5111750"/>
          <p14:tracePt t="33123" x="3800475" y="5097463"/>
          <p14:tracePt t="33131" x="3814763" y="5097463"/>
          <p14:tracePt t="33139" x="3829050" y="5097463"/>
          <p14:tracePt t="33147" x="3829050" y="5083175"/>
          <p14:tracePt t="33155" x="3843338" y="5083175"/>
          <p14:tracePt t="33163" x="3857625" y="5083175"/>
          <p14:tracePt t="33171" x="3871913" y="5083175"/>
          <p14:tracePt t="33179" x="3871913" y="5068888"/>
          <p14:tracePt t="33195" x="3886200" y="5068888"/>
          <p14:tracePt t="33655" x="3900488" y="5068888"/>
          <p14:tracePt t="33664" x="3929063" y="5068888"/>
          <p14:tracePt t="33672" x="3957638" y="5054600"/>
          <p14:tracePt t="33680" x="4000500" y="5040313"/>
          <p14:tracePt t="33688" x="4029075" y="5026025"/>
          <p14:tracePt t="33696" x="4070350" y="5011738"/>
          <p14:tracePt t="33704" x="4113213" y="4983163"/>
          <p14:tracePt t="33712" x="4135438" y="4983163"/>
          <p14:tracePt t="33720" x="4192588" y="4954588"/>
          <p14:tracePt t="33728" x="4235450" y="4940300"/>
          <p14:tracePt t="33736" x="4264025" y="4926013"/>
          <p14:tracePt t="33744" x="4292600" y="4911725"/>
          <p14:tracePt t="33752" x="4335463" y="4911725"/>
          <p14:tracePt t="33760" x="4364038" y="4897438"/>
          <p14:tracePt t="33768" x="4392613" y="4883150"/>
          <p14:tracePt t="33777" x="4421188" y="4883150"/>
          <p14:tracePt t="33785" x="4449763" y="4868863"/>
          <p14:tracePt t="33793" x="4476750" y="4854575"/>
          <p14:tracePt t="33801" x="4484688" y="4840288"/>
          <p14:tracePt t="33810" x="4513263" y="4826000"/>
          <p14:tracePt t="33817" x="4527550" y="4826000"/>
          <p14:tracePt t="33825" x="4556125" y="4811713"/>
          <p14:tracePt t="33833" x="4570413" y="4797425"/>
          <p14:tracePt t="33849" x="4584700" y="4783138"/>
          <p14:tracePt t="33857" x="4598988" y="4783138"/>
          <p14:tracePt t="33873" x="4613275" y="4768850"/>
          <p14:tracePt t="33914" x="4627563" y="4762500"/>
          <p14:tracePt t="33946" x="4627563" y="4748213"/>
          <p14:tracePt t="33970" x="4641850" y="4748213"/>
          <p14:tracePt t="33986" x="4641850" y="4733925"/>
          <p14:tracePt t="34027" x="4641850" y="4719638"/>
          <p14:tracePt t="34075" x="4641850" y="4705350"/>
          <p14:tracePt t="34107" x="4641850" y="4691063"/>
          <p14:tracePt t="34123" x="4627563" y="4691063"/>
          <p14:tracePt t="34132" x="4627563" y="4676775"/>
          <p14:tracePt t="34148" x="4613275" y="4676775"/>
          <p14:tracePt t="34156" x="4613275" y="4662488"/>
          <p14:tracePt t="34180" x="4598988" y="4662488"/>
          <p14:tracePt t="34204" x="4598988" y="4648200"/>
          <p14:tracePt t="34236" x="4584700" y="4648200"/>
          <p14:tracePt t="34261" x="4570413" y="4648200"/>
          <p14:tracePt t="34269" x="4556125" y="4648200"/>
          <p14:tracePt t="34285" x="4541838" y="4648200"/>
          <p14:tracePt t="34293" x="4541838" y="4633913"/>
          <p14:tracePt t="34301" x="4527550" y="4633913"/>
          <p14:tracePt t="34326" x="4513263" y="4633913"/>
          <p14:tracePt t="34333" x="4498975" y="4633913"/>
          <p14:tracePt t="34350" x="4484688" y="4633913"/>
          <p14:tracePt t="34358" x="4484688" y="4619625"/>
          <p14:tracePt t="34366" x="4476750" y="4619625"/>
          <p14:tracePt t="34390" x="4464050" y="4619625"/>
          <p14:tracePt t="34414" x="4449763" y="4619625"/>
          <p14:tracePt t="34430" x="4435475" y="4605338"/>
          <p14:tracePt t="38668" x="4435475" y="4533900"/>
          <p14:tracePt t="38677" x="4435475" y="4384675"/>
          <p14:tracePt t="38684" x="4435475" y="4170363"/>
          <p14:tracePt t="38693" x="4435475" y="3949700"/>
          <p14:tracePt t="38700" x="4435475" y="3706813"/>
          <p14:tracePt t="38709" x="4435475" y="3414713"/>
          <p14:tracePt t="38716" x="4435475" y="3108325"/>
          <p14:tracePt t="38724" x="4435475" y="2452688"/>
          <p14:tracePt t="38733" x="4449763" y="1760538"/>
          <p14:tracePt t="38741" x="4484688" y="1033463"/>
          <p14:tracePt t="38749" x="4513263" y="306388"/>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825F422-29A8-6634-0FBD-C1493CD8EF89}"/>
              </a:ext>
            </a:extLst>
          </p:cNvPr>
          <p:cNvSpPr>
            <a:spLocks noGrp="1"/>
          </p:cNvSpPr>
          <p:nvPr>
            <p:ph type="title"/>
          </p:nvPr>
        </p:nvSpPr>
        <p:spPr>
          <a:xfrm>
            <a:off x="1055599" y="1055077"/>
            <a:ext cx="2532909" cy="4794578"/>
          </a:xfrm>
        </p:spPr>
        <p:txBody>
          <a:bodyPr>
            <a:normAutofit/>
          </a:bodyPr>
          <a:lstStyle/>
          <a:p>
            <a:r>
              <a:rPr lang="en-US" sz="2400">
                <a:solidFill>
                  <a:srgbClr val="262626"/>
                </a:solidFill>
              </a:rPr>
              <a:t>Evidence-Based Care Recommendations:</a:t>
            </a:r>
            <a:br>
              <a:rPr lang="en-US" sz="2400">
                <a:solidFill>
                  <a:srgbClr val="262626"/>
                </a:solidFill>
              </a:rPr>
            </a:br>
            <a:r>
              <a:rPr lang="en-US" sz="2400" b="1" u="sng">
                <a:solidFill>
                  <a:srgbClr val="262626"/>
                </a:solidFill>
              </a:rPr>
              <a:t>Care Planning</a:t>
            </a:r>
          </a:p>
        </p:txBody>
      </p:sp>
      <p:sp useBgFill="1">
        <p:nvSpPr>
          <p:cNvPr id="16" name="Rectangle 1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4B17AAFC-4750-4A58-F7F1-B6DD244C00CA}"/>
              </a:ext>
            </a:extLst>
          </p:cNvPr>
          <p:cNvGraphicFramePr>
            <a:graphicFrameLocks noGrp="1"/>
          </p:cNvGraphicFramePr>
          <p:nvPr>
            <p:ph idx="1"/>
            <p:extLst>
              <p:ext uri="{D42A27DB-BD31-4B8C-83A1-F6EECF244321}">
                <p14:modId xmlns:p14="http://schemas.microsoft.com/office/powerpoint/2010/main" val="253411056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3833737B-C0CB-5846-AA91-0A7C0A382DFD}"/>
              </a:ext>
            </a:extLst>
          </p:cNvPr>
          <p:cNvSpPr txBox="1"/>
          <p:nvPr/>
        </p:nvSpPr>
        <p:spPr>
          <a:xfrm>
            <a:off x="9169758" y="6130344"/>
            <a:ext cx="1422184" cy="369332"/>
          </a:xfrm>
          <a:prstGeom prst="rect">
            <a:avLst/>
          </a:prstGeom>
          <a:noFill/>
        </p:spPr>
        <p:txBody>
          <a:bodyPr wrap="none" rtlCol="0">
            <a:spAutoFit/>
          </a:bodyPr>
          <a:lstStyle/>
          <a:p>
            <a:r>
              <a:rPr lang="en-US"/>
              <a:t>(NICE, 2018)</a:t>
            </a:r>
          </a:p>
        </p:txBody>
      </p:sp>
      <p:pic>
        <p:nvPicPr>
          <p:cNvPr id="11" name="Audio 10">
            <a:extLst>
              <a:ext uri="{FF2B5EF4-FFF2-40B4-BE49-F238E27FC236}">
                <a16:creationId xmlns:a16="http://schemas.microsoft.com/office/drawing/2014/main" id="{465A0971-BD65-6AE4-3C04-5DF7723384F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35103222"/>
      </p:ext>
    </p:extLst>
  </p:cSld>
  <p:clrMapOvr>
    <a:masterClrMapping/>
  </p:clrMapOvr>
  <mc:AlternateContent xmlns:mc="http://schemas.openxmlformats.org/markup-compatibility/2006" xmlns:p14="http://schemas.microsoft.com/office/powerpoint/2010/main">
    <mc:Choice Requires="p14">
      <p:transition spd="slow" p14:dur="2000" advTm="78998"/>
    </mc:Choice>
    <mc:Fallback xmlns="">
      <p:transition spd="slow" advTm="78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extLst>
    <p:ext uri="{3A86A75C-4F4B-4683-9AE1-C65F6400EC91}">
      <p14:laserTraceLst xmlns:p14="http://schemas.microsoft.com/office/powerpoint/2010/main">
        <p14:tracePtLst>
          <p14:tracePt t="5410" x="4598988" y="6665913"/>
          <p14:tracePt t="5431" x="4613275" y="6465888"/>
          <p14:tracePt t="5433" x="4613275" y="6365875"/>
          <p14:tracePt t="5440" x="4613275" y="6273800"/>
          <p14:tracePt t="5448" x="4613275" y="6188075"/>
          <p14:tracePt t="5455" x="4613275" y="6102350"/>
          <p14:tracePt t="5464" x="4613275" y="6030913"/>
          <p14:tracePt t="5471" x="4627563" y="5945188"/>
          <p14:tracePt t="5479" x="4627563" y="5867400"/>
          <p14:tracePt t="5487" x="4627563" y="5795963"/>
          <p14:tracePt t="5495" x="4641850" y="5724525"/>
          <p14:tracePt t="5503" x="4641850" y="5667375"/>
          <p14:tracePt t="5512" x="4641850" y="5595938"/>
          <p14:tracePt t="5520" x="4641850" y="5524500"/>
          <p14:tracePt t="5528" x="4656138" y="5518150"/>
          <p14:tracePt t="5536" x="4656138" y="5432425"/>
          <p14:tracePt t="5544" x="4656138" y="5375275"/>
          <p14:tracePt t="5552" x="4656138" y="5318125"/>
          <p14:tracePt t="5560" x="4656138" y="5275263"/>
          <p14:tracePt t="5568" x="4656138" y="5218113"/>
          <p14:tracePt t="5576" x="4656138" y="5160963"/>
          <p14:tracePt t="5584" x="4656138" y="5126038"/>
          <p14:tracePt t="5592" x="4656138" y="5068888"/>
          <p14:tracePt t="5600" x="4670425" y="4997450"/>
          <p14:tracePt t="5609" x="4670425" y="4940300"/>
          <p14:tracePt t="5617" x="4684713" y="4868863"/>
          <p14:tracePt t="5625" x="4684713" y="4797425"/>
          <p14:tracePt t="5633" x="4699000" y="4748213"/>
          <p14:tracePt t="5641" x="4699000" y="4691063"/>
          <p14:tracePt t="5649" x="4713288" y="4619625"/>
          <p14:tracePt t="5658" x="4713288" y="4562475"/>
          <p14:tracePt t="5665" x="4727575" y="4505325"/>
          <p14:tracePt t="5675" x="4741863" y="4433888"/>
          <p14:tracePt t="5681" x="4756150" y="4384675"/>
          <p14:tracePt t="5691" x="4784725" y="4313238"/>
          <p14:tracePt t="5697" x="4799013" y="4241800"/>
          <p14:tracePt t="5708" x="4827588" y="4156075"/>
          <p14:tracePt t="5713" x="4862513" y="4084638"/>
          <p14:tracePt t="5725" x="4891088" y="4013200"/>
          <p14:tracePt t="5730" x="4919663" y="3949700"/>
          <p14:tracePt t="5741" x="4962525" y="3863975"/>
          <p14:tracePt t="5746" x="4991100" y="3792538"/>
          <p14:tracePt t="5758" x="5033963" y="3721100"/>
          <p14:tracePt t="5762" x="5062538" y="3649663"/>
          <p14:tracePt t="5775" x="5105400" y="3600450"/>
          <p14:tracePt t="5778" x="5119688" y="3571875"/>
          <p14:tracePt t="5791" x="5133975" y="3529013"/>
          <p14:tracePt t="5794" x="5162550" y="3486150"/>
          <p14:tracePt t="5808" x="5191125" y="3414713"/>
          <p14:tracePt t="5810" x="5211763" y="3386138"/>
          <p14:tracePt t="5825" x="5226050" y="3343275"/>
          <p14:tracePt t="5827" x="5254625" y="3300413"/>
          <p14:tracePt t="5842" x="5283200" y="3271838"/>
          <p14:tracePt t="5843" x="5326063" y="3236913"/>
          <p14:tracePt t="5859" x="5340350" y="3208338"/>
          <p14:tracePt t="5859" x="5368925" y="3179763"/>
          <p14:tracePt t="5867" x="5383213" y="3151188"/>
          <p14:tracePt t="5875" x="5397500" y="3136900"/>
          <p14:tracePt t="5883" x="5426075" y="3108325"/>
          <p14:tracePt t="5892" x="5426075" y="3094038"/>
          <p14:tracePt t="5899" x="5440363" y="3079750"/>
          <p14:tracePt t="5908" x="5454650" y="3065463"/>
          <p14:tracePt t="5915" x="5454650" y="3051175"/>
          <p14:tracePt t="5925" x="5483225" y="3036888"/>
          <p14:tracePt t="5931" x="5497513" y="3022600"/>
          <p14:tracePt t="5942" x="5511800" y="3008313"/>
          <p14:tracePt t="6270" x="5526088" y="2994025"/>
          <p14:tracePt t="6279" x="5540375" y="2965450"/>
          <p14:tracePt t="6287" x="5561013" y="2951163"/>
          <p14:tracePt t="6295" x="5589588" y="2922588"/>
          <p14:tracePt t="6303" x="5632450" y="2879725"/>
          <p14:tracePt t="6311" x="5661025" y="2859088"/>
          <p14:tracePt t="6319" x="5718175" y="2816225"/>
          <p14:tracePt t="6327" x="5746750" y="2773363"/>
          <p14:tracePt t="6335" x="5803900" y="2730500"/>
          <p14:tracePt t="6343" x="5846763" y="2673350"/>
          <p14:tracePt t="6351" x="5889625" y="2616200"/>
          <p14:tracePt t="6359" x="5924550" y="2559050"/>
          <p14:tracePt t="6367" x="5967413" y="2501900"/>
          <p14:tracePt t="6375" x="5981700" y="2487613"/>
          <p14:tracePt t="6383" x="6010275" y="2452688"/>
          <p14:tracePt t="6392" x="6038850" y="2424113"/>
          <p14:tracePt t="6400" x="6067425" y="2381250"/>
          <p14:tracePt t="6408" x="6096000" y="2352675"/>
          <p14:tracePt t="6416" x="6110288" y="2338388"/>
          <p14:tracePt t="6425" x="6138863" y="2309813"/>
          <p14:tracePt t="6432" x="6153150" y="2295525"/>
          <p14:tracePt t="6440" x="6167438" y="2281238"/>
          <p14:tracePt t="6456" x="6181725" y="2266950"/>
          <p14:tracePt t="6464" x="6196013" y="2252663"/>
          <p14:tracePt t="6472" x="6210300" y="2238375"/>
          <p14:tracePt t="6488" x="6224588" y="2224088"/>
          <p14:tracePt t="6496" x="6238875" y="2224088"/>
          <p14:tracePt t="6504" x="6253163" y="2209800"/>
          <p14:tracePt t="6513" x="6267450" y="2195513"/>
          <p14:tracePt t="6521" x="6267450" y="2181225"/>
          <p14:tracePt t="6529" x="6288088" y="2152650"/>
          <p14:tracePt t="6537" x="6302375" y="2124075"/>
          <p14:tracePt t="6545" x="6316663" y="2095500"/>
          <p14:tracePt t="6553" x="6330950" y="2089150"/>
          <p14:tracePt t="6561" x="6345238" y="2046288"/>
          <p14:tracePt t="6569" x="6373813" y="2032000"/>
          <p14:tracePt t="6577" x="6388100" y="1989138"/>
          <p14:tracePt t="6585" x="6402388" y="1974850"/>
          <p14:tracePt t="6593" x="6416675" y="1946275"/>
          <p14:tracePt t="6601" x="6416675" y="1917700"/>
          <p14:tracePt t="6609" x="6430963" y="1903413"/>
          <p14:tracePt t="6618" x="6445250" y="1889125"/>
          <p14:tracePt t="6626" x="6459538" y="1874838"/>
          <p14:tracePt t="6634" x="6459538" y="1860550"/>
          <p14:tracePt t="6642" x="6473825" y="1860550"/>
          <p14:tracePt t="6650" x="6473825" y="1846263"/>
          <p14:tracePt t="6658" x="6488113" y="1846263"/>
          <p14:tracePt t="6666" x="6488113" y="1831975"/>
          <p14:tracePt t="6675" x="6502400" y="1831975"/>
          <p14:tracePt t="6690" x="6516688" y="1817688"/>
          <p14:tracePt t="6714" x="6530975" y="1817688"/>
          <p14:tracePt t="6722" x="6530975" y="1803400"/>
          <p14:tracePt t="6747" x="6545263" y="1803400"/>
          <p14:tracePt t="7102" x="6559550" y="1803400"/>
          <p14:tracePt t="7110" x="6573838" y="1803400"/>
          <p14:tracePt t="7118" x="6588125" y="1803400"/>
          <p14:tracePt t="7126" x="6602413" y="1803400"/>
          <p14:tracePt t="7134" x="6630988" y="1803400"/>
          <p14:tracePt t="7142" x="6680200" y="1803400"/>
          <p14:tracePt t="7150" x="6708775" y="1817688"/>
          <p14:tracePt t="7159" x="6751638" y="1817688"/>
          <p14:tracePt t="7166" x="6765925" y="1817688"/>
          <p14:tracePt t="7175" x="6808788" y="1817688"/>
          <p14:tracePt t="7183" x="6865938" y="1831975"/>
          <p14:tracePt t="7192" x="6894513" y="1831975"/>
          <p14:tracePt t="7199" x="6951663" y="1831975"/>
          <p14:tracePt t="7207" x="6994525" y="1831975"/>
          <p14:tracePt t="7215" x="7029450" y="1846263"/>
          <p14:tracePt t="7223" x="7043738" y="1846263"/>
          <p14:tracePt t="7231" x="7115175" y="1860550"/>
          <p14:tracePt t="7239" x="7129463" y="1860550"/>
          <p14:tracePt t="7247" x="7200900" y="1860550"/>
          <p14:tracePt t="7255" x="7243763" y="1874838"/>
          <p14:tracePt t="7263" x="7258050" y="1874838"/>
          <p14:tracePt t="7271" x="7300913" y="1874838"/>
          <p14:tracePt t="7279" x="7329488" y="1889125"/>
          <p14:tracePt t="7288" x="7350125" y="1889125"/>
          <p14:tracePt t="7296" x="7378700" y="1889125"/>
          <p14:tracePt t="7304" x="7407275" y="1903413"/>
          <p14:tracePt t="7312" x="7435850" y="1903413"/>
          <p14:tracePt t="7320" x="7464425" y="1917700"/>
          <p14:tracePt t="7328" x="7493000" y="1917700"/>
          <p14:tracePt t="7336" x="7507288" y="1917700"/>
          <p14:tracePt t="7344" x="7535863" y="1917700"/>
          <p14:tracePt t="7352" x="7564438" y="1917700"/>
          <p14:tracePt t="7360" x="7578725" y="1917700"/>
          <p14:tracePt t="7368" x="7607300" y="1917700"/>
          <p14:tracePt t="7376" x="7621588" y="1917700"/>
          <p14:tracePt t="7384" x="7650163" y="1917700"/>
          <p14:tracePt t="7392" x="7678738" y="1917700"/>
          <p14:tracePt t="7400" x="7693025" y="1917700"/>
          <p14:tracePt t="7409" x="7715250" y="1931988"/>
          <p14:tracePt t="7417" x="7742238" y="1931988"/>
          <p14:tracePt t="7426" x="7770813" y="1931988"/>
          <p14:tracePt t="7433" x="7799388" y="1931988"/>
          <p14:tracePt t="7442" x="7813675" y="1931988"/>
          <p14:tracePt t="7449" x="7842250" y="1931988"/>
          <p14:tracePt t="7458" x="7870825" y="1931988"/>
          <p14:tracePt t="7465" x="7899400" y="1931988"/>
          <p14:tracePt t="7475" x="7927975" y="1931988"/>
          <p14:tracePt t="7481" x="7956550" y="1931988"/>
          <p14:tracePt t="7491" x="7999413" y="1917700"/>
          <p14:tracePt t="7497" x="8013700" y="1917700"/>
          <p14:tracePt t="7508" x="8070850" y="1903413"/>
          <p14:tracePt t="7514" x="8093075" y="1889125"/>
          <p14:tracePt t="7525" x="8134350" y="1874838"/>
          <p14:tracePt t="7530" x="8177213" y="1860550"/>
          <p14:tracePt t="7541" x="8205788" y="1846263"/>
          <p14:tracePt t="7546" x="8220075" y="1846263"/>
          <p14:tracePt t="7558" x="8262938" y="1817688"/>
          <p14:tracePt t="7562" x="8291513" y="1817688"/>
          <p14:tracePt t="7575" x="8334375" y="1803400"/>
          <p14:tracePt t="7578" x="8348663" y="1789113"/>
          <p14:tracePt t="7592" x="8377238" y="1774825"/>
          <p14:tracePt t="7595" x="8405813" y="1774825"/>
          <p14:tracePt t="7608" x="8428038" y="1760538"/>
          <p14:tracePt t="7610" x="8442325" y="1746250"/>
          <p14:tracePt t="7625" x="8470900" y="1746250"/>
          <p14:tracePt t="7627" x="8485188" y="1746250"/>
          <p14:tracePt t="7642" x="8499475" y="1746250"/>
          <p14:tracePt t="7643" x="8513763" y="1731963"/>
          <p14:tracePt t="7659" x="8528050" y="1731963"/>
          <p14:tracePt t="7659" x="8540750" y="1731963"/>
          <p14:tracePt t="7667" x="8555038" y="1731963"/>
          <p14:tracePt t="7675" x="8583613" y="1731963"/>
          <p14:tracePt t="7692" x="8612188" y="1731963"/>
          <p14:tracePt t="7699" x="8626475" y="1731963"/>
          <p14:tracePt t="7708" x="8655050" y="1731963"/>
          <p14:tracePt t="7715" x="8669338" y="1731963"/>
          <p14:tracePt t="7723" x="8683625" y="1717675"/>
          <p14:tracePt t="7732" x="8697913" y="1717675"/>
          <p14:tracePt t="7739" x="8712200" y="1717675"/>
          <p14:tracePt t="7748" x="8726488" y="1717675"/>
          <p14:tracePt t="7756" x="8740775" y="1717675"/>
          <p14:tracePt t="7772" x="8755063" y="1717675"/>
          <p14:tracePt t="7788" x="8769350" y="1717675"/>
          <p14:tracePt t="7820" x="8783638" y="1717675"/>
          <p14:tracePt t="7861" x="8783638" y="1711325"/>
          <p14:tracePt t="8490" x="8783638" y="1697038"/>
          <p14:tracePt t="8498" x="8783638" y="1682750"/>
          <p14:tracePt t="8514" x="8783638" y="1668463"/>
          <p14:tracePt t="8522" x="8769350" y="1654175"/>
          <p14:tracePt t="8539" x="8755063" y="1639888"/>
          <p14:tracePt t="8547" x="8755063" y="1625600"/>
          <p14:tracePt t="8555" x="8740775" y="1611313"/>
          <p14:tracePt t="8563" x="8740775" y="1597025"/>
          <p14:tracePt t="8571" x="8726488" y="1568450"/>
          <p14:tracePt t="8579" x="8712200" y="1539875"/>
          <p14:tracePt t="8587" x="8712200" y="1525588"/>
          <p14:tracePt t="8595" x="8697913" y="1497013"/>
          <p14:tracePt t="8603" x="8697913" y="1468438"/>
          <p14:tracePt t="8611" x="8697913" y="1439863"/>
          <p14:tracePt t="8619" x="8683625" y="1425575"/>
          <p14:tracePt t="8627" x="8669338" y="1382713"/>
          <p14:tracePt t="8636" x="8669338" y="1354138"/>
          <p14:tracePt t="8644" x="8669338" y="1333500"/>
          <p14:tracePt t="8652" x="8669338" y="1319213"/>
          <p14:tracePt t="8660" x="8669338" y="1290638"/>
          <p14:tracePt t="8668" x="8655050" y="1262063"/>
          <p14:tracePt t="8676" x="8655050" y="1247775"/>
          <p14:tracePt t="8684" x="8655050" y="1233488"/>
          <p14:tracePt t="8692" x="8655050" y="1219200"/>
          <p14:tracePt t="8700" x="8655050" y="1204913"/>
          <p14:tracePt t="8708" x="8655050" y="1176338"/>
          <p14:tracePt t="8716" x="8655050" y="1162050"/>
          <p14:tracePt t="8732" x="8655050" y="1147763"/>
          <p14:tracePt t="8741" x="8655050" y="1133475"/>
          <p14:tracePt t="8749" x="8655050" y="1119188"/>
          <p14:tracePt t="8757" x="8655050" y="1104900"/>
          <p14:tracePt t="8765" x="8655050" y="1090613"/>
          <p14:tracePt t="8773" x="8655050" y="1076325"/>
          <p14:tracePt t="8781" x="8669338" y="1062038"/>
          <p14:tracePt t="8789" x="8683625" y="1047750"/>
          <p14:tracePt t="8797" x="8683625" y="1019175"/>
          <p14:tracePt t="8805" x="8697913" y="1004888"/>
          <p14:tracePt t="8813" x="8712200" y="990600"/>
          <p14:tracePt t="8821" x="8712200" y="976313"/>
          <p14:tracePt t="8829" x="8726488" y="955675"/>
          <p14:tracePt t="8837" x="8755063" y="927100"/>
          <p14:tracePt t="8845" x="8769350" y="898525"/>
          <p14:tracePt t="8853" x="8783638" y="869950"/>
          <p14:tracePt t="8862" x="8805863" y="841375"/>
          <p14:tracePt t="8870" x="8834438" y="798513"/>
          <p14:tracePt t="8878" x="8877300" y="755650"/>
          <p14:tracePt t="8886" x="8920163" y="712788"/>
          <p14:tracePt t="8894" x="8961438" y="669925"/>
          <p14:tracePt t="8902" x="9004300" y="627063"/>
          <p14:tracePt t="8910" x="9047163" y="598488"/>
          <p14:tracePt t="8918" x="9090025" y="563563"/>
          <p14:tracePt t="8926" x="9147175" y="534988"/>
          <p14:tracePt t="8934" x="9183688" y="506413"/>
          <p14:tracePt t="8942" x="9240838" y="492125"/>
          <p14:tracePt t="8950" x="9297988" y="477838"/>
          <p14:tracePt t="8959" x="9340850" y="463550"/>
          <p14:tracePt t="8966" x="9367838" y="449263"/>
          <p14:tracePt t="8975" x="9439275" y="434975"/>
          <p14:tracePt t="8983" x="9453563" y="434975"/>
          <p14:tracePt t="8991" x="9504363" y="420688"/>
          <p14:tracePt t="8999" x="9532938" y="420688"/>
          <p14:tracePt t="9008" x="9590088" y="420688"/>
          <p14:tracePt t="9015" x="9618663" y="420688"/>
          <p14:tracePt t="9025" x="9661525" y="420688"/>
          <p14:tracePt t="9031" x="9675813" y="420688"/>
          <p14:tracePt t="9041" x="9718675" y="420688"/>
          <p14:tracePt t="9047" x="9788525" y="420688"/>
          <p14:tracePt t="9058" x="9817100" y="420688"/>
          <p14:tracePt t="9063" x="9859963" y="420688"/>
          <p14:tracePt t="9075" x="9896475" y="420688"/>
          <p14:tracePt t="9079" x="9939338" y="420688"/>
          <p14:tracePt t="9091" x="9982200" y="420688"/>
          <p14:tracePt t="9096" x="10010775" y="420688"/>
          <p14:tracePt t="9108" x="10067925" y="420688"/>
          <p14:tracePt t="9112" x="10125075" y="406400"/>
          <p14:tracePt t="9125" x="10153650" y="406400"/>
          <p14:tracePt t="9128" x="10217150" y="392113"/>
          <p14:tracePt t="9142" x="10260013" y="392113"/>
          <p14:tracePt t="9144" x="10288588" y="392113"/>
          <p14:tracePt t="9158" x="10331450" y="392113"/>
          <p14:tracePt t="9160" x="10374313" y="392113"/>
          <p14:tracePt t="9175" x="10402888" y="392113"/>
          <p14:tracePt t="9176" x="10431463" y="392113"/>
          <p14:tracePt t="9192" x="10460038" y="392113"/>
          <p14:tracePt t="9193" x="10488613" y="392113"/>
          <p14:tracePt t="9208" x="10502900" y="406400"/>
          <p14:tracePt t="9210" x="10531475" y="420688"/>
          <p14:tracePt t="9225" x="10560050" y="434975"/>
          <p14:tracePt t="9226" x="10572750" y="449263"/>
          <p14:tracePt t="9233" x="10594975" y="463550"/>
          <p14:tracePt t="9242" x="10623550" y="477838"/>
          <p14:tracePt t="9249" x="10637838" y="492125"/>
          <p14:tracePt t="9259" x="10666413" y="506413"/>
          <p14:tracePt t="9265" x="10680700" y="520700"/>
          <p14:tracePt t="9275" x="10694988" y="534988"/>
          <p14:tracePt t="9281" x="10723563" y="549275"/>
          <p14:tracePt t="9292" x="10737850" y="563563"/>
          <p14:tracePt t="9298" x="10752138" y="569913"/>
          <p14:tracePt t="9308" x="10766425" y="584200"/>
          <p14:tracePt t="9322" x="10780713" y="598488"/>
          <p14:tracePt t="9330" x="10780713" y="612775"/>
          <p14:tracePt t="9338" x="10795000" y="627063"/>
          <p14:tracePt t="9346" x="10795000" y="641350"/>
          <p14:tracePt t="9354" x="10809288" y="641350"/>
          <p14:tracePt t="9362" x="10809288" y="655638"/>
          <p14:tracePt t="9370" x="10809288" y="669925"/>
          <p14:tracePt t="9378" x="10823575" y="684213"/>
          <p14:tracePt t="9386" x="10823575" y="698500"/>
          <p14:tracePt t="9394" x="10823575" y="712788"/>
          <p14:tracePt t="9402" x="10837863" y="727075"/>
          <p14:tracePt t="9410" x="10837863" y="741363"/>
          <p14:tracePt t="9420" x="10852150" y="741363"/>
          <p14:tracePt t="9427" x="10852150" y="755650"/>
          <p14:tracePt t="9435" x="10852150" y="769938"/>
          <p14:tracePt t="9443" x="10866438" y="769938"/>
          <p14:tracePt t="9459" x="10880725" y="784225"/>
          <p14:tracePt t="9467" x="10895013" y="784225"/>
          <p14:tracePt t="9475" x="10895013" y="798513"/>
          <p14:tracePt t="9483" x="10909300" y="798513"/>
          <p14:tracePt t="9492" x="10923588" y="798513"/>
          <p14:tracePt t="9499" x="10937875" y="812800"/>
          <p14:tracePt t="9508" x="10958513" y="827088"/>
          <p14:tracePt t="9515" x="10972800" y="827088"/>
          <p14:tracePt t="9523" x="10972800" y="841375"/>
          <p14:tracePt t="9532" x="11001375" y="841375"/>
          <p14:tracePt t="9540" x="11015663" y="855663"/>
          <p14:tracePt t="9548" x="11029950" y="869950"/>
          <p14:tracePt t="9564" x="11044238" y="884238"/>
          <p14:tracePt t="9572" x="11058525" y="898525"/>
          <p14:tracePt t="9580" x="11072813" y="912813"/>
          <p14:tracePt t="9596" x="11087100" y="927100"/>
          <p14:tracePt t="9604" x="11087100" y="941388"/>
          <p14:tracePt t="9612" x="11101388" y="955675"/>
          <p14:tracePt t="9620" x="11101388" y="962025"/>
          <p14:tracePt t="9628" x="11115675" y="976313"/>
          <p14:tracePt t="9636" x="11129963" y="1004888"/>
          <p14:tracePt t="9645" x="11129963" y="1019175"/>
          <p14:tracePt t="9653" x="11144250" y="1033463"/>
          <p14:tracePt t="9661" x="11144250" y="1047750"/>
          <p14:tracePt t="9669" x="11158538" y="1062038"/>
          <p14:tracePt t="9677" x="11158538" y="1090613"/>
          <p14:tracePt t="9685" x="11172825" y="1090613"/>
          <p14:tracePt t="9693" x="11172825" y="1104900"/>
          <p14:tracePt t="9701" x="11187113" y="1133475"/>
          <p14:tracePt t="9709" x="11187113" y="1147763"/>
          <p14:tracePt t="9717" x="11201400" y="1162050"/>
          <p14:tracePt t="9725" x="11201400" y="1176338"/>
          <p14:tracePt t="9733" x="11215688" y="1204913"/>
          <p14:tracePt t="9742" x="11215688" y="1219200"/>
          <p14:tracePt t="9749" x="11215688" y="1247775"/>
          <p14:tracePt t="9758" x="11229975" y="1262063"/>
          <p14:tracePt t="9766" x="11229975" y="1290638"/>
          <p14:tracePt t="9774" x="11229975" y="1304925"/>
          <p14:tracePt t="9782" x="11244263" y="1319213"/>
          <p14:tracePt t="9790" x="11244263" y="1333500"/>
          <p14:tracePt t="9798" x="11244263" y="1339850"/>
          <p14:tracePt t="9814" x="11244263" y="1354138"/>
          <p14:tracePt t="9822" x="11258550" y="1368425"/>
          <p14:tracePt t="9830" x="11258550" y="1382713"/>
          <p14:tracePt t="9838" x="11258550" y="1411288"/>
          <p14:tracePt t="9846" x="11272838" y="1425575"/>
          <p14:tracePt t="9854" x="11287125" y="1468438"/>
          <p14:tracePt t="9862" x="11287125" y="1482725"/>
          <p14:tracePt t="9871" x="11287125" y="1511300"/>
          <p14:tracePt t="9879" x="11293475" y="1539875"/>
          <p14:tracePt t="9887" x="11293475" y="1568450"/>
          <p14:tracePt t="9895" x="11293475" y="1597025"/>
          <p14:tracePt t="9903" x="11307763" y="1625600"/>
          <p14:tracePt t="9911" x="11307763" y="1639888"/>
          <p14:tracePt t="9919" x="11307763" y="1668463"/>
          <p14:tracePt t="9927" x="11307763" y="1682750"/>
          <p14:tracePt t="9935" x="11307763" y="1711325"/>
          <p14:tracePt t="9943" x="11307763" y="1717675"/>
          <p14:tracePt t="9951" x="11307763" y="1731963"/>
          <p14:tracePt t="9959" x="11307763" y="1774825"/>
          <p14:tracePt t="9967" x="11307763" y="1803400"/>
          <p14:tracePt t="9976" x="11307763" y="1831975"/>
          <p14:tracePt t="9984" x="11307763" y="1874838"/>
          <p14:tracePt t="9992" x="11293475" y="1917700"/>
          <p14:tracePt t="10000" x="11293475" y="1931988"/>
          <p14:tracePt t="10008" x="11293475" y="1974850"/>
          <p14:tracePt t="10016" x="11287125" y="2017713"/>
          <p14:tracePt t="10025" x="11272838" y="2046288"/>
          <p14:tracePt t="10032" x="11272838" y="2074863"/>
          <p14:tracePt t="10041" x="11258550" y="2095500"/>
          <p14:tracePt t="10048" x="11244263" y="2109788"/>
          <p14:tracePt t="10058" x="11229975" y="2124075"/>
          <p14:tracePt t="10064" x="11215688" y="2152650"/>
          <p14:tracePt t="10080" x="11201400" y="2166938"/>
          <p14:tracePt t="10091" x="11187113" y="2181225"/>
          <p14:tracePt t="10097" x="11172825" y="2181225"/>
          <p14:tracePt t="10108" x="11158538" y="2181225"/>
          <p14:tracePt t="10113" x="11129963" y="2181225"/>
          <p14:tracePt t="10125" x="11115675" y="2181225"/>
          <p14:tracePt t="10129" x="11115675" y="2195513"/>
          <p14:tracePt t="10141" x="11101388" y="2195513"/>
          <p14:tracePt t="10145" x="11087100" y="2195513"/>
          <p14:tracePt t="10158" x="11072813" y="2195513"/>
          <p14:tracePt t="10169" x="11058525" y="2209800"/>
          <p14:tracePt t="10177" x="11044238" y="2224088"/>
          <p14:tracePt t="10185" x="11029950" y="2238375"/>
          <p14:tracePt t="10193" x="11015663" y="2252663"/>
          <p14:tracePt t="10202" x="11001375" y="2281238"/>
          <p14:tracePt t="10210" x="10987088" y="2295525"/>
          <p14:tracePt t="10218" x="10972800" y="2309813"/>
          <p14:tracePt t="10226" x="10944225" y="2338388"/>
          <p14:tracePt t="10234" x="10937875" y="2352675"/>
          <p14:tracePt t="10242" x="10923588" y="2352675"/>
          <p14:tracePt t="10250" x="10923588" y="2366963"/>
          <p14:tracePt t="10258" x="10895013" y="2381250"/>
          <p14:tracePt t="10266" x="10880725" y="2381250"/>
          <p14:tracePt t="10275" x="10852150" y="2381250"/>
          <p14:tracePt t="10282" x="10837863" y="2381250"/>
          <p14:tracePt t="10291" x="10809288" y="2381250"/>
          <p14:tracePt t="10298" x="10795000" y="2381250"/>
          <p14:tracePt t="10308" x="10766425" y="2381250"/>
          <p14:tracePt t="10314" x="10737850" y="2381250"/>
          <p14:tracePt t="10325" x="10709275" y="2381250"/>
          <p14:tracePt t="10331" x="10680700" y="2381250"/>
          <p14:tracePt t="10341" x="10666413" y="2381250"/>
          <p14:tracePt t="10347" x="10637838" y="2381250"/>
          <p14:tracePt t="10358" x="10609263" y="2381250"/>
          <p14:tracePt t="10363" x="10594975" y="2381250"/>
          <p14:tracePt t="10375" x="10572750" y="2381250"/>
          <p14:tracePt t="10379" x="10545763" y="2381250"/>
          <p14:tracePt t="10391" x="10517188" y="2381250"/>
          <p14:tracePt t="10395" x="10502900" y="2395538"/>
          <p14:tracePt t="10408" x="10474325" y="2395538"/>
          <p14:tracePt t="10411" x="10445750" y="2395538"/>
          <p14:tracePt t="10426" x="10431463" y="2395538"/>
          <p14:tracePt t="10428" x="10402888" y="2395538"/>
          <p14:tracePt t="10441" x="10374313" y="2395538"/>
          <p14:tracePt t="10444" x="10345738" y="2395538"/>
          <p14:tracePt t="10458" x="10317163" y="2395538"/>
          <p14:tracePt t="10460" x="10302875" y="2395538"/>
          <p14:tracePt t="10475" x="10274300" y="2395538"/>
          <p14:tracePt t="10476" x="10260013" y="2395538"/>
          <p14:tracePt t="10492" x="10245725" y="2395538"/>
          <p14:tracePt t="10492" x="10231438" y="2395538"/>
          <p14:tracePt t="10500" x="10217150" y="2395538"/>
          <p14:tracePt t="10508" x="10194925" y="2381250"/>
          <p14:tracePt t="10516" x="10180638" y="2381250"/>
          <p14:tracePt t="10525" x="10166350" y="2381250"/>
          <p14:tracePt t="10532" x="10139363" y="2381250"/>
          <p14:tracePt t="10542" x="10125075" y="2381250"/>
          <p14:tracePt t="10549" x="10110788" y="2381250"/>
          <p14:tracePt t="10559" x="10082213" y="2381250"/>
          <p14:tracePt t="10565" x="10053638" y="2381250"/>
          <p14:tracePt t="10575" x="10010775" y="2381250"/>
          <p14:tracePt t="10581" x="9982200" y="2381250"/>
          <p14:tracePt t="10592" x="9953625" y="2395538"/>
          <p14:tracePt t="10597" x="9925050" y="2395538"/>
          <p14:tracePt t="10608" x="9896475" y="2395538"/>
          <p14:tracePt t="10613" x="9867900" y="2409825"/>
          <p14:tracePt t="10625" x="9831388" y="2409825"/>
          <p14:tracePt t="10629" x="9802813" y="2424113"/>
          <p14:tracePt t="10642" x="9788525" y="2424113"/>
          <p14:tracePt t="10645" x="9759950" y="2424113"/>
          <p14:tracePt t="10658" x="9732963" y="2424113"/>
          <p14:tracePt t="10662" x="9704388" y="2424113"/>
          <p14:tracePt t="10675" x="9675813" y="2424113"/>
          <p14:tracePt t="10678" x="9647238" y="2424113"/>
          <p14:tracePt t="10692" x="9618663" y="2424113"/>
          <p14:tracePt t="10694" x="9604375" y="2424113"/>
          <p14:tracePt t="10708" x="9575800" y="2424113"/>
          <p14:tracePt t="10710" x="9547225" y="2424113"/>
          <p14:tracePt t="10725" x="9518650" y="2438400"/>
          <p14:tracePt t="10727" x="9482138" y="2438400"/>
          <p14:tracePt t="10742" x="9439275" y="2438400"/>
          <p14:tracePt t="10743" x="9424988" y="2438400"/>
          <p14:tracePt t="10759" x="9367838" y="2438400"/>
          <p14:tracePt t="10759" x="9326563" y="2452688"/>
          <p14:tracePt t="10767" x="9283700" y="2452688"/>
          <p14:tracePt t="10775" x="9240838" y="2452688"/>
          <p14:tracePt t="10783" x="9197975" y="2452688"/>
          <p14:tracePt t="10792" x="9147175" y="2452688"/>
          <p14:tracePt t="10799" x="9090025" y="2452688"/>
          <p14:tracePt t="10808" x="9047163" y="2452688"/>
          <p14:tracePt t="10815" x="8990013" y="2452688"/>
          <p14:tracePt t="10825" x="8934450" y="2452688"/>
          <p14:tracePt t="10831" x="8891588" y="2452688"/>
          <p14:tracePt t="10841" x="8834438" y="2452688"/>
          <p14:tracePt t="10847" x="8791575" y="2438400"/>
          <p14:tracePt t="10858" x="8769350" y="2438400"/>
          <p14:tracePt t="10863" x="8726488" y="2424113"/>
          <p14:tracePt t="10875" x="8697913" y="2424113"/>
          <p14:tracePt t="10880" x="8640763" y="2409825"/>
          <p14:tracePt t="10892" x="8626475" y="2409825"/>
          <p14:tracePt t="10896" x="8583613" y="2409825"/>
          <p14:tracePt t="10908" x="8555038" y="2409825"/>
          <p14:tracePt t="10912" x="8540750" y="2409825"/>
          <p14:tracePt t="10925" x="8513763" y="2409825"/>
          <p14:tracePt t="10928" x="8485188" y="2409825"/>
          <p14:tracePt t="10942" x="8470900" y="2409825"/>
          <p14:tracePt t="10944" x="8456613" y="2409825"/>
          <p14:tracePt t="10958" x="8428038" y="2409825"/>
          <p14:tracePt t="10960" x="8420100" y="2409825"/>
          <p14:tracePt t="10975" x="8405813" y="2409825"/>
          <p14:tracePt t="10976" x="8391525" y="2409825"/>
          <p14:tracePt t="10992" x="8362950" y="2409825"/>
          <p14:tracePt t="10993" x="8348663" y="2395538"/>
          <p14:tracePt t="11008" x="8334375" y="2395538"/>
          <p14:tracePt t="11009" x="8320088" y="2395538"/>
          <p14:tracePt t="11017" x="8291513" y="2381250"/>
          <p14:tracePt t="11025" x="8291513" y="2366963"/>
          <p14:tracePt t="11033" x="8277225" y="2366963"/>
          <p14:tracePt t="11404" x="8234363" y="2366963"/>
          <p14:tracePt t="11412" x="8191500" y="2366963"/>
          <p14:tracePt t="11420" x="8148638" y="2366963"/>
          <p14:tracePt t="11429" x="8093075" y="2381250"/>
          <p14:tracePt t="11437" x="8042275" y="2409825"/>
          <p14:tracePt t="11445" x="8013700" y="2409825"/>
          <p14:tracePt t="11453" x="7927975" y="2438400"/>
          <p14:tracePt t="11461" x="7885113" y="2452688"/>
          <p14:tracePt t="11469" x="7842250" y="2473325"/>
          <p14:tracePt t="11477" x="7799388" y="2473325"/>
          <p14:tracePt t="11485" x="7756525" y="2487613"/>
          <p14:tracePt t="11493" x="7715250" y="2501900"/>
          <p14:tracePt t="11501" x="7678738" y="2516188"/>
          <p14:tracePt t="11509" x="7635875" y="2516188"/>
          <p14:tracePt t="11517" x="7593013" y="2530475"/>
          <p14:tracePt t="11526" x="7564438" y="2544763"/>
          <p14:tracePt t="11533" x="7521575" y="2544763"/>
          <p14:tracePt t="11542" x="7493000" y="2544763"/>
          <p14:tracePt t="11549" x="7464425" y="2559050"/>
          <p14:tracePt t="11559" x="7435850" y="2559050"/>
          <p14:tracePt t="11566" x="7407275" y="2559050"/>
          <p14:tracePt t="11574" x="7392988" y="2559050"/>
          <p14:tracePt t="11582" x="7378700" y="2559050"/>
          <p14:tracePt t="11590" x="7364413" y="2559050"/>
          <p14:tracePt t="11598" x="7350125" y="2559050"/>
          <p14:tracePt t="11606" x="7343775" y="2573338"/>
          <p14:tracePt t="11614" x="7329488" y="2573338"/>
          <p14:tracePt t="11622" x="7315200" y="2573338"/>
          <p14:tracePt t="11630" x="7272338" y="2573338"/>
          <p14:tracePt t="11638" x="7243763" y="2587625"/>
          <p14:tracePt t="11646" x="7215188" y="2587625"/>
          <p14:tracePt t="11654" x="7200900" y="2587625"/>
          <p14:tracePt t="11662" x="7158038" y="2601913"/>
          <p14:tracePt t="11671" x="7129463" y="2601913"/>
          <p14:tracePt t="11679" x="7086600" y="2601913"/>
          <p14:tracePt t="11687" x="7072313" y="2616200"/>
          <p14:tracePt t="11695" x="7029450" y="2616200"/>
          <p14:tracePt t="11703" x="7000875" y="2616200"/>
          <p14:tracePt t="11711" x="6965950" y="2630488"/>
          <p14:tracePt t="11719" x="6923088" y="2630488"/>
          <p14:tracePt t="11727" x="6894513" y="2644775"/>
          <p14:tracePt t="11735" x="6851650" y="2644775"/>
          <p14:tracePt t="11743" x="6808788" y="2644775"/>
          <p14:tracePt t="11751" x="6765925" y="2659063"/>
          <p14:tracePt t="11759" x="6751638" y="2659063"/>
          <p14:tracePt t="11768" x="6708775" y="2673350"/>
          <p14:tracePt t="11776" x="6665913" y="2673350"/>
          <p14:tracePt t="11784" x="6630988" y="2673350"/>
          <p14:tracePt t="11792" x="6602413" y="2673350"/>
          <p14:tracePt t="11800" x="6573838" y="2673350"/>
          <p14:tracePt t="11808" x="6516688" y="2687638"/>
          <p14:tracePt t="11816" x="6502400" y="2687638"/>
          <p14:tracePt t="11825" x="6473825" y="2687638"/>
          <p14:tracePt t="11832" x="6430963" y="2701925"/>
          <p14:tracePt t="11841" x="6416675" y="2701925"/>
          <p14:tracePt t="11848" x="6388100" y="2701925"/>
          <p14:tracePt t="11858" x="6359525" y="2701925"/>
          <p14:tracePt t="11864" x="6330950" y="2701925"/>
          <p14:tracePt t="11875" x="6316663" y="2716213"/>
          <p14:tracePt t="11881" x="6288088" y="2716213"/>
          <p14:tracePt t="11891" x="6267450" y="2716213"/>
          <p14:tracePt t="11897" x="6253163" y="2716213"/>
          <p14:tracePt t="11908" x="6224588" y="2730500"/>
          <p14:tracePt t="11913" x="6210300" y="2730500"/>
          <p14:tracePt t="11925" x="6196013" y="2730500"/>
          <p14:tracePt t="11929" x="6181725" y="2744788"/>
          <p14:tracePt t="11941" x="6167438" y="2744788"/>
          <p14:tracePt t="11945" x="6153150" y="2759075"/>
          <p14:tracePt t="11958" x="6138863" y="2759075"/>
          <p14:tracePt t="11961" x="6110288" y="2773363"/>
          <p14:tracePt t="11975" x="6096000" y="2773363"/>
          <p14:tracePt t="11978" x="6096000" y="2787650"/>
          <p14:tracePt t="11992" x="6081713" y="2801938"/>
          <p14:tracePt t="11994" x="6067425" y="2816225"/>
          <p14:tracePt t="12008" x="6053138" y="2816225"/>
          <p14:tracePt t="12010" x="6053138" y="2830513"/>
          <p14:tracePt t="12025" x="6038850" y="2844800"/>
          <p14:tracePt t="12028" x="6024563" y="2859088"/>
          <p14:tracePt t="12042" x="6024563" y="2865438"/>
          <p14:tracePt t="12042" x="6010275" y="2879725"/>
          <p14:tracePt t="12059" x="5995988" y="2894013"/>
          <p14:tracePt t="12066" x="5995988" y="2908300"/>
          <p14:tracePt t="12075" x="5981700" y="2922588"/>
          <p14:tracePt t="12090" x="5981700" y="2936875"/>
          <p14:tracePt t="12099" x="5967413" y="2936875"/>
          <p14:tracePt t="12107" x="5967413" y="2951163"/>
          <p14:tracePt t="12122" x="5953125" y="2965450"/>
          <p14:tracePt t="12131" x="5953125" y="2979738"/>
          <p14:tracePt t="12139" x="5938838" y="2979738"/>
          <p14:tracePt t="12147" x="5938838" y="2994025"/>
          <p14:tracePt t="12171" x="5924550" y="3008313"/>
          <p14:tracePt t="12179" x="5924550" y="3022600"/>
          <p14:tracePt t="12187" x="5924550" y="3036888"/>
          <p14:tracePt t="12195" x="5918200" y="3036888"/>
          <p14:tracePt t="12203" x="5918200" y="3051175"/>
          <p14:tracePt t="12212" x="5918200" y="3065463"/>
          <p14:tracePt t="12228" x="5903913" y="3079750"/>
          <p14:tracePt t="12252" x="5903913" y="3094038"/>
          <p14:tracePt t="12268" x="5889625" y="3094038"/>
          <p14:tracePt t="12284" x="5889625" y="3108325"/>
          <p14:tracePt t="12316" x="5889625" y="3122613"/>
          <p14:tracePt t="12332" x="5875338" y="3122613"/>
          <p14:tracePt t="12341" x="5875338" y="3136900"/>
          <p14:tracePt t="12349" x="5875338" y="3151188"/>
          <p14:tracePt t="12357" x="5875338" y="3165475"/>
          <p14:tracePt t="12373" x="5861050" y="3179763"/>
          <p14:tracePt t="12381" x="5861050" y="3194050"/>
          <p14:tracePt t="12389" x="5861050" y="3208338"/>
          <p14:tracePt t="12397" x="5861050" y="3236913"/>
          <p14:tracePt t="12405" x="5861050" y="3243263"/>
          <p14:tracePt t="12413" x="5861050" y="3271838"/>
          <p14:tracePt t="12421" x="5861050" y="3300413"/>
          <p14:tracePt t="12429" x="5861050" y="3314700"/>
          <p14:tracePt t="12437" x="5861050" y="3343275"/>
          <p14:tracePt t="12445" x="5861050" y="3357563"/>
          <p14:tracePt t="12454" x="5861050" y="3386138"/>
          <p14:tracePt t="12462" x="5861050" y="3414713"/>
          <p14:tracePt t="12470" x="5861050" y="3429000"/>
          <p14:tracePt t="12478" x="5861050" y="3443288"/>
          <p14:tracePt t="12486" x="5861050" y="3471863"/>
          <p14:tracePt t="12494" x="5861050" y="3486150"/>
          <p14:tracePt t="12502" x="5875338" y="3500438"/>
          <p14:tracePt t="12510" x="5875338" y="3514725"/>
          <p14:tracePt t="12518" x="5875338" y="3529013"/>
          <p14:tracePt t="12526" x="5875338" y="3557588"/>
          <p14:tracePt t="12534" x="5875338" y="3571875"/>
          <p14:tracePt t="12542" x="5889625" y="3586163"/>
          <p14:tracePt t="12550" x="5889625" y="3600450"/>
          <p14:tracePt t="12559" x="5889625" y="3614738"/>
          <p14:tracePt t="12567" x="5889625" y="3621088"/>
          <p14:tracePt t="12575" x="5903913" y="3635375"/>
          <p14:tracePt t="12583" x="5903913" y="3649663"/>
          <p14:tracePt t="12599" x="5918200" y="3663950"/>
          <p14:tracePt t="12608" x="5924550" y="3678238"/>
          <p14:tracePt t="12615" x="5938838" y="3706813"/>
          <p14:tracePt t="12625" x="5953125" y="3735388"/>
          <p14:tracePt t="12631" x="5981700" y="3749675"/>
          <p14:tracePt t="12642" x="6010275" y="3792538"/>
          <p14:tracePt t="12647" x="6024563" y="3806825"/>
          <p14:tracePt t="12658" x="6067425" y="3849688"/>
          <p14:tracePt t="12663" x="6067425" y="3863975"/>
          <p14:tracePt t="12675" x="6096000" y="3878263"/>
          <p14:tracePt t="12680" x="6110288" y="3906838"/>
          <p14:tracePt t="12691" x="6138863" y="3921125"/>
          <p14:tracePt t="12696" x="6153150" y="3949700"/>
          <p14:tracePt t="12708" x="6167438" y="3963988"/>
          <p14:tracePt t="12712" x="6167438" y="3978275"/>
          <p14:tracePt t="12725" x="6181725" y="3992563"/>
          <p14:tracePt t="12728" x="6196013" y="3998913"/>
          <p14:tracePt t="12742" x="6196013" y="4013200"/>
          <p14:tracePt t="12744" x="6224588" y="4027488"/>
          <p14:tracePt t="12760" x="6238875" y="4041775"/>
          <p14:tracePt t="12775" x="6253163" y="4056063"/>
          <p14:tracePt t="12777" x="6267450" y="4070350"/>
          <p14:tracePt t="12792" x="6288088" y="4084638"/>
          <p14:tracePt t="12795" x="6302375" y="4098925"/>
          <p14:tracePt t="12809" x="6330950" y="4113213"/>
          <p14:tracePt t="12809" x="6345238" y="4113213"/>
          <p14:tracePt t="12817" x="6359525" y="4141788"/>
          <p14:tracePt t="12825" x="6388100" y="4141788"/>
          <p14:tracePt t="12833" x="6388100" y="4156075"/>
          <p14:tracePt t="12842" x="6416675" y="4156075"/>
          <p14:tracePt t="12849" x="6430963" y="4170363"/>
          <p14:tracePt t="12858" x="6445250" y="4170363"/>
          <p14:tracePt t="12865" x="6459538" y="4184650"/>
          <p14:tracePt t="12875" x="6473825" y="4184650"/>
          <p14:tracePt t="12881" x="6488113" y="4184650"/>
          <p14:tracePt t="12891" x="6502400" y="4198938"/>
          <p14:tracePt t="12898" x="6516688" y="4198938"/>
          <p14:tracePt t="12908" x="6530975" y="4198938"/>
          <p14:tracePt t="12914" x="6559550" y="4213225"/>
          <p14:tracePt t="12925" x="6573838" y="4213225"/>
          <p14:tracePt t="12930" x="6588125" y="4213225"/>
          <p14:tracePt t="12942" x="6602413" y="4213225"/>
          <p14:tracePt t="12946" x="6630988" y="4227513"/>
          <p14:tracePt t="12958" x="6637338" y="4227513"/>
          <p14:tracePt t="12962" x="6665913" y="4227513"/>
          <p14:tracePt t="12975" x="6680200" y="4227513"/>
          <p14:tracePt t="12978" x="6708775" y="4227513"/>
          <p14:tracePt t="12991" x="6723063" y="4227513"/>
          <p14:tracePt t="12995" x="6751638" y="4227513"/>
          <p14:tracePt t="13008" x="6780213" y="4227513"/>
          <p14:tracePt t="13011" x="6794500" y="4227513"/>
          <p14:tracePt t="13025" x="6823075" y="4227513"/>
          <p14:tracePt t="13027" x="6851650" y="4227513"/>
          <p14:tracePt t="13042" x="6880225" y="4227513"/>
          <p14:tracePt t="13043" x="6908800" y="4213225"/>
          <p14:tracePt t="13058" x="6937375" y="4213225"/>
          <p14:tracePt t="13060" x="6951663" y="4198938"/>
          <p14:tracePt t="13075" x="6980238" y="4184650"/>
          <p14:tracePt t="13076" x="7000875" y="4184650"/>
          <p14:tracePt t="13083" x="7015163" y="4170363"/>
          <p14:tracePt t="13092" x="7029450" y="4170363"/>
          <p14:tracePt t="13099" x="7058025" y="4170363"/>
          <p14:tracePt t="13109" x="7072313" y="4156075"/>
          <p14:tracePt t="13116" x="7086600" y="4156075"/>
          <p14:tracePt t="13125" x="7100888" y="4156075"/>
          <p14:tracePt t="13140" x="7115175" y="4156075"/>
          <p14:tracePt t="13148" x="7129463" y="4156075"/>
          <p14:tracePt t="13156" x="7143750" y="4156075"/>
          <p14:tracePt t="13164" x="7172325" y="4156075"/>
          <p14:tracePt t="13172" x="7186613" y="4156075"/>
          <p14:tracePt t="13180" x="7200900" y="4156075"/>
          <p14:tracePt t="13188" x="7215188" y="4156075"/>
          <p14:tracePt t="13196" x="7243763" y="4156075"/>
          <p14:tracePt t="13204" x="7258050" y="4156075"/>
          <p14:tracePt t="13212" x="7272338" y="4156075"/>
          <p14:tracePt t="13220" x="7286625" y="4156075"/>
          <p14:tracePt t="13229" x="7300913" y="4156075"/>
          <p14:tracePt t="13237" x="7329488" y="4156075"/>
          <p14:tracePt t="13253" x="7343775" y="4156075"/>
          <p14:tracePt t="13261" x="7350125" y="4156075"/>
          <p14:tracePt t="13269" x="7364413" y="4156075"/>
          <p14:tracePt t="13277" x="7392988" y="4141788"/>
          <p14:tracePt t="13293" x="7421563" y="4141788"/>
          <p14:tracePt t="13301" x="7435850" y="4141788"/>
          <p14:tracePt t="13309" x="7464425" y="4127500"/>
          <p14:tracePt t="13317" x="7493000" y="4127500"/>
          <p14:tracePt t="13325" x="7521575" y="4127500"/>
          <p14:tracePt t="13333" x="7535863" y="4127500"/>
          <p14:tracePt t="13342" x="7564438" y="4127500"/>
          <p14:tracePt t="13350" x="7578725" y="4113213"/>
          <p14:tracePt t="13358" x="7607300" y="4113213"/>
          <p14:tracePt t="13366" x="7621588" y="4113213"/>
          <p14:tracePt t="13375" x="7635875" y="4113213"/>
          <p14:tracePt t="13382" x="7650163" y="4113213"/>
          <p14:tracePt t="13390" x="7678738" y="4113213"/>
          <p14:tracePt t="13398" x="7707313" y="4098925"/>
          <p14:tracePt t="13406" x="7715250" y="4098925"/>
          <p14:tracePt t="13414" x="7727950" y="4098925"/>
          <p14:tracePt t="13422" x="7756525" y="4084638"/>
          <p14:tracePt t="13430" x="7785100" y="4070350"/>
          <p14:tracePt t="13438" x="7799388" y="4070350"/>
          <p14:tracePt t="13446" x="7827963" y="4056063"/>
          <p14:tracePt t="13455" x="7842250" y="4056063"/>
          <p14:tracePt t="13463" x="7870825" y="4056063"/>
          <p14:tracePt t="13471" x="7870825" y="4041775"/>
          <p14:tracePt t="13479" x="7885113" y="4041775"/>
          <p14:tracePt t="13487" x="7899400" y="4027488"/>
          <p14:tracePt t="13495" x="7913688" y="4027488"/>
          <p14:tracePt t="13503" x="7927975" y="4013200"/>
          <p14:tracePt t="13511" x="7942263" y="4013200"/>
          <p14:tracePt t="13519" x="7956550" y="3998913"/>
          <p14:tracePt t="13527" x="7970838" y="3992563"/>
          <p14:tracePt t="13535" x="7985125" y="3978275"/>
          <p14:tracePt t="13543" x="7999413" y="3978275"/>
          <p14:tracePt t="13551" x="7999413" y="3963988"/>
          <p14:tracePt t="13559" x="8013700" y="3949700"/>
          <p14:tracePt t="13567" x="8027988" y="3949700"/>
          <p14:tracePt t="13576" x="8042275" y="3935413"/>
          <p14:tracePt t="13584" x="8056563" y="3921125"/>
          <p14:tracePt t="13592" x="8070850" y="3906838"/>
          <p14:tracePt t="13600" x="8078788" y="3892550"/>
          <p14:tracePt t="13608" x="8078788" y="3878263"/>
          <p14:tracePt t="13616" x="8093075" y="3863975"/>
          <p14:tracePt t="13625" x="8121650" y="3835400"/>
          <p14:tracePt t="13632" x="8134350" y="3821113"/>
          <p14:tracePt t="13641" x="8148638" y="3792538"/>
          <p14:tracePt t="13648" x="8148638" y="3778250"/>
          <p14:tracePt t="13658" x="8162925" y="3749675"/>
          <p14:tracePt t="13664" x="8177213" y="3706813"/>
          <p14:tracePt t="13675" x="8191500" y="3692525"/>
          <p14:tracePt t="13681" x="8191500" y="3663950"/>
          <p14:tracePt t="13691" x="8205788" y="3621088"/>
          <p14:tracePt t="13697" x="8220075" y="3614738"/>
          <p14:tracePt t="13708" x="8220075" y="3586163"/>
          <p14:tracePt t="13713" x="8234363" y="3557588"/>
          <p14:tracePt t="13725" x="8248650" y="3529013"/>
          <p14:tracePt t="13729" x="8262938" y="3500438"/>
          <p14:tracePt t="13741" x="8262938" y="3486150"/>
          <p14:tracePt t="13745" x="8277225" y="3457575"/>
          <p14:tracePt t="13758" x="8291513" y="3429000"/>
          <p14:tracePt t="13761" x="8305800" y="3400425"/>
          <p14:tracePt t="13775" x="8320088" y="3357563"/>
          <p14:tracePt t="13777" x="8334375" y="3328988"/>
          <p14:tracePt t="13791" x="8348663" y="3300413"/>
          <p14:tracePt t="13794" x="8348663" y="3286125"/>
          <p14:tracePt t="13808" x="8362950" y="3243263"/>
          <p14:tracePt t="13812" x="8391525" y="3208338"/>
          <p14:tracePt t="13825" x="8405813" y="3179763"/>
          <p14:tracePt t="13827" x="8420100" y="3136900"/>
          <p14:tracePt t="13842" x="8428038" y="3122613"/>
          <p14:tracePt t="13843" x="8456613" y="3065463"/>
          <p14:tracePt t="13850" x="8470900" y="3051175"/>
          <p14:tracePt t="13859" x="8485188" y="3022600"/>
          <p14:tracePt t="13866" x="8513763" y="2965450"/>
          <p14:tracePt t="13876" x="8528050" y="2951163"/>
          <p14:tracePt t="13882" x="8555038" y="2894013"/>
          <p14:tracePt t="13892" x="8569325" y="2865438"/>
          <p14:tracePt t="13899" x="8583613" y="2830513"/>
          <p14:tracePt t="13908" x="8612188" y="2801938"/>
          <p14:tracePt t="13915" x="8612188" y="2787650"/>
          <p14:tracePt t="13925" x="8626475" y="2744788"/>
          <p14:tracePt t="13931" x="8655050" y="2716213"/>
          <p14:tracePt t="13942" x="8669338" y="2701925"/>
          <p14:tracePt t="13947" x="8697913" y="2673350"/>
          <p14:tracePt t="13958" x="8712200" y="2644775"/>
          <p14:tracePt t="13963" x="8726488" y="2630488"/>
          <p14:tracePt t="13975" x="8740775" y="2616200"/>
          <p14:tracePt t="13979" x="8755063" y="2601913"/>
          <p14:tracePt t="13992" x="8769350" y="2587625"/>
          <p14:tracePt t="13996" x="8783638" y="2573338"/>
          <p14:tracePt t="14009" x="8805863" y="2559050"/>
          <p14:tracePt t="14012" x="8820150" y="2544763"/>
          <p14:tracePt t="14025" x="8834438" y="2544763"/>
          <p14:tracePt t="14028" x="8848725" y="2530475"/>
          <p14:tracePt t="14042" x="8863013" y="2530475"/>
          <p14:tracePt t="14044" x="8877300" y="2530475"/>
          <p14:tracePt t="14058" x="8877300" y="2516188"/>
          <p14:tracePt t="14060" x="8905875" y="2516188"/>
          <p14:tracePt t="14075" x="8920163" y="2516188"/>
          <p14:tracePt t="14077" x="8934450" y="2516188"/>
          <p14:tracePt t="14092" x="8947150" y="2516188"/>
          <p14:tracePt t="14100" x="8961438" y="2501900"/>
          <p14:tracePt t="14116" x="8975725" y="2501900"/>
          <p14:tracePt t="14173" x="8990013" y="2501900"/>
          <p14:tracePt t="14181" x="8990013" y="2487613"/>
          <p14:tracePt t="14625" x="9004300" y="2487613"/>
          <p14:tracePt t="14633" x="9018588" y="2487613"/>
          <p14:tracePt t="14642" x="9047163" y="2487613"/>
          <p14:tracePt t="14649" x="9075738" y="2487613"/>
          <p14:tracePt t="14659" x="9104313" y="2487613"/>
          <p14:tracePt t="14665" x="9132888" y="2501900"/>
          <p14:tracePt t="14674" x="9183688" y="2501900"/>
          <p14:tracePt t="14682" x="9255125" y="2516188"/>
          <p14:tracePt t="14690" x="9326563" y="2516188"/>
          <p14:tracePt t="14698" x="9396413" y="2544763"/>
          <p14:tracePt t="14706" x="9467850" y="2559050"/>
          <p14:tracePt t="14714" x="9532938" y="2573338"/>
          <p14:tracePt t="14722" x="9604375" y="2587625"/>
          <p14:tracePt t="14730" x="9675813" y="2601913"/>
          <p14:tracePt t="14738" x="9732963" y="2630488"/>
          <p14:tracePt t="14746" x="9788525" y="2644775"/>
          <p14:tracePt t="14754" x="9845675" y="2659063"/>
          <p14:tracePt t="14762" x="9882188" y="2687638"/>
          <p14:tracePt t="14770" x="9925050" y="2701925"/>
          <p14:tracePt t="14778" x="9953625" y="2701925"/>
          <p14:tracePt t="14786" x="10025063" y="2730500"/>
          <p14:tracePt t="14794" x="10039350" y="2744788"/>
          <p14:tracePt t="14803" x="10082213" y="2744788"/>
          <p14:tracePt t="14811" x="10110788" y="2759075"/>
          <p14:tracePt t="14819" x="10139363" y="2759075"/>
          <p14:tracePt t="14827" x="10180638" y="2773363"/>
          <p14:tracePt t="14835" x="10209213" y="2773363"/>
          <p14:tracePt t="14843" x="10217150" y="2773363"/>
          <p14:tracePt t="14851" x="10245725" y="2773363"/>
          <p14:tracePt t="14859" x="10260013" y="2773363"/>
          <p14:tracePt t="14867" x="10274300" y="2773363"/>
          <p14:tracePt t="14875" x="10288588" y="2773363"/>
          <p14:tracePt t="14883" x="10302875" y="2773363"/>
          <p14:tracePt t="14892" x="10317163" y="2773363"/>
          <p14:tracePt t="14899" x="10331450" y="2773363"/>
          <p14:tracePt t="14908" x="10345738" y="2773363"/>
          <p14:tracePt t="14916" x="10360025" y="2773363"/>
          <p14:tracePt t="14925" x="10374313" y="2773363"/>
          <p14:tracePt t="14932" x="10388600" y="2773363"/>
          <p14:tracePt t="14941" x="10402888" y="2773363"/>
          <p14:tracePt t="14948" x="10417175" y="2773363"/>
          <p14:tracePt t="14958" x="10445750" y="2773363"/>
          <p14:tracePt t="14964" x="10460038" y="2773363"/>
          <p14:tracePt t="14975" x="10474325" y="2773363"/>
          <p14:tracePt t="14988" x="10502900" y="2773363"/>
          <p14:tracePt t="14996" x="10517188" y="2773363"/>
          <p14:tracePt t="15004" x="10531475" y="2773363"/>
          <p14:tracePt t="15012" x="10545763" y="2773363"/>
          <p14:tracePt t="15021" x="10572750" y="2773363"/>
          <p14:tracePt t="15028" x="10594975" y="2773363"/>
          <p14:tracePt t="15037" x="10623550" y="2773363"/>
          <p14:tracePt t="15045" x="10637838" y="2773363"/>
          <p14:tracePt t="15053" x="10666413" y="2773363"/>
          <p14:tracePt t="15061" x="10694988" y="2773363"/>
          <p14:tracePt t="15069" x="10709275" y="2759075"/>
          <p14:tracePt t="15077" x="10737850" y="2759075"/>
          <p14:tracePt t="15085" x="10752138" y="2759075"/>
          <p14:tracePt t="15093" x="10780713" y="2759075"/>
          <p14:tracePt t="15101" x="10795000" y="2744788"/>
          <p14:tracePt t="15109" x="10809288" y="2744788"/>
          <p14:tracePt t="15117" x="10823575" y="2744788"/>
          <p14:tracePt t="15126" x="10852150" y="2744788"/>
          <p14:tracePt t="15142" x="10880725" y="2744788"/>
          <p14:tracePt t="15150" x="10895013" y="2744788"/>
          <p14:tracePt t="15158" x="10909300" y="2744788"/>
          <p14:tracePt t="15166" x="10923588" y="2730500"/>
          <p14:tracePt t="15175" x="10937875" y="2730500"/>
          <p14:tracePt t="15182" x="10944225" y="2730500"/>
          <p14:tracePt t="15190" x="10958513" y="2730500"/>
          <p14:tracePt t="15206" x="10972800" y="2730500"/>
          <p14:tracePt t="15214" x="10987088" y="2730500"/>
          <p14:tracePt t="15222" x="11001375" y="2730500"/>
          <p14:tracePt t="15230" x="11015663" y="2730500"/>
          <p14:tracePt t="15238" x="11029950" y="2730500"/>
          <p14:tracePt t="15246" x="11044238" y="2730500"/>
          <p14:tracePt t="15255" x="11058525" y="2730500"/>
          <p14:tracePt t="15263" x="11072813" y="2744788"/>
          <p14:tracePt t="15271" x="11101388" y="2744788"/>
          <p14:tracePt t="15279" x="11115675" y="2759075"/>
          <p14:tracePt t="15287" x="11129963" y="2759075"/>
          <p14:tracePt t="15295" x="11144250" y="2773363"/>
          <p14:tracePt t="15303" x="11158538" y="2773363"/>
          <p14:tracePt t="15311" x="11172825" y="2787650"/>
          <p14:tracePt t="15319" x="11187113" y="2787650"/>
          <p14:tracePt t="15327" x="11201400" y="2801938"/>
          <p14:tracePt t="15335" x="11215688" y="2816225"/>
          <p14:tracePt t="15343" x="11229975" y="2844800"/>
          <p14:tracePt t="15351" x="11244263" y="2859088"/>
          <p14:tracePt t="15360" x="11258550" y="2879725"/>
          <p14:tracePt t="15368" x="11258550" y="2894013"/>
          <p14:tracePt t="15376" x="11272838" y="2908300"/>
          <p14:tracePt t="15384" x="11272838" y="2922588"/>
          <p14:tracePt t="15392" x="11287125" y="2936875"/>
          <p14:tracePt t="15400" x="11287125" y="2951163"/>
          <p14:tracePt t="15408" x="11293475" y="2951163"/>
          <p14:tracePt t="15416" x="11293475" y="2965450"/>
          <p14:tracePt t="15432" x="11293475" y="2979738"/>
          <p14:tracePt t="15440" x="11307763" y="2979738"/>
          <p14:tracePt t="15448" x="11307763" y="2994025"/>
          <p14:tracePt t="15456" x="11307763" y="3008313"/>
          <p14:tracePt t="15464" x="11322050" y="3022600"/>
          <p14:tracePt t="15473" x="11322050" y="3036888"/>
          <p14:tracePt t="15481" x="11322050" y="3051175"/>
          <p14:tracePt t="15489" x="11336338" y="3065463"/>
          <p14:tracePt t="15497" x="11336338" y="3094038"/>
          <p14:tracePt t="15505" x="11336338" y="3108325"/>
          <p14:tracePt t="15513" x="11350625" y="3122613"/>
          <p14:tracePt t="15521" x="11350625" y="3136900"/>
          <p14:tracePt t="15529" x="11350625" y="3165475"/>
          <p14:tracePt t="15537" x="11350625" y="3179763"/>
          <p14:tracePt t="15545" x="11350625" y="3194050"/>
          <p14:tracePt t="15553" x="11350625" y="3222625"/>
          <p14:tracePt t="15561" x="11350625" y="3236913"/>
          <p14:tracePt t="15569" x="11350625" y="3257550"/>
          <p14:tracePt t="15577" x="11350625" y="3286125"/>
          <p14:tracePt t="15585" x="11350625" y="3328988"/>
          <p14:tracePt t="15594" x="11350625" y="3357563"/>
          <p14:tracePt t="15602" x="11350625" y="3386138"/>
          <p14:tracePt t="15610" x="11350625" y="3414713"/>
          <p14:tracePt t="15618" x="11350625" y="3443288"/>
          <p14:tracePt t="15626" x="11350625" y="3471863"/>
          <p14:tracePt t="15634" x="11350625" y="3500438"/>
          <p14:tracePt t="15642" x="11350625" y="3514725"/>
          <p14:tracePt t="15650" x="11350625" y="3543300"/>
          <p14:tracePt t="15658" x="11336338" y="3571875"/>
          <p14:tracePt t="15666" x="11322050" y="3614738"/>
          <p14:tracePt t="15675" x="11307763" y="3635375"/>
          <p14:tracePt t="15682" x="11293475" y="3678238"/>
          <p14:tracePt t="15692" x="11293475" y="3706813"/>
          <p14:tracePt t="15698" x="11287125" y="3749675"/>
          <p14:tracePt t="15708" x="11272838" y="3778250"/>
          <p14:tracePt t="15715" x="11272838" y="3806825"/>
          <p14:tracePt t="15725" x="11258550" y="3835400"/>
          <p14:tracePt t="15731" x="11244263" y="3863975"/>
          <p14:tracePt t="15741" x="11244263" y="3878263"/>
          <p14:tracePt t="15747" x="11229975" y="3906838"/>
          <p14:tracePt t="15758" x="11215688" y="3935413"/>
          <p14:tracePt t="15763" x="11215688" y="3949700"/>
          <p14:tracePt t="15775" x="11201400" y="3963988"/>
          <p14:tracePt t="15779" x="11187113" y="3978275"/>
          <p14:tracePt t="15791" x="11187113" y="3992563"/>
          <p14:tracePt t="15795" x="11172825" y="3998913"/>
          <p14:tracePt t="15808" x="11172825" y="4013200"/>
          <p14:tracePt t="15811" x="11158538" y="4027488"/>
          <p14:tracePt t="15825" x="11144250" y="4041775"/>
          <p14:tracePt t="15828" x="11129963" y="4056063"/>
          <p14:tracePt t="15841" x="11129963" y="4070350"/>
          <p14:tracePt t="15844" x="11115675" y="4070350"/>
          <p14:tracePt t="15858" x="11101388" y="4084638"/>
          <p14:tracePt t="15862" x="11087100" y="4098925"/>
          <p14:tracePt t="15875" x="11072813" y="4113213"/>
          <p14:tracePt t="15877" x="11044238" y="4127500"/>
          <p14:tracePt t="15892" x="11015663" y="4141788"/>
          <p14:tracePt t="15893" x="10987088" y="4156075"/>
          <p14:tracePt t="15900" x="10958513" y="4170363"/>
          <p14:tracePt t="15909" x="10923588" y="4198938"/>
          <p14:tracePt t="15917" x="10909300" y="4198938"/>
          <p14:tracePt t="15925" x="10837863" y="4213225"/>
          <p14:tracePt t="15933" x="10823575" y="4227513"/>
          <p14:tracePt t="15942" x="10795000" y="4227513"/>
          <p14:tracePt t="15949" x="10752138" y="4241800"/>
          <p14:tracePt t="15958" x="10723563" y="4241800"/>
          <p14:tracePt t="15965" x="10694988" y="4256088"/>
          <p14:tracePt t="15975" x="10680700" y="4256088"/>
          <p14:tracePt t="15981" x="10652125" y="4256088"/>
          <p14:tracePt t="15992" x="10637838" y="4256088"/>
          <p14:tracePt t="15997" x="10609263" y="4256088"/>
          <p14:tracePt t="16013" x="10594975" y="4270375"/>
          <p14:tracePt t="16025" x="10580688" y="4270375"/>
          <p14:tracePt t="16029" x="10572750" y="4270375"/>
          <p14:tracePt t="16042" x="10560050" y="4270375"/>
          <p14:tracePt t="16046" x="10545763" y="4270375"/>
          <p14:tracePt t="16058" x="10531475" y="4270375"/>
          <p14:tracePt t="16062" x="10517188" y="4270375"/>
          <p14:tracePt t="16075" x="10502900" y="4270375"/>
          <p14:tracePt t="16086" x="10488613" y="4270375"/>
          <p14:tracePt t="16094" x="10474325" y="4270375"/>
          <p14:tracePt t="16110" x="10460038" y="4270375"/>
          <p14:tracePt t="16118" x="10445750" y="4270375"/>
          <p14:tracePt t="16126" x="10417175" y="4270375"/>
          <p14:tracePt t="16142" x="10388600" y="4270375"/>
          <p14:tracePt t="16151" x="10360025" y="4270375"/>
          <p14:tracePt t="16159" x="10317163" y="4270375"/>
          <p14:tracePt t="16167" x="10302875" y="4270375"/>
          <p14:tracePt t="16175" x="10274300" y="4270375"/>
          <p14:tracePt t="16183" x="10245725" y="4270375"/>
          <p14:tracePt t="16192" x="10217150" y="4270375"/>
          <p14:tracePt t="16199" x="10194925" y="4270375"/>
          <p14:tracePt t="16207" x="10180638" y="4270375"/>
          <p14:tracePt t="16215" x="10153650" y="4270375"/>
          <p14:tracePt t="16223" x="10125075" y="4270375"/>
          <p14:tracePt t="16231" x="10110788" y="4270375"/>
          <p14:tracePt t="16239" x="10082213" y="4270375"/>
          <p14:tracePt t="16247" x="10053638" y="4270375"/>
          <p14:tracePt t="16255" x="10025063" y="4270375"/>
          <p14:tracePt t="16264" x="10010775" y="4270375"/>
          <p14:tracePt t="16272" x="9967913" y="4270375"/>
          <p14:tracePt t="16280" x="9953625" y="4270375"/>
          <p14:tracePt t="16288" x="9910763" y="4270375"/>
          <p14:tracePt t="16296" x="9882188" y="4270375"/>
          <p14:tracePt t="16304" x="9867900" y="4270375"/>
          <p14:tracePt t="16312" x="9845675" y="4270375"/>
          <p14:tracePt t="16320" x="9817100" y="4270375"/>
          <p14:tracePt t="16328" x="9788525" y="4270375"/>
          <p14:tracePt t="16336" x="9774238" y="4270375"/>
          <p14:tracePt t="16344" x="9747250" y="4270375"/>
          <p14:tracePt t="16352" x="9732963" y="4270375"/>
          <p14:tracePt t="16360" x="9704388" y="4270375"/>
          <p14:tracePt t="16368" x="9675813" y="4270375"/>
          <p14:tracePt t="16377" x="9661525" y="4270375"/>
          <p14:tracePt t="16385" x="9632950" y="4270375"/>
          <p14:tracePt t="16393" x="9618663" y="4270375"/>
          <p14:tracePt t="16401" x="9590088" y="4270375"/>
          <p14:tracePt t="16409" x="9575800" y="4270375"/>
          <p14:tracePt t="16417" x="9547225" y="4270375"/>
          <p14:tracePt t="16427" x="9518650" y="4284663"/>
          <p14:tracePt t="16433" x="9504363" y="4284663"/>
          <p14:tracePt t="16442" x="9482138" y="4284663"/>
          <p14:tracePt t="16449" x="9453563" y="4284663"/>
          <p14:tracePt t="16458" x="9424988" y="4284663"/>
          <p14:tracePt t="16465" x="9382125" y="4284663"/>
          <p14:tracePt t="16475" x="9353550" y="4284663"/>
          <p14:tracePt t="16481" x="9326563" y="4284663"/>
          <p14:tracePt t="16491" x="9283700" y="4284663"/>
          <p14:tracePt t="16498" x="9226550" y="4284663"/>
          <p14:tracePt t="16508" x="9183688" y="4284663"/>
          <p14:tracePt t="16514" x="9147175" y="4284663"/>
          <p14:tracePt t="16525" x="9118600" y="4284663"/>
          <p14:tracePt t="16530" x="9075738" y="4284663"/>
          <p14:tracePt t="16541" x="9004300" y="4284663"/>
          <p14:tracePt t="16546" x="8990013" y="4284663"/>
          <p14:tracePt t="16558" x="8920163" y="4270375"/>
          <p14:tracePt t="16562" x="8877300" y="4270375"/>
          <p14:tracePt t="16575" x="8863013" y="4270375"/>
          <p14:tracePt t="16578" x="8805863" y="4256088"/>
          <p14:tracePt t="16591" x="8791575" y="4241800"/>
          <p14:tracePt t="16595" x="8769350" y="4241800"/>
          <p14:tracePt t="16608" x="8740775" y="4241800"/>
          <p14:tracePt t="16611" x="8712200" y="4241800"/>
          <p14:tracePt t="16625" x="8683625" y="4227513"/>
          <p14:tracePt t="16628" x="8655050" y="4227513"/>
          <p14:tracePt t="16641" x="8640763" y="4227513"/>
          <p14:tracePt t="16643" x="8626475" y="4213225"/>
          <p14:tracePt t="16659" x="8612188" y="4213225"/>
          <p14:tracePt t="16659" x="8597900" y="4213225"/>
          <p14:tracePt t="17168" x="8583613" y="4213225"/>
          <p14:tracePt t="17176" x="8569325" y="4213225"/>
          <p14:tracePt t="17184" x="8555038" y="4213225"/>
          <p14:tracePt t="17193" x="8540750" y="4213225"/>
          <p14:tracePt t="17200" x="8528050" y="4213225"/>
          <p14:tracePt t="17208" x="8513763" y="4213225"/>
          <p14:tracePt t="17216" x="8485188" y="4213225"/>
          <p14:tracePt t="17225" x="8470900" y="4213225"/>
          <p14:tracePt t="17232" x="8456613" y="4213225"/>
          <p14:tracePt t="17240" x="8442325" y="4213225"/>
          <p14:tracePt t="17248" x="8428038" y="4213225"/>
          <p14:tracePt t="17256" x="8420100" y="4213225"/>
          <p14:tracePt t="17264" x="8405813" y="4213225"/>
          <p14:tracePt t="17273" x="8391525" y="4213225"/>
          <p14:tracePt t="17281" x="8377238" y="4213225"/>
          <p14:tracePt t="17289" x="8362950" y="4213225"/>
          <p14:tracePt t="17297" x="8348663" y="4198938"/>
          <p14:tracePt t="17305" x="8334375" y="4198938"/>
          <p14:tracePt t="17313" x="8320088" y="4198938"/>
          <p14:tracePt t="17321" x="8305800" y="4198938"/>
          <p14:tracePt t="17329" x="8305800" y="4184650"/>
          <p14:tracePt t="17337" x="8291513" y="4184650"/>
          <p14:tracePt t="17345" x="8277225" y="4184650"/>
          <p14:tracePt t="17353" x="8262938" y="4184650"/>
          <p14:tracePt t="17361" x="8262938" y="4170363"/>
          <p14:tracePt t="17369" x="8248650" y="4170363"/>
          <p14:tracePt t="17385" x="8234363" y="4170363"/>
          <p14:tracePt t="17393" x="8234363" y="4156075"/>
          <p14:tracePt t="17402" x="8220075" y="4156075"/>
          <p14:tracePt t="17418" x="8205788" y="4141788"/>
          <p14:tracePt t="17434" x="8191500" y="4141788"/>
          <p14:tracePt t="17458" x="8177213" y="4141788"/>
          <p14:tracePt t="17475" x="8162925" y="4141788"/>
          <p14:tracePt t="17507" x="8162925" y="4127500"/>
          <p14:tracePt t="17515" x="8148638" y="4127500"/>
          <p14:tracePt t="17547" x="8134350" y="4127500"/>
          <p14:tracePt t="17555" x="8121650" y="4127500"/>
          <p14:tracePt t="17563" x="8107363" y="4127500"/>
          <p14:tracePt t="17571" x="8078788" y="4127500"/>
          <p14:tracePt t="17579" x="8056563" y="4127500"/>
          <p14:tracePt t="17587" x="8027988" y="4127500"/>
          <p14:tracePt t="17595" x="7985125" y="4127500"/>
          <p14:tracePt t="17603" x="7942263" y="4141788"/>
          <p14:tracePt t="17612" x="7885113" y="4141788"/>
          <p14:tracePt t="17620" x="7842250" y="4156075"/>
          <p14:tracePt t="17628" x="7785100" y="4170363"/>
          <p14:tracePt t="17636" x="7742238" y="4170363"/>
          <p14:tracePt t="17644" x="7678738" y="4184650"/>
          <p14:tracePt t="17652" x="7621588" y="4198938"/>
          <p14:tracePt t="17660" x="7564438" y="4213225"/>
          <p14:tracePt t="17668" x="7478713" y="4227513"/>
          <p14:tracePt t="17676" x="7421563" y="4241800"/>
          <p14:tracePt t="17684" x="7364413" y="4256088"/>
          <p14:tracePt t="17692" x="7315200" y="4256088"/>
          <p14:tracePt t="17700" x="7258050" y="4270375"/>
          <p14:tracePt t="17709" x="7229475" y="4270375"/>
          <p14:tracePt t="17716" x="7186613" y="4270375"/>
          <p14:tracePt t="17725" x="7115175" y="4284663"/>
          <p14:tracePt t="17733" x="7100888" y="4284663"/>
          <p14:tracePt t="17741" x="7058025" y="4284663"/>
          <p14:tracePt t="17749" x="7015163" y="4284663"/>
          <p14:tracePt t="17757" x="6994525" y="4284663"/>
          <p14:tracePt t="17765" x="6965950" y="4284663"/>
          <p14:tracePt t="17773" x="6937375" y="4284663"/>
          <p14:tracePt t="17781" x="6908800" y="4284663"/>
          <p14:tracePt t="17789" x="6880225" y="4284663"/>
          <p14:tracePt t="17797" x="6865938" y="4284663"/>
          <p14:tracePt t="17805" x="6837363" y="4284663"/>
          <p14:tracePt t="17813" x="6808788" y="4284663"/>
          <p14:tracePt t="17821" x="6794500" y="4284663"/>
          <p14:tracePt t="17829" x="6765925" y="4284663"/>
          <p14:tracePt t="17838" x="6737350" y="4270375"/>
          <p14:tracePt t="17846" x="6708775" y="4270375"/>
          <p14:tracePt t="17854" x="6694488" y="4270375"/>
          <p14:tracePt t="17862" x="6665913" y="4270375"/>
          <p14:tracePt t="17870" x="6651625" y="4256088"/>
          <p14:tracePt t="17878" x="6637338" y="4256088"/>
          <p14:tracePt t="17886" x="6616700" y="4256088"/>
          <p14:tracePt t="17894" x="6602413" y="4241800"/>
          <p14:tracePt t="17902" x="6573838" y="4241800"/>
          <p14:tracePt t="17910" x="6559550" y="4241800"/>
          <p14:tracePt t="17918" x="6545263" y="4241800"/>
          <p14:tracePt t="17926" x="6516688" y="4241800"/>
          <p14:tracePt t="17934" x="6488113" y="4241800"/>
          <p14:tracePt t="17943" x="6473825" y="4241800"/>
          <p14:tracePt t="17950" x="6430963" y="4241800"/>
          <p14:tracePt t="17959" x="6402388" y="4256088"/>
          <p14:tracePt t="17967" x="6373813" y="4256088"/>
          <p14:tracePt t="17975" x="6330950" y="4270375"/>
          <p14:tracePt t="17983" x="6288088" y="4284663"/>
          <p14:tracePt t="17991" x="6273800" y="4284663"/>
          <p14:tracePt t="17999" x="6224588" y="4313238"/>
          <p14:tracePt t="18008" x="6210300" y="4313238"/>
          <p14:tracePt t="18015" x="6181725" y="4327525"/>
          <p14:tracePt t="18025" x="6167438" y="4341813"/>
          <p14:tracePt t="18031" x="6138863" y="4341813"/>
          <p14:tracePt t="18041" x="6124575" y="4356100"/>
          <p14:tracePt t="18047" x="6110288" y="4370388"/>
          <p14:tracePt t="18058" x="6096000" y="4370388"/>
          <p14:tracePt t="18064" x="6081713" y="4384675"/>
          <p14:tracePt t="18075" x="6067425" y="4391025"/>
          <p14:tracePt t="18080" x="6053138" y="4391025"/>
          <p14:tracePt t="18091" x="6053138" y="4405313"/>
          <p14:tracePt t="18096" x="6038850" y="4405313"/>
          <p14:tracePt t="18108" x="6024563" y="4419600"/>
          <p14:tracePt t="18112" x="6010275" y="4433888"/>
          <p14:tracePt t="18128" x="5995988" y="4448175"/>
          <p14:tracePt t="18136" x="5995988" y="4462463"/>
          <p14:tracePt t="18144" x="5981700" y="4476750"/>
          <p14:tracePt t="18160" x="5967413" y="4491038"/>
          <p14:tracePt t="18168" x="5953125" y="4491038"/>
          <p14:tracePt t="18176" x="5938838" y="4505325"/>
          <p14:tracePt t="18185" x="5938838" y="4519613"/>
          <p14:tracePt t="18193" x="5924550" y="4519613"/>
          <p14:tracePt t="18201" x="5918200" y="4533900"/>
          <p14:tracePt t="18209" x="5903913" y="4562475"/>
          <p14:tracePt t="18217" x="5889625" y="4562475"/>
          <p14:tracePt t="18225" x="5875338" y="4576763"/>
          <p14:tracePt t="18233" x="5861050" y="4591050"/>
          <p14:tracePt t="18242" x="5861050" y="4605338"/>
          <p14:tracePt t="18249" x="5846763" y="4619625"/>
          <p14:tracePt t="18258" x="5832475" y="4633913"/>
          <p14:tracePt t="18265" x="5832475" y="4662488"/>
          <p14:tracePt t="18273" x="5818188" y="4676775"/>
          <p14:tracePt t="18281" x="5803900" y="4691063"/>
          <p14:tracePt t="18289" x="5803900" y="4719638"/>
          <p14:tracePt t="18298" x="5789613" y="4733925"/>
          <p14:tracePt t="18306" x="5789613" y="4762500"/>
          <p14:tracePt t="18314" x="5775325" y="4768850"/>
          <p14:tracePt t="18322" x="5775325" y="4783138"/>
          <p14:tracePt t="18330" x="5761038" y="4811713"/>
          <p14:tracePt t="18338" x="5761038" y="4826000"/>
          <p14:tracePt t="18346" x="5761038" y="4840288"/>
          <p14:tracePt t="18354" x="5761038" y="4854575"/>
          <p14:tracePt t="18362" x="5746750" y="4883150"/>
          <p14:tracePt t="18370" x="5746750" y="4897438"/>
          <p14:tracePt t="18378" x="5746750" y="4911725"/>
          <p14:tracePt t="18386" x="5746750" y="4940300"/>
          <p14:tracePt t="18394" x="5746750" y="4968875"/>
          <p14:tracePt t="18403" x="5746750" y="4983163"/>
          <p14:tracePt t="18411" x="5746750" y="5011738"/>
          <p14:tracePt t="18419" x="5746750" y="5040313"/>
          <p14:tracePt t="18427" x="5746750" y="5054600"/>
          <p14:tracePt t="18435" x="5746750" y="5083175"/>
          <p14:tracePt t="18443" x="5746750" y="5111750"/>
          <p14:tracePt t="18451" x="5746750" y="5126038"/>
          <p14:tracePt t="18459" x="5746750" y="5140325"/>
          <p14:tracePt t="18467" x="5746750" y="5160963"/>
          <p14:tracePt t="18475" x="5746750" y="5189538"/>
          <p14:tracePt t="18483" x="5746750" y="5203825"/>
          <p14:tracePt t="18491" x="5761038" y="5218113"/>
          <p14:tracePt t="18499" x="5775325" y="5260975"/>
          <p14:tracePt t="18508" x="5775325" y="5289550"/>
          <p14:tracePt t="18516" x="5789613" y="5332413"/>
          <p14:tracePt t="18525" x="5803900" y="5360988"/>
          <p14:tracePt t="18532" x="5818188" y="5375275"/>
          <p14:tracePt t="18541" x="5832475" y="5418138"/>
          <p14:tracePt t="18548" x="5861050" y="5461000"/>
          <p14:tracePt t="18558" x="5861050" y="5489575"/>
          <p14:tracePt t="18564" x="5875338" y="5518150"/>
          <p14:tracePt t="18575" x="5903913" y="5567363"/>
          <p14:tracePt t="18580" x="5918200" y="5595938"/>
          <p14:tracePt t="18591" x="5918200" y="5610225"/>
          <p14:tracePt t="18596" x="5924550" y="5638800"/>
          <p14:tracePt t="18608" x="5938838" y="5695950"/>
          <p14:tracePt t="18612" x="5953125" y="5710238"/>
          <p14:tracePt t="18625" x="5967413" y="5753100"/>
          <p14:tracePt t="18628" x="5981700" y="5767388"/>
          <p14:tracePt t="18641" x="5995988" y="5795963"/>
          <p14:tracePt t="18645" x="6010275" y="5824538"/>
          <p14:tracePt t="18658" x="6024563" y="5853113"/>
          <p14:tracePt t="18661" x="6038850" y="5867400"/>
          <p14:tracePt t="18675" x="6053138" y="5895975"/>
          <p14:tracePt t="18677" x="6067425" y="5902325"/>
          <p14:tracePt t="18692" x="6081713" y="5930900"/>
          <p14:tracePt t="18694" x="6096000" y="5959475"/>
          <p14:tracePt t="18709" x="6110288" y="5973763"/>
          <p14:tracePt t="18711" x="6138863" y="6002338"/>
          <p14:tracePt t="18725" x="6153150" y="6030913"/>
          <p14:tracePt t="18726" x="6167438" y="6045200"/>
          <p14:tracePt t="18734" x="6196013" y="6088063"/>
          <p14:tracePt t="18742" x="6224588" y="6130925"/>
          <p14:tracePt t="18750" x="6253163" y="6159500"/>
          <p14:tracePt t="18759" x="6273800" y="6216650"/>
          <p14:tracePt t="18766" x="6288088" y="6259513"/>
          <p14:tracePt t="18775" x="6316663" y="6294438"/>
          <p14:tracePt t="18782" x="6330950" y="6323013"/>
          <p14:tracePt t="18792" x="6345238" y="6365875"/>
          <p14:tracePt t="18798" x="6359525" y="6394450"/>
          <p14:tracePt t="18809" x="6388100" y="6423025"/>
          <p14:tracePt t="18814" x="6388100" y="6451600"/>
          <p14:tracePt t="18825" x="6402388" y="6480175"/>
          <p14:tracePt t="18830" x="6416675" y="6508750"/>
          <p14:tracePt t="18842" x="6416675" y="6523038"/>
          <p14:tracePt t="18847" x="6416675" y="6537325"/>
          <p14:tracePt t="18858" x="6430963" y="6551613"/>
          <p14:tracePt t="18871" x="6430963" y="6565900"/>
          <p14:tracePt t="18895" x="6430963" y="6580188"/>
          <p14:tracePt t="19226" x="6459538" y="6580188"/>
          <p14:tracePt t="19234" x="6488113" y="6565900"/>
          <p14:tracePt t="19242" x="6516688" y="6565900"/>
          <p14:tracePt t="19250" x="6545263" y="6551613"/>
          <p14:tracePt t="19259" x="6588125" y="6537325"/>
          <p14:tracePt t="19266" x="6637338" y="6523038"/>
          <p14:tracePt t="19275" x="6694488" y="6508750"/>
          <p14:tracePt t="19282" x="6765925" y="6480175"/>
          <p14:tracePt t="19290" x="6823075" y="6465888"/>
          <p14:tracePt t="19299" x="6865938" y="6451600"/>
          <p14:tracePt t="19307" x="6937375" y="6437313"/>
          <p14:tracePt t="19315" x="6980238" y="6423025"/>
          <p14:tracePt t="19323" x="7029450" y="6408738"/>
          <p14:tracePt t="19331" x="7086600" y="6394450"/>
          <p14:tracePt t="19339" x="7129463" y="6380163"/>
          <p14:tracePt t="19347" x="7172325" y="6365875"/>
          <p14:tracePt t="19355" x="7200900" y="6365875"/>
          <p14:tracePt t="19363" x="7272338" y="6337300"/>
          <p14:tracePt t="19371" x="7300913" y="6323013"/>
          <p14:tracePt t="19379" x="7343775" y="6308725"/>
          <p14:tracePt t="19387" x="7364413" y="6288088"/>
          <p14:tracePt t="19395" x="7407275" y="6273800"/>
          <p14:tracePt t="19403" x="7435850" y="6259513"/>
          <p14:tracePt t="19411" x="7478713" y="6245225"/>
          <p14:tracePt t="19420" x="7507288" y="6230938"/>
          <p14:tracePt t="19428" x="7535863" y="6216650"/>
          <p14:tracePt t="19436" x="7564438" y="6202363"/>
          <p14:tracePt t="19444" x="7593013" y="6188075"/>
          <p14:tracePt t="19452" x="7621588" y="6173788"/>
          <p14:tracePt t="19460" x="7650163" y="6159500"/>
          <p14:tracePt t="19468" x="7678738" y="6145213"/>
          <p14:tracePt t="19476" x="7707313" y="6130925"/>
          <p14:tracePt t="19484" x="7715250" y="6116638"/>
          <p14:tracePt t="19492" x="7742238" y="6116638"/>
          <p14:tracePt t="19500" x="7770813" y="6102350"/>
          <p14:tracePt t="19508" x="7813675" y="6073775"/>
          <p14:tracePt t="19516" x="7842250" y="6073775"/>
          <p14:tracePt t="19525" x="7885113" y="6045200"/>
          <p14:tracePt t="19533" x="7913688" y="6030913"/>
          <p14:tracePt t="19541" x="7942263" y="6002338"/>
          <p14:tracePt t="19549" x="7985125" y="5973763"/>
          <p14:tracePt t="19558" x="8013700" y="5945188"/>
          <p14:tracePt t="19565" x="8056563" y="5916613"/>
          <p14:tracePt t="19575" x="8078788" y="5895975"/>
          <p14:tracePt t="19581" x="8107363" y="5881688"/>
          <p14:tracePt t="19591" x="8134350" y="5853113"/>
          <p14:tracePt t="19597" x="8162925" y="5810250"/>
          <p14:tracePt t="19608" x="8205788" y="5767388"/>
          <p14:tracePt t="19613" x="8234363" y="5738813"/>
          <p14:tracePt t="19625" x="8248650" y="5710238"/>
          <p14:tracePt t="19629" x="8277225" y="5667375"/>
          <p14:tracePt t="19641" x="8305800" y="5624513"/>
          <p14:tracePt t="19646" x="8320088" y="5567363"/>
          <p14:tracePt t="19658" x="8348663" y="5524500"/>
          <p14:tracePt t="19662" x="8362950" y="5489575"/>
          <p14:tracePt t="19675" x="8377238" y="5432425"/>
          <p14:tracePt t="19678" x="8391525" y="5389563"/>
          <p14:tracePt t="19691" x="8391525" y="5346700"/>
          <p14:tracePt t="19694" x="8405813" y="5303838"/>
          <p14:tracePt t="19708" x="8405813" y="5289550"/>
          <p14:tracePt t="19710" x="8405813" y="5246688"/>
          <p14:tracePt t="19725" x="8405813" y="5203825"/>
          <p14:tracePt t="19726" x="8405813" y="5175250"/>
          <p14:tracePt t="19741" x="8405813" y="5140325"/>
          <p14:tracePt t="19743" x="8405813" y="5126038"/>
          <p14:tracePt t="19759" x="8405813" y="5097463"/>
          <p14:tracePt t="19759" x="8405813" y="5068888"/>
          <p14:tracePt t="19767" x="8405813" y="5054600"/>
          <p14:tracePt t="19775" x="8391525" y="5040313"/>
          <p14:tracePt t="19783" x="8391525" y="5026025"/>
          <p14:tracePt t="19792" x="8377238" y="5011738"/>
          <p14:tracePt t="19799" x="8362950" y="4997450"/>
          <p14:tracePt t="19808" x="8348663" y="4983163"/>
          <p14:tracePt t="19815" x="8348663" y="4968875"/>
          <p14:tracePt t="19825" x="8334375" y="4954588"/>
          <p14:tracePt t="19831" x="8320088" y="4940300"/>
          <p14:tracePt t="19842" x="8305800" y="4940300"/>
          <p14:tracePt t="19847" x="8305800" y="4926013"/>
          <p14:tracePt t="19858" x="8291513" y="4911725"/>
          <p14:tracePt t="19864" x="8277225" y="4897438"/>
          <p14:tracePt t="19875" x="8277225" y="4883150"/>
          <p14:tracePt t="19880" x="8262938" y="4883150"/>
          <p14:tracePt t="19892" x="8248650" y="4868863"/>
          <p14:tracePt t="19896" x="8234363" y="4854575"/>
          <p14:tracePt t="19908" x="8220075" y="4826000"/>
          <p14:tracePt t="19912" x="8205788" y="4811713"/>
          <p14:tracePt t="19925" x="8191500" y="4783138"/>
          <p14:tracePt t="19928" x="8177213" y="4768850"/>
          <p14:tracePt t="19942" x="8162925" y="4762500"/>
          <p14:tracePt t="19944" x="8134350" y="4733925"/>
          <p14:tracePt t="19959" x="8121650" y="4719638"/>
          <p14:tracePt t="19961" x="8093075" y="4691063"/>
          <p14:tracePt t="19975" x="8056563" y="4662488"/>
          <p14:tracePt t="19977" x="8042275" y="4648200"/>
          <p14:tracePt t="19992" x="8013700" y="4633913"/>
          <p14:tracePt t="19995" x="7985125" y="4619625"/>
          <p14:tracePt t="20008" x="7970838" y="4605338"/>
          <p14:tracePt t="20010" x="7942263" y="4591050"/>
          <p14:tracePt t="20025" x="7913688" y="4576763"/>
          <p14:tracePt t="20026" x="7885113" y="4576763"/>
          <p14:tracePt t="20033" x="7856538" y="4562475"/>
          <p14:tracePt t="20042" x="7827963" y="4562475"/>
          <p14:tracePt t="20049" x="7799388" y="4548188"/>
          <p14:tracePt t="20059" x="7770813" y="4533900"/>
          <p14:tracePt t="20065" x="7742238" y="4533900"/>
          <p14:tracePt t="20075" x="7727950" y="4519613"/>
          <p14:tracePt t="20082" x="7715250" y="4519613"/>
          <p14:tracePt t="20092" x="7693025" y="4505325"/>
          <p14:tracePt t="20098" x="7678738" y="4505325"/>
          <p14:tracePt t="20108" x="7664450" y="4505325"/>
          <p14:tracePt t="20114" x="7650163" y="4491038"/>
          <p14:tracePt t="20125" x="7635875" y="4491038"/>
          <p14:tracePt t="20138" x="7621588" y="4476750"/>
          <p14:tracePt t="20146" x="7607300" y="4476750"/>
          <p14:tracePt t="20154" x="7593013" y="4476750"/>
          <p14:tracePt t="20162" x="7578725" y="4462463"/>
          <p14:tracePt t="20178" x="7564438" y="4462463"/>
          <p14:tracePt t="20186" x="7550150" y="4448175"/>
          <p14:tracePt t="20195" x="7535863" y="4448175"/>
          <p14:tracePt t="20202" x="7521575" y="4448175"/>
          <p14:tracePt t="20211" x="7507288" y="4448175"/>
          <p14:tracePt t="20219" x="7493000" y="4433888"/>
          <p14:tracePt t="20227" x="7464425" y="4433888"/>
          <p14:tracePt t="20235" x="7450138" y="4433888"/>
          <p14:tracePt t="20243" x="7435850" y="4433888"/>
          <p14:tracePt t="20251" x="7421563" y="4433888"/>
          <p14:tracePt t="20259" x="7392988" y="4433888"/>
          <p14:tracePt t="20267" x="7364413" y="4433888"/>
          <p14:tracePt t="20275" x="7343775" y="4433888"/>
          <p14:tracePt t="20283" x="7315200" y="4433888"/>
          <p14:tracePt t="20292" x="7272338" y="4448175"/>
          <p14:tracePt t="20299" x="7229475" y="4448175"/>
          <p14:tracePt t="20308" x="7186613" y="4462463"/>
          <p14:tracePt t="20316" x="7158038" y="4462463"/>
          <p14:tracePt t="20324" x="7115175" y="4476750"/>
          <p14:tracePt t="20332" x="7100888" y="4476750"/>
          <p14:tracePt t="20340" x="7029450" y="4491038"/>
          <p14:tracePt t="20348" x="7000875" y="4491038"/>
          <p14:tracePt t="20356" x="6980238" y="4491038"/>
          <p14:tracePt t="20364" x="6951663" y="4505325"/>
          <p14:tracePt t="20372" x="6908800" y="4505325"/>
          <p14:tracePt t="20380" x="6865938" y="4519613"/>
          <p14:tracePt t="20388" x="6851650" y="4519613"/>
          <p14:tracePt t="20396" x="6823075" y="4533900"/>
          <p14:tracePt t="20404" x="6780213" y="4562475"/>
          <p14:tracePt t="20412" x="6751638" y="4562475"/>
          <p14:tracePt t="20420" x="6708775" y="4591050"/>
          <p14:tracePt t="20428" x="6694488" y="4605338"/>
          <p14:tracePt t="20437" x="6651625" y="4619625"/>
          <p14:tracePt t="20445" x="6630988" y="4633913"/>
          <p14:tracePt t="20453" x="6616700" y="4648200"/>
          <p14:tracePt t="20461" x="6588125" y="4662488"/>
          <p14:tracePt t="20469" x="6573838" y="4676775"/>
          <p14:tracePt t="20477" x="6545263" y="4691063"/>
          <p14:tracePt t="20485" x="6530975" y="4691063"/>
          <p14:tracePt t="20493" x="6516688" y="4705350"/>
          <p14:tracePt t="20501" x="6488113" y="4705350"/>
          <p14:tracePt t="20509" x="6473825" y="4719638"/>
          <p14:tracePt t="20517" x="6459538" y="4719638"/>
          <p14:tracePt t="20525" x="6430963" y="4719638"/>
          <p14:tracePt t="20533" x="6416675" y="4719638"/>
          <p14:tracePt t="20542" x="6388100" y="4719638"/>
          <p14:tracePt t="20550" x="6373813" y="4719638"/>
          <p14:tracePt t="20558" x="6345238" y="4719638"/>
          <p14:tracePt t="20566" x="6316663" y="4719638"/>
          <p14:tracePt t="20575" x="6302375" y="4719638"/>
          <p14:tracePt t="20582" x="6273800" y="4719638"/>
          <p14:tracePt t="20591" x="6267450" y="4719638"/>
          <p14:tracePt t="20598" x="6238875" y="4719638"/>
          <p14:tracePt t="20608" x="6224588" y="4719638"/>
          <p14:tracePt t="20614" x="6196013" y="4733925"/>
          <p14:tracePt t="20625" x="6181725" y="4733925"/>
          <p14:tracePt t="20630" x="6153150" y="4733925"/>
          <p14:tracePt t="20641" x="6138863" y="4748213"/>
          <p14:tracePt t="20646" x="6110288" y="4748213"/>
          <p14:tracePt t="20658" x="6081713" y="4762500"/>
          <p14:tracePt t="20663" x="6067425" y="4762500"/>
          <p14:tracePt t="20675" x="6038850" y="4768850"/>
          <p14:tracePt t="20679" x="6024563" y="4783138"/>
          <p14:tracePt t="20691" x="5995988" y="4797425"/>
          <p14:tracePt t="20695" x="5981700" y="4797425"/>
          <p14:tracePt t="20708" x="5967413" y="4811713"/>
          <p14:tracePt t="20711" x="5953125" y="4811713"/>
          <p14:tracePt t="20725" x="5938838" y="4811713"/>
          <p14:tracePt t="20727" x="5924550" y="4826000"/>
          <p14:tracePt t="20742" x="5918200" y="4826000"/>
          <p14:tracePt t="20743" x="5918200" y="4840288"/>
          <p14:tracePt t="20758" x="5903913" y="4854575"/>
          <p14:tracePt t="20775" x="5903913" y="4868863"/>
          <p14:tracePt t="20776" x="5889625" y="4868863"/>
          <p14:tracePt t="20792" x="5889625" y="4883150"/>
          <p14:tracePt t="20792" x="5875338" y="4883150"/>
          <p14:tracePt t="20800" x="5875338" y="4897438"/>
          <p14:tracePt t="20809" x="5875338" y="4911725"/>
          <p14:tracePt t="20816" x="5875338" y="4926013"/>
          <p14:tracePt t="20825" x="5861050" y="4954588"/>
          <p14:tracePt t="20832" x="5861050" y="4968875"/>
          <p14:tracePt t="20842" x="5861050" y="5011738"/>
          <p14:tracePt t="20848" x="5861050" y="5040313"/>
          <p14:tracePt t="20858" x="5861050" y="5068888"/>
          <p14:tracePt t="20864" x="5861050" y="5097463"/>
          <p14:tracePt t="20875" x="5861050" y="5126038"/>
          <p14:tracePt t="20880" x="5846763" y="5146675"/>
          <p14:tracePt t="20892" x="5846763" y="5175250"/>
          <p14:tracePt t="20897" x="5846763" y="5203825"/>
          <p14:tracePt t="20908" x="5846763" y="5232400"/>
          <p14:tracePt t="20913" x="5846763" y="5246688"/>
          <p14:tracePt t="20925" x="5846763" y="5275263"/>
          <p14:tracePt t="20929" x="5846763" y="5289550"/>
          <p14:tracePt t="20942" x="5846763" y="5332413"/>
          <p14:tracePt t="20945" x="5846763" y="5346700"/>
          <p14:tracePt t="20958" x="5846763" y="5389563"/>
          <p14:tracePt t="20961" x="5846763" y="5432425"/>
          <p14:tracePt t="20978" x="5846763" y="5461000"/>
          <p14:tracePt t="20992" x="5846763" y="5503863"/>
          <p14:tracePt t="20994" x="5861050" y="5524500"/>
          <p14:tracePt t="21008" x="5861050" y="5538788"/>
          <p14:tracePt t="21010" x="5875338" y="5567363"/>
          <p14:tracePt t="21025" x="5875338" y="5595938"/>
          <p14:tracePt t="21027" x="5889625" y="5610225"/>
          <p14:tracePt t="21042" x="5903913" y="5624513"/>
          <p14:tracePt t="21043" x="5918200" y="5653088"/>
          <p14:tracePt t="21050" x="5924550" y="5695950"/>
          <p14:tracePt t="21059" x="5938838" y="5695950"/>
          <p14:tracePt t="21066" x="5953125" y="5724525"/>
          <p14:tracePt t="21075" x="5967413" y="5753100"/>
          <p14:tracePt t="21082" x="5981700" y="5781675"/>
          <p14:tracePt t="21092" x="6010275" y="5810250"/>
          <p14:tracePt t="21099" x="6024563" y="5824538"/>
          <p14:tracePt t="21108" x="6038850" y="5853113"/>
          <p14:tracePt t="21115" x="6053138" y="5881688"/>
          <p14:tracePt t="21125" x="6067425" y="5895975"/>
          <p14:tracePt t="21131" x="6081713" y="5916613"/>
          <p14:tracePt t="21142" x="6096000" y="5945188"/>
          <p14:tracePt t="21147" x="6110288" y="5973763"/>
          <p14:tracePt t="21159" x="6124575" y="5988050"/>
          <p14:tracePt t="21163" x="6124575" y="6016625"/>
          <p14:tracePt t="21175" x="6138863" y="6045200"/>
          <p14:tracePt t="21179" x="6153150" y="6073775"/>
          <p14:tracePt t="21192" x="6167438" y="6088063"/>
          <p14:tracePt t="21195" x="6181725" y="6116638"/>
          <p14:tracePt t="21208" x="6196013" y="6130925"/>
          <p14:tracePt t="21212" x="6210300" y="6159500"/>
          <p14:tracePt t="21225" x="6224588" y="6188075"/>
          <p14:tracePt t="21228" x="6238875" y="6202363"/>
          <p14:tracePt t="21242" x="6253163" y="6230938"/>
          <p14:tracePt t="21244" x="6267450" y="6245225"/>
          <p14:tracePt t="21259" x="6273800" y="6259513"/>
          <p14:tracePt t="21261" x="6288088" y="6273800"/>
          <p14:tracePt t="21276" x="6302375" y="6294438"/>
          <p14:tracePt t="21277" x="6316663" y="6308725"/>
          <p14:tracePt t="21284" x="6345238" y="6323013"/>
          <p14:tracePt t="21293" x="6359525" y="6337300"/>
          <p14:tracePt t="21300" x="6373813" y="6351588"/>
          <p14:tracePt t="21309" x="6402388" y="6365875"/>
          <p14:tracePt t="21316" x="6416675" y="6380163"/>
          <p14:tracePt t="21326" x="6430963" y="6394450"/>
          <p14:tracePt t="21333" x="6459538" y="6408738"/>
          <p14:tracePt t="21342" x="6473825" y="6408738"/>
          <p14:tracePt t="21349" x="6488113" y="6423025"/>
          <p14:tracePt t="21358" x="6516688" y="6423025"/>
          <p14:tracePt t="21365" x="6530975" y="6437313"/>
          <p14:tracePt t="21375" x="6545263" y="6437313"/>
          <p14:tracePt t="21381" x="6573838" y="6451600"/>
          <p14:tracePt t="21392" x="6588125" y="6451600"/>
          <p14:tracePt t="21397" x="6616700" y="6451600"/>
          <p14:tracePt t="21408" x="6630988" y="6465888"/>
          <p14:tracePt t="21413" x="6637338" y="6465888"/>
          <p14:tracePt t="21426" x="6651625" y="6465888"/>
          <p14:tracePt t="21430" x="6665913" y="6465888"/>
          <p14:tracePt t="21442" x="6680200" y="6465888"/>
          <p14:tracePt t="21445" x="6694488" y="6465888"/>
          <p14:tracePt t="21458" x="6708775" y="6465888"/>
          <p14:tracePt t="21462" x="6723063" y="6465888"/>
          <p14:tracePt t="21475" x="6737350" y="6465888"/>
          <p14:tracePt t="21478" x="6751638" y="6465888"/>
          <p14:tracePt t="21492" x="6765925" y="6465888"/>
          <p14:tracePt t="21494" x="6780213" y="6465888"/>
          <p14:tracePt t="21508" x="6794500" y="6451600"/>
          <p14:tracePt t="21510" x="6808788" y="6451600"/>
          <p14:tracePt t="21525" x="6823075" y="6451600"/>
          <p14:tracePt t="21527" x="6837363" y="6437313"/>
          <p14:tracePt t="21542" x="6851650" y="6437313"/>
          <p14:tracePt t="21543" x="6865938" y="6423025"/>
          <p14:tracePt t="21559" x="6880225" y="6423025"/>
          <p14:tracePt t="21559" x="6894513" y="6423025"/>
          <p14:tracePt t="21567" x="6908800" y="6423025"/>
          <p14:tracePt t="21575" x="6937375" y="6408738"/>
          <p14:tracePt t="21583" x="6951663" y="6408738"/>
          <p14:tracePt t="21592" x="6965950" y="6408738"/>
          <p14:tracePt t="21599" x="6980238" y="6394450"/>
          <p14:tracePt t="21608" x="6994525" y="6394450"/>
          <p14:tracePt t="21615" x="7000875" y="6380163"/>
          <p14:tracePt t="21625" x="7015163" y="6380163"/>
          <p14:tracePt t="21631" x="7029450" y="6380163"/>
          <p14:tracePt t="21642" x="7043738" y="6365875"/>
          <p14:tracePt t="21647" x="7058025" y="6351588"/>
          <p14:tracePt t="21658" x="7072313" y="6351588"/>
          <p14:tracePt t="21663" x="7100888" y="6337300"/>
          <p14:tracePt t="21675" x="7115175" y="6337300"/>
          <p14:tracePt t="21680" x="7129463" y="6323013"/>
          <p14:tracePt t="21692" x="7143750" y="6308725"/>
          <p14:tracePt t="21704" x="7158038" y="6308725"/>
          <p14:tracePt t="21720" x="7172325" y="6294438"/>
          <p14:tracePt t="21728" x="7186613" y="6294438"/>
          <p14:tracePt t="21736" x="7186613" y="6288088"/>
          <p14:tracePt t="21744" x="7200900" y="6288088"/>
          <p14:tracePt t="21752" x="7200900" y="6273800"/>
          <p14:tracePt t="21760" x="7215188" y="6273800"/>
          <p14:tracePt t="21768" x="7229475" y="6273800"/>
          <p14:tracePt t="21777" x="7229475" y="6259513"/>
          <p14:tracePt t="21785" x="7243763" y="6259513"/>
          <p14:tracePt t="21793" x="7243763" y="6245225"/>
          <p14:tracePt t="21801" x="7258050" y="6245225"/>
          <p14:tracePt t="21825" x="7258050" y="6230938"/>
          <p14:tracePt t="21833" x="7272338" y="6230938"/>
          <p14:tracePt t="23262" x="7272338" y="6245225"/>
          <p14:tracePt t="23278" x="7272338" y="6259513"/>
          <p14:tracePt t="23294" x="7272338" y="6273800"/>
          <p14:tracePt t="23326" x="7258050" y="6288088"/>
          <p14:tracePt t="23366" x="7258050" y="6294438"/>
          <p14:tracePt t="23399" x="7258050" y="6308725"/>
          <p14:tracePt t="23415" x="7243763" y="6323013"/>
          <p14:tracePt t="23423" x="7243763" y="6337300"/>
          <p14:tracePt t="23431" x="7243763" y="6351588"/>
          <p14:tracePt t="23439" x="7229475" y="6351588"/>
          <p14:tracePt t="23447" x="7229475" y="6365875"/>
          <p14:tracePt t="23455" x="7215188" y="6394450"/>
          <p14:tracePt t="23463" x="7215188" y="6408738"/>
          <p14:tracePt t="23471" x="7200900" y="6423025"/>
          <p14:tracePt t="23479" x="7186613" y="6437313"/>
          <p14:tracePt t="23488" x="7186613" y="6451600"/>
          <p14:tracePt t="23496" x="7172325" y="6465888"/>
          <p14:tracePt t="23504" x="7172325" y="6480175"/>
          <p14:tracePt t="23512" x="7172325" y="6494463"/>
          <p14:tracePt t="23520" x="7158038" y="6508750"/>
          <p14:tracePt t="23528" x="7158038" y="6523038"/>
          <p14:tracePt t="23544" x="7158038" y="6537325"/>
          <p14:tracePt t="23552" x="7143750" y="6537325"/>
          <p14:tracePt t="23560" x="7143750" y="6551613"/>
          <p14:tracePt t="23568" x="7129463" y="6551613"/>
          <p14:tracePt t="23576" x="7129463" y="6565900"/>
          <p14:tracePt t="23584" x="7115175" y="6580188"/>
          <p14:tracePt t="23593" x="7100888" y="6594475"/>
          <p14:tracePt t="23601" x="7086600" y="6608763"/>
          <p14:tracePt t="23609" x="7086600" y="6623050"/>
          <p14:tracePt t="23617" x="7072313" y="6637338"/>
          <p14:tracePt t="23625" x="7058025" y="6637338"/>
          <p14:tracePt t="23633" x="7043738" y="6651625"/>
          <p14:tracePt t="23642" x="7029450" y="6665913"/>
          <p14:tracePt t="23649" x="7029450" y="6672263"/>
          <p14:tracePt t="23657" x="7015163" y="6686550"/>
          <p14:tracePt t="23665" x="7000875" y="6686550"/>
          <p14:tracePt t="23673" x="6994525" y="6700838"/>
          <p14:tracePt t="23681" x="6994525" y="6715125"/>
          <p14:tracePt t="23689" x="6980238" y="6729413"/>
          <p14:tracePt t="23697" x="6951663" y="6743700"/>
          <p14:tracePt t="23706" x="6951663" y="6757988"/>
          <p14:tracePt t="23714" x="6937375" y="6772275"/>
          <p14:tracePt t="23722" x="6908800" y="6786563"/>
          <p14:tracePt t="23730" x="6894513" y="6800850"/>
          <p14:tracePt t="23738" x="6880225" y="6815138"/>
          <p14:tracePt t="23746" x="6865938" y="6829425"/>
          <p14:tracePt t="23754" x="6837363" y="6843713"/>
          <p14:tracePt t="24997" x="0" y="0"/>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3AB86-5C35-16EF-68BA-D4212FA7AD92}"/>
              </a:ext>
            </a:extLst>
          </p:cNvPr>
          <p:cNvSpPr>
            <a:spLocks noGrp="1"/>
          </p:cNvSpPr>
          <p:nvPr>
            <p:ph type="title"/>
          </p:nvPr>
        </p:nvSpPr>
        <p:spPr>
          <a:xfrm>
            <a:off x="1295402" y="982132"/>
            <a:ext cx="9601196" cy="1303867"/>
          </a:xfrm>
        </p:spPr>
        <p:txBody>
          <a:bodyPr>
            <a:normAutofit fontScale="90000"/>
          </a:bodyPr>
          <a:lstStyle/>
          <a:p>
            <a:r>
              <a:rPr lang="en-US">
                <a:solidFill>
                  <a:srgbClr val="262626"/>
                </a:solidFill>
              </a:rPr>
              <a:t>Evidence-Based Care Recommendations: </a:t>
            </a:r>
            <a:r>
              <a:rPr lang="en-US" b="1" u="sng">
                <a:solidFill>
                  <a:srgbClr val="262626"/>
                </a:solidFill>
              </a:rPr>
              <a:t>Monitoring</a:t>
            </a:r>
          </a:p>
        </p:txBody>
      </p:sp>
      <p:graphicFrame>
        <p:nvGraphicFramePr>
          <p:cNvPr id="6" name="Rectangle 1">
            <a:extLst>
              <a:ext uri="{FF2B5EF4-FFF2-40B4-BE49-F238E27FC236}">
                <a16:creationId xmlns:a16="http://schemas.microsoft.com/office/drawing/2014/main" id="{AB29307F-A6FD-513F-F96D-17908A5F92F5}"/>
              </a:ext>
            </a:extLst>
          </p:cNvPr>
          <p:cNvGraphicFramePr>
            <a:graphicFrameLocks noGrp="1"/>
          </p:cNvGraphicFramePr>
          <p:nvPr>
            <p:ph idx="1"/>
            <p:extLst>
              <p:ext uri="{D42A27DB-BD31-4B8C-83A1-F6EECF244321}">
                <p14:modId xmlns:p14="http://schemas.microsoft.com/office/powerpoint/2010/main" val="334363262"/>
              </p:ext>
            </p:extLst>
          </p:nvPr>
        </p:nvGraphicFramePr>
        <p:xfrm>
          <a:off x="689548" y="2285999"/>
          <a:ext cx="11167671" cy="386686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7" name="TextBox 6">
            <a:extLst>
              <a:ext uri="{FF2B5EF4-FFF2-40B4-BE49-F238E27FC236}">
                <a16:creationId xmlns:a16="http://schemas.microsoft.com/office/drawing/2014/main" id="{F7DA7242-5566-DBF0-9F27-9AEEED65E364}"/>
              </a:ext>
            </a:extLst>
          </p:cNvPr>
          <p:cNvSpPr txBox="1"/>
          <p:nvPr/>
        </p:nvSpPr>
        <p:spPr>
          <a:xfrm>
            <a:off x="1770845" y="5783535"/>
            <a:ext cx="6117464" cy="369332"/>
          </a:xfrm>
          <a:prstGeom prst="rect">
            <a:avLst/>
          </a:prstGeom>
          <a:noFill/>
        </p:spPr>
        <p:txBody>
          <a:bodyPr wrap="square">
            <a:spAutoFit/>
          </a:bodyPr>
          <a:lstStyle/>
          <a:p>
            <a:r>
              <a:rPr lang="en-US"/>
              <a:t>(Pancreatic Cancer UK, 2025)</a:t>
            </a:r>
          </a:p>
        </p:txBody>
      </p:sp>
      <p:pic>
        <p:nvPicPr>
          <p:cNvPr id="8" name="Audio 7">
            <a:extLst>
              <a:ext uri="{FF2B5EF4-FFF2-40B4-BE49-F238E27FC236}">
                <a16:creationId xmlns:a16="http://schemas.microsoft.com/office/drawing/2014/main" id="{F9CCD3A5-CBB1-D9E8-9FD3-96438BC5ECB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52196562"/>
      </p:ext>
    </p:extLst>
  </p:cSld>
  <p:clrMapOvr>
    <a:masterClrMapping/>
  </p:clrMapOvr>
  <mc:AlternateContent xmlns:mc="http://schemas.openxmlformats.org/markup-compatibility/2006" xmlns:p14="http://schemas.microsoft.com/office/powerpoint/2010/main">
    <mc:Choice Requires="p14">
      <p:transition spd="slow" p14:dur="2000" advTm="75370"/>
    </mc:Choice>
    <mc:Fallback xmlns="">
      <p:transition spd="slow" advTm="75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802D0-3AE9-A005-799E-0B3327AFFCE3}"/>
              </a:ext>
            </a:extLst>
          </p:cNvPr>
          <p:cNvSpPr>
            <a:spLocks noGrp="1"/>
          </p:cNvSpPr>
          <p:nvPr>
            <p:ph type="title"/>
          </p:nvPr>
        </p:nvSpPr>
        <p:spPr/>
        <p:txBody>
          <a:bodyPr>
            <a:normAutofit fontScale="90000"/>
          </a:bodyPr>
          <a:lstStyle/>
          <a:p>
            <a:r>
              <a:rPr lang="en-US" altLang="en-US">
                <a:ln>
                  <a:noFill/>
                </a:ln>
                <a:solidFill>
                  <a:srgbClr val="000000"/>
                </a:solidFill>
              </a:rPr>
              <a:t>Evidence Based Recommendations: </a:t>
            </a:r>
            <a:br>
              <a:rPr lang="en-US" altLang="en-US">
                <a:ln>
                  <a:noFill/>
                </a:ln>
                <a:solidFill>
                  <a:srgbClr val="000000"/>
                </a:solidFill>
              </a:rPr>
            </a:br>
            <a:r>
              <a:rPr lang="en-US" altLang="en-US" b="1" u="sng">
                <a:ln>
                  <a:noFill/>
                </a:ln>
                <a:solidFill>
                  <a:srgbClr val="000000"/>
                </a:solidFill>
              </a:rPr>
              <a:t>Nutrition and Digestive Support</a:t>
            </a:r>
            <a:br>
              <a:rPr lang="en-US" altLang="en-US">
                <a:ln>
                  <a:noFill/>
                </a:ln>
                <a:solidFill>
                  <a:srgbClr val="000000"/>
                </a:solidFill>
                <a:latin typeface="Arial" panose="020B0604020202020204" pitchFamily="34" charset="0"/>
              </a:rPr>
            </a:br>
            <a:endParaRPr lang="en-US"/>
          </a:p>
        </p:txBody>
      </p:sp>
      <p:sp>
        <p:nvSpPr>
          <p:cNvPr id="4" name="Rectangle 1">
            <a:extLst>
              <a:ext uri="{FF2B5EF4-FFF2-40B4-BE49-F238E27FC236}">
                <a16:creationId xmlns:a16="http://schemas.microsoft.com/office/drawing/2014/main" id="{FF29AF77-F6F4-9680-A028-7279BCA48014}"/>
              </a:ext>
            </a:extLst>
          </p:cNvPr>
          <p:cNvSpPr>
            <a:spLocks noGrp="1" noChangeArrowheads="1"/>
          </p:cNvSpPr>
          <p:nvPr>
            <p:ph idx="1"/>
          </p:nvPr>
        </p:nvSpPr>
        <p:spPr bwMode="auto">
          <a:xfrm>
            <a:off x="1104495" y="2448343"/>
            <a:ext cx="7477616"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Pancreatic cancer frequently causes malabsorption and weight loss.</a:t>
            </a:r>
            <a:endParaRPr kumimoji="0" lang="en-US" altLang="en-US" sz="4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Arial" panose="020B0604020202020204" pitchFamily="34" charset="0"/>
              </a:rPr>
              <a:t>Pancreatic enzyme replacement therapy (PERT):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Offer </a:t>
            </a:r>
            <a:r>
              <a:rPr kumimoji="0" lang="en-US" altLang="en-US" sz="1800" b="1" i="0" u="none" strike="noStrike" cap="none" normalizeH="0" baseline="0" dirty="0">
                <a:ln>
                  <a:noFill/>
                </a:ln>
                <a:solidFill>
                  <a:srgbClr val="000000"/>
                </a:solidFill>
                <a:effectLst/>
                <a:latin typeface="Arial" panose="020B0604020202020204" pitchFamily="34" charset="0"/>
              </a:rPr>
              <a:t>enteric-coated pancreatic enzyme supplements</a:t>
            </a:r>
            <a:r>
              <a:rPr kumimoji="0" lang="en-US" altLang="en-US" sz="1800" b="0" i="0" u="none" strike="noStrike" cap="none" normalizeH="0" baseline="0" dirty="0">
                <a:ln>
                  <a:noFill/>
                </a:ln>
                <a:solidFill>
                  <a:srgbClr val="000000"/>
                </a:solidFill>
                <a:effectLst/>
                <a:latin typeface="Arial" panose="020B0604020202020204" pitchFamily="34" charset="0"/>
              </a:rPr>
              <a:t> for unresectable cancer.</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Consider using enzyme replacement before </a:t>
            </a:r>
            <a:r>
              <a:rPr kumimoji="0" lang="en-US" altLang="en-US" sz="1800" b="0" i="1" u="none" strike="noStrike" cap="none" normalizeH="0" baseline="0" dirty="0">
                <a:ln>
                  <a:noFill/>
                </a:ln>
                <a:solidFill>
                  <a:srgbClr val="000000"/>
                </a:solidFill>
                <a:effectLst/>
                <a:latin typeface="Arial" panose="020B0604020202020204" pitchFamily="34" charset="0"/>
              </a:rPr>
              <a:t>and</a:t>
            </a:r>
            <a:r>
              <a:rPr kumimoji="0" lang="en-US" altLang="en-US" sz="1800" b="0" i="0" u="none" strike="noStrike" cap="none" normalizeH="0" baseline="0" dirty="0">
                <a:ln>
                  <a:noFill/>
                </a:ln>
                <a:solidFill>
                  <a:srgbClr val="000000"/>
                </a:solidFill>
                <a:effectLst/>
                <a:latin typeface="Arial" panose="020B0604020202020204" pitchFamily="34" charset="0"/>
              </a:rPr>
              <a:t> after surgery to support digestion.</a:t>
            </a: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1800" b="1" i="0" u="none" strike="noStrike" cap="none" normalizeH="0" baseline="0" dirty="0">
                <a:ln>
                  <a:noFill/>
                </a:ln>
                <a:solidFill>
                  <a:srgbClr val="000000"/>
                </a:solidFill>
                <a:effectLst/>
                <a:latin typeface="Arial" panose="020B0604020202020204" pitchFamily="34" charset="0"/>
              </a:rPr>
              <a:t>Enteral nutrition: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After major surgery like Whipple (pancreaticoduodenectomy), </a:t>
            </a:r>
            <a:r>
              <a:rPr kumimoji="0" lang="en-US" altLang="en-US" sz="1800" b="1" i="0" u="none" strike="noStrike" cap="none" normalizeH="0" baseline="0" dirty="0">
                <a:ln>
                  <a:noFill/>
                </a:ln>
                <a:solidFill>
                  <a:srgbClr val="000000"/>
                </a:solidFill>
                <a:effectLst/>
                <a:latin typeface="Arial" panose="020B0604020202020204" pitchFamily="34" charset="0"/>
              </a:rPr>
              <a:t>early enteral feeding is preferred</a:t>
            </a:r>
            <a:r>
              <a:rPr kumimoji="0" lang="en-US" altLang="en-US" sz="1800" b="0" i="0" u="none" strike="noStrike" cap="none" normalizeH="0" baseline="0" dirty="0">
                <a:ln>
                  <a:noFill/>
                </a:ln>
                <a:solidFill>
                  <a:srgbClr val="000000"/>
                </a:solidFill>
                <a:effectLst/>
                <a:latin typeface="Arial" panose="020B0604020202020204" pitchFamily="34" charset="0"/>
              </a:rPr>
              <a:t> over parenteral nutrition when the gut is functioning.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800" dirty="0">
                <a:solidFill>
                  <a:srgbClr val="000000"/>
                </a:solidFill>
              </a:rPr>
              <a:t>(NICE NG18, 2018)</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Audio 6">
            <a:extLst>
              <a:ext uri="{FF2B5EF4-FFF2-40B4-BE49-F238E27FC236}">
                <a16:creationId xmlns:a16="http://schemas.microsoft.com/office/drawing/2014/main" id="{FDD92F45-4165-429F-1867-CF58491902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pic>
        <p:nvPicPr>
          <p:cNvPr id="2050" name="Picture 2" descr="Enteral nutrition (tube feeding into ...">
            <a:extLst>
              <a:ext uri="{FF2B5EF4-FFF2-40B4-BE49-F238E27FC236}">
                <a16:creationId xmlns:a16="http://schemas.microsoft.com/office/drawing/2014/main" id="{6F0E31A9-077F-229A-B96F-08D5AD9BDB9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56374" y="2830449"/>
            <a:ext cx="2726486"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2770625"/>
      </p:ext>
    </p:extLst>
  </p:cSld>
  <p:clrMapOvr>
    <a:masterClrMapping/>
  </p:clrMapOvr>
  <mc:AlternateContent xmlns:mc="http://schemas.openxmlformats.org/markup-compatibility/2006" xmlns:p14="http://schemas.microsoft.com/office/powerpoint/2010/main">
    <mc:Choice Requires="p14">
      <p:transition spd="slow" p14:dur="2000" advTm="28084"/>
    </mc:Choice>
    <mc:Fallback xmlns="">
      <p:transition spd="slow" advTm="28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64A4E-2EA6-0BFF-E847-CD841D66D83D}"/>
              </a:ext>
            </a:extLst>
          </p:cNvPr>
          <p:cNvSpPr>
            <a:spLocks noGrp="1"/>
          </p:cNvSpPr>
          <p:nvPr>
            <p:ph type="title"/>
          </p:nvPr>
        </p:nvSpPr>
        <p:spPr>
          <a:xfrm>
            <a:off x="1076461" y="325310"/>
            <a:ext cx="9601196" cy="1303867"/>
          </a:xfrm>
        </p:spPr>
        <p:txBody>
          <a:bodyPr/>
          <a:lstStyle/>
          <a:p>
            <a:r>
              <a:rPr lang="en-US" sz="3200"/>
              <a:t>References</a:t>
            </a:r>
            <a:r>
              <a:rPr lang="en-US"/>
              <a:t> </a:t>
            </a:r>
          </a:p>
        </p:txBody>
      </p:sp>
      <p:sp>
        <p:nvSpPr>
          <p:cNvPr id="3" name="Content Placeholder 2">
            <a:extLst>
              <a:ext uri="{FF2B5EF4-FFF2-40B4-BE49-F238E27FC236}">
                <a16:creationId xmlns:a16="http://schemas.microsoft.com/office/drawing/2014/main" id="{A006173D-75D0-DF78-BA5B-7A763078DC19}"/>
              </a:ext>
            </a:extLst>
          </p:cNvPr>
          <p:cNvSpPr>
            <a:spLocks noGrp="1"/>
          </p:cNvSpPr>
          <p:nvPr>
            <p:ph idx="1"/>
          </p:nvPr>
        </p:nvSpPr>
        <p:spPr>
          <a:xfrm>
            <a:off x="6194105" y="977243"/>
            <a:ext cx="4921434" cy="5153734"/>
          </a:xfrm>
        </p:spPr>
        <p:txBody>
          <a:bodyPr>
            <a:normAutofit fontScale="85000" lnSpcReduction="20000"/>
          </a:bodyPr>
          <a:lstStyle/>
          <a:p>
            <a:endParaRPr lang="en-GB" sz="1300">
              <a:latin typeface="Arial" panose="020B0604020202020204" pitchFamily="34" charset="0"/>
              <a:cs typeface="Arial" panose="020B0604020202020204" pitchFamily="34" charset="0"/>
            </a:endParaRPr>
          </a:p>
          <a:p>
            <a:r>
              <a:rPr lang="en-GB" sz="1300">
                <a:latin typeface="Arial" panose="020B0604020202020204" pitchFamily="34" charset="0"/>
                <a:cs typeface="Arial" panose="020B0604020202020204" pitchFamily="34" charset="0"/>
              </a:rPr>
              <a:t>Campello, E., Ilich, A., </a:t>
            </a:r>
            <a:r>
              <a:rPr lang="en-GB" sz="1300" err="1">
                <a:latin typeface="Arial" panose="020B0604020202020204" pitchFamily="34" charset="0"/>
                <a:cs typeface="Arial" panose="020B0604020202020204" pitchFamily="34" charset="0"/>
              </a:rPr>
              <a:t>Simioni</a:t>
            </a:r>
            <a:r>
              <a:rPr lang="en-GB" sz="1300">
                <a:latin typeface="Arial" panose="020B0604020202020204" pitchFamily="34" charset="0"/>
                <a:cs typeface="Arial" panose="020B0604020202020204" pitchFamily="34" charset="0"/>
              </a:rPr>
              <a:t>, P. and Key N.S. (2019) ‘The relationship between pancreatic cancer and hypercoagulability: a comprehensive review on epidemiological and biological issues’, </a:t>
            </a:r>
            <a:r>
              <a:rPr lang="en-GB" sz="1300" i="1">
                <a:latin typeface="Arial" panose="020B0604020202020204" pitchFamily="34" charset="0"/>
                <a:cs typeface="Arial" panose="020B0604020202020204" pitchFamily="34" charset="0"/>
              </a:rPr>
              <a:t>Br J Cancer,</a:t>
            </a:r>
            <a:r>
              <a:rPr lang="en-GB" sz="1300">
                <a:latin typeface="Arial" panose="020B0604020202020204" pitchFamily="34" charset="0"/>
                <a:cs typeface="Arial" panose="020B0604020202020204" pitchFamily="34" charset="0"/>
              </a:rPr>
              <a:t> 121(5), pp.359-371. Available at: </a:t>
            </a:r>
            <a:r>
              <a:rPr lang="en-GB" sz="1300">
                <a:latin typeface="Arial" panose="020B0604020202020204" pitchFamily="34" charset="0"/>
                <a:cs typeface="Arial" panose="020B0604020202020204" pitchFamily="34" charset="0"/>
                <a:hlinkClick r:id="rId5"/>
              </a:rPr>
              <a:t>https://doi.org/10.1038/s41416-019-0510-x</a:t>
            </a:r>
            <a:r>
              <a:rPr lang="en-GB" sz="1300">
                <a:latin typeface="Arial" panose="020B0604020202020204" pitchFamily="34" charset="0"/>
                <a:cs typeface="Arial" panose="020B0604020202020204" pitchFamily="34" charset="0"/>
              </a:rPr>
              <a:t> </a:t>
            </a:r>
          </a:p>
          <a:p>
            <a:r>
              <a:rPr lang="en-GB" sz="1300">
                <a:latin typeface="Arial" panose="020B0604020202020204" pitchFamily="34" charset="0"/>
                <a:cs typeface="Arial" panose="020B0604020202020204" pitchFamily="34" charset="0"/>
              </a:rPr>
              <a:t>Cancer Research (2023) Pancreatic Cancer Available at: </a:t>
            </a:r>
            <a:r>
              <a:rPr lang="en-GB" sz="1300">
                <a:latin typeface="Arial" panose="020B0604020202020204" pitchFamily="34" charset="0"/>
                <a:cs typeface="Arial" panose="020B0604020202020204" pitchFamily="34" charset="0"/>
                <a:hlinkClick r:id="rId6"/>
              </a:rPr>
              <a:t>https://www.cancerresearchuk.org/about-cancer/pancreatic-cancer</a:t>
            </a:r>
            <a:r>
              <a:rPr lang="en-GB" sz="1300">
                <a:latin typeface="Arial" panose="020B0604020202020204" pitchFamily="34" charset="0"/>
                <a:cs typeface="Arial" panose="020B0604020202020204" pitchFamily="34" charset="0"/>
              </a:rPr>
              <a:t> (Accessed: 27 December 2025).</a:t>
            </a:r>
          </a:p>
          <a:p>
            <a:endParaRPr lang="en-GB" sz="1300">
              <a:latin typeface="Arial" panose="020B0604020202020204" pitchFamily="34" charset="0"/>
              <a:cs typeface="Arial" panose="020B0604020202020204" pitchFamily="34" charset="0"/>
            </a:endParaRPr>
          </a:p>
          <a:p>
            <a:r>
              <a:rPr lang="en-GB" sz="1300">
                <a:latin typeface="Arial" panose="020B0604020202020204" pitchFamily="34" charset="0"/>
                <a:cs typeface="Arial" panose="020B0604020202020204" pitchFamily="34" charset="0"/>
              </a:rPr>
              <a:t>Gerrad J., Tortora and Bryan H. Derrickson (2021). </a:t>
            </a:r>
            <a:r>
              <a:rPr lang="en-US" altLang="en-US" sz="1300" i="1">
                <a:solidFill>
                  <a:srgbClr val="0A0A0A"/>
                </a:solidFill>
                <a:latin typeface="Arial" panose="020B0604020202020204" pitchFamily="34" charset="0"/>
                <a:cs typeface="Arial" panose="020B0604020202020204" pitchFamily="34" charset="0"/>
              </a:rPr>
              <a:t>Principles of Anatomy and Physiology</a:t>
            </a:r>
            <a:r>
              <a:rPr lang="en-US" altLang="en-US" sz="1300">
                <a:solidFill>
                  <a:srgbClr val="0A0A0A"/>
                </a:solidFill>
                <a:latin typeface="Arial" panose="020B0604020202020204" pitchFamily="34" charset="0"/>
                <a:cs typeface="Arial" panose="020B0604020202020204" pitchFamily="34" charset="0"/>
              </a:rPr>
              <a:t>. 16</a:t>
            </a:r>
            <a:r>
              <a:rPr lang="en-US" altLang="en-US" sz="1300" baseline="30000">
                <a:solidFill>
                  <a:srgbClr val="0A0A0A"/>
                </a:solidFill>
                <a:latin typeface="Arial" panose="020B0604020202020204" pitchFamily="34" charset="0"/>
                <a:cs typeface="Arial" panose="020B0604020202020204" pitchFamily="34" charset="0"/>
              </a:rPr>
              <a:t>th</a:t>
            </a:r>
            <a:r>
              <a:rPr lang="en-US" altLang="en-US" sz="1300">
                <a:solidFill>
                  <a:srgbClr val="0A0A0A"/>
                </a:solidFill>
                <a:latin typeface="Arial" panose="020B0604020202020204" pitchFamily="34" charset="0"/>
                <a:cs typeface="Arial" panose="020B0604020202020204" pitchFamily="34" charset="0"/>
              </a:rPr>
              <a:t> </a:t>
            </a:r>
            <a:r>
              <a:rPr lang="en-US" altLang="en-US" sz="1300" err="1">
                <a:solidFill>
                  <a:srgbClr val="0A0A0A"/>
                </a:solidFill>
                <a:latin typeface="Arial" panose="020B0604020202020204" pitchFamily="34" charset="0"/>
                <a:cs typeface="Arial" panose="020B0604020202020204" pitchFamily="34" charset="0"/>
              </a:rPr>
              <a:t>Edn</a:t>
            </a:r>
            <a:r>
              <a:rPr lang="en-US" altLang="en-US" sz="1300">
                <a:solidFill>
                  <a:srgbClr val="0A0A0A"/>
                </a:solidFill>
                <a:latin typeface="Arial" panose="020B0604020202020204" pitchFamily="34" charset="0"/>
                <a:cs typeface="Arial" panose="020B0604020202020204" pitchFamily="34" charset="0"/>
              </a:rPr>
              <a:t>. Wiley</a:t>
            </a:r>
          </a:p>
          <a:p>
            <a:r>
              <a:rPr lang="en-GB" sz="1300">
                <a:latin typeface="Arial" panose="020B0604020202020204" pitchFamily="34" charset="0"/>
                <a:cs typeface="Arial" panose="020B0604020202020204" pitchFamily="34" charset="0"/>
              </a:rPr>
              <a:t>McGuigan, A., Kelly, P., Turkington, R.C., Jones C., Coleman, H.G. and McCain, R.S. (2018) ‘Pancreatic cancer: A review of clinical diagnosis, epidemiology, treatment and outcomes’, </a:t>
            </a:r>
            <a:r>
              <a:rPr lang="en-GB" sz="1300" i="1">
                <a:latin typeface="Arial" panose="020B0604020202020204" pitchFamily="34" charset="0"/>
                <a:cs typeface="Arial" panose="020B0604020202020204" pitchFamily="34" charset="0"/>
              </a:rPr>
              <a:t>World J Gastroenterol. </a:t>
            </a:r>
            <a:r>
              <a:rPr lang="en-GB" sz="1300">
                <a:latin typeface="Arial" panose="020B0604020202020204" pitchFamily="34" charset="0"/>
                <a:cs typeface="Arial" panose="020B0604020202020204" pitchFamily="34" charset="0"/>
              </a:rPr>
              <a:t>21;24(43), pp.4846-4861. Available at: </a:t>
            </a:r>
            <a:r>
              <a:rPr lang="en-GB" sz="1300">
                <a:latin typeface="Arial" panose="020B0604020202020204" pitchFamily="34" charset="0"/>
                <a:cs typeface="Arial" panose="020B0604020202020204" pitchFamily="34" charset="0"/>
                <a:hlinkClick r:id="rId7"/>
              </a:rPr>
              <a:t>https://doi.org/10.3748/wjg.v24.i43.4846</a:t>
            </a:r>
            <a:r>
              <a:rPr lang="en-GB" sz="1300">
                <a:latin typeface="Arial" panose="020B0604020202020204" pitchFamily="34" charset="0"/>
                <a:cs typeface="Arial" panose="020B0604020202020204" pitchFamily="34" charset="0"/>
              </a:rPr>
              <a:t>  (Accessed: 27 December 2025).</a:t>
            </a:r>
          </a:p>
          <a:p>
            <a:endParaRPr lang="en-GB" sz="1300">
              <a:latin typeface="Arial" panose="020B0604020202020204" pitchFamily="34" charset="0"/>
              <a:cs typeface="Arial" panose="020B0604020202020204" pitchFamily="34" charset="0"/>
            </a:endParaRPr>
          </a:p>
          <a:p>
            <a:r>
              <a:rPr lang="en-GB" sz="1300">
                <a:latin typeface="Arial" panose="020B0604020202020204" pitchFamily="34" charset="0"/>
                <a:cs typeface="Arial" panose="020B0604020202020204" pitchFamily="34" charset="0"/>
              </a:rPr>
              <a:t>NICE (2018) </a:t>
            </a:r>
            <a:r>
              <a:rPr lang="en-GB" sz="1300" i="1">
                <a:latin typeface="Arial" panose="020B0604020202020204" pitchFamily="34" charset="0"/>
                <a:cs typeface="Arial" panose="020B0604020202020204" pitchFamily="34" charset="0"/>
              </a:rPr>
              <a:t>Pancreatic cancer in adults: diagnosis and management.</a:t>
            </a:r>
            <a:r>
              <a:rPr lang="en-GB" sz="1300">
                <a:latin typeface="Arial" panose="020B0604020202020204" pitchFamily="34" charset="0"/>
                <a:cs typeface="Arial" panose="020B0604020202020204" pitchFamily="34" charset="0"/>
              </a:rPr>
              <a:t> Available at:  </a:t>
            </a:r>
            <a:r>
              <a:rPr lang="en-GB" sz="1300">
                <a:latin typeface="Arial" panose="020B0604020202020204" pitchFamily="34" charset="0"/>
                <a:cs typeface="Arial" panose="020B0604020202020204" pitchFamily="34" charset="0"/>
                <a:hlinkClick r:id="rId8"/>
              </a:rPr>
              <a:t>https://www.nice.org.uk/guidance/ng85</a:t>
            </a:r>
            <a:r>
              <a:rPr lang="en-GB" sz="1300">
                <a:latin typeface="Arial" panose="020B0604020202020204" pitchFamily="34" charset="0"/>
                <a:cs typeface="Arial" panose="020B0604020202020204" pitchFamily="34" charset="0"/>
              </a:rPr>
              <a:t>  (Accessed: 27 December 2025).  </a:t>
            </a:r>
          </a:p>
          <a:p>
            <a:r>
              <a:rPr lang="en-GB" sz="1300">
                <a:latin typeface="Arial" panose="020B0604020202020204" pitchFamily="34" charset="0"/>
                <a:cs typeface="Arial" panose="020B0604020202020204" pitchFamily="34" charset="0"/>
              </a:rPr>
              <a:t>NHS (2025) Consent to treatment </a:t>
            </a:r>
            <a:r>
              <a:rPr lang="en-GB" sz="1300" err="1">
                <a:latin typeface="Arial" panose="020B0604020202020204" pitchFamily="34" charset="0"/>
                <a:cs typeface="Arial" panose="020B0604020202020204" pitchFamily="34" charset="0"/>
              </a:rPr>
              <a:t>Avilable</a:t>
            </a:r>
            <a:r>
              <a:rPr lang="en-GB" sz="1300">
                <a:latin typeface="Arial" panose="020B0604020202020204" pitchFamily="34" charset="0"/>
                <a:cs typeface="Arial" panose="020B0604020202020204" pitchFamily="34" charset="0"/>
              </a:rPr>
              <a:t> at: </a:t>
            </a:r>
            <a:r>
              <a:rPr lang="en-GB" sz="1300">
                <a:latin typeface="Arial" panose="020B0604020202020204" pitchFamily="34" charset="0"/>
                <a:cs typeface="Arial" panose="020B0604020202020204" pitchFamily="34" charset="0"/>
                <a:hlinkClick r:id="rId9"/>
              </a:rPr>
              <a:t>https://www.nhs.uk/tests-and-treatments/consent-to-treatment/</a:t>
            </a:r>
            <a:r>
              <a:rPr lang="en-GB" sz="1300">
                <a:latin typeface="Arial" panose="020B0604020202020204" pitchFamily="34" charset="0"/>
                <a:cs typeface="Arial" panose="020B0604020202020204" pitchFamily="34" charset="0"/>
              </a:rPr>
              <a:t> (Accessed: 27 December 2025).</a:t>
            </a:r>
          </a:p>
          <a:p>
            <a:r>
              <a:rPr lang="en-GB" sz="1300" err="1">
                <a:latin typeface="Arial" panose="020B0604020202020204" pitchFamily="34" charset="0"/>
                <a:cs typeface="Arial" panose="020B0604020202020204" pitchFamily="34" charset="0"/>
              </a:rPr>
              <a:t>Pancreaticcancer.org</a:t>
            </a:r>
            <a:r>
              <a:rPr lang="en-GB" sz="1300">
                <a:latin typeface="Arial" panose="020B0604020202020204" pitchFamily="34" charset="0"/>
                <a:cs typeface="Arial" panose="020B0604020202020204" pitchFamily="34" charset="0"/>
              </a:rPr>
              <a:t> (2025</a:t>
            </a:r>
            <a:r>
              <a:rPr lang="en-GB" sz="1300" i="1">
                <a:latin typeface="Arial" panose="020B0604020202020204" pitchFamily="34" charset="0"/>
                <a:cs typeface="Arial" panose="020B0604020202020204" pitchFamily="34" charset="0"/>
              </a:rPr>
              <a:t>) NICE guidelines Diagnosing Pancreatic Cancer. </a:t>
            </a:r>
            <a:r>
              <a:rPr lang="en-GB" sz="1300">
                <a:latin typeface="Arial" panose="020B0604020202020204" pitchFamily="34" charset="0"/>
                <a:cs typeface="Arial" panose="020B0604020202020204" pitchFamily="34" charset="0"/>
              </a:rPr>
              <a:t>Available at:  </a:t>
            </a:r>
            <a:r>
              <a:rPr lang="en-GB" sz="1300">
                <a:latin typeface="Arial" panose="020B0604020202020204" pitchFamily="34" charset="0"/>
                <a:cs typeface="Arial" panose="020B0604020202020204" pitchFamily="34" charset="0"/>
                <a:hlinkClick r:id="rId10"/>
              </a:rPr>
              <a:t>https://www.pancreaticcancer.org.uk/support-for-you/your-care/nice-guideline-1-diagnosing-pancreatic-cancer/?utm_source=chatgpt.com</a:t>
            </a:r>
            <a:r>
              <a:rPr lang="en-GB" sz="1300">
                <a:latin typeface="Arial" panose="020B0604020202020204" pitchFamily="34" charset="0"/>
                <a:cs typeface="Arial" panose="020B0604020202020204" pitchFamily="34" charset="0"/>
              </a:rPr>
              <a:t> (Accessed: 27 December 2025).</a:t>
            </a:r>
          </a:p>
          <a:p>
            <a:endParaRPr lang="en-GB" sz="1200">
              <a:latin typeface="Arial" panose="020B0604020202020204" pitchFamily="34" charset="0"/>
              <a:cs typeface="Arial" panose="020B0604020202020204" pitchFamily="34" charset="0"/>
            </a:endParaRPr>
          </a:p>
          <a:p>
            <a:endParaRPr lang="en-GB" sz="1200">
              <a:hlinkClick r:id="rId10"/>
            </a:endParaRPr>
          </a:p>
        </p:txBody>
      </p:sp>
      <p:pic>
        <p:nvPicPr>
          <p:cNvPr id="5" name="Picture 4" descr="A thank you card with flowers&#10;&#10;AI-generated content may be incorrect.">
            <a:extLst>
              <a:ext uri="{FF2B5EF4-FFF2-40B4-BE49-F238E27FC236}">
                <a16:creationId xmlns:a16="http://schemas.microsoft.com/office/drawing/2014/main" id="{EFBF6B5E-6BEC-73B0-EBA8-A69A6AB2505F}"/>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1319135" y="1517738"/>
            <a:ext cx="4072744" cy="4072744"/>
          </a:xfrm>
          <a:prstGeom prst="rect">
            <a:avLst/>
          </a:prstGeom>
        </p:spPr>
      </p:pic>
      <p:pic>
        <p:nvPicPr>
          <p:cNvPr id="8" name="Audio 7">
            <a:extLst>
              <a:ext uri="{FF2B5EF4-FFF2-40B4-BE49-F238E27FC236}">
                <a16:creationId xmlns:a16="http://schemas.microsoft.com/office/drawing/2014/main" id="{A6B1CA8E-1F89-17B9-843D-3E8FB6136E8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70221399"/>
      </p:ext>
    </p:extLst>
  </p:cSld>
  <p:clrMapOvr>
    <a:masterClrMapping/>
  </p:clrMapOvr>
  <mc:AlternateContent xmlns:mc="http://schemas.openxmlformats.org/markup-compatibility/2006" xmlns:p14="http://schemas.microsoft.com/office/powerpoint/2010/main">
    <mc:Choice Requires="p14">
      <p:transition spd="slow" p14:dur="2000" advTm="10042"/>
    </mc:Choice>
    <mc:Fallback xmlns="">
      <p:transition spd="slow" advTm="10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0</TotalTime>
  <Words>2672</Words>
  <Application>Microsoft Macintosh PowerPoint</Application>
  <PresentationFormat>Widescreen</PresentationFormat>
  <Paragraphs>273</Paragraphs>
  <Slides>15</Slides>
  <Notes>15</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Garamond</vt:lpstr>
      <vt:lpstr>var(--serif-font-family)</vt:lpstr>
      <vt:lpstr>Organic</vt:lpstr>
      <vt:lpstr>PowerPoint Presentation</vt:lpstr>
      <vt:lpstr>PowerPoint Presentation</vt:lpstr>
      <vt:lpstr>The Pancreas</vt:lpstr>
      <vt:lpstr> Pancreatic Cancer</vt:lpstr>
      <vt:lpstr>Anatomy and Physiology </vt:lpstr>
      <vt:lpstr>The Impact on Body Functions</vt:lpstr>
      <vt:lpstr>PowerPoint Presentation</vt:lpstr>
      <vt:lpstr>The Body Systems affected by Pancreatic Cancer continued…..  </vt:lpstr>
      <vt:lpstr>Care Plan: Patient Demographics  </vt:lpstr>
      <vt:lpstr>Disease-Specific Risk Factors </vt:lpstr>
      <vt:lpstr>Evidence – Based Care Recommendations: Communication</vt:lpstr>
      <vt:lpstr>Evidence-Based Care Recommendations: Care Planning</vt:lpstr>
      <vt:lpstr>Evidence-Based Care Recommendations: Monitoring</vt:lpstr>
      <vt:lpstr>Evidence Based Recommendations:  Nutrition and Digestive Support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Precious Iona Grant Whittaker (2412252)</dc:creator>
  <cp:lastModifiedBy>Precious Iona Grant Whittaker (2412252)</cp:lastModifiedBy>
  <cp:revision>2</cp:revision>
  <dcterms:created xsi:type="dcterms:W3CDTF">2025-12-27T16:31:30Z</dcterms:created>
  <dcterms:modified xsi:type="dcterms:W3CDTF">2025-12-31T19:18:04Z</dcterms:modified>
</cp:coreProperties>
</file>