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  <p:sldMasterId id="2147483648" r:id="rId5"/>
  </p:sldMasterIdLst>
  <p:notesMasterIdLst>
    <p:notesMasterId r:id="rId33"/>
  </p:notesMasterIdLst>
  <p:sldIdLst>
    <p:sldId id="257" r:id="rId6"/>
    <p:sldId id="258" r:id="rId7"/>
    <p:sldId id="259" r:id="rId8"/>
    <p:sldId id="260" r:id="rId9"/>
    <p:sldId id="262" r:id="rId10"/>
    <p:sldId id="290" r:id="rId11"/>
    <p:sldId id="273" r:id="rId12"/>
    <p:sldId id="275" r:id="rId13"/>
    <p:sldId id="277" r:id="rId14"/>
    <p:sldId id="261" r:id="rId15"/>
    <p:sldId id="279" r:id="rId16"/>
    <p:sldId id="280" r:id="rId17"/>
    <p:sldId id="282" r:id="rId18"/>
    <p:sldId id="283" r:id="rId19"/>
    <p:sldId id="284" r:id="rId20"/>
    <p:sldId id="285" r:id="rId21"/>
    <p:sldId id="263" r:id="rId22"/>
    <p:sldId id="265" r:id="rId23"/>
    <p:sldId id="291" r:id="rId24"/>
    <p:sldId id="292" r:id="rId25"/>
    <p:sldId id="293" r:id="rId26"/>
    <p:sldId id="294" r:id="rId27"/>
    <p:sldId id="266" r:id="rId28"/>
    <p:sldId id="267" r:id="rId29"/>
    <p:sldId id="269" r:id="rId30"/>
    <p:sldId id="270" r:id="rId31"/>
    <p:sldId id="27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94C117-85C0-9A4C-3C39-A113B17D3A35}" v="361" dt="2025-03-21T10:15:36.405"/>
    <p1510:client id="{CC3B71AF-5114-9637-F044-9F2FE0F1F13D}" v="22" dt="2025-03-21T09:18:52.178"/>
    <p1510:client id="{CDCC6358-6487-4372-9577-85D7E6A7683C}" v="33" dt="2025-03-20T10:35:39.838"/>
  </p1510:revLst>
</p1510:revInfo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138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microsoft.com/office/2015/10/relationships/revisionInfo" Target="revisionInfo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ony Pugh" userId="7ad5f2ea39eb7c26" providerId="LiveId" clId="{BA042982-BAB6-4501-8E84-EE835E1667BF}"/>
    <pc:docChg chg="modSld">
      <pc:chgData name="Antony Pugh" userId="7ad5f2ea39eb7c26" providerId="LiveId" clId="{BA042982-BAB6-4501-8E84-EE835E1667BF}" dt="2025-03-21T10:25:56.139" v="5" actId="5793"/>
      <pc:docMkLst>
        <pc:docMk/>
      </pc:docMkLst>
      <pc:sldChg chg="modSp mod">
        <pc:chgData name="Antony Pugh" userId="7ad5f2ea39eb7c26" providerId="LiveId" clId="{BA042982-BAB6-4501-8E84-EE835E1667BF}" dt="2025-03-21T10:25:56.139" v="5" actId="5793"/>
        <pc:sldMkLst>
          <pc:docMk/>
          <pc:sldMk cId="1528927967" sldId="292"/>
        </pc:sldMkLst>
        <pc:spChg chg="mod">
          <ac:chgData name="Antony Pugh" userId="7ad5f2ea39eb7c26" providerId="LiveId" clId="{BA042982-BAB6-4501-8E84-EE835E1667BF}" dt="2025-03-21T10:25:56.139" v="5" actId="5793"/>
          <ac:spMkLst>
            <pc:docMk/>
            <pc:sldMk cId="1528927967" sldId="292"/>
            <ac:spMk id="4" creationId="{C37C9A8C-2141-BB4D-611B-C0B326A6CF1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B75C9D-0A19-4CFF-990A-C31B9DFD022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4BD75B7-EB76-498C-8025-4F62569502CA}">
      <dgm:prSet/>
      <dgm:spPr/>
      <dgm:t>
        <a:bodyPr/>
        <a:lstStyle/>
        <a:p>
          <a:r>
            <a:rPr lang="en-GB" b="1" i="0" baseline="0"/>
            <a:t>Team Members</a:t>
          </a:r>
          <a:r>
            <a:rPr lang="en-GB" b="0" i="0" baseline="0"/>
            <a:t>:</a:t>
          </a:r>
          <a:endParaRPr lang="en-US"/>
        </a:p>
      </dgm:t>
    </dgm:pt>
    <dgm:pt modelId="{DF8A97D4-8F99-4CD9-AAA5-1509B4B65282}" type="parTrans" cxnId="{287F6D17-0AC8-4197-A948-1B4B541B1DA3}">
      <dgm:prSet/>
      <dgm:spPr/>
      <dgm:t>
        <a:bodyPr/>
        <a:lstStyle/>
        <a:p>
          <a:endParaRPr lang="en-US"/>
        </a:p>
      </dgm:t>
    </dgm:pt>
    <dgm:pt modelId="{EC5565B0-27F0-4343-9529-66714956269F}" type="sibTrans" cxnId="{287F6D17-0AC8-4197-A948-1B4B541B1DA3}">
      <dgm:prSet/>
      <dgm:spPr/>
      <dgm:t>
        <a:bodyPr/>
        <a:lstStyle/>
        <a:p>
          <a:endParaRPr lang="en-US"/>
        </a:p>
      </dgm:t>
    </dgm:pt>
    <dgm:pt modelId="{4F179EA4-2E0C-4E6A-AD91-2086647379A5}">
      <dgm:prSet/>
      <dgm:spPr/>
      <dgm:t>
        <a:bodyPr/>
        <a:lstStyle/>
        <a:p>
          <a:r>
            <a:rPr lang="en-GB"/>
            <a:t>Project Manager - Antony Pugh (2221728)</a:t>
          </a:r>
          <a:endParaRPr lang="en-US"/>
        </a:p>
      </dgm:t>
    </dgm:pt>
    <dgm:pt modelId="{3DD906C0-7468-4D8D-9DB6-D8A333C062D6}" type="parTrans" cxnId="{58CF11A0-3677-4641-91D0-5403739ACB10}">
      <dgm:prSet/>
      <dgm:spPr/>
      <dgm:t>
        <a:bodyPr/>
        <a:lstStyle/>
        <a:p>
          <a:endParaRPr lang="en-US"/>
        </a:p>
      </dgm:t>
    </dgm:pt>
    <dgm:pt modelId="{633BFFD4-A6A3-4EA0-A1A3-69B887E70E4D}" type="sibTrans" cxnId="{58CF11A0-3677-4641-91D0-5403739ACB10}">
      <dgm:prSet/>
      <dgm:spPr/>
      <dgm:t>
        <a:bodyPr/>
        <a:lstStyle/>
        <a:p>
          <a:endParaRPr lang="en-US"/>
        </a:p>
      </dgm:t>
    </dgm:pt>
    <dgm:pt modelId="{DF86443C-DD3F-46CA-B549-600757CAEAA3}">
      <dgm:prSet/>
      <dgm:spPr/>
      <dgm:t>
        <a:bodyPr/>
        <a:lstStyle/>
        <a:p>
          <a:r>
            <a:rPr lang="en-GB"/>
            <a:t>Design Specialist – Shanjidah Ahmed (2309702)</a:t>
          </a:r>
          <a:endParaRPr lang="en-US"/>
        </a:p>
      </dgm:t>
    </dgm:pt>
    <dgm:pt modelId="{F5A6816B-78FF-4601-A5EA-C4DD9B4D4AAE}" type="parTrans" cxnId="{7266736C-8F1C-42E2-A911-616581C69E17}">
      <dgm:prSet/>
      <dgm:spPr/>
      <dgm:t>
        <a:bodyPr/>
        <a:lstStyle/>
        <a:p>
          <a:endParaRPr lang="en-US"/>
        </a:p>
      </dgm:t>
    </dgm:pt>
    <dgm:pt modelId="{8F130443-D40F-458A-8BC1-3551F0869449}" type="sibTrans" cxnId="{7266736C-8F1C-42E2-A911-616581C69E17}">
      <dgm:prSet/>
      <dgm:spPr/>
      <dgm:t>
        <a:bodyPr/>
        <a:lstStyle/>
        <a:p>
          <a:endParaRPr lang="en-US"/>
        </a:p>
      </dgm:t>
    </dgm:pt>
    <dgm:pt modelId="{1152B7B3-4A6B-4A5C-A438-25449BFBA98D}">
      <dgm:prSet/>
      <dgm:spPr/>
      <dgm:t>
        <a:bodyPr/>
        <a:lstStyle/>
        <a:p>
          <a:r>
            <a:rPr lang="en-GB"/>
            <a:t>Materials &amp; Sustainability Specialist - Iona Cousins (2411526)</a:t>
          </a:r>
          <a:endParaRPr lang="en-US"/>
        </a:p>
      </dgm:t>
    </dgm:pt>
    <dgm:pt modelId="{1F6669E2-A72C-461A-A1A8-8D092E8E1E32}" type="parTrans" cxnId="{14673B4E-AA56-4F9C-92D5-646F58D11706}">
      <dgm:prSet/>
      <dgm:spPr/>
      <dgm:t>
        <a:bodyPr/>
        <a:lstStyle/>
        <a:p>
          <a:endParaRPr lang="en-US"/>
        </a:p>
      </dgm:t>
    </dgm:pt>
    <dgm:pt modelId="{FD304EEB-CAC0-4814-92E9-05CF0998FDD0}" type="sibTrans" cxnId="{14673B4E-AA56-4F9C-92D5-646F58D11706}">
      <dgm:prSet/>
      <dgm:spPr/>
      <dgm:t>
        <a:bodyPr/>
        <a:lstStyle/>
        <a:p>
          <a:endParaRPr lang="en-US"/>
        </a:p>
      </dgm:t>
    </dgm:pt>
    <dgm:pt modelId="{6CD8ED3E-2C44-405F-ADC5-5402220ECB84}">
      <dgm:prSet/>
      <dgm:spPr/>
      <dgm:t>
        <a:bodyPr/>
        <a:lstStyle/>
        <a:p>
          <a:r>
            <a:rPr lang="en-GB"/>
            <a:t>Analysis Specialist - Lily Mather (2306724)</a:t>
          </a:r>
          <a:endParaRPr lang="en-US"/>
        </a:p>
      </dgm:t>
    </dgm:pt>
    <dgm:pt modelId="{D82CA7AC-E881-412C-98FE-F417FD5E8337}" type="parTrans" cxnId="{AC81C759-A4B9-4F6F-A3FF-177ADF7D406B}">
      <dgm:prSet/>
      <dgm:spPr/>
      <dgm:t>
        <a:bodyPr/>
        <a:lstStyle/>
        <a:p>
          <a:endParaRPr lang="en-US"/>
        </a:p>
      </dgm:t>
    </dgm:pt>
    <dgm:pt modelId="{9AE6CED3-A1BD-4DB8-8C4B-F5591DF0FE99}" type="sibTrans" cxnId="{AC81C759-A4B9-4F6F-A3FF-177ADF7D406B}">
      <dgm:prSet/>
      <dgm:spPr/>
      <dgm:t>
        <a:bodyPr/>
        <a:lstStyle/>
        <a:p>
          <a:endParaRPr lang="en-US"/>
        </a:p>
      </dgm:t>
    </dgm:pt>
    <dgm:pt modelId="{E65397A7-A7F9-4A4D-9503-3292E1B98046}">
      <dgm:prSet/>
      <dgm:spPr/>
      <dgm:t>
        <a:bodyPr/>
        <a:lstStyle/>
        <a:p>
          <a:r>
            <a:rPr lang="en-GB"/>
            <a:t>Procurement &amp; Implementation Specialist - Joe James (2320115)</a:t>
          </a:r>
          <a:endParaRPr lang="en-US"/>
        </a:p>
      </dgm:t>
    </dgm:pt>
    <dgm:pt modelId="{8B1853FA-7F2B-4230-94E2-724F82A36AD6}" type="parTrans" cxnId="{7EF6A270-3913-44B5-8BC6-CEEEB328A200}">
      <dgm:prSet/>
      <dgm:spPr/>
      <dgm:t>
        <a:bodyPr/>
        <a:lstStyle/>
        <a:p>
          <a:endParaRPr lang="en-US"/>
        </a:p>
      </dgm:t>
    </dgm:pt>
    <dgm:pt modelId="{90C3BBC7-2708-40BF-A683-3A98C190DFC5}" type="sibTrans" cxnId="{7EF6A270-3913-44B5-8BC6-CEEEB328A200}">
      <dgm:prSet/>
      <dgm:spPr/>
      <dgm:t>
        <a:bodyPr/>
        <a:lstStyle/>
        <a:p>
          <a:endParaRPr lang="en-US"/>
        </a:p>
      </dgm:t>
    </dgm:pt>
    <dgm:pt modelId="{A5A8E36F-7793-4694-9554-C8AEA1BE80BA}" type="pres">
      <dgm:prSet presAssocID="{72B75C9D-0A19-4CFF-990A-C31B9DFD022D}" presName="vert0" presStyleCnt="0">
        <dgm:presLayoutVars>
          <dgm:dir/>
          <dgm:animOne val="branch"/>
          <dgm:animLvl val="lvl"/>
        </dgm:presLayoutVars>
      </dgm:prSet>
      <dgm:spPr/>
    </dgm:pt>
    <dgm:pt modelId="{DF09CABF-32D3-46A0-B379-DCC46480E539}" type="pres">
      <dgm:prSet presAssocID="{14BD75B7-EB76-498C-8025-4F62569502CA}" presName="thickLine" presStyleLbl="alignNode1" presStyleIdx="0" presStyleCnt="6"/>
      <dgm:spPr/>
    </dgm:pt>
    <dgm:pt modelId="{8FB288B3-95D9-487B-9075-C7CF4609BB84}" type="pres">
      <dgm:prSet presAssocID="{14BD75B7-EB76-498C-8025-4F62569502CA}" presName="horz1" presStyleCnt="0"/>
      <dgm:spPr/>
    </dgm:pt>
    <dgm:pt modelId="{12F11F1A-0995-4C59-A54A-21121516D7FE}" type="pres">
      <dgm:prSet presAssocID="{14BD75B7-EB76-498C-8025-4F62569502CA}" presName="tx1" presStyleLbl="revTx" presStyleIdx="0" presStyleCnt="6"/>
      <dgm:spPr/>
    </dgm:pt>
    <dgm:pt modelId="{8BDE593B-64CE-47A8-B5F7-5BFD79939648}" type="pres">
      <dgm:prSet presAssocID="{14BD75B7-EB76-498C-8025-4F62569502CA}" presName="vert1" presStyleCnt="0"/>
      <dgm:spPr/>
    </dgm:pt>
    <dgm:pt modelId="{2BF651E5-5AE8-40FA-BBC0-B78ED665F6B0}" type="pres">
      <dgm:prSet presAssocID="{4F179EA4-2E0C-4E6A-AD91-2086647379A5}" presName="thickLine" presStyleLbl="alignNode1" presStyleIdx="1" presStyleCnt="6"/>
      <dgm:spPr/>
    </dgm:pt>
    <dgm:pt modelId="{B824EFE8-2766-419D-B357-E53EA1E3397A}" type="pres">
      <dgm:prSet presAssocID="{4F179EA4-2E0C-4E6A-AD91-2086647379A5}" presName="horz1" presStyleCnt="0"/>
      <dgm:spPr/>
    </dgm:pt>
    <dgm:pt modelId="{49ABBE89-C125-43A2-A92A-B99C21AC0677}" type="pres">
      <dgm:prSet presAssocID="{4F179EA4-2E0C-4E6A-AD91-2086647379A5}" presName="tx1" presStyleLbl="revTx" presStyleIdx="1" presStyleCnt="6"/>
      <dgm:spPr/>
    </dgm:pt>
    <dgm:pt modelId="{B13B3F27-3F7F-4F8B-ACA8-9B35C8F52AEF}" type="pres">
      <dgm:prSet presAssocID="{4F179EA4-2E0C-4E6A-AD91-2086647379A5}" presName="vert1" presStyleCnt="0"/>
      <dgm:spPr/>
    </dgm:pt>
    <dgm:pt modelId="{FB401F40-FF3B-48D6-A0D3-50B3ADB65C46}" type="pres">
      <dgm:prSet presAssocID="{DF86443C-DD3F-46CA-B549-600757CAEAA3}" presName="thickLine" presStyleLbl="alignNode1" presStyleIdx="2" presStyleCnt="6"/>
      <dgm:spPr/>
    </dgm:pt>
    <dgm:pt modelId="{417377E5-4551-4E66-A163-BAADEA060989}" type="pres">
      <dgm:prSet presAssocID="{DF86443C-DD3F-46CA-B549-600757CAEAA3}" presName="horz1" presStyleCnt="0"/>
      <dgm:spPr/>
    </dgm:pt>
    <dgm:pt modelId="{60CB93A7-24FF-48A0-BBF5-760BB8C1ABCC}" type="pres">
      <dgm:prSet presAssocID="{DF86443C-DD3F-46CA-B549-600757CAEAA3}" presName="tx1" presStyleLbl="revTx" presStyleIdx="2" presStyleCnt="6"/>
      <dgm:spPr/>
    </dgm:pt>
    <dgm:pt modelId="{EA6958A4-859E-4080-955E-BCF4C35D8C81}" type="pres">
      <dgm:prSet presAssocID="{DF86443C-DD3F-46CA-B549-600757CAEAA3}" presName="vert1" presStyleCnt="0"/>
      <dgm:spPr/>
    </dgm:pt>
    <dgm:pt modelId="{72E8FAB6-1575-4AD3-B6DD-05C4295F061E}" type="pres">
      <dgm:prSet presAssocID="{1152B7B3-4A6B-4A5C-A438-25449BFBA98D}" presName="thickLine" presStyleLbl="alignNode1" presStyleIdx="3" presStyleCnt="6"/>
      <dgm:spPr/>
    </dgm:pt>
    <dgm:pt modelId="{370F1D0D-F64F-4E05-BC39-F2BC51B4E095}" type="pres">
      <dgm:prSet presAssocID="{1152B7B3-4A6B-4A5C-A438-25449BFBA98D}" presName="horz1" presStyleCnt="0"/>
      <dgm:spPr/>
    </dgm:pt>
    <dgm:pt modelId="{0C1E290C-294C-4D4E-B782-7ADC4FE7393F}" type="pres">
      <dgm:prSet presAssocID="{1152B7B3-4A6B-4A5C-A438-25449BFBA98D}" presName="tx1" presStyleLbl="revTx" presStyleIdx="3" presStyleCnt="6"/>
      <dgm:spPr/>
    </dgm:pt>
    <dgm:pt modelId="{3F22986D-B4F4-4C44-B537-3F90589E320A}" type="pres">
      <dgm:prSet presAssocID="{1152B7B3-4A6B-4A5C-A438-25449BFBA98D}" presName="vert1" presStyleCnt="0"/>
      <dgm:spPr/>
    </dgm:pt>
    <dgm:pt modelId="{2ABE4551-0654-4293-9389-42DE080D2822}" type="pres">
      <dgm:prSet presAssocID="{6CD8ED3E-2C44-405F-ADC5-5402220ECB84}" presName="thickLine" presStyleLbl="alignNode1" presStyleIdx="4" presStyleCnt="6"/>
      <dgm:spPr/>
    </dgm:pt>
    <dgm:pt modelId="{B91FBBFF-8386-42D8-B2A3-BFB1ED0A3750}" type="pres">
      <dgm:prSet presAssocID="{6CD8ED3E-2C44-405F-ADC5-5402220ECB84}" presName="horz1" presStyleCnt="0"/>
      <dgm:spPr/>
    </dgm:pt>
    <dgm:pt modelId="{5F97EB84-2F4F-4978-B4DA-1A272CA28B5F}" type="pres">
      <dgm:prSet presAssocID="{6CD8ED3E-2C44-405F-ADC5-5402220ECB84}" presName="tx1" presStyleLbl="revTx" presStyleIdx="4" presStyleCnt="6"/>
      <dgm:spPr/>
    </dgm:pt>
    <dgm:pt modelId="{7A3F175E-49AB-40AF-B66B-48FEC2FB5F8A}" type="pres">
      <dgm:prSet presAssocID="{6CD8ED3E-2C44-405F-ADC5-5402220ECB84}" presName="vert1" presStyleCnt="0"/>
      <dgm:spPr/>
    </dgm:pt>
    <dgm:pt modelId="{207AE363-143B-4FC6-89C4-C639B6FC4EE6}" type="pres">
      <dgm:prSet presAssocID="{E65397A7-A7F9-4A4D-9503-3292E1B98046}" presName="thickLine" presStyleLbl="alignNode1" presStyleIdx="5" presStyleCnt="6"/>
      <dgm:spPr/>
    </dgm:pt>
    <dgm:pt modelId="{D5760A1C-CAEF-4C63-B314-E9D2242F682B}" type="pres">
      <dgm:prSet presAssocID="{E65397A7-A7F9-4A4D-9503-3292E1B98046}" presName="horz1" presStyleCnt="0"/>
      <dgm:spPr/>
    </dgm:pt>
    <dgm:pt modelId="{AA19BCA8-7613-493A-A207-722342709020}" type="pres">
      <dgm:prSet presAssocID="{E65397A7-A7F9-4A4D-9503-3292E1B98046}" presName="tx1" presStyleLbl="revTx" presStyleIdx="5" presStyleCnt="6"/>
      <dgm:spPr/>
    </dgm:pt>
    <dgm:pt modelId="{92554C26-DC2B-4966-A9FF-E750DC6A3531}" type="pres">
      <dgm:prSet presAssocID="{E65397A7-A7F9-4A4D-9503-3292E1B98046}" presName="vert1" presStyleCnt="0"/>
      <dgm:spPr/>
    </dgm:pt>
  </dgm:ptLst>
  <dgm:cxnLst>
    <dgm:cxn modelId="{287F6D17-0AC8-4197-A948-1B4B541B1DA3}" srcId="{72B75C9D-0A19-4CFF-990A-C31B9DFD022D}" destId="{14BD75B7-EB76-498C-8025-4F62569502CA}" srcOrd="0" destOrd="0" parTransId="{DF8A97D4-8F99-4CD9-AAA5-1509B4B65282}" sibTransId="{EC5565B0-27F0-4343-9529-66714956269F}"/>
    <dgm:cxn modelId="{7266736C-8F1C-42E2-A911-616581C69E17}" srcId="{72B75C9D-0A19-4CFF-990A-C31B9DFD022D}" destId="{DF86443C-DD3F-46CA-B549-600757CAEAA3}" srcOrd="2" destOrd="0" parTransId="{F5A6816B-78FF-4601-A5EA-C4DD9B4D4AAE}" sibTransId="{8F130443-D40F-458A-8BC1-3551F0869449}"/>
    <dgm:cxn modelId="{14673B4E-AA56-4F9C-92D5-646F58D11706}" srcId="{72B75C9D-0A19-4CFF-990A-C31B9DFD022D}" destId="{1152B7B3-4A6B-4A5C-A438-25449BFBA98D}" srcOrd="3" destOrd="0" parTransId="{1F6669E2-A72C-461A-A1A8-8D092E8E1E32}" sibTransId="{FD304EEB-CAC0-4814-92E9-05CF0998FDD0}"/>
    <dgm:cxn modelId="{7EF6A270-3913-44B5-8BC6-CEEEB328A200}" srcId="{72B75C9D-0A19-4CFF-990A-C31B9DFD022D}" destId="{E65397A7-A7F9-4A4D-9503-3292E1B98046}" srcOrd="5" destOrd="0" parTransId="{8B1853FA-7F2B-4230-94E2-724F82A36AD6}" sibTransId="{90C3BBC7-2708-40BF-A683-3A98C190DFC5}"/>
    <dgm:cxn modelId="{B4E73355-B696-4EFE-A967-5A394FA55690}" type="presOf" srcId="{4F179EA4-2E0C-4E6A-AD91-2086647379A5}" destId="{49ABBE89-C125-43A2-A92A-B99C21AC0677}" srcOrd="0" destOrd="0" presId="urn:microsoft.com/office/officeart/2008/layout/LinedList"/>
    <dgm:cxn modelId="{DED9FC76-C10B-4CF3-9E3B-181EE6DD2F49}" type="presOf" srcId="{72B75C9D-0A19-4CFF-990A-C31B9DFD022D}" destId="{A5A8E36F-7793-4694-9554-C8AEA1BE80BA}" srcOrd="0" destOrd="0" presId="urn:microsoft.com/office/officeart/2008/layout/LinedList"/>
    <dgm:cxn modelId="{AC81C759-A4B9-4F6F-A3FF-177ADF7D406B}" srcId="{72B75C9D-0A19-4CFF-990A-C31B9DFD022D}" destId="{6CD8ED3E-2C44-405F-ADC5-5402220ECB84}" srcOrd="4" destOrd="0" parTransId="{D82CA7AC-E881-412C-98FE-F417FD5E8337}" sibTransId="{9AE6CED3-A1BD-4DB8-8C4B-F5591DF0FE99}"/>
    <dgm:cxn modelId="{E2B6EE98-5AF5-45EE-B267-2C8FE1DADB69}" type="presOf" srcId="{6CD8ED3E-2C44-405F-ADC5-5402220ECB84}" destId="{5F97EB84-2F4F-4978-B4DA-1A272CA28B5F}" srcOrd="0" destOrd="0" presId="urn:microsoft.com/office/officeart/2008/layout/LinedList"/>
    <dgm:cxn modelId="{58CF11A0-3677-4641-91D0-5403739ACB10}" srcId="{72B75C9D-0A19-4CFF-990A-C31B9DFD022D}" destId="{4F179EA4-2E0C-4E6A-AD91-2086647379A5}" srcOrd="1" destOrd="0" parTransId="{3DD906C0-7468-4D8D-9DB6-D8A333C062D6}" sibTransId="{633BFFD4-A6A3-4EA0-A1A3-69B887E70E4D}"/>
    <dgm:cxn modelId="{341A3FBE-8DC1-4F15-92E8-A2B7EFA97371}" type="presOf" srcId="{DF86443C-DD3F-46CA-B549-600757CAEAA3}" destId="{60CB93A7-24FF-48A0-BBF5-760BB8C1ABCC}" srcOrd="0" destOrd="0" presId="urn:microsoft.com/office/officeart/2008/layout/LinedList"/>
    <dgm:cxn modelId="{782040C4-B366-4A7A-9AC5-DFB075137797}" type="presOf" srcId="{E65397A7-A7F9-4A4D-9503-3292E1B98046}" destId="{AA19BCA8-7613-493A-A207-722342709020}" srcOrd="0" destOrd="0" presId="urn:microsoft.com/office/officeart/2008/layout/LinedList"/>
    <dgm:cxn modelId="{B1B094D6-36F9-4FE4-B0DD-D65C22710A5B}" type="presOf" srcId="{14BD75B7-EB76-498C-8025-4F62569502CA}" destId="{12F11F1A-0995-4C59-A54A-21121516D7FE}" srcOrd="0" destOrd="0" presId="urn:microsoft.com/office/officeart/2008/layout/LinedList"/>
    <dgm:cxn modelId="{916D94FF-5CC1-451A-A365-0AF4F4BA48DB}" type="presOf" srcId="{1152B7B3-4A6B-4A5C-A438-25449BFBA98D}" destId="{0C1E290C-294C-4D4E-B782-7ADC4FE7393F}" srcOrd="0" destOrd="0" presId="urn:microsoft.com/office/officeart/2008/layout/LinedList"/>
    <dgm:cxn modelId="{FC414C6D-BB8B-46BD-91BE-C8C71F79527B}" type="presParOf" srcId="{A5A8E36F-7793-4694-9554-C8AEA1BE80BA}" destId="{DF09CABF-32D3-46A0-B379-DCC46480E539}" srcOrd="0" destOrd="0" presId="urn:microsoft.com/office/officeart/2008/layout/LinedList"/>
    <dgm:cxn modelId="{2B1B627D-2236-4668-A148-6FBE4C230B64}" type="presParOf" srcId="{A5A8E36F-7793-4694-9554-C8AEA1BE80BA}" destId="{8FB288B3-95D9-487B-9075-C7CF4609BB84}" srcOrd="1" destOrd="0" presId="urn:microsoft.com/office/officeart/2008/layout/LinedList"/>
    <dgm:cxn modelId="{582401FF-CAB5-4E83-BA01-368CEBDA1E51}" type="presParOf" srcId="{8FB288B3-95D9-487B-9075-C7CF4609BB84}" destId="{12F11F1A-0995-4C59-A54A-21121516D7FE}" srcOrd="0" destOrd="0" presId="urn:microsoft.com/office/officeart/2008/layout/LinedList"/>
    <dgm:cxn modelId="{DC24E013-7847-4546-A295-3CF247D075A4}" type="presParOf" srcId="{8FB288B3-95D9-487B-9075-C7CF4609BB84}" destId="{8BDE593B-64CE-47A8-B5F7-5BFD79939648}" srcOrd="1" destOrd="0" presId="urn:microsoft.com/office/officeart/2008/layout/LinedList"/>
    <dgm:cxn modelId="{442BD7A1-0467-4283-9964-02166F167F49}" type="presParOf" srcId="{A5A8E36F-7793-4694-9554-C8AEA1BE80BA}" destId="{2BF651E5-5AE8-40FA-BBC0-B78ED665F6B0}" srcOrd="2" destOrd="0" presId="urn:microsoft.com/office/officeart/2008/layout/LinedList"/>
    <dgm:cxn modelId="{71B660AC-AE2C-47F6-BDBB-5AD577EFE187}" type="presParOf" srcId="{A5A8E36F-7793-4694-9554-C8AEA1BE80BA}" destId="{B824EFE8-2766-419D-B357-E53EA1E3397A}" srcOrd="3" destOrd="0" presId="urn:microsoft.com/office/officeart/2008/layout/LinedList"/>
    <dgm:cxn modelId="{DE4A5870-3700-40CE-AB54-493D7B188317}" type="presParOf" srcId="{B824EFE8-2766-419D-B357-E53EA1E3397A}" destId="{49ABBE89-C125-43A2-A92A-B99C21AC0677}" srcOrd="0" destOrd="0" presId="urn:microsoft.com/office/officeart/2008/layout/LinedList"/>
    <dgm:cxn modelId="{04221488-B305-45D4-9602-C8705C9963DB}" type="presParOf" srcId="{B824EFE8-2766-419D-B357-E53EA1E3397A}" destId="{B13B3F27-3F7F-4F8B-ACA8-9B35C8F52AEF}" srcOrd="1" destOrd="0" presId="urn:microsoft.com/office/officeart/2008/layout/LinedList"/>
    <dgm:cxn modelId="{2161EDAB-DBB0-448F-83CD-2E71981702A8}" type="presParOf" srcId="{A5A8E36F-7793-4694-9554-C8AEA1BE80BA}" destId="{FB401F40-FF3B-48D6-A0D3-50B3ADB65C46}" srcOrd="4" destOrd="0" presId="urn:microsoft.com/office/officeart/2008/layout/LinedList"/>
    <dgm:cxn modelId="{2972EA97-1C65-48D0-B5B2-11CBE61B8523}" type="presParOf" srcId="{A5A8E36F-7793-4694-9554-C8AEA1BE80BA}" destId="{417377E5-4551-4E66-A163-BAADEA060989}" srcOrd="5" destOrd="0" presId="urn:microsoft.com/office/officeart/2008/layout/LinedList"/>
    <dgm:cxn modelId="{6046CBAA-290D-43A9-9549-91ED8D65BE3F}" type="presParOf" srcId="{417377E5-4551-4E66-A163-BAADEA060989}" destId="{60CB93A7-24FF-48A0-BBF5-760BB8C1ABCC}" srcOrd="0" destOrd="0" presId="urn:microsoft.com/office/officeart/2008/layout/LinedList"/>
    <dgm:cxn modelId="{06F2A89F-9D9E-43C3-8A20-6D717A14DD52}" type="presParOf" srcId="{417377E5-4551-4E66-A163-BAADEA060989}" destId="{EA6958A4-859E-4080-955E-BCF4C35D8C81}" srcOrd="1" destOrd="0" presId="urn:microsoft.com/office/officeart/2008/layout/LinedList"/>
    <dgm:cxn modelId="{43DA498E-E1B4-44D8-A22A-D2033C6D5151}" type="presParOf" srcId="{A5A8E36F-7793-4694-9554-C8AEA1BE80BA}" destId="{72E8FAB6-1575-4AD3-B6DD-05C4295F061E}" srcOrd="6" destOrd="0" presId="urn:microsoft.com/office/officeart/2008/layout/LinedList"/>
    <dgm:cxn modelId="{BB702978-1AC5-46D0-8318-E71F2BC4B238}" type="presParOf" srcId="{A5A8E36F-7793-4694-9554-C8AEA1BE80BA}" destId="{370F1D0D-F64F-4E05-BC39-F2BC51B4E095}" srcOrd="7" destOrd="0" presId="urn:microsoft.com/office/officeart/2008/layout/LinedList"/>
    <dgm:cxn modelId="{90AF803D-D5B4-4071-B2BD-DA51AC920073}" type="presParOf" srcId="{370F1D0D-F64F-4E05-BC39-F2BC51B4E095}" destId="{0C1E290C-294C-4D4E-B782-7ADC4FE7393F}" srcOrd="0" destOrd="0" presId="urn:microsoft.com/office/officeart/2008/layout/LinedList"/>
    <dgm:cxn modelId="{4F4160D6-9C1C-43E2-BF45-B62D05182CE5}" type="presParOf" srcId="{370F1D0D-F64F-4E05-BC39-F2BC51B4E095}" destId="{3F22986D-B4F4-4C44-B537-3F90589E320A}" srcOrd="1" destOrd="0" presId="urn:microsoft.com/office/officeart/2008/layout/LinedList"/>
    <dgm:cxn modelId="{B0829A28-93A6-43FA-8E2C-334A2CE073E1}" type="presParOf" srcId="{A5A8E36F-7793-4694-9554-C8AEA1BE80BA}" destId="{2ABE4551-0654-4293-9389-42DE080D2822}" srcOrd="8" destOrd="0" presId="urn:microsoft.com/office/officeart/2008/layout/LinedList"/>
    <dgm:cxn modelId="{ED68E6E3-AECA-4E42-9374-32B618AC15C9}" type="presParOf" srcId="{A5A8E36F-7793-4694-9554-C8AEA1BE80BA}" destId="{B91FBBFF-8386-42D8-B2A3-BFB1ED0A3750}" srcOrd="9" destOrd="0" presId="urn:microsoft.com/office/officeart/2008/layout/LinedList"/>
    <dgm:cxn modelId="{730982AD-0B06-4C24-AEBA-63C863399CAB}" type="presParOf" srcId="{B91FBBFF-8386-42D8-B2A3-BFB1ED0A3750}" destId="{5F97EB84-2F4F-4978-B4DA-1A272CA28B5F}" srcOrd="0" destOrd="0" presId="urn:microsoft.com/office/officeart/2008/layout/LinedList"/>
    <dgm:cxn modelId="{97568DB3-DA7D-422A-8CF5-F3104493C8C9}" type="presParOf" srcId="{B91FBBFF-8386-42D8-B2A3-BFB1ED0A3750}" destId="{7A3F175E-49AB-40AF-B66B-48FEC2FB5F8A}" srcOrd="1" destOrd="0" presId="urn:microsoft.com/office/officeart/2008/layout/LinedList"/>
    <dgm:cxn modelId="{E9A5AF7E-7BD3-46D2-964E-4585B0CAC30E}" type="presParOf" srcId="{A5A8E36F-7793-4694-9554-C8AEA1BE80BA}" destId="{207AE363-143B-4FC6-89C4-C639B6FC4EE6}" srcOrd="10" destOrd="0" presId="urn:microsoft.com/office/officeart/2008/layout/LinedList"/>
    <dgm:cxn modelId="{20E4DC21-43B8-4941-8850-37F44C3F4A3A}" type="presParOf" srcId="{A5A8E36F-7793-4694-9554-C8AEA1BE80BA}" destId="{D5760A1C-CAEF-4C63-B314-E9D2242F682B}" srcOrd="11" destOrd="0" presId="urn:microsoft.com/office/officeart/2008/layout/LinedList"/>
    <dgm:cxn modelId="{204ADFCC-1DEC-45BB-9AC3-E3602C878AAB}" type="presParOf" srcId="{D5760A1C-CAEF-4C63-B314-E9D2242F682B}" destId="{AA19BCA8-7613-493A-A207-722342709020}" srcOrd="0" destOrd="0" presId="urn:microsoft.com/office/officeart/2008/layout/LinedList"/>
    <dgm:cxn modelId="{E3280176-F667-483F-9029-BC4D39627C91}" type="presParOf" srcId="{D5760A1C-CAEF-4C63-B314-E9D2242F682B}" destId="{92554C26-DC2B-4966-A9FF-E750DC6A35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EA4D43-2FBD-477C-B9A1-B05ABDFE559D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791ED34-080D-4681-9E5B-F3FD709E870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i="0" baseline="0" dirty="0"/>
            <a:t>Project Aim</a:t>
          </a:r>
          <a:r>
            <a:rPr lang="en-GB" b="0" i="0" baseline="0" dirty="0"/>
            <a:t>: Design a sustainable water purification system</a:t>
          </a:r>
          <a:r>
            <a:rPr lang="en-GB" b="0" dirty="0">
              <a:latin typeface="Calibri Light" panose="020F0302020204030204"/>
            </a:rPr>
            <a:t>, ensure sustainability affordability and ease of maintenance.</a:t>
          </a:r>
          <a:endParaRPr lang="en-US" dirty="0"/>
        </a:p>
      </dgm:t>
    </dgm:pt>
    <dgm:pt modelId="{22D9243D-41D3-4FF3-B5B1-872602855070}" type="parTrans" cxnId="{AF692FEB-035F-4678-BF62-646F5CBEE558}">
      <dgm:prSet/>
      <dgm:spPr/>
      <dgm:t>
        <a:bodyPr/>
        <a:lstStyle/>
        <a:p>
          <a:endParaRPr lang="en-US"/>
        </a:p>
      </dgm:t>
    </dgm:pt>
    <dgm:pt modelId="{CB89F9CF-2E15-4308-80E5-6D7222E36A25}" type="sibTrans" cxnId="{AF692FEB-035F-4678-BF62-646F5CBEE558}">
      <dgm:prSet/>
      <dgm:spPr/>
      <dgm:t>
        <a:bodyPr/>
        <a:lstStyle/>
        <a:p>
          <a:endParaRPr lang="en-US"/>
        </a:p>
      </dgm:t>
    </dgm:pt>
    <dgm:pt modelId="{E94DAA07-129D-4594-94D2-7123E6DBCDA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 i="0" baseline="0" dirty="0"/>
            <a:t>Key Objectives</a:t>
          </a:r>
          <a:r>
            <a:rPr lang="en-GB" b="0" i="0" baseline="0" dirty="0"/>
            <a:t>:</a:t>
          </a:r>
          <a:endParaRPr lang="en-US" dirty="0"/>
        </a:p>
      </dgm:t>
    </dgm:pt>
    <dgm:pt modelId="{9DEDFFB0-7AE0-479E-A48F-DC1BA9F0CC8D}" type="parTrans" cxnId="{E7EC3BBA-7E27-4A0A-B625-C1ACAEC7E62E}">
      <dgm:prSet/>
      <dgm:spPr/>
      <dgm:t>
        <a:bodyPr/>
        <a:lstStyle/>
        <a:p>
          <a:endParaRPr lang="en-US"/>
        </a:p>
      </dgm:t>
    </dgm:pt>
    <dgm:pt modelId="{773E9C0A-0B1B-42B9-8322-1F4490718C74}" type="sibTrans" cxnId="{E7EC3BBA-7E27-4A0A-B625-C1ACAEC7E62E}">
      <dgm:prSet/>
      <dgm:spPr/>
      <dgm:t>
        <a:bodyPr/>
        <a:lstStyle/>
        <a:p>
          <a:endParaRPr lang="en-US"/>
        </a:p>
      </dgm:t>
    </dgm:pt>
    <dgm:pt modelId="{12D6CDB5-BA97-42BE-ADAD-415DAF502C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 dirty="0"/>
            <a:t>Efficiently purify water to meet safety standards.</a:t>
          </a:r>
          <a:endParaRPr lang="en-US" dirty="0"/>
        </a:p>
      </dgm:t>
    </dgm:pt>
    <dgm:pt modelId="{9C8E7776-3763-4E75-B120-BD35A5A2027E}" type="parTrans" cxnId="{88DCD9B4-3662-4422-BE84-6CA8AD532D2D}">
      <dgm:prSet/>
      <dgm:spPr/>
      <dgm:t>
        <a:bodyPr/>
        <a:lstStyle/>
        <a:p>
          <a:endParaRPr lang="en-US"/>
        </a:p>
      </dgm:t>
    </dgm:pt>
    <dgm:pt modelId="{06F204EC-FB19-422A-BE50-A9807B9BFAD2}" type="sibTrans" cxnId="{88DCD9B4-3662-4422-BE84-6CA8AD532D2D}">
      <dgm:prSet/>
      <dgm:spPr/>
      <dgm:t>
        <a:bodyPr/>
        <a:lstStyle/>
        <a:p>
          <a:endParaRPr lang="en-US"/>
        </a:p>
      </dgm:t>
    </dgm:pt>
    <dgm:pt modelId="{B74F4CA8-AC86-45F9-BBA4-8F18C43BB7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 dirty="0"/>
            <a:t>Utilize solar energy and gravity for power.</a:t>
          </a:r>
          <a:endParaRPr lang="en-US" dirty="0"/>
        </a:p>
      </dgm:t>
    </dgm:pt>
    <dgm:pt modelId="{86CA56F3-4126-4477-AD7E-4C913D068E77}" type="parTrans" cxnId="{75340E2B-E05E-4FE1-97F7-3A93DD55B473}">
      <dgm:prSet/>
      <dgm:spPr/>
      <dgm:t>
        <a:bodyPr/>
        <a:lstStyle/>
        <a:p>
          <a:endParaRPr lang="en-US"/>
        </a:p>
      </dgm:t>
    </dgm:pt>
    <dgm:pt modelId="{088FECCB-6380-4A7D-A56C-DCC291A99DE6}" type="sibTrans" cxnId="{75340E2B-E05E-4FE1-97F7-3A93DD55B473}">
      <dgm:prSet/>
      <dgm:spPr/>
      <dgm:t>
        <a:bodyPr/>
        <a:lstStyle/>
        <a:p>
          <a:endParaRPr lang="en-US"/>
        </a:p>
      </dgm:t>
    </dgm:pt>
    <dgm:pt modelId="{366949AA-995A-46F5-B368-3944FD5FDA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 dirty="0"/>
            <a:t>Ensure durability and scalability for rural deployment.</a:t>
          </a:r>
          <a:endParaRPr lang="en-US" dirty="0"/>
        </a:p>
      </dgm:t>
    </dgm:pt>
    <dgm:pt modelId="{6873791B-9769-4A6B-8303-644FE4F4F302}" type="parTrans" cxnId="{7493234E-8584-4554-A0AD-1ED2C6A4726F}">
      <dgm:prSet/>
      <dgm:spPr/>
      <dgm:t>
        <a:bodyPr/>
        <a:lstStyle/>
        <a:p>
          <a:endParaRPr lang="en-US"/>
        </a:p>
      </dgm:t>
    </dgm:pt>
    <dgm:pt modelId="{156ABDAE-3664-46A0-ACD2-A0514361C6CA}" type="sibTrans" cxnId="{7493234E-8584-4554-A0AD-1ED2C6A4726F}">
      <dgm:prSet/>
      <dgm:spPr/>
      <dgm:t>
        <a:bodyPr/>
        <a:lstStyle/>
        <a:p>
          <a:endParaRPr lang="en-US"/>
        </a:p>
      </dgm:t>
    </dgm:pt>
    <dgm:pt modelId="{01A5F801-06EB-4AE9-9602-AC3D43BBFCF9}">
      <dgm:prSet phldr="0"/>
      <dgm:spPr/>
      <dgm:t>
        <a:bodyPr/>
        <a:lstStyle/>
        <a:p>
          <a:pPr>
            <a:lnSpc>
              <a:spcPct val="100000"/>
            </a:lnSpc>
          </a:pPr>
          <a:endParaRPr lang="en-GB" dirty="0">
            <a:latin typeface="Calibri Light" panose="020F0302020204030204"/>
          </a:endParaRPr>
        </a:p>
      </dgm:t>
    </dgm:pt>
    <dgm:pt modelId="{6714C068-69E8-4800-8654-4A87DBD0283C}" type="parTrans" cxnId="{8B3CA5B8-EEC8-46DB-8087-B0061BA6B053}">
      <dgm:prSet/>
      <dgm:spPr/>
    </dgm:pt>
    <dgm:pt modelId="{803FF781-F561-4A6A-9554-33FF4095CF59}" type="sibTrans" cxnId="{8B3CA5B8-EEC8-46DB-8087-B0061BA6B053}">
      <dgm:prSet/>
      <dgm:spPr/>
    </dgm:pt>
    <dgm:pt modelId="{3BB1B38E-81C2-4BF9-A0C7-437A8055F931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0" i="0" baseline="0" dirty="0">
              <a:latin typeface="Calibri Light" panose="020F0302020204030204"/>
            </a:rPr>
            <a:t>Design a gravity-driven filtration system using natural materials such as sand, charcoal, and gravel</a:t>
          </a:r>
        </a:p>
      </dgm:t>
    </dgm:pt>
    <dgm:pt modelId="{7FD340B9-A711-41B2-AF98-F2DAAACBEF7A}" type="parTrans" cxnId="{2F2123C4-288F-4D01-9608-EE1337EF82DC}">
      <dgm:prSet/>
      <dgm:spPr/>
    </dgm:pt>
    <dgm:pt modelId="{FBC43F4A-F68D-400E-86A3-37E113418C15}" type="sibTrans" cxnId="{2F2123C4-288F-4D01-9608-EE1337EF82DC}">
      <dgm:prSet/>
      <dgm:spPr/>
    </dgm:pt>
    <dgm:pt modelId="{4C5D52A2-6A62-409B-9E38-72A5FF53217E}" type="pres">
      <dgm:prSet presAssocID="{D7EA4D43-2FBD-477C-B9A1-B05ABDFE559D}" presName="root" presStyleCnt="0">
        <dgm:presLayoutVars>
          <dgm:dir/>
          <dgm:resizeHandles val="exact"/>
        </dgm:presLayoutVars>
      </dgm:prSet>
      <dgm:spPr/>
    </dgm:pt>
    <dgm:pt modelId="{029C425A-F069-406D-8916-267C8BAC7A54}" type="pres">
      <dgm:prSet presAssocID="{3791ED34-080D-4681-9E5B-F3FD709E870D}" presName="compNode" presStyleCnt="0"/>
      <dgm:spPr/>
    </dgm:pt>
    <dgm:pt modelId="{37AFADF9-21AD-4667-96D4-CD18214B2997}" type="pres">
      <dgm:prSet presAssocID="{3791ED34-080D-4681-9E5B-F3FD709E870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ring"/>
        </a:ext>
      </dgm:extLst>
    </dgm:pt>
    <dgm:pt modelId="{16FCFE15-213B-4D79-B4A5-7360F72CECDC}" type="pres">
      <dgm:prSet presAssocID="{3791ED34-080D-4681-9E5B-F3FD709E870D}" presName="iconSpace" presStyleCnt="0"/>
      <dgm:spPr/>
    </dgm:pt>
    <dgm:pt modelId="{4A44C34C-D6B3-4582-AAD1-D0EB0899191B}" type="pres">
      <dgm:prSet presAssocID="{3791ED34-080D-4681-9E5B-F3FD709E870D}" presName="parTx" presStyleLbl="revTx" presStyleIdx="0" presStyleCnt="4">
        <dgm:presLayoutVars>
          <dgm:chMax val="0"/>
          <dgm:chPref val="0"/>
        </dgm:presLayoutVars>
      </dgm:prSet>
      <dgm:spPr/>
    </dgm:pt>
    <dgm:pt modelId="{26876E83-90CD-4A41-B820-FA56FE572C3A}" type="pres">
      <dgm:prSet presAssocID="{3791ED34-080D-4681-9E5B-F3FD709E870D}" presName="txSpace" presStyleCnt="0"/>
      <dgm:spPr/>
    </dgm:pt>
    <dgm:pt modelId="{C3846ED6-B738-4A80-BFFE-6F638242A9CC}" type="pres">
      <dgm:prSet presAssocID="{3791ED34-080D-4681-9E5B-F3FD709E870D}" presName="desTx" presStyleLbl="revTx" presStyleIdx="1" presStyleCnt="4">
        <dgm:presLayoutVars/>
      </dgm:prSet>
      <dgm:spPr/>
    </dgm:pt>
    <dgm:pt modelId="{16064399-0570-42CA-BCA5-E5429C624530}" type="pres">
      <dgm:prSet presAssocID="{CB89F9CF-2E15-4308-80E5-6D7222E36A25}" presName="sibTrans" presStyleCnt="0"/>
      <dgm:spPr/>
    </dgm:pt>
    <dgm:pt modelId="{5FF43F6A-C49D-44E5-B5C6-F5CD56448638}" type="pres">
      <dgm:prSet presAssocID="{E94DAA07-129D-4594-94D2-7123E6DBCDAA}" presName="compNode" presStyleCnt="0"/>
      <dgm:spPr/>
    </dgm:pt>
    <dgm:pt modelId="{696BF83C-CEB1-42BC-B24B-BEC723A5D5DB}" type="pres">
      <dgm:prSet presAssocID="{E94DAA07-129D-4594-94D2-7123E6DBCDA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9BC9FF1D-A3CF-40EE-BE13-26A536DD370A}" type="pres">
      <dgm:prSet presAssocID="{E94DAA07-129D-4594-94D2-7123E6DBCDAA}" presName="iconSpace" presStyleCnt="0"/>
      <dgm:spPr/>
    </dgm:pt>
    <dgm:pt modelId="{1CD3BFC2-2022-4E04-8091-84ADCC7AFD54}" type="pres">
      <dgm:prSet presAssocID="{E94DAA07-129D-4594-94D2-7123E6DBCDAA}" presName="parTx" presStyleLbl="revTx" presStyleIdx="2" presStyleCnt="4">
        <dgm:presLayoutVars>
          <dgm:chMax val="0"/>
          <dgm:chPref val="0"/>
        </dgm:presLayoutVars>
      </dgm:prSet>
      <dgm:spPr/>
    </dgm:pt>
    <dgm:pt modelId="{186BB957-78C8-43F2-870F-90FDB01D34CD}" type="pres">
      <dgm:prSet presAssocID="{E94DAA07-129D-4594-94D2-7123E6DBCDAA}" presName="txSpace" presStyleCnt="0"/>
      <dgm:spPr/>
    </dgm:pt>
    <dgm:pt modelId="{10B88084-77F7-4E41-B2BB-5E125C9D04FC}" type="pres">
      <dgm:prSet presAssocID="{E94DAA07-129D-4594-94D2-7123E6DBCDAA}" presName="desTx" presStyleLbl="revTx" presStyleIdx="3" presStyleCnt="4">
        <dgm:presLayoutVars/>
      </dgm:prSet>
      <dgm:spPr/>
    </dgm:pt>
  </dgm:ptLst>
  <dgm:cxnLst>
    <dgm:cxn modelId="{75340E2B-E05E-4FE1-97F7-3A93DD55B473}" srcId="{E94DAA07-129D-4594-94D2-7123E6DBCDAA}" destId="{B74F4CA8-AC86-45F9-BBA4-8F18C43BB7E6}" srcOrd="2" destOrd="0" parTransId="{86CA56F3-4126-4477-AD7E-4C913D068E77}" sibTransId="{088FECCB-6380-4A7D-A56C-DCC291A99DE6}"/>
    <dgm:cxn modelId="{7CABEA34-6431-4281-80EE-B65E3766112E}" type="presOf" srcId="{01A5F801-06EB-4AE9-9602-AC3D43BBFCF9}" destId="{10B88084-77F7-4E41-B2BB-5E125C9D04FC}" srcOrd="0" destOrd="4" presId="urn:microsoft.com/office/officeart/2018/2/layout/IconLabelDescriptionList"/>
    <dgm:cxn modelId="{7493234E-8584-4554-A0AD-1ED2C6A4726F}" srcId="{E94DAA07-129D-4594-94D2-7123E6DBCDAA}" destId="{366949AA-995A-46F5-B368-3944FD5FDA4F}" srcOrd="3" destOrd="0" parTransId="{6873791B-9769-4A6B-8303-644FE4F4F302}" sibTransId="{156ABDAE-3664-46A0-ACD2-A0514361C6CA}"/>
    <dgm:cxn modelId="{E545925A-2222-4654-A533-4CF78015010A}" type="presOf" srcId="{3791ED34-080D-4681-9E5B-F3FD709E870D}" destId="{4A44C34C-D6B3-4582-AAD1-D0EB0899191B}" srcOrd="0" destOrd="0" presId="urn:microsoft.com/office/officeart/2018/2/layout/IconLabelDescriptionList"/>
    <dgm:cxn modelId="{F97342A3-8437-4303-8A22-F426220BCFAC}" type="presOf" srcId="{D7EA4D43-2FBD-477C-B9A1-B05ABDFE559D}" destId="{4C5D52A2-6A62-409B-9E38-72A5FF53217E}" srcOrd="0" destOrd="0" presId="urn:microsoft.com/office/officeart/2018/2/layout/IconLabelDescriptionList"/>
    <dgm:cxn modelId="{273443A8-F878-4FC3-A55F-EB55885F582F}" type="presOf" srcId="{B74F4CA8-AC86-45F9-BBA4-8F18C43BB7E6}" destId="{10B88084-77F7-4E41-B2BB-5E125C9D04FC}" srcOrd="0" destOrd="2" presId="urn:microsoft.com/office/officeart/2018/2/layout/IconLabelDescriptionList"/>
    <dgm:cxn modelId="{88DCD9B4-3662-4422-BE84-6CA8AD532D2D}" srcId="{E94DAA07-129D-4594-94D2-7123E6DBCDAA}" destId="{12D6CDB5-BA97-42BE-ADAD-415DAF502C7B}" srcOrd="1" destOrd="0" parTransId="{9C8E7776-3763-4E75-B120-BD35A5A2027E}" sibTransId="{06F204EC-FB19-422A-BE50-A9807B9BFAD2}"/>
    <dgm:cxn modelId="{8B3CA5B8-EEC8-46DB-8087-B0061BA6B053}" srcId="{E94DAA07-129D-4594-94D2-7123E6DBCDAA}" destId="{01A5F801-06EB-4AE9-9602-AC3D43BBFCF9}" srcOrd="4" destOrd="0" parTransId="{6714C068-69E8-4800-8654-4A87DBD0283C}" sibTransId="{803FF781-F561-4A6A-9554-33FF4095CF59}"/>
    <dgm:cxn modelId="{FAD00DB9-9A5B-4976-9FCF-6F331514ABD4}" type="presOf" srcId="{3BB1B38E-81C2-4BF9-A0C7-437A8055F931}" destId="{10B88084-77F7-4E41-B2BB-5E125C9D04FC}" srcOrd="0" destOrd="0" presId="urn:microsoft.com/office/officeart/2018/2/layout/IconLabelDescriptionList"/>
    <dgm:cxn modelId="{E7EC3BBA-7E27-4A0A-B625-C1ACAEC7E62E}" srcId="{D7EA4D43-2FBD-477C-B9A1-B05ABDFE559D}" destId="{E94DAA07-129D-4594-94D2-7123E6DBCDAA}" srcOrd="1" destOrd="0" parTransId="{9DEDFFB0-7AE0-479E-A48F-DC1BA9F0CC8D}" sibTransId="{773E9C0A-0B1B-42B9-8322-1F4490718C74}"/>
    <dgm:cxn modelId="{31F288BE-6F57-46D5-9F0F-2DA428A49D10}" type="presOf" srcId="{12D6CDB5-BA97-42BE-ADAD-415DAF502C7B}" destId="{10B88084-77F7-4E41-B2BB-5E125C9D04FC}" srcOrd="0" destOrd="1" presId="urn:microsoft.com/office/officeart/2018/2/layout/IconLabelDescriptionList"/>
    <dgm:cxn modelId="{2F2123C4-288F-4D01-9608-EE1337EF82DC}" srcId="{E94DAA07-129D-4594-94D2-7123E6DBCDAA}" destId="{3BB1B38E-81C2-4BF9-A0C7-437A8055F931}" srcOrd="0" destOrd="0" parTransId="{7FD340B9-A711-41B2-AF98-F2DAAACBEF7A}" sibTransId="{FBC43F4A-F68D-400E-86A3-37E113418C15}"/>
    <dgm:cxn modelId="{CD9501E9-40E1-4139-B7E7-D4739C5DEB02}" type="presOf" srcId="{E94DAA07-129D-4594-94D2-7123E6DBCDAA}" destId="{1CD3BFC2-2022-4E04-8091-84ADCC7AFD54}" srcOrd="0" destOrd="0" presId="urn:microsoft.com/office/officeart/2018/2/layout/IconLabelDescriptionList"/>
    <dgm:cxn modelId="{FC0D32EA-EF7C-4D87-A4DF-61015B8E6FF5}" type="presOf" srcId="{366949AA-995A-46F5-B368-3944FD5FDA4F}" destId="{10B88084-77F7-4E41-B2BB-5E125C9D04FC}" srcOrd="0" destOrd="3" presId="urn:microsoft.com/office/officeart/2018/2/layout/IconLabelDescriptionList"/>
    <dgm:cxn modelId="{AF692FEB-035F-4678-BF62-646F5CBEE558}" srcId="{D7EA4D43-2FBD-477C-B9A1-B05ABDFE559D}" destId="{3791ED34-080D-4681-9E5B-F3FD709E870D}" srcOrd="0" destOrd="0" parTransId="{22D9243D-41D3-4FF3-B5B1-872602855070}" sibTransId="{CB89F9CF-2E15-4308-80E5-6D7222E36A25}"/>
    <dgm:cxn modelId="{2A83D290-6A13-45B7-B474-5F6CA5476C70}" type="presParOf" srcId="{4C5D52A2-6A62-409B-9E38-72A5FF53217E}" destId="{029C425A-F069-406D-8916-267C8BAC7A54}" srcOrd="0" destOrd="0" presId="urn:microsoft.com/office/officeart/2018/2/layout/IconLabelDescriptionList"/>
    <dgm:cxn modelId="{74C64119-16C4-4193-A92B-268CBAC880E8}" type="presParOf" srcId="{029C425A-F069-406D-8916-267C8BAC7A54}" destId="{37AFADF9-21AD-4667-96D4-CD18214B2997}" srcOrd="0" destOrd="0" presId="urn:microsoft.com/office/officeart/2018/2/layout/IconLabelDescriptionList"/>
    <dgm:cxn modelId="{C90738D7-008F-4C45-B5C3-DFD7395A6C82}" type="presParOf" srcId="{029C425A-F069-406D-8916-267C8BAC7A54}" destId="{16FCFE15-213B-4D79-B4A5-7360F72CECDC}" srcOrd="1" destOrd="0" presId="urn:microsoft.com/office/officeart/2018/2/layout/IconLabelDescriptionList"/>
    <dgm:cxn modelId="{D2FB870B-9BE0-4EAE-95E4-D716274AD5CC}" type="presParOf" srcId="{029C425A-F069-406D-8916-267C8BAC7A54}" destId="{4A44C34C-D6B3-4582-AAD1-D0EB0899191B}" srcOrd="2" destOrd="0" presId="urn:microsoft.com/office/officeart/2018/2/layout/IconLabelDescriptionList"/>
    <dgm:cxn modelId="{7B00230F-BAED-4D69-BC73-3A02B09E055B}" type="presParOf" srcId="{029C425A-F069-406D-8916-267C8BAC7A54}" destId="{26876E83-90CD-4A41-B820-FA56FE572C3A}" srcOrd="3" destOrd="0" presId="urn:microsoft.com/office/officeart/2018/2/layout/IconLabelDescriptionList"/>
    <dgm:cxn modelId="{A985AB5B-8EED-4411-BC60-39341BC46C88}" type="presParOf" srcId="{029C425A-F069-406D-8916-267C8BAC7A54}" destId="{C3846ED6-B738-4A80-BFFE-6F638242A9CC}" srcOrd="4" destOrd="0" presId="urn:microsoft.com/office/officeart/2018/2/layout/IconLabelDescriptionList"/>
    <dgm:cxn modelId="{2B9D2ECF-129C-403A-9ED7-A6616C014E0D}" type="presParOf" srcId="{4C5D52A2-6A62-409B-9E38-72A5FF53217E}" destId="{16064399-0570-42CA-BCA5-E5429C624530}" srcOrd="1" destOrd="0" presId="urn:microsoft.com/office/officeart/2018/2/layout/IconLabelDescriptionList"/>
    <dgm:cxn modelId="{80AC40C7-4369-4E16-AE70-679344A2CF5F}" type="presParOf" srcId="{4C5D52A2-6A62-409B-9E38-72A5FF53217E}" destId="{5FF43F6A-C49D-44E5-B5C6-F5CD56448638}" srcOrd="2" destOrd="0" presId="urn:microsoft.com/office/officeart/2018/2/layout/IconLabelDescriptionList"/>
    <dgm:cxn modelId="{0A674C10-51FC-4627-822C-60BA03365671}" type="presParOf" srcId="{5FF43F6A-C49D-44E5-B5C6-F5CD56448638}" destId="{696BF83C-CEB1-42BC-B24B-BEC723A5D5DB}" srcOrd="0" destOrd="0" presId="urn:microsoft.com/office/officeart/2018/2/layout/IconLabelDescriptionList"/>
    <dgm:cxn modelId="{89A22C76-8644-414B-889F-216EDBE0DA07}" type="presParOf" srcId="{5FF43F6A-C49D-44E5-B5C6-F5CD56448638}" destId="{9BC9FF1D-A3CF-40EE-BE13-26A536DD370A}" srcOrd="1" destOrd="0" presId="urn:microsoft.com/office/officeart/2018/2/layout/IconLabelDescriptionList"/>
    <dgm:cxn modelId="{CC94CE3F-6A4F-43DA-9400-DF0023AAAA7E}" type="presParOf" srcId="{5FF43F6A-C49D-44E5-B5C6-F5CD56448638}" destId="{1CD3BFC2-2022-4E04-8091-84ADCC7AFD54}" srcOrd="2" destOrd="0" presId="urn:microsoft.com/office/officeart/2018/2/layout/IconLabelDescriptionList"/>
    <dgm:cxn modelId="{194BEC1E-220B-4DCD-9FC9-2999A1B91064}" type="presParOf" srcId="{5FF43F6A-C49D-44E5-B5C6-F5CD56448638}" destId="{186BB957-78C8-43F2-870F-90FDB01D34CD}" srcOrd="3" destOrd="0" presId="urn:microsoft.com/office/officeart/2018/2/layout/IconLabelDescriptionList"/>
    <dgm:cxn modelId="{E7D3C561-BB61-458B-B2BA-5232FE931D44}" type="presParOf" srcId="{5FF43F6A-C49D-44E5-B5C6-F5CD56448638}" destId="{10B88084-77F7-4E41-B2BB-5E125C9D04FC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A901550-5945-4873-84F1-202B3EADDDB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5ACA17-3183-4F6E-A32E-5C0ED90F9DBC}">
      <dgm:prSet/>
      <dgm:spPr/>
      <dgm:t>
        <a:bodyPr/>
        <a:lstStyle/>
        <a:p>
          <a:r>
            <a:rPr lang="en-GB" b="1" i="0" baseline="0"/>
            <a:t>Target Population</a:t>
          </a:r>
          <a:r>
            <a:rPr lang="en-GB" b="0" i="0" baseline="0"/>
            <a:t>: &lt;50 people per day.</a:t>
          </a:r>
          <a:endParaRPr lang="en-US"/>
        </a:p>
      </dgm:t>
    </dgm:pt>
    <dgm:pt modelId="{B40DC07E-9B84-44E2-9AE5-6B15AF8BE6A2}" type="parTrans" cxnId="{F0AC40F5-A5F0-4A8B-914F-51E084ED63A6}">
      <dgm:prSet/>
      <dgm:spPr/>
      <dgm:t>
        <a:bodyPr/>
        <a:lstStyle/>
        <a:p>
          <a:endParaRPr lang="en-US"/>
        </a:p>
      </dgm:t>
    </dgm:pt>
    <dgm:pt modelId="{0D36FA3A-AA94-4C02-A212-A19DAD37F74A}" type="sibTrans" cxnId="{F0AC40F5-A5F0-4A8B-914F-51E084ED63A6}">
      <dgm:prSet/>
      <dgm:spPr/>
      <dgm:t>
        <a:bodyPr/>
        <a:lstStyle/>
        <a:p>
          <a:endParaRPr lang="en-US"/>
        </a:p>
      </dgm:t>
    </dgm:pt>
    <dgm:pt modelId="{A683C68D-99B4-42D5-AA44-B869E9FD5E7A}">
      <dgm:prSet/>
      <dgm:spPr/>
      <dgm:t>
        <a:bodyPr/>
        <a:lstStyle/>
        <a:p>
          <a:r>
            <a:rPr lang="en-GB" b="1" i="0" baseline="0"/>
            <a:t>Purification Methods</a:t>
          </a:r>
          <a:r>
            <a:rPr lang="en-GB" b="0" i="0" baseline="0"/>
            <a:t>: Filtration, UV treatment, or chemical purification.</a:t>
          </a:r>
          <a:endParaRPr lang="en-US"/>
        </a:p>
      </dgm:t>
    </dgm:pt>
    <dgm:pt modelId="{D9E212DC-D43C-4F7C-882F-CD95A5BE1B80}" type="parTrans" cxnId="{C984B7BF-E3B2-4276-81E4-987A5FB8822B}">
      <dgm:prSet/>
      <dgm:spPr/>
      <dgm:t>
        <a:bodyPr/>
        <a:lstStyle/>
        <a:p>
          <a:endParaRPr lang="en-US"/>
        </a:p>
      </dgm:t>
    </dgm:pt>
    <dgm:pt modelId="{54069BF5-5F29-44B9-B68F-8C06F51E0260}" type="sibTrans" cxnId="{C984B7BF-E3B2-4276-81E4-987A5FB8822B}">
      <dgm:prSet/>
      <dgm:spPr/>
      <dgm:t>
        <a:bodyPr/>
        <a:lstStyle/>
        <a:p>
          <a:endParaRPr lang="en-US"/>
        </a:p>
      </dgm:t>
    </dgm:pt>
    <dgm:pt modelId="{1CD1E76C-4C89-46F0-8A5E-82A0B3A9FDD5}">
      <dgm:prSet/>
      <dgm:spPr/>
      <dgm:t>
        <a:bodyPr/>
        <a:lstStyle/>
        <a:p>
          <a:r>
            <a:rPr lang="en-GB" b="1" i="0" baseline="0"/>
            <a:t>Sustainability</a:t>
          </a:r>
          <a:r>
            <a:rPr lang="en-GB" b="0" i="0" baseline="0"/>
            <a:t>: No external electricity, low maintenance.</a:t>
          </a:r>
          <a:endParaRPr lang="en-US"/>
        </a:p>
      </dgm:t>
    </dgm:pt>
    <dgm:pt modelId="{B3E3A146-5FF9-46B2-9D83-B7A816054845}" type="parTrans" cxnId="{7F6F9C03-6C53-4E51-9A4D-86467814D138}">
      <dgm:prSet/>
      <dgm:spPr/>
      <dgm:t>
        <a:bodyPr/>
        <a:lstStyle/>
        <a:p>
          <a:endParaRPr lang="en-US"/>
        </a:p>
      </dgm:t>
    </dgm:pt>
    <dgm:pt modelId="{1852969E-B06C-4920-ADAC-62ACC46AF768}" type="sibTrans" cxnId="{7F6F9C03-6C53-4E51-9A4D-86467814D138}">
      <dgm:prSet/>
      <dgm:spPr/>
      <dgm:t>
        <a:bodyPr/>
        <a:lstStyle/>
        <a:p>
          <a:endParaRPr lang="en-US"/>
        </a:p>
      </dgm:t>
    </dgm:pt>
    <dgm:pt modelId="{06AA5DBF-C375-468B-9EE8-6774848F3EB7}">
      <dgm:prSet/>
      <dgm:spPr/>
      <dgm:t>
        <a:bodyPr/>
        <a:lstStyle/>
        <a:p>
          <a:r>
            <a:rPr lang="en-GB" b="1" i="0" baseline="0"/>
            <a:t>Implementation Areas</a:t>
          </a:r>
          <a:r>
            <a:rPr lang="en-GB" b="0" i="0" baseline="0"/>
            <a:t>: Rural and off-grid communities.</a:t>
          </a:r>
          <a:endParaRPr lang="en-US"/>
        </a:p>
      </dgm:t>
    </dgm:pt>
    <dgm:pt modelId="{F104180B-58D5-4282-9742-06AE5B207701}" type="parTrans" cxnId="{BD0D70C5-CC10-46E4-A1EB-D62C48C0B1A6}">
      <dgm:prSet/>
      <dgm:spPr/>
      <dgm:t>
        <a:bodyPr/>
        <a:lstStyle/>
        <a:p>
          <a:endParaRPr lang="en-US"/>
        </a:p>
      </dgm:t>
    </dgm:pt>
    <dgm:pt modelId="{2FFF7987-9C07-40A3-94A1-53194FB9AE57}" type="sibTrans" cxnId="{BD0D70C5-CC10-46E4-A1EB-D62C48C0B1A6}">
      <dgm:prSet/>
      <dgm:spPr/>
      <dgm:t>
        <a:bodyPr/>
        <a:lstStyle/>
        <a:p>
          <a:endParaRPr lang="en-US"/>
        </a:p>
      </dgm:t>
    </dgm:pt>
    <dgm:pt modelId="{7BFBADD4-3012-4323-B0A4-9FE1597788A1}" type="pres">
      <dgm:prSet presAssocID="{2A901550-5945-4873-84F1-202B3EADDDB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32C847E-DFA6-4FBC-A230-2D19970D8B11}" type="pres">
      <dgm:prSet presAssocID="{8A5ACA17-3183-4F6E-A32E-5C0ED90F9DBC}" presName="hierRoot1" presStyleCnt="0"/>
      <dgm:spPr/>
    </dgm:pt>
    <dgm:pt modelId="{801DA6DD-AF64-4024-9A3F-72BB01BEC15D}" type="pres">
      <dgm:prSet presAssocID="{8A5ACA17-3183-4F6E-A32E-5C0ED90F9DBC}" presName="composite" presStyleCnt="0"/>
      <dgm:spPr/>
    </dgm:pt>
    <dgm:pt modelId="{B6F23177-4D6C-46A5-9F7A-74037CE96BD4}" type="pres">
      <dgm:prSet presAssocID="{8A5ACA17-3183-4F6E-A32E-5C0ED90F9DBC}" presName="background" presStyleLbl="node0" presStyleIdx="0" presStyleCnt="4"/>
      <dgm:spPr/>
    </dgm:pt>
    <dgm:pt modelId="{DBCF8E08-F6D6-4285-BA9E-BC89530F7CB6}" type="pres">
      <dgm:prSet presAssocID="{8A5ACA17-3183-4F6E-A32E-5C0ED90F9DBC}" presName="text" presStyleLbl="fgAcc0" presStyleIdx="0" presStyleCnt="4">
        <dgm:presLayoutVars>
          <dgm:chPref val="3"/>
        </dgm:presLayoutVars>
      </dgm:prSet>
      <dgm:spPr/>
    </dgm:pt>
    <dgm:pt modelId="{BC854AAC-54B0-48F8-90DE-D876198A8DC6}" type="pres">
      <dgm:prSet presAssocID="{8A5ACA17-3183-4F6E-A32E-5C0ED90F9DBC}" presName="hierChild2" presStyleCnt="0"/>
      <dgm:spPr/>
    </dgm:pt>
    <dgm:pt modelId="{7627C57E-2324-48AA-8984-B699A93D9A01}" type="pres">
      <dgm:prSet presAssocID="{A683C68D-99B4-42D5-AA44-B869E9FD5E7A}" presName="hierRoot1" presStyleCnt="0"/>
      <dgm:spPr/>
    </dgm:pt>
    <dgm:pt modelId="{2E627A06-CDE6-41DA-A21D-0599D09ECC1C}" type="pres">
      <dgm:prSet presAssocID="{A683C68D-99B4-42D5-AA44-B869E9FD5E7A}" presName="composite" presStyleCnt="0"/>
      <dgm:spPr/>
    </dgm:pt>
    <dgm:pt modelId="{C255F6F3-C635-4DE2-B80A-40AE46BFA7EF}" type="pres">
      <dgm:prSet presAssocID="{A683C68D-99B4-42D5-AA44-B869E9FD5E7A}" presName="background" presStyleLbl="node0" presStyleIdx="1" presStyleCnt="4"/>
      <dgm:spPr/>
    </dgm:pt>
    <dgm:pt modelId="{DF5ACB18-7481-4CBD-B15E-96DEDBA8A013}" type="pres">
      <dgm:prSet presAssocID="{A683C68D-99B4-42D5-AA44-B869E9FD5E7A}" presName="text" presStyleLbl="fgAcc0" presStyleIdx="1" presStyleCnt="4">
        <dgm:presLayoutVars>
          <dgm:chPref val="3"/>
        </dgm:presLayoutVars>
      </dgm:prSet>
      <dgm:spPr/>
    </dgm:pt>
    <dgm:pt modelId="{431F6DCA-377D-4909-A5EF-14A8CC7D4921}" type="pres">
      <dgm:prSet presAssocID="{A683C68D-99B4-42D5-AA44-B869E9FD5E7A}" presName="hierChild2" presStyleCnt="0"/>
      <dgm:spPr/>
    </dgm:pt>
    <dgm:pt modelId="{76B6EE20-06A6-483C-BD29-6F9D8A9E3F02}" type="pres">
      <dgm:prSet presAssocID="{1CD1E76C-4C89-46F0-8A5E-82A0B3A9FDD5}" presName="hierRoot1" presStyleCnt="0"/>
      <dgm:spPr/>
    </dgm:pt>
    <dgm:pt modelId="{0BF6948F-C5BB-42CF-BC01-F4BEA5367239}" type="pres">
      <dgm:prSet presAssocID="{1CD1E76C-4C89-46F0-8A5E-82A0B3A9FDD5}" presName="composite" presStyleCnt="0"/>
      <dgm:spPr/>
    </dgm:pt>
    <dgm:pt modelId="{531D6848-15AC-4A73-8DFB-BB88DB15B78F}" type="pres">
      <dgm:prSet presAssocID="{1CD1E76C-4C89-46F0-8A5E-82A0B3A9FDD5}" presName="background" presStyleLbl="node0" presStyleIdx="2" presStyleCnt="4"/>
      <dgm:spPr/>
    </dgm:pt>
    <dgm:pt modelId="{78C9A0B2-4A78-4914-B7B5-BCA52EF65D6F}" type="pres">
      <dgm:prSet presAssocID="{1CD1E76C-4C89-46F0-8A5E-82A0B3A9FDD5}" presName="text" presStyleLbl="fgAcc0" presStyleIdx="2" presStyleCnt="4">
        <dgm:presLayoutVars>
          <dgm:chPref val="3"/>
        </dgm:presLayoutVars>
      </dgm:prSet>
      <dgm:spPr/>
    </dgm:pt>
    <dgm:pt modelId="{072B3CCA-7D2A-4540-83A4-D21C311F5611}" type="pres">
      <dgm:prSet presAssocID="{1CD1E76C-4C89-46F0-8A5E-82A0B3A9FDD5}" presName="hierChild2" presStyleCnt="0"/>
      <dgm:spPr/>
    </dgm:pt>
    <dgm:pt modelId="{8D38DBCB-6546-496B-8769-B650AE2F6D62}" type="pres">
      <dgm:prSet presAssocID="{06AA5DBF-C375-468B-9EE8-6774848F3EB7}" presName="hierRoot1" presStyleCnt="0"/>
      <dgm:spPr/>
    </dgm:pt>
    <dgm:pt modelId="{E4825E7A-A7FD-4D79-8D43-41D9BA54AD18}" type="pres">
      <dgm:prSet presAssocID="{06AA5DBF-C375-468B-9EE8-6774848F3EB7}" presName="composite" presStyleCnt="0"/>
      <dgm:spPr/>
    </dgm:pt>
    <dgm:pt modelId="{D22F247D-BF96-4014-9FE6-46EEDBD12FC3}" type="pres">
      <dgm:prSet presAssocID="{06AA5DBF-C375-468B-9EE8-6774848F3EB7}" presName="background" presStyleLbl="node0" presStyleIdx="3" presStyleCnt="4"/>
      <dgm:spPr/>
    </dgm:pt>
    <dgm:pt modelId="{85889A77-9215-446D-9432-88B714DFEEF3}" type="pres">
      <dgm:prSet presAssocID="{06AA5DBF-C375-468B-9EE8-6774848F3EB7}" presName="text" presStyleLbl="fgAcc0" presStyleIdx="3" presStyleCnt="4">
        <dgm:presLayoutVars>
          <dgm:chPref val="3"/>
        </dgm:presLayoutVars>
      </dgm:prSet>
      <dgm:spPr/>
    </dgm:pt>
    <dgm:pt modelId="{E6F1E88A-8531-4D11-869B-A742F6C010EC}" type="pres">
      <dgm:prSet presAssocID="{06AA5DBF-C375-468B-9EE8-6774848F3EB7}" presName="hierChild2" presStyleCnt="0"/>
      <dgm:spPr/>
    </dgm:pt>
  </dgm:ptLst>
  <dgm:cxnLst>
    <dgm:cxn modelId="{7F6F9C03-6C53-4E51-9A4D-86467814D138}" srcId="{2A901550-5945-4873-84F1-202B3EADDDBB}" destId="{1CD1E76C-4C89-46F0-8A5E-82A0B3A9FDD5}" srcOrd="2" destOrd="0" parTransId="{B3E3A146-5FF9-46B2-9D83-B7A816054845}" sibTransId="{1852969E-B06C-4920-ADAC-62ACC46AF768}"/>
    <dgm:cxn modelId="{0244726E-6A87-4A6D-AAAD-B62CDD459EA8}" type="presOf" srcId="{8A5ACA17-3183-4F6E-A32E-5C0ED90F9DBC}" destId="{DBCF8E08-F6D6-4285-BA9E-BC89530F7CB6}" srcOrd="0" destOrd="0" presId="urn:microsoft.com/office/officeart/2005/8/layout/hierarchy1"/>
    <dgm:cxn modelId="{5C20AE73-9529-4944-95D7-7F4C5259D100}" type="presOf" srcId="{A683C68D-99B4-42D5-AA44-B869E9FD5E7A}" destId="{DF5ACB18-7481-4CBD-B15E-96DEDBA8A013}" srcOrd="0" destOrd="0" presId="urn:microsoft.com/office/officeart/2005/8/layout/hierarchy1"/>
    <dgm:cxn modelId="{29083293-9FF4-4CBB-8A0D-1C0DCABB3353}" type="presOf" srcId="{06AA5DBF-C375-468B-9EE8-6774848F3EB7}" destId="{85889A77-9215-446D-9432-88B714DFEEF3}" srcOrd="0" destOrd="0" presId="urn:microsoft.com/office/officeart/2005/8/layout/hierarchy1"/>
    <dgm:cxn modelId="{992FF696-7E0E-4220-B200-520D5F8204DD}" type="presOf" srcId="{1CD1E76C-4C89-46F0-8A5E-82A0B3A9FDD5}" destId="{78C9A0B2-4A78-4914-B7B5-BCA52EF65D6F}" srcOrd="0" destOrd="0" presId="urn:microsoft.com/office/officeart/2005/8/layout/hierarchy1"/>
    <dgm:cxn modelId="{C984B7BF-E3B2-4276-81E4-987A5FB8822B}" srcId="{2A901550-5945-4873-84F1-202B3EADDDBB}" destId="{A683C68D-99B4-42D5-AA44-B869E9FD5E7A}" srcOrd="1" destOrd="0" parTransId="{D9E212DC-D43C-4F7C-882F-CD95A5BE1B80}" sibTransId="{54069BF5-5F29-44B9-B68F-8C06F51E0260}"/>
    <dgm:cxn modelId="{BD0D70C5-CC10-46E4-A1EB-D62C48C0B1A6}" srcId="{2A901550-5945-4873-84F1-202B3EADDDBB}" destId="{06AA5DBF-C375-468B-9EE8-6774848F3EB7}" srcOrd="3" destOrd="0" parTransId="{F104180B-58D5-4282-9742-06AE5B207701}" sibTransId="{2FFF7987-9C07-40A3-94A1-53194FB9AE57}"/>
    <dgm:cxn modelId="{F0AC40F5-A5F0-4A8B-914F-51E084ED63A6}" srcId="{2A901550-5945-4873-84F1-202B3EADDDBB}" destId="{8A5ACA17-3183-4F6E-A32E-5C0ED90F9DBC}" srcOrd="0" destOrd="0" parTransId="{B40DC07E-9B84-44E2-9AE5-6B15AF8BE6A2}" sibTransId="{0D36FA3A-AA94-4C02-A212-A19DAD37F74A}"/>
    <dgm:cxn modelId="{983C35F6-2367-499F-822D-F159A757E43F}" type="presOf" srcId="{2A901550-5945-4873-84F1-202B3EADDDBB}" destId="{7BFBADD4-3012-4323-B0A4-9FE1597788A1}" srcOrd="0" destOrd="0" presId="urn:microsoft.com/office/officeart/2005/8/layout/hierarchy1"/>
    <dgm:cxn modelId="{1F413A4C-2FEE-46AD-8669-A8B27C99CE64}" type="presParOf" srcId="{7BFBADD4-3012-4323-B0A4-9FE1597788A1}" destId="{732C847E-DFA6-4FBC-A230-2D19970D8B11}" srcOrd="0" destOrd="0" presId="urn:microsoft.com/office/officeart/2005/8/layout/hierarchy1"/>
    <dgm:cxn modelId="{E3EC59E1-E8A6-4173-A2CB-98BCE10F851F}" type="presParOf" srcId="{732C847E-DFA6-4FBC-A230-2D19970D8B11}" destId="{801DA6DD-AF64-4024-9A3F-72BB01BEC15D}" srcOrd="0" destOrd="0" presId="urn:microsoft.com/office/officeart/2005/8/layout/hierarchy1"/>
    <dgm:cxn modelId="{AE24F07C-3FDF-464E-99B0-49E4A80B98CC}" type="presParOf" srcId="{801DA6DD-AF64-4024-9A3F-72BB01BEC15D}" destId="{B6F23177-4D6C-46A5-9F7A-74037CE96BD4}" srcOrd="0" destOrd="0" presId="urn:microsoft.com/office/officeart/2005/8/layout/hierarchy1"/>
    <dgm:cxn modelId="{4857B3AA-67E3-471C-888C-6B413B3B7CFC}" type="presParOf" srcId="{801DA6DD-AF64-4024-9A3F-72BB01BEC15D}" destId="{DBCF8E08-F6D6-4285-BA9E-BC89530F7CB6}" srcOrd="1" destOrd="0" presId="urn:microsoft.com/office/officeart/2005/8/layout/hierarchy1"/>
    <dgm:cxn modelId="{1E53667E-1EF7-482B-A455-C92AE1B12F35}" type="presParOf" srcId="{732C847E-DFA6-4FBC-A230-2D19970D8B11}" destId="{BC854AAC-54B0-48F8-90DE-D876198A8DC6}" srcOrd="1" destOrd="0" presId="urn:microsoft.com/office/officeart/2005/8/layout/hierarchy1"/>
    <dgm:cxn modelId="{0D220DC7-44CE-4AB9-8C7B-142BE78FEDBC}" type="presParOf" srcId="{7BFBADD4-3012-4323-B0A4-9FE1597788A1}" destId="{7627C57E-2324-48AA-8984-B699A93D9A01}" srcOrd="1" destOrd="0" presId="urn:microsoft.com/office/officeart/2005/8/layout/hierarchy1"/>
    <dgm:cxn modelId="{1BC3C43E-4B94-492E-8E76-275318E3CA99}" type="presParOf" srcId="{7627C57E-2324-48AA-8984-B699A93D9A01}" destId="{2E627A06-CDE6-41DA-A21D-0599D09ECC1C}" srcOrd="0" destOrd="0" presId="urn:microsoft.com/office/officeart/2005/8/layout/hierarchy1"/>
    <dgm:cxn modelId="{2F5E0DED-729E-4261-9D4A-62D4B63DB24E}" type="presParOf" srcId="{2E627A06-CDE6-41DA-A21D-0599D09ECC1C}" destId="{C255F6F3-C635-4DE2-B80A-40AE46BFA7EF}" srcOrd="0" destOrd="0" presId="urn:microsoft.com/office/officeart/2005/8/layout/hierarchy1"/>
    <dgm:cxn modelId="{E5DA5FC6-7FBB-44A7-A8C7-482DF75F9864}" type="presParOf" srcId="{2E627A06-CDE6-41DA-A21D-0599D09ECC1C}" destId="{DF5ACB18-7481-4CBD-B15E-96DEDBA8A013}" srcOrd="1" destOrd="0" presId="urn:microsoft.com/office/officeart/2005/8/layout/hierarchy1"/>
    <dgm:cxn modelId="{44621882-4E3E-42AE-85DB-D0B7BD1B95E2}" type="presParOf" srcId="{7627C57E-2324-48AA-8984-B699A93D9A01}" destId="{431F6DCA-377D-4909-A5EF-14A8CC7D4921}" srcOrd="1" destOrd="0" presId="urn:microsoft.com/office/officeart/2005/8/layout/hierarchy1"/>
    <dgm:cxn modelId="{A5E0536D-87FE-48FA-8ED7-5380B8457EAB}" type="presParOf" srcId="{7BFBADD4-3012-4323-B0A4-9FE1597788A1}" destId="{76B6EE20-06A6-483C-BD29-6F9D8A9E3F02}" srcOrd="2" destOrd="0" presId="urn:microsoft.com/office/officeart/2005/8/layout/hierarchy1"/>
    <dgm:cxn modelId="{76A6D5E5-F7F0-43E3-AFAC-794E1E00DE62}" type="presParOf" srcId="{76B6EE20-06A6-483C-BD29-6F9D8A9E3F02}" destId="{0BF6948F-C5BB-42CF-BC01-F4BEA5367239}" srcOrd="0" destOrd="0" presId="urn:microsoft.com/office/officeart/2005/8/layout/hierarchy1"/>
    <dgm:cxn modelId="{492AAF2A-2ABD-43E6-B201-374A5E5620F0}" type="presParOf" srcId="{0BF6948F-C5BB-42CF-BC01-F4BEA5367239}" destId="{531D6848-15AC-4A73-8DFB-BB88DB15B78F}" srcOrd="0" destOrd="0" presId="urn:microsoft.com/office/officeart/2005/8/layout/hierarchy1"/>
    <dgm:cxn modelId="{A563C9CA-762E-4C1C-A4AA-69BDC3B65533}" type="presParOf" srcId="{0BF6948F-C5BB-42CF-BC01-F4BEA5367239}" destId="{78C9A0B2-4A78-4914-B7B5-BCA52EF65D6F}" srcOrd="1" destOrd="0" presId="urn:microsoft.com/office/officeart/2005/8/layout/hierarchy1"/>
    <dgm:cxn modelId="{1BFEAF7C-1C6A-48BD-AF77-179F54078440}" type="presParOf" srcId="{76B6EE20-06A6-483C-BD29-6F9D8A9E3F02}" destId="{072B3CCA-7D2A-4540-83A4-D21C311F5611}" srcOrd="1" destOrd="0" presId="urn:microsoft.com/office/officeart/2005/8/layout/hierarchy1"/>
    <dgm:cxn modelId="{EB5C90C1-B463-4C1D-9C6E-64E8B2D5E4DC}" type="presParOf" srcId="{7BFBADD4-3012-4323-B0A4-9FE1597788A1}" destId="{8D38DBCB-6546-496B-8769-B650AE2F6D62}" srcOrd="3" destOrd="0" presId="urn:microsoft.com/office/officeart/2005/8/layout/hierarchy1"/>
    <dgm:cxn modelId="{6FB2116A-E99C-41C9-85BA-72C05E1AD1D2}" type="presParOf" srcId="{8D38DBCB-6546-496B-8769-B650AE2F6D62}" destId="{E4825E7A-A7FD-4D79-8D43-41D9BA54AD18}" srcOrd="0" destOrd="0" presId="urn:microsoft.com/office/officeart/2005/8/layout/hierarchy1"/>
    <dgm:cxn modelId="{BF541993-52BE-4751-80E7-F85107F77C4E}" type="presParOf" srcId="{E4825E7A-A7FD-4D79-8D43-41D9BA54AD18}" destId="{D22F247D-BF96-4014-9FE6-46EEDBD12FC3}" srcOrd="0" destOrd="0" presId="urn:microsoft.com/office/officeart/2005/8/layout/hierarchy1"/>
    <dgm:cxn modelId="{0908B6D3-CAF0-4747-BD99-6F9654AE4080}" type="presParOf" srcId="{E4825E7A-A7FD-4D79-8D43-41D9BA54AD18}" destId="{85889A77-9215-446D-9432-88B714DFEEF3}" srcOrd="1" destOrd="0" presId="urn:microsoft.com/office/officeart/2005/8/layout/hierarchy1"/>
    <dgm:cxn modelId="{0EBE1804-1E17-40E0-A66F-F60CB857AFBC}" type="presParOf" srcId="{8D38DBCB-6546-496B-8769-B650AE2F6D62}" destId="{E6F1E88A-8531-4D11-869B-A742F6C010E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09CABF-32D3-46A0-B379-DCC46480E539}">
      <dsp:nvSpPr>
        <dsp:cNvPr id="0" name=""/>
        <dsp:cNvSpPr/>
      </dsp:nvSpPr>
      <dsp:spPr>
        <a:xfrm>
          <a:off x="0" y="1798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11F1A-0995-4C59-A54A-21121516D7FE}">
      <dsp:nvSpPr>
        <dsp:cNvPr id="0" name=""/>
        <dsp:cNvSpPr/>
      </dsp:nvSpPr>
      <dsp:spPr>
        <a:xfrm>
          <a:off x="0" y="1798"/>
          <a:ext cx="9724031" cy="613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baseline="0"/>
            <a:t>Team Members</a:t>
          </a:r>
          <a:r>
            <a:rPr lang="en-GB" sz="2800" b="0" i="0" kern="1200" baseline="0"/>
            <a:t>:</a:t>
          </a:r>
          <a:endParaRPr lang="en-US" sz="2800" kern="1200"/>
        </a:p>
      </dsp:txBody>
      <dsp:txXfrm>
        <a:off x="0" y="1798"/>
        <a:ext cx="9724031" cy="613293"/>
      </dsp:txXfrm>
    </dsp:sp>
    <dsp:sp modelId="{2BF651E5-5AE8-40FA-BBC0-B78ED665F6B0}">
      <dsp:nvSpPr>
        <dsp:cNvPr id="0" name=""/>
        <dsp:cNvSpPr/>
      </dsp:nvSpPr>
      <dsp:spPr>
        <a:xfrm>
          <a:off x="0" y="615092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BBE89-C125-43A2-A92A-B99C21AC0677}">
      <dsp:nvSpPr>
        <dsp:cNvPr id="0" name=""/>
        <dsp:cNvSpPr/>
      </dsp:nvSpPr>
      <dsp:spPr>
        <a:xfrm>
          <a:off x="0" y="615092"/>
          <a:ext cx="9724031" cy="613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Project Manager - Antony Pugh (2221728)</a:t>
          </a:r>
          <a:endParaRPr lang="en-US" sz="2800" kern="1200"/>
        </a:p>
      </dsp:txBody>
      <dsp:txXfrm>
        <a:off x="0" y="615092"/>
        <a:ext cx="9724031" cy="613293"/>
      </dsp:txXfrm>
    </dsp:sp>
    <dsp:sp modelId="{FB401F40-FF3B-48D6-A0D3-50B3ADB65C46}">
      <dsp:nvSpPr>
        <dsp:cNvPr id="0" name=""/>
        <dsp:cNvSpPr/>
      </dsp:nvSpPr>
      <dsp:spPr>
        <a:xfrm>
          <a:off x="0" y="1228385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B93A7-24FF-48A0-BBF5-760BB8C1ABCC}">
      <dsp:nvSpPr>
        <dsp:cNvPr id="0" name=""/>
        <dsp:cNvSpPr/>
      </dsp:nvSpPr>
      <dsp:spPr>
        <a:xfrm>
          <a:off x="0" y="1228385"/>
          <a:ext cx="9724031" cy="613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Design Specialist – Shanjidah Ahmed (2309702)</a:t>
          </a:r>
          <a:endParaRPr lang="en-US" sz="2800" kern="1200"/>
        </a:p>
      </dsp:txBody>
      <dsp:txXfrm>
        <a:off x="0" y="1228385"/>
        <a:ext cx="9724031" cy="613293"/>
      </dsp:txXfrm>
    </dsp:sp>
    <dsp:sp modelId="{72E8FAB6-1575-4AD3-B6DD-05C4295F061E}">
      <dsp:nvSpPr>
        <dsp:cNvPr id="0" name=""/>
        <dsp:cNvSpPr/>
      </dsp:nvSpPr>
      <dsp:spPr>
        <a:xfrm>
          <a:off x="0" y="1841679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1E290C-294C-4D4E-B782-7ADC4FE7393F}">
      <dsp:nvSpPr>
        <dsp:cNvPr id="0" name=""/>
        <dsp:cNvSpPr/>
      </dsp:nvSpPr>
      <dsp:spPr>
        <a:xfrm>
          <a:off x="0" y="1841679"/>
          <a:ext cx="9724031" cy="613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Materials &amp; Sustainability Specialist - Iona Cousins (2411526)</a:t>
          </a:r>
          <a:endParaRPr lang="en-US" sz="2800" kern="1200"/>
        </a:p>
      </dsp:txBody>
      <dsp:txXfrm>
        <a:off x="0" y="1841679"/>
        <a:ext cx="9724031" cy="613293"/>
      </dsp:txXfrm>
    </dsp:sp>
    <dsp:sp modelId="{2ABE4551-0654-4293-9389-42DE080D2822}">
      <dsp:nvSpPr>
        <dsp:cNvPr id="0" name=""/>
        <dsp:cNvSpPr/>
      </dsp:nvSpPr>
      <dsp:spPr>
        <a:xfrm>
          <a:off x="0" y="2454972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7EB84-2F4F-4978-B4DA-1A272CA28B5F}">
      <dsp:nvSpPr>
        <dsp:cNvPr id="0" name=""/>
        <dsp:cNvSpPr/>
      </dsp:nvSpPr>
      <dsp:spPr>
        <a:xfrm>
          <a:off x="0" y="2454972"/>
          <a:ext cx="9724031" cy="613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Analysis Specialist - Lily Mather (2306724)</a:t>
          </a:r>
          <a:endParaRPr lang="en-US" sz="2800" kern="1200"/>
        </a:p>
      </dsp:txBody>
      <dsp:txXfrm>
        <a:off x="0" y="2454972"/>
        <a:ext cx="9724031" cy="613293"/>
      </dsp:txXfrm>
    </dsp:sp>
    <dsp:sp modelId="{207AE363-143B-4FC6-89C4-C639B6FC4EE6}">
      <dsp:nvSpPr>
        <dsp:cNvPr id="0" name=""/>
        <dsp:cNvSpPr/>
      </dsp:nvSpPr>
      <dsp:spPr>
        <a:xfrm>
          <a:off x="0" y="3068265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9BCA8-7613-493A-A207-722342709020}">
      <dsp:nvSpPr>
        <dsp:cNvPr id="0" name=""/>
        <dsp:cNvSpPr/>
      </dsp:nvSpPr>
      <dsp:spPr>
        <a:xfrm>
          <a:off x="0" y="3068265"/>
          <a:ext cx="9724031" cy="613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Procurement &amp; Implementation Specialist - Joe James (2320115)</a:t>
          </a:r>
          <a:endParaRPr lang="en-US" sz="2800" kern="1200"/>
        </a:p>
      </dsp:txBody>
      <dsp:txXfrm>
        <a:off x="0" y="3068265"/>
        <a:ext cx="9724031" cy="6132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FADF9-21AD-4667-96D4-CD18214B2997}">
      <dsp:nvSpPr>
        <dsp:cNvPr id="0" name=""/>
        <dsp:cNvSpPr/>
      </dsp:nvSpPr>
      <dsp:spPr>
        <a:xfrm>
          <a:off x="770502" y="347"/>
          <a:ext cx="1510523" cy="15105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44C34C-D6B3-4582-AAD1-D0EB0899191B}">
      <dsp:nvSpPr>
        <dsp:cNvPr id="0" name=""/>
        <dsp:cNvSpPr/>
      </dsp:nvSpPr>
      <dsp:spPr>
        <a:xfrm>
          <a:off x="770502" y="1669486"/>
          <a:ext cx="4315781" cy="667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i="0" kern="1200" baseline="0" dirty="0"/>
            <a:t>Project Aim</a:t>
          </a:r>
          <a:r>
            <a:rPr lang="en-GB" sz="1400" b="0" i="0" kern="1200" baseline="0" dirty="0"/>
            <a:t>: Design a sustainable water purification system</a:t>
          </a:r>
          <a:r>
            <a:rPr lang="en-GB" sz="1400" b="0" kern="1200" dirty="0">
              <a:latin typeface="Calibri Light" panose="020F0302020204030204"/>
            </a:rPr>
            <a:t>, ensure sustainability affordability and ease of maintenance.</a:t>
          </a:r>
          <a:endParaRPr lang="en-US" sz="1400" kern="1200" dirty="0"/>
        </a:p>
      </dsp:txBody>
      <dsp:txXfrm>
        <a:off x="770502" y="1669486"/>
        <a:ext cx="4315781" cy="667597"/>
      </dsp:txXfrm>
    </dsp:sp>
    <dsp:sp modelId="{C3846ED6-B738-4A80-BFFE-6F638242A9CC}">
      <dsp:nvSpPr>
        <dsp:cNvPr id="0" name=""/>
        <dsp:cNvSpPr/>
      </dsp:nvSpPr>
      <dsp:spPr>
        <a:xfrm>
          <a:off x="770502" y="2410858"/>
          <a:ext cx="4315781" cy="1278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6BF83C-CEB1-42BC-B24B-BEC723A5D5DB}">
      <dsp:nvSpPr>
        <dsp:cNvPr id="0" name=""/>
        <dsp:cNvSpPr/>
      </dsp:nvSpPr>
      <dsp:spPr>
        <a:xfrm>
          <a:off x="5841545" y="347"/>
          <a:ext cx="1510523" cy="15105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3BFC2-2022-4E04-8091-84ADCC7AFD54}">
      <dsp:nvSpPr>
        <dsp:cNvPr id="0" name=""/>
        <dsp:cNvSpPr/>
      </dsp:nvSpPr>
      <dsp:spPr>
        <a:xfrm>
          <a:off x="5841545" y="1669486"/>
          <a:ext cx="4315781" cy="667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i="0" kern="1200" baseline="0" dirty="0"/>
            <a:t>Key Objectives</a:t>
          </a:r>
          <a:r>
            <a:rPr lang="en-GB" sz="1400" b="0" i="0" kern="1200" baseline="0" dirty="0"/>
            <a:t>:</a:t>
          </a:r>
          <a:endParaRPr lang="en-US" sz="1400" kern="1200" dirty="0"/>
        </a:p>
      </dsp:txBody>
      <dsp:txXfrm>
        <a:off x="5841545" y="1669486"/>
        <a:ext cx="4315781" cy="667597"/>
      </dsp:txXfrm>
    </dsp:sp>
    <dsp:sp modelId="{10B88084-77F7-4E41-B2BB-5E125C9D04FC}">
      <dsp:nvSpPr>
        <dsp:cNvPr id="0" name=""/>
        <dsp:cNvSpPr/>
      </dsp:nvSpPr>
      <dsp:spPr>
        <a:xfrm>
          <a:off x="5841545" y="2410858"/>
          <a:ext cx="4315781" cy="1278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baseline="0" dirty="0">
              <a:latin typeface="Calibri Light" panose="020F0302020204030204"/>
            </a:rPr>
            <a:t>Design a gravity-driven filtration system using natural materials such as sand, charcoal, and gravel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baseline="0" dirty="0"/>
            <a:t>Efficiently purify water to meet safety standards.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baseline="0" dirty="0"/>
            <a:t>Utilize solar energy and gravity for power.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baseline="0" dirty="0"/>
            <a:t>Ensure durability and scalability for rural deployment.</a:t>
          </a:r>
          <a:endParaRPr lang="en-US" sz="1100" kern="1200" dirty="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>
            <a:latin typeface="Calibri Light" panose="020F0302020204030204"/>
          </a:endParaRPr>
        </a:p>
      </dsp:txBody>
      <dsp:txXfrm>
        <a:off x="5841545" y="2410858"/>
        <a:ext cx="4315781" cy="12781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F23177-4D6C-46A5-9F7A-74037CE96BD4}">
      <dsp:nvSpPr>
        <dsp:cNvPr id="0" name=""/>
        <dsp:cNvSpPr/>
      </dsp:nvSpPr>
      <dsp:spPr>
        <a:xfrm>
          <a:off x="3201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CF8E08-F6D6-4285-BA9E-BC89530F7CB6}">
      <dsp:nvSpPr>
        <dsp:cNvPr id="0" name=""/>
        <dsp:cNvSpPr/>
      </dsp:nvSpPr>
      <dsp:spPr>
        <a:xfrm>
          <a:off x="257188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/>
            <a:t>Target Population</a:t>
          </a:r>
          <a:r>
            <a:rPr lang="en-GB" sz="1800" b="0" i="0" kern="1200" baseline="0"/>
            <a:t>: &lt;50 people per day.</a:t>
          </a:r>
          <a:endParaRPr lang="en-US" sz="1800" kern="1200"/>
        </a:p>
      </dsp:txBody>
      <dsp:txXfrm>
        <a:off x="299702" y="1282093"/>
        <a:ext cx="2200851" cy="1366505"/>
      </dsp:txXfrm>
    </dsp:sp>
    <dsp:sp modelId="{C255F6F3-C635-4DE2-B80A-40AE46BFA7EF}">
      <dsp:nvSpPr>
        <dsp:cNvPr id="0" name=""/>
        <dsp:cNvSpPr/>
      </dsp:nvSpPr>
      <dsp:spPr>
        <a:xfrm>
          <a:off x="2797054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ACB18-7481-4CBD-B15E-96DEDBA8A013}">
      <dsp:nvSpPr>
        <dsp:cNvPr id="0" name=""/>
        <dsp:cNvSpPr/>
      </dsp:nvSpPr>
      <dsp:spPr>
        <a:xfrm>
          <a:off x="3051041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/>
            <a:t>Purification Methods</a:t>
          </a:r>
          <a:r>
            <a:rPr lang="en-GB" sz="1800" b="0" i="0" kern="1200" baseline="0"/>
            <a:t>: Filtration, UV treatment, or chemical purification.</a:t>
          </a:r>
          <a:endParaRPr lang="en-US" sz="1800" kern="1200"/>
        </a:p>
      </dsp:txBody>
      <dsp:txXfrm>
        <a:off x="3093555" y="1282093"/>
        <a:ext cx="2200851" cy="1366505"/>
      </dsp:txXfrm>
    </dsp:sp>
    <dsp:sp modelId="{531D6848-15AC-4A73-8DFB-BB88DB15B78F}">
      <dsp:nvSpPr>
        <dsp:cNvPr id="0" name=""/>
        <dsp:cNvSpPr/>
      </dsp:nvSpPr>
      <dsp:spPr>
        <a:xfrm>
          <a:off x="5590907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C9A0B2-4A78-4914-B7B5-BCA52EF65D6F}">
      <dsp:nvSpPr>
        <dsp:cNvPr id="0" name=""/>
        <dsp:cNvSpPr/>
      </dsp:nvSpPr>
      <dsp:spPr>
        <a:xfrm>
          <a:off x="5844894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/>
            <a:t>Sustainability</a:t>
          </a:r>
          <a:r>
            <a:rPr lang="en-GB" sz="1800" b="0" i="0" kern="1200" baseline="0"/>
            <a:t>: No external electricity, low maintenance.</a:t>
          </a:r>
          <a:endParaRPr lang="en-US" sz="1800" kern="1200"/>
        </a:p>
      </dsp:txBody>
      <dsp:txXfrm>
        <a:off x="5887408" y="1282093"/>
        <a:ext cx="2200851" cy="1366505"/>
      </dsp:txXfrm>
    </dsp:sp>
    <dsp:sp modelId="{D22F247D-BF96-4014-9FE6-46EEDBD12FC3}">
      <dsp:nvSpPr>
        <dsp:cNvPr id="0" name=""/>
        <dsp:cNvSpPr/>
      </dsp:nvSpPr>
      <dsp:spPr>
        <a:xfrm>
          <a:off x="8384760" y="998291"/>
          <a:ext cx="2285879" cy="1451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89A77-9215-446D-9432-88B714DFEEF3}">
      <dsp:nvSpPr>
        <dsp:cNvPr id="0" name=""/>
        <dsp:cNvSpPr/>
      </dsp:nvSpPr>
      <dsp:spPr>
        <a:xfrm>
          <a:off x="8638747" y="1239579"/>
          <a:ext cx="2285879" cy="145153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baseline="0"/>
            <a:t>Implementation Areas</a:t>
          </a:r>
          <a:r>
            <a:rPr lang="en-GB" sz="1800" b="0" i="0" kern="1200" baseline="0"/>
            <a:t>: Rural and off-grid communities.</a:t>
          </a:r>
          <a:endParaRPr lang="en-US" sz="1800" kern="1200"/>
        </a:p>
      </dsp:txBody>
      <dsp:txXfrm>
        <a:off x="8681261" y="1282093"/>
        <a:ext cx="2200851" cy="1366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465341-C9C5-4C95-BD98-26BFF1FD96E2}" type="datetimeFigureOut">
              <a:t>3/21/2025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707DD-227F-465F-997A-9C0A897A7A9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405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/>
            <a:r>
              <a:rPr lang="en-US" sz="1800" b="1">
                <a:effectLst/>
                <a:latin typeface="Calibri" panose="020F0502020204030204" pitchFamily="34" charset="0"/>
              </a:rPr>
              <a:t>Slide one</a:t>
            </a:r>
            <a:endParaRPr lang="en-US" sz="1800">
              <a:effectLst/>
              <a:latin typeface="Calibri" panose="020F0502020204030204" pitchFamily="34" charset="0"/>
            </a:endParaRP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As our initial concept was to create a filtration system in a third world community.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We determined that a large tank with storage systems would work effectively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The key points taken from the meetings indicated a need to use a gravity reliant filtration system,</a:t>
            </a:r>
          </a:p>
          <a:p>
            <a:pPr marL="342900" marR="0"/>
            <a:r>
              <a:rPr lang="en-US" sz="1800">
                <a:effectLst/>
                <a:latin typeface="Calibri" panose="020F0502020204030204" pitchFamily="34" charset="0"/>
              </a:rPr>
              <a:t>With the suggestion of carbon filters and ultraviolet light to decontaminate effectively.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Due to the location the system we intend to use (gravity) using pumps </a:t>
            </a:r>
            <a:r>
              <a:rPr lang="en-US" sz="1800" err="1">
                <a:effectLst/>
                <a:latin typeface="Calibri" panose="020F0502020204030204" pitchFamily="34" charset="0"/>
              </a:rPr>
              <a:t>etc</a:t>
            </a:r>
            <a:r>
              <a:rPr lang="en-US" sz="1800">
                <a:effectLst/>
                <a:latin typeface="Calibri" panose="020F0502020204030204" pitchFamily="34" charset="0"/>
              </a:rPr>
              <a:t> would not be viable in sure remote conditions, therefore stand alone, long lasting designs would be vital.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These figure found on the internet demonstrates our vision, the 2</a:t>
            </a:r>
            <a:r>
              <a:rPr lang="en-US" sz="1800" baseline="30000">
                <a:effectLst/>
                <a:latin typeface="Calibri" panose="020F0502020204030204" pitchFamily="34" charset="0"/>
              </a:rPr>
              <a:t>nd</a:t>
            </a:r>
            <a:r>
              <a:rPr lang="en-US" sz="1800">
                <a:effectLst/>
                <a:latin typeface="Calibri" panose="020F0502020204030204" pitchFamily="34" charset="0"/>
              </a:rPr>
              <a:t> holding 200L of water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The key points taken include the use of a UV tank for decontamination, as well and the distinct layers used in for the filtration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A quick schematic shows the flow and path we needed to take to fulfil this.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With the potential addition of valves, and carbon filters where needed.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CF305-F26C-4C56-A389-D3F5AD251AE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2813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/>
            <a:r>
              <a:rPr lang="en-US" sz="1800" b="1">
                <a:effectLst/>
                <a:latin typeface="Calibri" panose="020F0502020204030204" pitchFamily="34" charset="0"/>
              </a:rPr>
              <a:t>Slide two</a:t>
            </a:r>
            <a:endParaRPr lang="en-US" sz="1800">
              <a:effectLst/>
              <a:latin typeface="Calibri" panose="020F0502020204030204" pitchFamily="34" charset="0"/>
            </a:endParaRP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Discussing this concept further we moved to a more portable design,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Eliminating the need to have flowing water from a nearby stream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This therefore reduced the need for storage tankers further down the schematic 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And constrained our design to a simple layered filtration system.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All layers and internals for packing level were determined by analyst for water flow needed for application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The layers of material agreed are seen in this sketch, with a perforated pipeline within.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Tap/valve seen on the bottom, with a length of pipeline to be determined for UV disinfectant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800">
                <a:effectLst/>
                <a:latin typeface="Calibri" panose="020F0502020204030204" pitchFamily="34" charset="0"/>
              </a:rPr>
              <a:t>Additionally, the introduction of a stand in order for easy access was also added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CF305-F26C-4C56-A389-D3F5AD251AE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3540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/>
            <a:r>
              <a:rPr lang="en-US" sz="1100" b="1">
                <a:effectLst/>
                <a:latin typeface="Calibri" panose="020F0502020204030204" pitchFamily="34" charset="0"/>
              </a:rPr>
              <a:t>Slide three</a:t>
            </a:r>
            <a:endParaRPr lang="en-US" sz="1100">
              <a:effectLst/>
              <a:latin typeface="Calibri" panose="020F0502020204030204" pitchFamily="34" charset="0"/>
            </a:endParaRP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100">
                <a:effectLst/>
                <a:latin typeface="Calibri" panose="020F0502020204030204" pitchFamily="34" charset="0"/>
              </a:rPr>
              <a:t>Using references online to provide comparison 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100">
                <a:effectLst/>
                <a:latin typeface="Calibri" panose="020F0502020204030204" pitchFamily="34" charset="0"/>
              </a:rPr>
              <a:t>The dimensions chosen for the model include;</a:t>
            </a:r>
          </a:p>
          <a:p>
            <a:pPr marL="742950" lvl="1" indent="-285750" rtl="0" fontAlgn="ctr">
              <a:buFont typeface="Courier New" panose="02070309020205020404" pitchFamily="49" charset="0"/>
              <a:buChar char="o"/>
            </a:pPr>
            <a:r>
              <a:rPr lang="en-US" sz="1100">
                <a:effectLst/>
                <a:latin typeface="Calibri" panose="020F0502020204030204" pitchFamily="34" charset="0"/>
              </a:rPr>
              <a:t>1000mm height</a:t>
            </a:r>
          </a:p>
          <a:p>
            <a:pPr marL="742950" lvl="1" indent="-285750" rtl="0" fontAlgn="ctr">
              <a:buFont typeface="Courier New" panose="02070309020205020404" pitchFamily="49" charset="0"/>
              <a:buChar char="o"/>
            </a:pPr>
            <a:r>
              <a:rPr lang="en-US" sz="1100">
                <a:effectLst/>
                <a:latin typeface="Calibri" panose="020F0502020204030204" pitchFamily="34" charset="0"/>
              </a:rPr>
              <a:t>700mm internal diameter</a:t>
            </a:r>
          </a:p>
          <a:p>
            <a:pPr marL="742950" lvl="1" indent="-285750" rtl="0" fontAlgn="ctr">
              <a:buFont typeface="Courier New" panose="02070309020205020404" pitchFamily="49" charset="0"/>
              <a:buChar char="o"/>
            </a:pPr>
            <a:r>
              <a:rPr lang="en-US" sz="1100">
                <a:effectLst/>
                <a:latin typeface="Calibri" panose="020F0502020204030204" pitchFamily="34" charset="0"/>
              </a:rPr>
              <a:t>Layers of 300mm of sand, gravel and carbon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100">
                <a:effectLst/>
                <a:latin typeface="Calibri" panose="020F0502020204030204" pitchFamily="34" charset="0"/>
              </a:rPr>
              <a:t>Plastic external piping was also added as a means to disinfect, this length may be adjusted further on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100">
                <a:effectLst/>
                <a:latin typeface="Calibri" panose="020F0502020204030204" pitchFamily="34" charset="0"/>
              </a:rPr>
              <a:t>And the addition of a tap for use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100">
                <a:effectLst/>
                <a:latin typeface="Calibri" panose="020F0502020204030204" pitchFamily="34" charset="0"/>
              </a:rPr>
              <a:t>A lid functionable by one individual to hold </a:t>
            </a:r>
          </a:p>
          <a:p>
            <a:pPr rtl="0" fontAlgn="ctr">
              <a:buFont typeface="Arial" panose="020B0604020202020204" pitchFamily="34" charset="0"/>
              <a:buChar char="•"/>
            </a:pPr>
            <a:r>
              <a:rPr lang="en-US" sz="1100">
                <a:effectLst/>
                <a:latin typeface="Calibri" panose="020F0502020204030204" pitchFamily="34" charset="0"/>
              </a:rPr>
              <a:t>These dimension can also be seen on the engineering drawings.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CF305-F26C-4C56-A389-D3F5AD251A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2870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8707DD-227F-465F-997A-9C0A897A7A9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9603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A7C1C9-85CD-4636-B4FE-2C69273D133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109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433CB-66A7-09BE-A7A0-07B94289E3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D44180-5CE1-288B-DF42-939690B0F5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11493-6444-8D52-327A-32BFBE3EA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627295-34C2-00E6-9A6D-5F7951D5B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90547-F096-7A6A-20D0-04B883D77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806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F5C7A-C241-AE01-CB23-FBB1DD821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520FE-CA7E-3CF7-F136-05AD6C888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08933-BCD3-7900-8D6C-8D29193B3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AEC48-5EB9-FC8D-EFB6-D9371618F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918D2-CBC3-1857-3570-69E945050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577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CD2E0-11F4-6F70-07DA-B813E9A06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3338A6-C1C5-7E67-40E0-2CAD5C9380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C16CD-D486-BF1A-3E33-B1D7E1E7E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89A62-8EED-10C1-1EF8-E7D3D2105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56A84-DB30-9CCA-97B8-B70DF3F4A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353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DD815-E90D-0FC0-4D16-B4299CBD4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FD66F-31AF-633E-97BA-B05BF4B04F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9F4DEF-E728-8D29-E0DC-2ACB9B25AB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7F6C13-9413-E913-5A65-7ECB82510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FC6DC9-8CCF-5378-9617-AD7B301D3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38205E-E383-E818-725B-8B0B4D820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66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2AE4B-B600-3B73-945D-39F328907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8F7DA1-56C9-F75A-98F9-84DFA931F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7F93BC-FC34-8A83-249E-785335118E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AB4240-93A8-EB8A-619E-0FA5DD5A58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627E7F-BD2E-27EF-AE3B-7F8F55BE07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B2070E-838B-075E-EF47-9DE0E53D9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559FCB-1427-2460-E738-ED67ED001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5ED3CD-9EBA-1011-3525-E71D5871D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264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73CD3-17F7-DE5D-9471-5F34E3112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1732E-1E74-A651-949A-6062CB9D5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EA5D5D-0654-80E8-9D46-6D9F8D90F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169B5C-85DE-C364-415A-6349A0191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073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16E6E3-ABB8-C79E-378B-D8FA9208C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2E4A49-592E-29B3-0D50-A32129F9C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8DEB4-5972-CBFB-D654-3357935C9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489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FCA04-19F2-F427-DAEB-835A852C8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DDF1-DCCF-A53E-413C-A2C85CF68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6D0959-356A-4123-1DBB-260EABCB08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8A7AC-DA73-31E1-39E5-764ACF71F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85EBA8-2396-EC23-7D3C-C788F5F14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D716B3-EC55-5C86-6EB6-EC4DB7522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822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24C9A-9520-B74E-2DC5-99CC9A6B6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C7E4C4-C7AF-AE16-DCCD-7FA7FE037A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07C7E8-7146-1902-3D46-922F4E2CD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57511-A4DA-0E44-1DFA-CA39CB0CF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B0AD0-B4EC-E92A-36A2-34004FCE2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942CC-963B-6974-76A8-5A6BC4068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306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18A4D-F7DB-BDCC-1223-60172C4B9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A2EABD-5AA6-1D97-F60C-25932F423A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0F097-DEB6-C8AC-A97B-1675F83EC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17368-A010-73EF-21F3-CD2B23797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EC164-2BD9-F033-0833-C86B9D31C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400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4C3E8-1A9C-5D14-6F60-8209232D0C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764F64-0159-4A50-A689-A8B43737B9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0E792-3E9E-EBD4-9DDC-91EF4A8C5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C0AED5-DA2B-D7EA-12C6-0D4A1E43C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BF62E-395E-9566-06FC-EC12A947B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043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D14B2-B669-913D-D7DB-5CC91B020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E4BB6E-B61E-FBC1-B344-6EBE4A8E92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862E3-6CC6-BF95-CAF2-D4D1AD2F7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240ED-4332-48FC-8FCE-99AC29E75318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83A121-7A73-2E62-4F45-62DF3C2F9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57AAB-3B66-9AA4-F1F7-D2B2CC4FE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A57CF-49F1-4F19-BE4A-D092D2C81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983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816AF-E4A3-4EA0-81B3-2C3A735B11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939602-01D1-48D4-9DE7-6B612011FA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FC07E-A5AC-4675-95F4-68967186C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38AE94-23D3-462C-9126-D3649C7FA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8AA11-33F2-4DCA-8EFD-021171E73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512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C48DB-BAEF-45F2-A7E9-C9F577C63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BDEBC-4EFC-4616-B9F1-9BB5214AED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6FF35-3560-4E71-9E1B-4AE88DB4B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C943F4-43FB-4869-B69E-3966B06DC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78C038-AF5D-484E-B49D-3469B3A9D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154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DA894-C1FD-452C-B8F7-F43F10EB1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695E52-326A-43D0-A724-305ED4F667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FC144-BF54-4E1C-934E-81CDC5EE5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A16F1-A7CA-40D0-9EC9-B20F92A4B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D426B5-DC6F-4732-B532-620E71BA1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417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7F46B-8C1D-4C5B-BF63-91EC0544C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D41E9-462E-4DD2-9ED9-EBFFA6C985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BF43D-4639-472D-AB02-BBBD698257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9F63D3-B45A-43BE-9E65-B15278015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AB20C-560F-4F27-AE3C-3067745A7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295A6-BBDA-4153-8B12-ADF8091EB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0908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21C1C-5AA7-4618-B717-2140D8C28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15EF38-EC72-4A0E-973C-52E5D50457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EE8681-F2C5-425B-ABE2-8D4C312727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ABB148-A3D5-4A27-942F-E2844B6928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F9859D-5E4D-4124-A5B5-68D41508D1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F1A868-06D7-427E-A600-7A8594F53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592463-B4FC-4393-95FE-5B6AB50AB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D93703-FAD4-4D1B-8FA7-FC3F2CF08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74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4A01C-D14C-4E3F-A015-846DFA18F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5BDEDF-6FB0-4959-B567-128DE5690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D65221-3852-4086-9FA0-80D82D9EC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52295C-D539-45DB-B42A-9C6786091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3163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58C5AC-F20C-496C-97E0-98943D2AE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55E412-A403-4C45-A5ED-036861F4D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9E68FE-8622-4088-8229-E948F2393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894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4320F-F8C0-401B-81A2-D3E16C9E6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72D4-23F7-4B82-A308-EBB9EA1C8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2CF7E4-824C-47D3-BB44-C7F4BBF783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7AB3DE-5481-4F71-A4DA-3FA4E951F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BDA91-AABA-46EE-B8D4-32FA10C6B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9B540F-AABD-4267-B065-21118B38B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15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25F34-08F2-48DD-9F30-3F61CF7E7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80F865-94D9-4AE2-922E-260CCFDE79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3F796-D2A4-4EAE-82E6-0403414E93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DDD1FB-68C3-4CAD-A115-D534253F3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ACE796-FCB2-4C71-B539-0DECDFD79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C72995-61D7-4D84-B149-F94F5A4EA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0340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17777-0B21-4FEB-B945-CA90747D4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4666F6-DBE4-49A8-9960-0C7C678B2B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EB828D-DB14-438F-A593-CB644E282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307345-C398-467E-B75E-A3A66699E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1D397-0BCE-4F46-9698-642C9D89D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851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FA4BA0-FBA4-48F6-9E42-F21047F679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B47163-2557-4A10-B2B8-609E896B3C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B533C-753F-4D51-86D7-0A5A2AAFF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BC6297-32B2-499A-9471-302CE7AE9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4C40B2-A7FA-410E-9C9F-579C566F1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995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596176-25EF-7A49-2AF1-1161A3FF8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E3DF6-3D51-BA83-E139-CF4374B4E7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8971A1-AEFB-0FF8-9290-10357C804A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EF8E0D-F44C-4DDD-9BC6-6FB41B920A5A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6C771-811E-4FF8-4961-F6E035D2B4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18416-996A-5A54-982B-BB83071A1B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511C5-403F-40A7-834B-110F694BDE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960D8E-A3F7-4F9E-98FE-51161A94C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152B93-B3A3-4565-BC18-E7E62A443F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9AF09-61D9-44E1-825C-F4AD394A0D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46AEA2-905A-4C5A-8DBD-B538CD793127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8F3A5-8D45-4B38-A872-EB3656E961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F589A2-F0E2-4DB7-B86F-6C71EC599B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FA4028-31DC-4E8C-B6B1-9E48B4CCA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750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40.gif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inerfilters.co.uk/stand-for-british-berkefeld-stainless-steel-gravity-system-8-5l" TargetMode="External"/><Relationship Id="rId3" Type="http://schemas.openxmlformats.org/officeDocument/2006/relationships/hyperlink" Target="https://www.apvf.co.za/contacts/" TargetMode="External"/><Relationship Id="rId7" Type="http://schemas.openxmlformats.org/officeDocument/2006/relationships/hyperlink" Target="https://grabcad.com/library/water-tap-41" TargetMode="External"/><Relationship Id="rId2" Type="http://schemas.openxmlformats.org/officeDocument/2006/relationships/hyperlink" Target="https://doi.org/10.30574/gjeta.2024.18.2.0023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eurochange.co.uk/currency-converter/gbp-to-tzs" TargetMode="External"/><Relationship Id="rId11" Type="http://schemas.openxmlformats.org/officeDocument/2006/relationships/hyperlink" Target="https://themetalsfactory.com/tz/stainless-steel-suppliers-manufacturers-in-tanzania/" TargetMode="External"/><Relationship Id="rId5" Type="http://schemas.openxmlformats.org/officeDocument/2006/relationships/hyperlink" Target="https://eabc-online.com/eac-transport-logistic-cost-high-at-1-8-usd-per-km-per-container/" TargetMode="External"/><Relationship Id="rId10" Type="http://schemas.openxmlformats.org/officeDocument/2006/relationships/hyperlink" Target="https://jiji.co.tz/arusha-30276028/manufacturing-equipments/original-stainless-steel-tank-f0ogdiqhrXoCNRO0w0LciB7U.html" TargetMode="External"/><Relationship Id="rId4" Type="http://schemas.openxmlformats.org/officeDocument/2006/relationships/hyperlink" Target="https://www.sciencedirect.com/topics/physics-and-astronomy/darcy-law" TargetMode="External"/><Relationship Id="rId9" Type="http://schemas.openxmlformats.org/officeDocument/2006/relationships/hyperlink" Target="https://www.foskor.co.za/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ikaspumps.com/tanzania/stainless-steel-tank.html" TargetMode="External"/><Relationship Id="rId3" Type="http://schemas.openxmlformats.org/officeDocument/2006/relationships/hyperlink" Target="https://www.plastock.co.uk/products/upvc-clear-tube?variant=43899492892896&amp;country=GB&amp;currency=GBP&amp;utm_medium=product_sync&amp;utm_source=google&amp;utm_content=sag_organic&amp;utm_campaign=sag_organic&amp;srsltid=AfmBOooz2INk_uWO7MsfeLJ8o4VmQ66aypolrV82h1btJs-8WT9WlmTWd" TargetMode="External"/><Relationship Id="rId7" Type="http://schemas.openxmlformats.org/officeDocument/2006/relationships/hyperlink" Target="https://www.researchgate.net/publication/338035024_Characterizing_a_newly_designed_steel-wool-based_household_filter_for_safe_drinking_water_provision_Hydraulic_conductivity_and_efficiency_for_pathogen_removal" TargetMode="External"/><Relationship Id="rId2" Type="http://schemas.openxmlformats.org/officeDocument/2006/relationships/hyperlink" Target="https://www.pexmart.com/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doi.org/10.1371/journal.pone.0294427" TargetMode="External"/><Relationship Id="rId11" Type="http://schemas.openxmlformats.org/officeDocument/2006/relationships/hyperlink" Target="https://www.scielo.org.za/scielo.php?pid=S0038-23532012000600014&amp;script=sci_arttext&amp;utm_source" TargetMode="External"/><Relationship Id="rId5" Type="http://schemas.openxmlformats.org/officeDocument/2006/relationships/hyperlink" Target="https://smartcorporation.in/index.html" TargetMode="External"/><Relationship Id="rId10" Type="http://schemas.openxmlformats.org/officeDocument/2006/relationships/hyperlink" Target="https://worldsalaries.com/average-fabricator-salary-in-tanzania/" TargetMode="External"/><Relationship Id="rId4" Type="http://schemas.openxmlformats.org/officeDocument/2006/relationships/hyperlink" Target="https://pumpexpress.co.uk/product-category/water-treatment/uv-disinfection/uv-disinfection-systems/#:~:text=UV%20Disinfection%20Systems%20are%20designed,not%20guaranteed%20to%20protect%20against" TargetMode="External"/><Relationship Id="rId9" Type="http://schemas.openxmlformats.org/officeDocument/2006/relationships/hyperlink" Target="https://www.water-drilling.com/water-storage-tank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C8D63D-D0EF-65B9-03A5-2110EC353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GB" sz="3400" b="1" i="0" u="none" strike="noStrike" kern="1200" baseline="0" noProof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Project Title</a:t>
            </a:r>
            <a:r>
              <a:rPr lang="en-GB" sz="3400" b="0" i="0" u="none" strike="noStrike" kern="1200" baseline="0" noProof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 Solar-Powered Gravity-Driven Water Purification System</a:t>
            </a:r>
          </a:p>
        </p:txBody>
      </p:sp>
      <p:graphicFrame>
        <p:nvGraphicFramePr>
          <p:cNvPr id="49" name="Text Placeholder 2">
            <a:extLst>
              <a:ext uri="{FF2B5EF4-FFF2-40B4-BE49-F238E27FC236}">
                <a16:creationId xmlns:a16="http://schemas.microsoft.com/office/drawing/2014/main" id="{76A1F42F-F57B-894A-7163-11965748DD0E}"/>
              </a:ext>
            </a:extLst>
          </p:cNvPr>
          <p:cNvGraphicFramePr/>
          <p:nvPr/>
        </p:nvGraphicFramePr>
        <p:xfrm>
          <a:off x="1371599" y="2318197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2" name="TextBox 41">
            <a:extLst>
              <a:ext uri="{FF2B5EF4-FFF2-40B4-BE49-F238E27FC236}">
                <a16:creationId xmlns:a16="http://schemas.microsoft.com/office/drawing/2014/main" id="{6798D2A6-653B-AD92-42EB-259BF445A7A4}"/>
              </a:ext>
            </a:extLst>
          </p:cNvPr>
          <p:cNvSpPr txBox="1"/>
          <p:nvPr/>
        </p:nvSpPr>
        <p:spPr>
          <a:xfrm>
            <a:off x="10269846" y="6440156"/>
            <a:ext cx="166905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>
                <a:ea typeface="Calibri"/>
                <a:cs typeface="Calibri"/>
              </a:rPr>
              <a:t>Prepared by Antony Pugh</a:t>
            </a:r>
            <a:endParaRPr lang="en-US" sz="1100" i="1"/>
          </a:p>
        </p:txBody>
      </p:sp>
    </p:spTree>
    <p:extLst>
      <p:ext uri="{BB962C8B-B14F-4D97-AF65-F5344CB8AC3E}">
        <p14:creationId xmlns:p14="http://schemas.microsoft.com/office/powerpoint/2010/main" val="981192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E75A50-FBFA-A8BD-DAE3-BB8089D5E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4000" b="1" i="0" u="none" strike="noStrike" kern="1200" baseline="0" noProof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graphicFrame>
        <p:nvGraphicFramePr>
          <p:cNvPr id="18" name="Text Placeholder 2">
            <a:extLst>
              <a:ext uri="{FF2B5EF4-FFF2-40B4-BE49-F238E27FC236}">
                <a16:creationId xmlns:a16="http://schemas.microsoft.com/office/drawing/2014/main" id="{E1F8B15F-B6C3-5012-B5AF-EEF2AC175E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684996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DB6934A0-21D9-8764-D3CF-6789977FD2FB}"/>
              </a:ext>
            </a:extLst>
          </p:cNvPr>
          <p:cNvSpPr txBox="1"/>
          <p:nvPr/>
        </p:nvSpPr>
        <p:spPr>
          <a:xfrm>
            <a:off x="10268953" y="6499058"/>
            <a:ext cx="165033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Antony Pugh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421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71F193-8BCE-E406-EA2A-598FAA3AD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US" sz="4000" b="1" i="0" u="none" strike="noStrike" kern="1200" baseline="0" noProof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Project Scope</a:t>
            </a:r>
          </a:p>
        </p:txBody>
      </p:sp>
      <p:graphicFrame>
        <p:nvGraphicFramePr>
          <p:cNvPr id="18" name="Text Placeholder 2">
            <a:extLst>
              <a:ext uri="{FF2B5EF4-FFF2-40B4-BE49-F238E27FC236}">
                <a16:creationId xmlns:a16="http://schemas.microsoft.com/office/drawing/2014/main" id="{BD5CE2BB-8CDD-2C47-BB8F-AF9F3F7BBD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166005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C1449D3F-FE72-6A20-8FC0-5D44EDCB28CA}"/>
              </a:ext>
            </a:extLst>
          </p:cNvPr>
          <p:cNvSpPr txBox="1"/>
          <p:nvPr/>
        </p:nvSpPr>
        <p:spPr>
          <a:xfrm>
            <a:off x="10388906" y="6496280"/>
            <a:ext cx="165069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Antony Pugh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27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3CFAD-AA74-504A-8936-BDD083E74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GB" sz="4000" b="1" i="0" u="none" strike="noStrike" kern="1200" baseline="0" noProof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Team Organization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BE164F-B99C-B71B-9AFE-0995D0DFB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/>
            <a:r>
              <a:rPr lang="en-GB" sz="2000" b="1" i="0" u="none" strike="noStrike" baseline="0" noProof="0"/>
              <a:t>Project Manager</a:t>
            </a:r>
            <a:r>
              <a:rPr lang="en-GB" sz="2000" b="0" i="0" u="none" strike="noStrike" baseline="0" noProof="0"/>
              <a:t>: Oversees progress and deadlines.</a:t>
            </a:r>
          </a:p>
          <a:p>
            <a:pPr marR="0" lvl="0"/>
            <a:r>
              <a:rPr lang="en-GB" sz="2000" b="1" i="0" u="none" strike="noStrike" baseline="0" noProof="0"/>
              <a:t>Design Specialist</a:t>
            </a:r>
            <a:r>
              <a:rPr lang="en-GB" sz="2000" b="0" i="0" u="none" strike="noStrike" baseline="0" noProof="0"/>
              <a:t>: Creates system layout and CAD models.</a:t>
            </a:r>
          </a:p>
          <a:p>
            <a:pPr marR="0" lvl="0"/>
            <a:r>
              <a:rPr lang="en-GB" sz="2000" b="1" i="0" u="none" strike="noStrike" baseline="0" noProof="0"/>
              <a:t>Analysis Specialist</a:t>
            </a:r>
            <a:r>
              <a:rPr lang="en-GB" sz="2000" b="0" i="0" u="none" strike="noStrike" baseline="0" noProof="0"/>
              <a:t>: </a:t>
            </a:r>
            <a:r>
              <a:rPr lang="en-GB" sz="2000" noProof="0"/>
              <a:t>Perform calculations and analyse data for optimisation</a:t>
            </a:r>
            <a:r>
              <a:rPr lang="en-GB" sz="2000" b="0" i="0" u="none" strike="noStrike" baseline="0" noProof="0"/>
              <a:t>.</a:t>
            </a:r>
          </a:p>
          <a:p>
            <a:pPr marR="0" lvl="0"/>
            <a:r>
              <a:rPr lang="en-GB" sz="2000" b="1" i="0" u="none" strike="noStrike" baseline="0" noProof="0"/>
              <a:t>Materials &amp; Sustainability Specialist</a:t>
            </a:r>
            <a:r>
              <a:rPr lang="en-GB" sz="2000" b="0" i="0" u="none" strike="noStrike" baseline="0" noProof="0"/>
              <a:t>: Selects and evaluates materials and ensures eco-friendly design choices.</a:t>
            </a:r>
          </a:p>
          <a:p>
            <a:r>
              <a:rPr lang="en-GB" sz="2000" b="1" i="0" u="none" strike="noStrike" baseline="0" noProof="0"/>
              <a:t>Procurement &amp; </a:t>
            </a:r>
            <a:r>
              <a:rPr lang="en-GB" sz="18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Implementation</a:t>
            </a:r>
            <a:r>
              <a:rPr lang="en-GB" sz="2000" b="1" i="0" u="none" strike="noStrike" baseline="0" noProof="0"/>
              <a:t> Specialist</a:t>
            </a:r>
            <a:r>
              <a:rPr lang="en-GB" sz="2000" b="0" i="0" u="none" strike="noStrike" baseline="0" noProof="0"/>
              <a:t>: Manages costs and materials sourcing. Also, </a:t>
            </a:r>
            <a:r>
              <a:rPr lang="en-GB" sz="1800" b="0" i="0" u="none" strike="noStrike" baseline="0" noProof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lans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practical implementation and installation of the system.</a:t>
            </a:r>
          </a:p>
          <a:p>
            <a:pPr marR="0" lvl="0"/>
            <a:endParaRPr lang="en-GB" sz="2000" b="0" i="0" u="none" strike="noStrike" baseline="0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33BE85-383C-B422-9183-42AFF9DD2632}"/>
              </a:ext>
            </a:extLst>
          </p:cNvPr>
          <p:cNvSpPr txBox="1"/>
          <p:nvPr/>
        </p:nvSpPr>
        <p:spPr>
          <a:xfrm>
            <a:off x="10434810" y="6487099"/>
            <a:ext cx="167823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Antony Pugh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527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FF93924A-10DF-4647-8C7A-115C01757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1D36A6-1A4E-EF37-D4A8-1C4535D82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1550" y="365125"/>
            <a:ext cx="4802249" cy="241288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Concept Design &amp; Filtration Experiment</a:t>
            </a: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Picture 8" descr="A measuring tape and a bottle&#10;&#10;AI-generated content may be incorrect.">
            <a:extLst>
              <a:ext uri="{FF2B5EF4-FFF2-40B4-BE49-F238E27FC236}">
                <a16:creationId xmlns:a16="http://schemas.microsoft.com/office/drawing/2014/main" id="{5D788A4F-B775-0AEC-97DA-169A5172DE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411"/>
          <a:stretch/>
        </p:blipFill>
        <p:spPr>
          <a:xfrm>
            <a:off x="-1" y="10"/>
            <a:ext cx="3003123" cy="3892380"/>
          </a:xfrm>
          <a:prstGeom prst="rect">
            <a:avLst/>
          </a:prstGeom>
        </p:spPr>
      </p:pic>
      <p:pic>
        <p:nvPicPr>
          <p:cNvPr id="5" name="Picture 4" descr="A plastic bottle with rocks and a blue tape&#10;&#10;AI-generated content may be incorrect.">
            <a:extLst>
              <a:ext uri="{FF2B5EF4-FFF2-40B4-BE49-F238E27FC236}">
                <a16:creationId xmlns:a16="http://schemas.microsoft.com/office/drawing/2014/main" id="{DC627F16-A207-FD49-F460-FF2B68B031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948" r="5" b="12629"/>
          <a:stretch/>
        </p:blipFill>
        <p:spPr>
          <a:xfrm>
            <a:off x="3180257" y="10"/>
            <a:ext cx="3016307" cy="2785935"/>
          </a:xfrm>
          <a:prstGeom prst="rect">
            <a:avLst/>
          </a:prstGeom>
        </p:spPr>
      </p:pic>
      <p:pic>
        <p:nvPicPr>
          <p:cNvPr id="11" name="Picture 10" descr="A measuring tape and a bottle of liquid&#10;&#10;AI-generated content may be incorrect.">
            <a:extLst>
              <a:ext uri="{FF2B5EF4-FFF2-40B4-BE49-F238E27FC236}">
                <a16:creationId xmlns:a16="http://schemas.microsoft.com/office/drawing/2014/main" id="{DD0169E2-834C-0E2E-A4EE-434D163C136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780" r="-4" b="4196"/>
          <a:stretch/>
        </p:blipFill>
        <p:spPr>
          <a:xfrm>
            <a:off x="-1" y="4079988"/>
            <a:ext cx="3003123" cy="2778013"/>
          </a:xfrm>
          <a:prstGeom prst="rect">
            <a:avLst/>
          </a:prstGeom>
        </p:spPr>
      </p:pic>
      <p:pic>
        <p:nvPicPr>
          <p:cNvPr id="7" name="Picture 6" descr="A measuring tape and a bottle of liquid&#10;&#10;AI-generated content may be incorrect.">
            <a:extLst>
              <a:ext uri="{FF2B5EF4-FFF2-40B4-BE49-F238E27FC236}">
                <a16:creationId xmlns:a16="http://schemas.microsoft.com/office/drawing/2014/main" id="{BAC562E7-A6ED-AD4D-AE5E-AF3EF471C3D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614" b="1"/>
          <a:stretch/>
        </p:blipFill>
        <p:spPr>
          <a:xfrm>
            <a:off x="3180257" y="2957665"/>
            <a:ext cx="3016307" cy="3900335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ACEAE4-0ABC-2B77-6263-CDCA4670B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1550" y="2957665"/>
            <a:ext cx="4802249" cy="31785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b="1"/>
              <a:t>Filtration Layers:</a:t>
            </a:r>
            <a:r>
              <a:rPr lang="en-US" sz="1600"/>
              <a:t> </a:t>
            </a:r>
          </a:p>
          <a:p>
            <a:r>
              <a:rPr lang="en-US" sz="1600"/>
              <a:t>60mm </a:t>
            </a:r>
            <a:r>
              <a:rPr lang="en-US" sz="1600" b="1"/>
              <a:t>sand</a:t>
            </a:r>
            <a:endParaRPr lang="en-US" sz="1600"/>
          </a:p>
          <a:p>
            <a:r>
              <a:rPr lang="en-US" sz="1600"/>
              <a:t>60mm </a:t>
            </a:r>
            <a:r>
              <a:rPr lang="en-US" sz="1600" b="1"/>
              <a:t>carbon</a:t>
            </a:r>
            <a:endParaRPr lang="en-US" sz="1600"/>
          </a:p>
          <a:p>
            <a:r>
              <a:rPr lang="en-US" sz="1600"/>
              <a:t>60mm </a:t>
            </a:r>
            <a:r>
              <a:rPr lang="en-US" sz="1600" b="1"/>
              <a:t>gravel</a:t>
            </a:r>
            <a:endParaRPr lang="en-US" sz="1600"/>
          </a:p>
          <a:p>
            <a:r>
              <a:rPr lang="en-US" sz="1600" b="1"/>
              <a:t>Objective:</a:t>
            </a:r>
            <a:r>
              <a:rPr lang="en-US" sz="1600"/>
              <a:t> Test the effectiveness of this filter in reducing water turbidity.</a:t>
            </a:r>
          </a:p>
          <a:p>
            <a:r>
              <a:rPr lang="en-US" sz="1600" b="1"/>
              <a:t>Experiment Focus:</a:t>
            </a:r>
            <a:r>
              <a:rPr lang="en-US" sz="1600"/>
              <a:t> Evaluates how well the filter improves the clarity of dirty water.</a:t>
            </a:r>
          </a:p>
          <a:p>
            <a:r>
              <a:rPr lang="en-US" sz="1600" b="1"/>
              <a:t>Key Insight:</a:t>
            </a:r>
            <a:r>
              <a:rPr lang="en-US" sz="1600"/>
              <a:t> Observing the impact of different filtration media on water quality.</a:t>
            </a:r>
          </a:p>
          <a:p>
            <a:pPr marR="0" lvl="0"/>
            <a:endParaRPr lang="en-US" sz="1600" b="0" i="0" u="none" strike="noStrike" baseline="0" noProof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F936BA-977F-3D90-12BA-2A73CF843500}"/>
              </a:ext>
            </a:extLst>
          </p:cNvPr>
          <p:cNvSpPr txBox="1"/>
          <p:nvPr/>
        </p:nvSpPr>
        <p:spPr>
          <a:xfrm>
            <a:off x="10379725" y="6477918"/>
            <a:ext cx="164151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Antony Pugh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06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3A2DE-1290-E5A8-1483-A38F4EA2F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Timeline and progress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5B56D7-6424-DFBF-C449-F8A5693285F8}"/>
              </a:ext>
            </a:extLst>
          </p:cNvPr>
          <p:cNvSpPr txBox="1"/>
          <p:nvPr/>
        </p:nvSpPr>
        <p:spPr>
          <a:xfrm>
            <a:off x="10131846" y="6505460"/>
            <a:ext cx="166905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Antony Pugh</a:t>
            </a:r>
            <a:r>
              <a:rPr lang="en-US" sz="1100">
                <a:ea typeface="Calibri"/>
                <a:cs typeface="Calibri"/>
              </a:rPr>
              <a:t>​</a:t>
            </a:r>
            <a:endParaRPr lang="en-US"/>
          </a:p>
        </p:txBody>
      </p:sp>
      <p:pic>
        <p:nvPicPr>
          <p:cNvPr id="4" name="Picture 3" descr="A screenshot of a project&#10;&#10;AI-generated content may be incorrect.">
            <a:extLst>
              <a:ext uri="{FF2B5EF4-FFF2-40B4-BE49-F238E27FC236}">
                <a16:creationId xmlns:a16="http://schemas.microsoft.com/office/drawing/2014/main" id="{01DE1134-3BA8-6D25-AACD-3C1C4075AA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826" y="1714499"/>
            <a:ext cx="10439901" cy="479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741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85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2B3290A-D3BF-4B87-B55B-FD9A98B49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9030" cy="1576446"/>
            <a:chOff x="0" y="0"/>
            <a:chExt cx="12192002" cy="1576446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033A715A-0686-440A-8F40-441B42A66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2" y="0"/>
              <a:ext cx="12191998" cy="1575955"/>
            </a:xfrm>
            <a:prstGeom prst="rect">
              <a:avLst/>
            </a:prstGeom>
            <a:gradFill>
              <a:gsLst>
                <a:gs pos="0">
                  <a:srgbClr val="000000">
                    <a:alpha val="96000"/>
                  </a:srgbClr>
                </a:gs>
                <a:gs pos="100000">
                  <a:schemeClr val="accent1">
                    <a:lumMod val="75000"/>
                  </a:schemeClr>
                </a:gs>
              </a:gsLst>
              <a:lin ang="8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761657F-19F2-425B-B7E9-0118CD13C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07778" y="-5307778"/>
              <a:ext cx="1576446" cy="12192002"/>
            </a:xfrm>
            <a:prstGeom prst="rect">
              <a:avLst/>
            </a:prstGeom>
            <a:gradFill>
              <a:gsLst>
                <a:gs pos="45000">
                  <a:schemeClr val="accent1">
                    <a:alpha val="0"/>
                  </a:schemeClr>
                </a:gs>
                <a:gs pos="99000">
                  <a:srgbClr val="000000">
                    <a:alpha val="74000"/>
                  </a:srgb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27B6634-79D3-4EDD-A77A-1065D6F3A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25434" y="0"/>
              <a:ext cx="4303422" cy="1575461"/>
            </a:xfrm>
            <a:prstGeom prst="rect">
              <a:avLst/>
            </a:prstGeom>
            <a:gradFill>
              <a:gsLst>
                <a:gs pos="0">
                  <a:schemeClr val="accent1">
                    <a:alpha val="17000"/>
                  </a:schemeClr>
                </a:gs>
                <a:gs pos="74000">
                  <a:schemeClr val="accent1">
                    <a:lumMod val="50000"/>
                    <a:alpha val="0"/>
                  </a:schemeClr>
                </a:gs>
              </a:gsLst>
              <a:lin ang="14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B27794-A5C8-76A8-DE9E-8D7148D71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8" y="319314"/>
            <a:ext cx="9477377" cy="10305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Initial Design Concepts</a:t>
            </a:r>
          </a:p>
        </p:txBody>
      </p:sp>
      <p:pic>
        <p:nvPicPr>
          <p:cNvPr id="4" name="Content Placeholder 3" descr="water influent &#10;Concrete rings &#10;Gorm UV lamp &#10;Pulverized charccal &#10;Clean waEr &#10;Perforated pipe ">
            <a:extLst>
              <a:ext uri="{FF2B5EF4-FFF2-40B4-BE49-F238E27FC236}">
                <a16:creationId xmlns:a16="http://schemas.microsoft.com/office/drawing/2014/main" id="{D34B3D34-FF68-17DF-F18C-EA28983C7E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47030" y="2050595"/>
            <a:ext cx="3489818" cy="2617365"/>
          </a:xfrm>
          <a:prstGeom prst="rect">
            <a:avLst/>
          </a:prstGeom>
        </p:spPr>
      </p:pic>
      <p:pic>
        <p:nvPicPr>
          <p:cNvPr id="5" name="Picture 4" descr="Diagram of a diagram of a water treatment system&#10;&#10;AI-generated content may be incorrect.">
            <a:extLst>
              <a:ext uri="{FF2B5EF4-FFF2-40B4-BE49-F238E27FC236}">
                <a16:creationId xmlns:a16="http://schemas.microsoft.com/office/drawing/2014/main" id="{8C0E4A4A-9353-7824-5187-3E40A532E0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7671" y="2074130"/>
            <a:ext cx="3849065" cy="26173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60943C2-4990-8EFD-B965-5012EA00C28F}"/>
              </a:ext>
            </a:extLst>
          </p:cNvPr>
          <p:cNvSpPr txBox="1"/>
          <p:nvPr/>
        </p:nvSpPr>
        <p:spPr>
          <a:xfrm>
            <a:off x="1371598" y="5070346"/>
            <a:ext cx="9496427" cy="13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/>
              <a:t>Criteria;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Community water source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Gravity fed system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Ultraviolet light for decontamination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935644C-EA20-235B-04BA-823FFC6119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043" y="6483754"/>
            <a:ext cx="4664162" cy="661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ja-JP" sz="1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(Smart Corporation, no date) , (</a:t>
            </a:r>
            <a:r>
              <a:rPr kumimoji="0" lang="en-US" altLang="ja-JP" sz="1400" b="0" i="0" u="none" strike="noStrike" cap="none" normalizeH="0" baseline="0" err="1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Tepong-Tsindé</a:t>
            </a:r>
            <a:r>
              <a:rPr kumimoji="0" lang="en-US" altLang="ja-JP" sz="1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ja-JP" sz="14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kumimoji="0" lang="en-US" altLang="ja-JP" sz="14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2019) </a:t>
            </a:r>
            <a:endParaRPr kumimoji="0" lang="en-GB" altLang="ja-JP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ja-JP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A9DB34-35E3-FCAE-CF53-16E74B439485}"/>
              </a:ext>
            </a:extLst>
          </p:cNvPr>
          <p:cNvSpPr txBox="1"/>
          <p:nvPr/>
        </p:nvSpPr>
        <p:spPr>
          <a:xfrm>
            <a:off x="9966593" y="6386111"/>
            <a:ext cx="193529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100" i="1"/>
              <a:t>Prepared by </a:t>
            </a:r>
            <a:r>
              <a:rPr lang="en-US" sz="1100" i="1" err="1"/>
              <a:t>Shanjidah</a:t>
            </a:r>
            <a:r>
              <a:rPr lang="en-US" sz="1100" i="1"/>
              <a:t> Ahmed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820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95497B-8EA2-B9BD-AF75-C9F3E4A57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6" y="457201"/>
            <a:ext cx="5814240" cy="15568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Design Consideration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2F7DF3-C4E6-48FD-43DB-B7A44C11C913}"/>
              </a:ext>
            </a:extLst>
          </p:cNvPr>
          <p:cNvSpPr txBox="1"/>
          <p:nvPr/>
        </p:nvSpPr>
        <p:spPr>
          <a:xfrm>
            <a:off x="1136396" y="2277036"/>
            <a:ext cx="5814239" cy="3461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Design Constrains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Portable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Layered filtration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Pipeline length – for UV disinfectant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Materials – long lasting and durable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Stand - ease of use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400" err="1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Finerfilters</a:t>
            </a:r>
            <a:r>
              <a:rPr lang="en-US" sz="140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no date)</a:t>
            </a:r>
            <a:endParaRPr lang="en-US" sz="140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0BBA4F-3270-AF16-C7FD-9870D6DCB6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522293" y="799365"/>
            <a:ext cx="2027815" cy="221015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73A57CB-9FA4-F812-DCEE-8659684884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7851" y="3375824"/>
            <a:ext cx="1827987" cy="2243263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66000">
                <a:srgbClr val="000000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91DBBF-64ED-011D-B466-A30A736EF83F}"/>
              </a:ext>
            </a:extLst>
          </p:cNvPr>
          <p:cNvSpPr txBox="1"/>
          <p:nvPr/>
        </p:nvSpPr>
        <p:spPr>
          <a:xfrm>
            <a:off x="9929870" y="6505460"/>
            <a:ext cx="194447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100" i="1">
                <a:solidFill>
                  <a:schemeClr val="bg1"/>
                </a:solidFill>
              </a:rPr>
              <a:t>Prepared by </a:t>
            </a:r>
            <a:r>
              <a:rPr lang="en-US" sz="1100" i="1" err="1">
                <a:solidFill>
                  <a:schemeClr val="bg1"/>
                </a:solidFill>
              </a:rPr>
              <a:t>Shanjidah</a:t>
            </a:r>
            <a:r>
              <a:rPr lang="en-US" sz="1100" i="1">
                <a:solidFill>
                  <a:schemeClr val="bg1"/>
                </a:solidFill>
              </a:rPr>
              <a:t> Ahmed</a:t>
            </a:r>
            <a:endParaRPr lang="en-US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679996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AE3B9-D58B-256A-4F48-115C8A5A9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0286" y="501594"/>
            <a:ext cx="4790364" cy="16684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/>
              <a:t>CAD Models and Dimensions</a:t>
            </a:r>
            <a:br>
              <a:rPr lang="en-US" sz="3700"/>
            </a:br>
            <a:r>
              <a:rPr lang="en-US" sz="3700"/>
              <a:t>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C6033-CE6C-5F78-4341-CCDEC06B5169}"/>
              </a:ext>
            </a:extLst>
          </p:cNvPr>
          <p:cNvSpPr txBox="1"/>
          <p:nvPr/>
        </p:nvSpPr>
        <p:spPr>
          <a:xfrm>
            <a:off x="1150286" y="2399857"/>
            <a:ext cx="4667553" cy="3425709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60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600"/>
              <a:t>Dimensions currently chosen</a:t>
            </a:r>
          </a:p>
          <a:p>
            <a:pPr marL="1143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600"/>
              <a:t>Height – 1000mm</a:t>
            </a:r>
          </a:p>
          <a:p>
            <a:pPr marL="11430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600"/>
              <a:t>Internal diameter – 700mm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600"/>
              <a:t>Tap will also need to be acquired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00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500">
                <a:effectLst/>
              </a:rPr>
              <a:t>(AKINWUNMI and ADEBANWI, 2024), (</a:t>
            </a:r>
            <a:r>
              <a:rPr lang="en-US" sz="1500" err="1">
                <a:effectLst/>
              </a:rPr>
              <a:t>Fernondo</a:t>
            </a:r>
            <a:r>
              <a:rPr lang="en-US" sz="1500">
                <a:effectLst/>
              </a:rPr>
              <a:t> Cruz, 2021)</a:t>
            </a:r>
            <a:endParaRPr lang="en-US" sz="15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998258-8046-49DE-C02F-A19822C64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0057" y="763960"/>
            <a:ext cx="2670313" cy="4968023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EB55FD-BEC0-AB2C-FC90-689EB74144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349409" y="670377"/>
            <a:ext cx="1731341" cy="242995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5875E1D-C69F-DD41-FEF5-F91085222E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49409" y="3429000"/>
            <a:ext cx="2345767" cy="2290788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FA169C72-4010-413C-A913-4BD6E2D12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58C3C99-2F64-46DC-9F81-BAA40930E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701EBA-5DDE-5F93-4BBD-4F85D3E9330C}"/>
              </a:ext>
            </a:extLst>
          </p:cNvPr>
          <p:cNvSpPr txBox="1"/>
          <p:nvPr/>
        </p:nvSpPr>
        <p:spPr>
          <a:xfrm>
            <a:off x="9349409" y="2857335"/>
            <a:ext cx="1731341" cy="24299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00" i="1">
                <a:solidFill>
                  <a:srgbClr val="FFFFFF"/>
                </a:solidFill>
              </a:rPr>
              <a:t>Prepared by Shanjidah Ahmed</a:t>
            </a:r>
            <a:endParaRPr lang="en-US" sz="8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60E6DC-9244-EAAA-DEFA-F813FE3E57E5}"/>
              </a:ext>
            </a:extLst>
          </p:cNvPr>
          <p:cNvSpPr txBox="1"/>
          <p:nvPr/>
        </p:nvSpPr>
        <p:spPr>
          <a:xfrm>
            <a:off x="9994135" y="6505460"/>
            <a:ext cx="190775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>
                <a:solidFill>
                  <a:schemeClr val="bg1"/>
                </a:solidFill>
              </a:rPr>
              <a:t>Prepared by </a:t>
            </a:r>
            <a:r>
              <a:rPr lang="en-US" sz="1100" i="1" err="1">
                <a:solidFill>
                  <a:schemeClr val="bg1"/>
                </a:solidFill>
              </a:rPr>
              <a:t>Shanjidah</a:t>
            </a:r>
            <a:r>
              <a:rPr lang="en-US" sz="1100" i="1">
                <a:solidFill>
                  <a:schemeClr val="bg1"/>
                </a:solidFill>
              </a:rPr>
              <a:t> Ahmed</a:t>
            </a:r>
            <a:endParaRPr lang="en-US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9207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4" name="Rectangle 2063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3" name="Picture 5">
            <a:extLst>
              <a:ext uri="{FF2B5EF4-FFF2-40B4-BE49-F238E27FC236}">
                <a16:creationId xmlns:a16="http://schemas.microsoft.com/office/drawing/2014/main" id="{580151DA-7DAA-9F0F-CB83-6B552890AB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1773039"/>
            <a:ext cx="5294716" cy="3311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6" name="Straight Connector 2065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>
            <a:extLst>
              <a:ext uri="{FF2B5EF4-FFF2-40B4-BE49-F238E27FC236}">
                <a16:creationId xmlns:a16="http://schemas.microsoft.com/office/drawing/2014/main" id="{DB3B2146-9880-B382-8562-82E942DF37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4868" y="643467"/>
            <a:ext cx="3732612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BE882EA-6A6D-CB12-5C5B-7ED986F9DB09}"/>
              </a:ext>
            </a:extLst>
          </p:cNvPr>
          <p:cNvSpPr txBox="1"/>
          <p:nvPr/>
        </p:nvSpPr>
        <p:spPr>
          <a:xfrm>
            <a:off x="9948232" y="6496280"/>
            <a:ext cx="188939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Shanjidah Ahmed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867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006BCC96-158C-2D29-A671-AD568A3570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5838" y="321734"/>
            <a:ext cx="4469492" cy="290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417CDA24-35F8-4540-8C52-3096D6D94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86DF4D2-1234-411C-136B-18467CE782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7738" y="321734"/>
            <a:ext cx="2353187" cy="290517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658BFE0-4E65-4174-9C75-687C94E88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75DFED-A0C1-4A83-BE1D-0271C1826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552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3d model of a round object&#10;&#10;AI-generated content may be incorrect.">
            <a:extLst>
              <a:ext uri="{FF2B5EF4-FFF2-40B4-BE49-F238E27FC236}">
                <a16:creationId xmlns:a16="http://schemas.microsoft.com/office/drawing/2014/main" id="{67D5486B-453D-BC6B-4D4A-BA6472A714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52" y="3631096"/>
            <a:ext cx="4907662" cy="2760560"/>
          </a:xfrm>
          <a:prstGeom prst="rect">
            <a:avLst/>
          </a:prstGeom>
        </p:spPr>
      </p:pic>
      <p:pic>
        <p:nvPicPr>
          <p:cNvPr id="2" name="Picture 1" descr="A drawing of a circular object with lines and numbers&#10;&#10;AI-generated content may be incorrect.">
            <a:extLst>
              <a:ext uri="{FF2B5EF4-FFF2-40B4-BE49-F238E27FC236}">
                <a16:creationId xmlns:a16="http://schemas.microsoft.com/office/drawing/2014/main" id="{0B98661A-7A70-76AA-AF3C-6FF20D8058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4508" y="3631096"/>
            <a:ext cx="4059647" cy="27605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113E577-1BF6-59B7-E359-13EE91E1DCE3}"/>
              </a:ext>
            </a:extLst>
          </p:cNvPr>
          <p:cNvSpPr txBox="1"/>
          <p:nvPr/>
        </p:nvSpPr>
        <p:spPr>
          <a:xfrm>
            <a:off x="10049219" y="6505459"/>
            <a:ext cx="199038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Shanjidah Ahmed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288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6899BC-8B2A-4BAE-AC52-F6775EAD0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Filtration system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57EC973-B431-4FCE-9498-4576D6FAA123}"/>
              </a:ext>
            </a:extLst>
          </p:cNvPr>
          <p:cNvSpPr txBox="1"/>
          <p:nvPr/>
        </p:nvSpPr>
        <p:spPr>
          <a:xfrm>
            <a:off x="5596502" y="2405894"/>
            <a:ext cx="5754896" cy="31974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Key Points: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Filtration System Dimensions</a:t>
            </a:r>
            <a:r>
              <a:rPr lang="en-US" sz="1400" dirty="0"/>
              <a:t> </a:t>
            </a:r>
            <a:endParaRPr lang="en-US" sz="1400" dirty="0">
              <a:ea typeface="Calibri"/>
              <a:cs typeface="Calibri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Diameter: </a:t>
            </a:r>
            <a:r>
              <a:rPr lang="en-US" sz="1400" dirty="0"/>
              <a:t>0.7 m, </a:t>
            </a:r>
            <a:r>
              <a:rPr lang="en-US" sz="1400" b="1" dirty="0"/>
              <a:t>Height: </a:t>
            </a:r>
            <a:r>
              <a:rPr lang="en-US" sz="1400" dirty="0"/>
              <a:t>1 m</a:t>
            </a:r>
            <a:endParaRPr lang="en-US" sz="1400" dirty="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Three-Layer Filtration Design:</a:t>
            </a:r>
            <a:r>
              <a:rPr lang="en-US" sz="1400" dirty="0"/>
              <a:t> </a:t>
            </a:r>
            <a:endParaRPr lang="en-US" sz="1400" dirty="0">
              <a:ea typeface="Calibri"/>
              <a:cs typeface="Calibri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Top Layer:</a:t>
            </a:r>
            <a:r>
              <a:rPr lang="en-US" sz="1400" dirty="0"/>
              <a:t> Fine Sand (300 mm, 0.1–0.5 mm)</a:t>
            </a:r>
            <a:endParaRPr lang="en-US" sz="1400" dirty="0">
              <a:ea typeface="Calibri"/>
              <a:cs typeface="Calibri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Middle Layer:</a:t>
            </a:r>
            <a:r>
              <a:rPr lang="en-US" sz="1400" dirty="0"/>
              <a:t> Coconut Shell Charcoal (300 mm, 1–3 mm)</a:t>
            </a:r>
            <a:endParaRPr lang="en-US" sz="1400" dirty="0">
              <a:ea typeface="Calibri"/>
              <a:cs typeface="Calibri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Bottom Layer:</a:t>
            </a:r>
            <a:r>
              <a:rPr lang="en-US" sz="1400" dirty="0"/>
              <a:t> Coarse Sand (300 mm, 0.5–2 mm)</a:t>
            </a:r>
            <a:endParaRPr lang="en-US" sz="1400" dirty="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Flow Rate:</a:t>
            </a:r>
            <a:r>
              <a:rPr lang="en-US" sz="1400" dirty="0"/>
              <a:t> 76 ml/min </a:t>
            </a:r>
            <a:endParaRPr lang="en-US" sz="1400" dirty="0"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Next Steps:</a:t>
            </a:r>
            <a:r>
              <a:rPr lang="en-US" sz="1400" dirty="0"/>
              <a:t> </a:t>
            </a:r>
            <a:endParaRPr lang="en-US" sz="1400" dirty="0">
              <a:ea typeface="Calibri"/>
              <a:cs typeface="Calibri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Adjust material thickness for better efficiency</a:t>
            </a:r>
            <a:endParaRPr lang="en-US" sz="1400" dirty="0">
              <a:ea typeface="Calibri"/>
              <a:cs typeface="Calibri"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Test different filtration media</a:t>
            </a:r>
            <a:endParaRPr lang="en-US" sz="1400" dirty="0">
              <a:ea typeface="Calibri"/>
              <a:cs typeface="Calibri"/>
            </a:endParaRPr>
          </a:p>
          <a:p>
            <a:pPr marL="514350" lvl="1">
              <a:lnSpc>
                <a:spcPct val="90000"/>
              </a:lnSpc>
              <a:spcAft>
                <a:spcPts val="600"/>
              </a:spcAft>
            </a:pPr>
            <a:endParaRPr lang="en-US" sz="1400" dirty="0">
              <a:ea typeface="Calibri"/>
              <a:cs typeface="Calibri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E06DF3-2F82-3DAF-CF7A-5D748764F741}"/>
              </a:ext>
            </a:extLst>
          </p:cNvPr>
          <p:cNvSpPr txBox="1"/>
          <p:nvPr/>
        </p:nvSpPr>
        <p:spPr>
          <a:xfrm>
            <a:off x="9994135" y="6468737"/>
            <a:ext cx="198120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100" i="1">
                <a:solidFill>
                  <a:schemeClr val="bg1"/>
                </a:solidFill>
              </a:rPr>
              <a:t>Prepared by Lily Mather</a:t>
            </a:r>
            <a:endParaRPr lang="en-US" sz="1100" i="1">
              <a:solidFill>
                <a:schemeClr val="bg1"/>
              </a:solidFill>
              <a:ea typeface="Calibri"/>
              <a:cs typeface="Calibr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84F7EA4-6447-4989-BBA5-B699FCF1DD96}"/>
              </a:ext>
            </a:extLst>
          </p:cNvPr>
          <p:cNvGraphicFramePr>
            <a:graphicFrameLocks noGrp="1"/>
          </p:cNvGraphicFramePr>
          <p:nvPr/>
        </p:nvGraphicFramePr>
        <p:xfrm>
          <a:off x="1068130" y="1600053"/>
          <a:ext cx="3876167" cy="3226201"/>
        </p:xfrm>
        <a:graphic>
          <a:graphicData uri="http://schemas.openxmlformats.org/drawingml/2006/table">
            <a:tbl>
              <a:tblPr firstRow="1" firstCol="1" bandRow="1">
                <a:solidFill>
                  <a:srgbClr val="F7F7F7"/>
                </a:solidFill>
                <a:tableStyleId>{073A0DAA-6AF3-43AB-8588-CEC1D06C72B9}</a:tableStyleId>
              </a:tblPr>
              <a:tblGrid>
                <a:gridCol w="750659">
                  <a:extLst>
                    <a:ext uri="{9D8B030D-6E8A-4147-A177-3AD203B41FA5}">
                      <a16:colId xmlns:a16="http://schemas.microsoft.com/office/drawing/2014/main" val="919621782"/>
                    </a:ext>
                  </a:extLst>
                </a:gridCol>
                <a:gridCol w="1079058">
                  <a:extLst>
                    <a:ext uri="{9D8B030D-6E8A-4147-A177-3AD203B41FA5}">
                      <a16:colId xmlns:a16="http://schemas.microsoft.com/office/drawing/2014/main" val="1261706892"/>
                    </a:ext>
                  </a:extLst>
                </a:gridCol>
                <a:gridCol w="1070824">
                  <a:extLst>
                    <a:ext uri="{9D8B030D-6E8A-4147-A177-3AD203B41FA5}">
                      <a16:colId xmlns:a16="http://schemas.microsoft.com/office/drawing/2014/main" val="3599464031"/>
                    </a:ext>
                  </a:extLst>
                </a:gridCol>
                <a:gridCol w="975626">
                  <a:extLst>
                    <a:ext uri="{9D8B030D-6E8A-4147-A177-3AD203B41FA5}">
                      <a16:colId xmlns:a16="http://schemas.microsoft.com/office/drawing/2014/main" val="352239560"/>
                    </a:ext>
                  </a:extLst>
                </a:gridCol>
              </a:tblGrid>
              <a:tr h="54994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cap="all" spc="60">
                          <a:solidFill>
                            <a:schemeClr val="tx1"/>
                          </a:solidFill>
                          <a:effectLst/>
                        </a:rPr>
                        <a:t>Layer</a:t>
                      </a:r>
                      <a:endParaRPr lang="en-GB" sz="1000" b="1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5086" marR="105086" marT="105086" marB="105086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cap="all" spc="60">
                          <a:solidFill>
                            <a:schemeClr val="tx1"/>
                          </a:solidFill>
                          <a:effectLst/>
                        </a:rPr>
                        <a:t>Material</a:t>
                      </a:r>
                      <a:endParaRPr lang="en-GB" sz="1000" b="1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5086" marR="105086" marT="105086" marB="105086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cap="all" spc="60">
                          <a:solidFill>
                            <a:schemeClr val="tx1"/>
                          </a:solidFill>
                          <a:effectLst/>
                        </a:rPr>
                        <a:t>Thickness</a:t>
                      </a:r>
                      <a:endParaRPr lang="en-GB" sz="1000" b="1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5086" marR="105086" marT="105086" marB="105086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cap="all" spc="60">
                          <a:solidFill>
                            <a:schemeClr val="tx1"/>
                          </a:solidFill>
                          <a:effectLst/>
                        </a:rPr>
                        <a:t>Particle Size</a:t>
                      </a:r>
                      <a:endParaRPr lang="en-GB" sz="1000" b="1" cap="all" spc="6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05086" marR="105086" marT="105086" marB="105086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399366"/>
                  </a:ext>
                </a:extLst>
              </a:tr>
              <a:tr h="69333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cap="none" spc="0">
                          <a:solidFill>
                            <a:schemeClr val="tx1"/>
                          </a:solidFill>
                          <a:effectLst/>
                        </a:rPr>
                        <a:t>Top Layer</a:t>
                      </a:r>
                      <a:endParaRPr lang="en-GB" sz="10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  <a:effectLst/>
                        </a:rPr>
                        <a:t>Fine Sand (Silica or River Sand)</a:t>
                      </a:r>
                      <a:endParaRPr lang="en-GB" sz="12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  <a:effectLst/>
                        </a:rPr>
                        <a:t>30 cm (300 mm)</a:t>
                      </a:r>
                      <a:endParaRPr lang="en-GB" sz="12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  <a:effectLst/>
                        </a:rPr>
                        <a:t>0.1 – 0.5 mm</a:t>
                      </a:r>
                      <a:endParaRPr lang="en-GB" sz="12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7574385"/>
                  </a:ext>
                </a:extLst>
              </a:tr>
              <a:tr h="109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cap="none" spc="0">
                          <a:solidFill>
                            <a:schemeClr val="tx1"/>
                          </a:solidFill>
                          <a:effectLst/>
                        </a:rPr>
                        <a:t>Middle Layer</a:t>
                      </a:r>
                      <a:endParaRPr lang="en-GB" sz="10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  <a:effectLst/>
                        </a:rPr>
                        <a:t>Coconut Shell Charcoal (Granular Activated Carbon)</a:t>
                      </a:r>
                      <a:endParaRPr lang="en-GB" sz="12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  <a:effectLst/>
                        </a:rPr>
                        <a:t>30 cm (300 mm)</a:t>
                      </a:r>
                      <a:endParaRPr lang="en-GB" sz="12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  <a:effectLst/>
                        </a:rPr>
                        <a:t>1 – 3 mm</a:t>
                      </a:r>
                      <a:endParaRPr lang="en-GB" sz="12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3539"/>
                  </a:ext>
                </a:extLst>
              </a:tr>
              <a:tr h="8920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cap="none" spc="0">
                          <a:solidFill>
                            <a:schemeClr val="tx1"/>
                          </a:solidFill>
                          <a:effectLst/>
                        </a:rPr>
                        <a:t>Bottom Layer</a:t>
                      </a:r>
                      <a:endParaRPr lang="en-GB" sz="10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  <a:effectLst/>
                        </a:rPr>
                        <a:t>Coarse Sand (River or Crushed Quartz Sand)</a:t>
                      </a:r>
                      <a:endParaRPr lang="en-GB" sz="12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  <a:effectLst/>
                        </a:rPr>
                        <a:t>30 cm (300 mm)</a:t>
                      </a:r>
                      <a:endParaRPr lang="en-GB" sz="12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  <a:effectLst/>
                        </a:rPr>
                        <a:t>0.5 – 2 mm</a:t>
                      </a:r>
                      <a:endParaRPr lang="en-GB" sz="12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298" marR="7298" marT="7298" marB="7005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88514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4648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7" name="Rectangle 2076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9" name="Rectangle 2078">
            <a:extLst>
              <a:ext uri="{FF2B5EF4-FFF2-40B4-BE49-F238E27FC236}">
                <a16:creationId xmlns:a16="http://schemas.microsoft.com/office/drawing/2014/main" id="{4C6B5652-C661-4C58-B937-F0F490F7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1" name="Rectangle 2080">
            <a:extLst>
              <a:ext uri="{FF2B5EF4-FFF2-40B4-BE49-F238E27FC236}">
                <a16:creationId xmlns:a16="http://schemas.microsoft.com/office/drawing/2014/main" id="{0B936867-6407-43FB-9DE6-1B0879D0C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3" name="Rectangle 2082">
            <a:extLst>
              <a:ext uri="{FF2B5EF4-FFF2-40B4-BE49-F238E27FC236}">
                <a16:creationId xmlns:a16="http://schemas.microsoft.com/office/drawing/2014/main" id="{ACD0B258-678B-4A8C-894F-848AF24A1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5" name="Freeform: Shape 2084">
            <a:extLst>
              <a:ext uri="{FF2B5EF4-FFF2-40B4-BE49-F238E27FC236}">
                <a16:creationId xmlns:a16="http://schemas.microsoft.com/office/drawing/2014/main" id="{C8D58395-74AF-401A-AF2F-76B6FCF71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87" name="Rectangle 2086">
            <a:extLst>
              <a:ext uri="{FF2B5EF4-FFF2-40B4-BE49-F238E27FC236}">
                <a16:creationId xmlns:a16="http://schemas.microsoft.com/office/drawing/2014/main" id="{2F003F3F-F118-41D2-AA3F-74DB0D197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4CA3E-1930-4B78-B77A-8209F21AB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5" y="457201"/>
            <a:ext cx="2844800" cy="35888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br>
              <a:rPr lang="en-US" sz="4000">
                <a:solidFill>
                  <a:srgbClr val="FFFFFF"/>
                </a:solidFill>
              </a:rPr>
            </a:b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UV disinfectants </a:t>
            </a:r>
            <a:br>
              <a:rPr lang="en-US" sz="4000">
                <a:solidFill>
                  <a:srgbClr val="FFFFFF"/>
                </a:solidFill>
              </a:rPr>
            </a:br>
            <a:br>
              <a:rPr lang="en-US" sz="4000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54923D-5548-4D8A-8C03-C6194ADE48CD}"/>
              </a:ext>
            </a:extLst>
          </p:cNvPr>
          <p:cNvSpPr txBox="1"/>
          <p:nvPr/>
        </p:nvSpPr>
        <p:spPr>
          <a:xfrm>
            <a:off x="4649245" y="669363"/>
            <a:ext cx="3290579" cy="55342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Key Points:</a:t>
            </a: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UV Exposure Calculations</a:t>
            </a:r>
            <a:r>
              <a:rPr lang="en-US" sz="1700"/>
              <a:t> 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UV Index Average: </a:t>
            </a:r>
            <a:r>
              <a:rPr lang="en-US" sz="1700" b="1"/>
              <a:t>8.5</a:t>
            </a:r>
            <a:endParaRPr lang="en-US" sz="1700"/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UV Intensity in Africa: </a:t>
            </a:r>
            <a:r>
              <a:rPr lang="en-US" sz="1700" b="1"/>
              <a:t>0.2125 mW/cm²</a:t>
            </a:r>
            <a:endParaRPr lang="en-US" sz="1700"/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Virus Kill Rate: </a:t>
            </a:r>
            <a:r>
              <a:rPr lang="en-US" sz="1700" b="1"/>
              <a:t>10–22 mJ/cm²</a:t>
            </a:r>
            <a:r>
              <a:rPr lang="en-US" sz="1700"/>
              <a:t> exposure required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Flow Rate:</a:t>
            </a:r>
            <a:r>
              <a:rPr lang="en-US" sz="1700"/>
              <a:t> 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76 ml/min through a 6.07 cm pipe</a:t>
            </a: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Challenges:</a:t>
            </a:r>
            <a:r>
              <a:rPr lang="en-US" sz="1700"/>
              <a:t> 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UV intensity fluctuates throughout the day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Next Steps:</a:t>
            </a:r>
            <a:r>
              <a:rPr lang="en-US" sz="1700"/>
              <a:t> 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Implement solar-powered UV filters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 Researched specific virus UV resistance</a:t>
            </a:r>
          </a:p>
        </p:txBody>
      </p:sp>
      <p:pic>
        <p:nvPicPr>
          <p:cNvPr id="2054" name="Picture 6" descr="(www.aquastream.com.au, n.d.)&#10;">
            <a:extLst>
              <a:ext uri="{FF2B5EF4-FFF2-40B4-BE49-F238E27FC236}">
                <a16:creationId xmlns:a16="http://schemas.microsoft.com/office/drawing/2014/main" id="{D1521363-6D37-4605-B64A-A5538623F0F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7859" y="1233518"/>
            <a:ext cx="2823586" cy="171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69FEFF-CDE2-A42B-E012-10A8A6236093}"/>
              </a:ext>
            </a:extLst>
          </p:cNvPr>
          <p:cNvSpPr txBox="1"/>
          <p:nvPr/>
        </p:nvSpPr>
        <p:spPr>
          <a:xfrm>
            <a:off x="10214472" y="6514641"/>
            <a:ext cx="162315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100" i="1"/>
              <a:t>Prepared by Lily Mather</a:t>
            </a:r>
            <a:endParaRPr lang="en-US"/>
          </a:p>
        </p:txBody>
      </p:sp>
      <p:grpSp>
        <p:nvGrpSpPr>
          <p:cNvPr id="52" name="Group 51" descr="(www.emersan-compendium.org, n.d.)&#10;">
            <a:extLst>
              <a:ext uri="{FF2B5EF4-FFF2-40B4-BE49-F238E27FC236}">
                <a16:creationId xmlns:a16="http://schemas.microsoft.com/office/drawing/2014/main" id="{84196375-4F34-431E-8789-A4A62F96EB24}"/>
              </a:ext>
            </a:extLst>
          </p:cNvPr>
          <p:cNvGrpSpPr/>
          <p:nvPr/>
        </p:nvGrpSpPr>
        <p:grpSpPr>
          <a:xfrm>
            <a:off x="8467859" y="3651085"/>
            <a:ext cx="2823586" cy="2272790"/>
            <a:chOff x="6503035" y="365125"/>
            <a:chExt cx="4286250" cy="3619500"/>
          </a:xfrm>
        </p:grpSpPr>
        <p:pic>
          <p:nvPicPr>
            <p:cNvPr id="39" name="Graphic 38">
              <a:extLst>
                <a:ext uri="{FF2B5EF4-FFF2-40B4-BE49-F238E27FC236}">
                  <a16:creationId xmlns:a16="http://schemas.microsoft.com/office/drawing/2014/main" id="{70606EF0-51F7-45E0-85C0-2CC8382991A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6503035" y="365125"/>
              <a:ext cx="4286250" cy="3619500"/>
            </a:xfrm>
            <a:prstGeom prst="rect">
              <a:avLst/>
            </a:prstGeom>
          </p:spPr>
        </p:pic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81C4E31B-3CBC-4F18-A2A0-79209AF56C85}"/>
                </a:ext>
              </a:extLst>
            </p:cNvPr>
            <p:cNvSpPr/>
            <p:nvPr/>
          </p:nvSpPr>
          <p:spPr>
            <a:xfrm>
              <a:off x="8549640" y="1153160"/>
              <a:ext cx="1854200" cy="79756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0BF1B73D-5168-4F2D-A3C1-9BEF881A85EC}"/>
                </a:ext>
              </a:extLst>
            </p:cNvPr>
            <p:cNvSpPr/>
            <p:nvPr/>
          </p:nvSpPr>
          <p:spPr>
            <a:xfrm>
              <a:off x="8549640" y="2100263"/>
              <a:ext cx="456248" cy="11811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8051A719-0F13-4C54-844D-54967C09C09F}"/>
              </a:ext>
            </a:extLst>
          </p:cNvPr>
          <p:cNvSpPr txBox="1"/>
          <p:nvPr/>
        </p:nvSpPr>
        <p:spPr>
          <a:xfrm>
            <a:off x="8800151" y="2884467"/>
            <a:ext cx="343729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(www.aquastream.com.au, n.d.)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679FE62-A4BD-45E9-8C11-E28DAA8965E7}"/>
              </a:ext>
            </a:extLst>
          </p:cNvPr>
          <p:cNvSpPr txBox="1"/>
          <p:nvPr/>
        </p:nvSpPr>
        <p:spPr>
          <a:xfrm>
            <a:off x="8923867" y="5607005"/>
            <a:ext cx="61879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(www.emersan-compendium.org, n.d.)</a:t>
            </a:r>
          </a:p>
        </p:txBody>
      </p:sp>
    </p:spTree>
    <p:extLst>
      <p:ext uri="{BB962C8B-B14F-4D97-AF65-F5344CB8AC3E}">
        <p14:creationId xmlns:p14="http://schemas.microsoft.com/office/powerpoint/2010/main" val="16990971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B166B6-3F70-F243-D71D-244EC3A178D5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Iona Cousins – Material selection and Sustainability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9CF166-5F18-5458-6253-758B8BA94E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891" y="467208"/>
            <a:ext cx="4664822" cy="592358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693429A-7B17-5498-6E71-14AD196ED368}"/>
              </a:ext>
            </a:extLst>
          </p:cNvPr>
          <p:cNvSpPr txBox="1"/>
          <p:nvPr/>
        </p:nvSpPr>
        <p:spPr>
          <a:xfrm>
            <a:off x="10258926" y="6489031"/>
            <a:ext cx="166035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Iona Cousins</a:t>
            </a:r>
            <a:r>
              <a:rPr lang="en-US" sz="1100">
                <a:ea typeface="Calibri"/>
                <a:cs typeface="Calibri"/>
              </a:rPr>
              <a:t>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764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B1F05-5E60-8E04-5581-F84621A99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716" y="499397"/>
            <a:ext cx="5929422" cy="16401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Materials – Water Filtration System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7B5E26-8F68-976F-258D-5F2063416C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9717" y="2423821"/>
            <a:ext cx="5929422" cy="35197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400" b="1"/>
              <a:t>Fine Sand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100"/>
              <a:t>Removes finer particles and smaller impurities that may have been missed</a:t>
            </a:r>
            <a:endParaRPr lang="en-US" sz="1100">
              <a:ea typeface="Calibri"/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100"/>
              <a:t>Widely available across the Republic of Tanzania – Sourced from rivers such as Rufiji river. </a:t>
            </a:r>
            <a:endParaRPr lang="en-US" sz="1100" b="1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b="1"/>
              <a:t>Charcoal </a:t>
            </a:r>
            <a:endParaRPr lang="en-US" sz="1400" b="1">
              <a:ea typeface="Calibri"/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100"/>
              <a:t>Absorbs chemical impurities and odors </a:t>
            </a:r>
            <a:endParaRPr lang="en-US" sz="1100">
              <a:ea typeface="Calibri"/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100"/>
              <a:t>Sourced from different organic materials widely available within the village – coconut shells and wood.</a:t>
            </a:r>
            <a:endParaRPr lang="en-US" sz="1100">
              <a:ea typeface="Calibri"/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100"/>
              <a:t>The material is burnt in a low-oxygen environment, once cooled its grinded into a fine powder. </a:t>
            </a:r>
            <a:endParaRPr lang="en-US" sz="1100">
              <a:ea typeface="Calibri"/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100"/>
              <a:t>The powder is then activated by soaking in a chemical solution -  phosphoric acid - FOSKOW in South Africa (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  <a:t>FOSKOR, 2025).</a:t>
            </a:r>
            <a:endParaRPr lang="en-US" sz="11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b="1"/>
              <a:t>Coarse Sand </a:t>
            </a:r>
            <a:endParaRPr lang="en-US" sz="1400" b="1">
              <a:ea typeface="Calibri"/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100"/>
              <a:t>Removes smaller particles such as algae and organic material</a:t>
            </a:r>
            <a:endParaRPr lang="en-US" sz="1100">
              <a:ea typeface="Calibri"/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100"/>
              <a:t>Widely available across Africa  - Sourced from riverbeds  </a:t>
            </a:r>
            <a:endParaRPr lang="en-US" sz="1100">
              <a:ea typeface="Calibri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F8BF17-1015-D9D2-ADC9-215C9FF50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6337" y="415798"/>
            <a:ext cx="2983987" cy="499640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5F8E6F-0F5C-668B-E3C6-E801BD1F19FC}"/>
              </a:ext>
            </a:extLst>
          </p:cNvPr>
          <p:cNvSpPr txBox="1"/>
          <p:nvPr/>
        </p:nvSpPr>
        <p:spPr>
          <a:xfrm>
            <a:off x="10088479" y="6509084"/>
            <a:ext cx="167038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>
                <a:solidFill>
                  <a:schemeClr val="bg1"/>
                </a:solidFill>
              </a:rPr>
              <a:t>Prepared by Iona Cousins</a:t>
            </a:r>
            <a:r>
              <a:rPr lang="en-US" sz="1100">
                <a:solidFill>
                  <a:schemeClr val="bg1"/>
                </a:solidFill>
                <a:ea typeface="Calibri"/>
                <a:cs typeface="Calibri"/>
              </a:rPr>
              <a:t>​</a:t>
            </a:r>
            <a:endParaRPr lang="en-US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00418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FDE8FE-30AB-B55D-DC57-CED694BAB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Materials – Filtration Container and valves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77B6FF-1B74-D531-292E-0D01F2B8BD76}"/>
              </a:ext>
            </a:extLst>
          </p:cNvPr>
          <p:cNvSpPr txBox="1"/>
          <p:nvPr/>
        </p:nvSpPr>
        <p:spPr>
          <a:xfrm>
            <a:off x="10067581" y="6349388"/>
            <a:ext cx="1696598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100" i="1"/>
              <a:t>Prepared by Iona Cousins</a:t>
            </a:r>
            <a:endParaRPr lang="en-US"/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317597FD-85CA-E6DE-FC0D-6018843895A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rial"/>
                <a:cs typeface="Arial"/>
              </a:rPr>
              <a:t>•</a:t>
            </a:r>
            <a:r>
              <a:rPr lang="en-US" sz="2000">
                <a:latin typeface="Aptos"/>
              </a:rPr>
              <a:t>The material used will be stainless steel </a:t>
            </a:r>
            <a:endParaRPr lang="en-US"/>
          </a:p>
          <a:p>
            <a:r>
              <a:rPr lang="en-US" sz="2000" dirty="0">
                <a:latin typeface="Arial"/>
                <a:cs typeface="Arial"/>
              </a:rPr>
              <a:t>•</a:t>
            </a:r>
            <a:r>
              <a:rPr lang="en-US" sz="2000" dirty="0">
                <a:latin typeface="Aptos"/>
              </a:rPr>
              <a:t>This will be sourced locally within the Tanzania region </a:t>
            </a:r>
            <a:endParaRPr lang="en-US" dirty="0"/>
          </a:p>
          <a:p>
            <a:r>
              <a:rPr lang="en-US" sz="2000" dirty="0">
                <a:latin typeface="Arial"/>
                <a:cs typeface="Arial"/>
              </a:rPr>
              <a:t>•</a:t>
            </a:r>
            <a:r>
              <a:rPr lang="en-US" sz="2000" dirty="0">
                <a:latin typeface="Aptos"/>
              </a:rPr>
              <a:t>Thickness 5mm</a:t>
            </a:r>
          </a:p>
          <a:p>
            <a:r>
              <a:rPr lang="en-US" sz="2000" dirty="0">
                <a:latin typeface="Arial"/>
                <a:cs typeface="Arial"/>
              </a:rPr>
              <a:t>•</a:t>
            </a:r>
            <a:r>
              <a:rPr lang="en-US" sz="2000" dirty="0">
                <a:latin typeface="Aptos"/>
              </a:rPr>
              <a:t>The supplier can weld the </a:t>
            </a:r>
            <a:r>
              <a:rPr lang="en-US" sz="2000">
                <a:latin typeface="Aptos"/>
              </a:rPr>
              <a:t>container, lid and stand.  </a:t>
            </a:r>
            <a:endParaRPr lang="en-US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latin typeface="Arial"/>
                <a:cs typeface="Arial"/>
              </a:rPr>
              <a:t>•</a:t>
            </a:r>
            <a:r>
              <a:rPr lang="en-US" sz="2000">
                <a:latin typeface="Aptos"/>
              </a:rPr>
              <a:t>The valves will be sourced from the same company and fittings to connect plastic 1-2mm piping </a:t>
            </a:r>
            <a:endParaRPr lang="en-US"/>
          </a:p>
          <a:p>
            <a:r>
              <a:rPr lang="en-US" sz="2000" dirty="0">
                <a:latin typeface="Aptos"/>
              </a:rPr>
              <a:t>(</a:t>
            </a:r>
            <a:r>
              <a:rPr lang="en-US" sz="2000" dirty="0" err="1">
                <a:latin typeface="Aptos"/>
              </a:rPr>
              <a:t>Metline</a:t>
            </a:r>
            <a:r>
              <a:rPr lang="en-US" sz="2000" dirty="0">
                <a:latin typeface="Aptos"/>
              </a:rPr>
              <a:t>, 2022)</a:t>
            </a:r>
            <a:endParaRPr lang="en-US" dirty="0"/>
          </a:p>
          <a:p>
            <a:endParaRPr lang="en-US">
              <a:ea typeface="Calibri"/>
              <a:cs typeface="Calibri"/>
            </a:endParaRPr>
          </a:p>
        </p:txBody>
      </p:sp>
      <p:pic>
        <p:nvPicPr>
          <p:cNvPr id="27" name="Picture 26" descr="A diagram of a rectangular object with a drop of water&#10;&#10;AI-generated content may be incorrect.">
            <a:extLst>
              <a:ext uri="{FF2B5EF4-FFF2-40B4-BE49-F238E27FC236}">
                <a16:creationId xmlns:a16="http://schemas.microsoft.com/office/drawing/2014/main" id="{3BC0041F-C401-5D44-4F7D-69526A8F0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2048" y="1974181"/>
            <a:ext cx="3269582" cy="397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6803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B69F9-A9AF-C292-00A8-0D2E290A0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Materials – Solar Water Disinfection (SODIS)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F4B9FD-D1FC-3868-EFE1-2D5875C32F0E}"/>
              </a:ext>
            </a:extLst>
          </p:cNvPr>
          <p:cNvSpPr txBox="1"/>
          <p:nvPr/>
        </p:nvSpPr>
        <p:spPr>
          <a:xfrm>
            <a:off x="10177749" y="6395292"/>
            <a:ext cx="167823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100" i="1"/>
              <a:t>Prepared by Iona Cousins</a:t>
            </a:r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37F8B77-59B8-5609-03B3-94BE59C77142}"/>
              </a:ext>
            </a:extLst>
          </p:cNvPr>
          <p:cNvSpPr txBox="1"/>
          <p:nvPr/>
        </p:nvSpPr>
        <p:spPr>
          <a:xfrm>
            <a:off x="583531" y="2508584"/>
            <a:ext cx="491891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dirty="0">
                <a:latin typeface="Aptos"/>
              </a:rPr>
              <a:t>SODIS systems can kill up to 99% of micro-organisms within water (Pump Express, 2024). </a:t>
            </a:r>
          </a:p>
          <a:p>
            <a:pPr algn="just"/>
            <a:endParaRPr lang="en-GB">
              <a:latin typeface="Aptos"/>
            </a:endParaRPr>
          </a:p>
          <a:p>
            <a:pPr algn="just"/>
            <a:r>
              <a:rPr lang="en-GB" dirty="0">
                <a:latin typeface="Aptos"/>
              </a:rPr>
              <a:t>The most suitable plastic to be used for SODIS is Polyethylene Terephthalate (PET) </a:t>
            </a:r>
          </a:p>
          <a:p>
            <a:pPr marL="285750" indent="-285750" algn="just">
              <a:buFont typeface="Arial"/>
              <a:buChar char="•"/>
            </a:pPr>
            <a:r>
              <a:rPr lang="en-GB">
                <a:latin typeface="Aptos"/>
              </a:rPr>
              <a:t>Transparent and allows UV rays to penetrate </a:t>
            </a:r>
          </a:p>
          <a:p>
            <a:pPr marL="283210" indent="-283210" algn="just">
              <a:buFont typeface="Arial"/>
              <a:buChar char="•"/>
            </a:pPr>
            <a:r>
              <a:rPr lang="en-GB" dirty="0">
                <a:latin typeface="Aptos"/>
              </a:rPr>
              <a:t>Does not allow chemicals to leach into water </a:t>
            </a:r>
          </a:p>
          <a:p>
            <a:pPr marL="283210" indent="-283210" algn="just">
              <a:buFont typeface="Arial"/>
              <a:buChar char="•"/>
            </a:pPr>
            <a:endParaRPr lang="en-GB" dirty="0">
              <a:latin typeface="Aptos"/>
            </a:endParaRPr>
          </a:p>
          <a:p>
            <a:pPr algn="just"/>
            <a:r>
              <a:rPr lang="en-GB" dirty="0">
                <a:latin typeface="Aptos"/>
              </a:rPr>
              <a:t>Measurements;</a:t>
            </a:r>
          </a:p>
          <a:p>
            <a:pPr marL="283210" indent="-283210" algn="just">
              <a:buFont typeface="Arial"/>
              <a:buChar char="•"/>
            </a:pPr>
            <a:r>
              <a:rPr lang="en-GB" dirty="0">
                <a:latin typeface="Aptos"/>
              </a:rPr>
              <a:t>Inner diameter 1-2mm</a:t>
            </a:r>
          </a:p>
          <a:p>
            <a:pPr marL="283210" indent="-283210" algn="just">
              <a:buFont typeface="Arial"/>
              <a:buChar char="•"/>
            </a:pPr>
            <a:r>
              <a:rPr lang="en-GB" dirty="0">
                <a:latin typeface="Aptos"/>
              </a:rPr>
              <a:t>Length 700mm</a:t>
            </a:r>
          </a:p>
          <a:p>
            <a:pPr algn="just"/>
            <a:r>
              <a:rPr lang="en-GB" dirty="0">
                <a:latin typeface="Aptos"/>
              </a:rPr>
              <a:t> (APVF , 2025) </a:t>
            </a:r>
          </a:p>
        </p:txBody>
      </p:sp>
      <p:pic>
        <p:nvPicPr>
          <p:cNvPr id="30" name="Picture 29" descr="A drawing of a sun&#10;&#10;AI-generated content may be incorrect.">
            <a:extLst>
              <a:ext uri="{FF2B5EF4-FFF2-40B4-BE49-F238E27FC236}">
                <a16:creationId xmlns:a16="http://schemas.microsoft.com/office/drawing/2014/main" id="{582A2038-99C6-2582-7035-B7FCCD974E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2690" y="2506579"/>
            <a:ext cx="2598726" cy="4150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8681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42E7B-0939-A91B-EDE2-B394E1047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385" y="203793"/>
            <a:ext cx="4457041" cy="1240971"/>
          </a:xfrm>
        </p:spPr>
        <p:txBody>
          <a:bodyPr>
            <a:normAutofit/>
          </a:bodyPr>
          <a:lstStyle/>
          <a:p>
            <a:r>
              <a:rPr lang="en-GB"/>
              <a:t>Sustainability and location of materials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FE7E94-49B1-9889-FDAE-5F9DA94D95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850065"/>
            <a:ext cx="3932237" cy="4925265"/>
          </a:xfrm>
        </p:spPr>
        <p:txBody>
          <a:bodyPr>
            <a:normAutofit lnSpcReduction="10000"/>
          </a:bodyPr>
          <a:lstStyle/>
          <a:p>
            <a:r>
              <a:rPr lang="en-GB"/>
              <a:t>Village – Tanzania Republic</a:t>
            </a:r>
          </a:p>
          <a:p>
            <a:r>
              <a:rPr lang="en-GB"/>
              <a:t> </a:t>
            </a:r>
          </a:p>
          <a:p>
            <a:r>
              <a:rPr lang="en-GB"/>
              <a:t>Fine and coarse sand from nearby riverbed</a:t>
            </a:r>
          </a:p>
          <a:p>
            <a:endParaRPr lang="en-GB"/>
          </a:p>
          <a:p>
            <a:r>
              <a:rPr lang="en-GB"/>
              <a:t>Phosphoric acid supplier </a:t>
            </a:r>
          </a:p>
          <a:p>
            <a:endParaRPr lang="en-GB"/>
          </a:p>
          <a:p>
            <a:r>
              <a:rPr lang="en-GB"/>
              <a:t>Stainless steel supplier for container and valves </a:t>
            </a:r>
          </a:p>
          <a:p>
            <a:endParaRPr lang="en-GB"/>
          </a:p>
          <a:p>
            <a:r>
              <a:rPr lang="en-GB"/>
              <a:t>PET piping </a:t>
            </a:r>
          </a:p>
          <a:p>
            <a:endParaRPr lang="en-GB"/>
          </a:p>
          <a:p>
            <a:r>
              <a:rPr lang="en-GB"/>
              <a:t>Sustainability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Reduces transport emissions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Supporting local economy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Efficiency </a:t>
            </a:r>
          </a:p>
        </p:txBody>
      </p:sp>
      <p:pic>
        <p:nvPicPr>
          <p:cNvPr id="9" name="Content Placeholder 5" descr="Marker with solid fill">
            <a:extLst>
              <a:ext uri="{FF2B5EF4-FFF2-40B4-BE49-F238E27FC236}">
                <a16:creationId xmlns:a16="http://schemas.microsoft.com/office/drawing/2014/main" id="{3A47A97B-6EA7-C44B-98ED-28F065EB26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4172" y="3664870"/>
            <a:ext cx="746445" cy="746445"/>
          </a:xfrm>
          <a:prstGeom prst="rect">
            <a:avLst/>
          </a:prstGeom>
        </p:spPr>
      </p:pic>
      <p:pic>
        <p:nvPicPr>
          <p:cNvPr id="12" name="Content Placeholder 5" descr="Marker with solid fill">
            <a:extLst>
              <a:ext uri="{FF2B5EF4-FFF2-40B4-BE49-F238E27FC236}">
                <a16:creationId xmlns:a16="http://schemas.microsoft.com/office/drawing/2014/main" id="{E57AB6D8-83C3-D924-E8F4-6D1C50F99B2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4452" y="4411315"/>
            <a:ext cx="746445" cy="746445"/>
          </a:xfrm>
          <a:prstGeom prst="rect">
            <a:avLst/>
          </a:prstGeom>
        </p:spPr>
      </p:pic>
      <p:pic>
        <p:nvPicPr>
          <p:cNvPr id="13" name="Content Placeholder 5" descr="Marker with solid fill">
            <a:extLst>
              <a:ext uri="{FF2B5EF4-FFF2-40B4-BE49-F238E27FC236}">
                <a16:creationId xmlns:a16="http://schemas.microsoft.com/office/drawing/2014/main" id="{A8043458-4FD1-847B-76A4-C524B45B7B7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84452" y="2953532"/>
            <a:ext cx="746445" cy="746445"/>
          </a:xfrm>
          <a:prstGeom prst="rect">
            <a:avLst/>
          </a:prstGeom>
        </p:spPr>
      </p:pic>
      <p:pic>
        <p:nvPicPr>
          <p:cNvPr id="14" name="Content Placeholder 5" descr="Marker with solid fill">
            <a:extLst>
              <a:ext uri="{FF2B5EF4-FFF2-40B4-BE49-F238E27FC236}">
                <a16:creationId xmlns:a16="http://schemas.microsoft.com/office/drawing/2014/main" id="{5672DFE3-6A3C-18D0-723A-C8E1A7D6CE5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84453" y="2240263"/>
            <a:ext cx="746445" cy="746445"/>
          </a:xfrm>
          <a:prstGeom prst="rect">
            <a:avLst/>
          </a:prstGeom>
        </p:spPr>
      </p:pic>
      <p:pic>
        <p:nvPicPr>
          <p:cNvPr id="15" name="Content Placeholder 5" descr="Marker with solid fill">
            <a:extLst>
              <a:ext uri="{FF2B5EF4-FFF2-40B4-BE49-F238E27FC236}">
                <a16:creationId xmlns:a16="http://schemas.microsoft.com/office/drawing/2014/main" id="{C6ABE840-F112-AA14-5422-9F6CD8F23D3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84453" y="1562102"/>
            <a:ext cx="746445" cy="746445"/>
          </a:xfrm>
          <a:prstGeom prst="rect">
            <a:avLst/>
          </a:prstGeom>
        </p:spPr>
      </p:pic>
      <p:pic>
        <p:nvPicPr>
          <p:cNvPr id="1026" name="Picture 2" descr="Test your geography knowledge - African rivers and lakes | Lizard Point">
            <a:extLst>
              <a:ext uri="{FF2B5EF4-FFF2-40B4-BE49-F238E27FC236}">
                <a16:creationId xmlns:a16="http://schemas.microsoft.com/office/drawing/2014/main" id="{CDEA871B-CB69-D23C-D8A1-12B710494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360" y="203793"/>
            <a:ext cx="6033510" cy="6269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Graphic 20" descr="Marker with solid fill">
            <a:extLst>
              <a:ext uri="{FF2B5EF4-FFF2-40B4-BE49-F238E27FC236}">
                <a16:creationId xmlns:a16="http://schemas.microsoft.com/office/drawing/2014/main" id="{0B68CD1A-1837-8B65-D1EF-5FFECE9DA6C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06468" y="5079380"/>
            <a:ext cx="914400" cy="914400"/>
          </a:xfrm>
          <a:prstGeom prst="rect">
            <a:avLst/>
          </a:prstGeom>
        </p:spPr>
      </p:pic>
      <p:pic>
        <p:nvPicPr>
          <p:cNvPr id="22" name="Graphic 21" descr="Marker with solid fill">
            <a:extLst>
              <a:ext uri="{FF2B5EF4-FFF2-40B4-BE49-F238E27FC236}">
                <a16:creationId xmlns:a16="http://schemas.microsoft.com/office/drawing/2014/main" id="{4E45D0F9-4DD8-9D9D-4FBD-C5DB1C5B0B3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006468" y="3207670"/>
            <a:ext cx="914400" cy="914400"/>
          </a:xfrm>
          <a:prstGeom prst="rect">
            <a:avLst/>
          </a:prstGeom>
        </p:spPr>
      </p:pic>
      <p:pic>
        <p:nvPicPr>
          <p:cNvPr id="23" name="Graphic 22" descr="Marker with solid fill">
            <a:extLst>
              <a:ext uri="{FF2B5EF4-FFF2-40B4-BE49-F238E27FC236}">
                <a16:creationId xmlns:a16="http://schemas.microsoft.com/office/drawing/2014/main" id="{D6B9C01E-A975-92D1-D2B5-D8EAFE48D4E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158868" y="2971799"/>
            <a:ext cx="914400" cy="914400"/>
          </a:xfrm>
          <a:prstGeom prst="rect">
            <a:avLst/>
          </a:prstGeom>
        </p:spPr>
      </p:pic>
      <p:pic>
        <p:nvPicPr>
          <p:cNvPr id="25" name="Graphic 24" descr="Marker with solid fill">
            <a:extLst>
              <a:ext uri="{FF2B5EF4-FFF2-40B4-BE49-F238E27FC236}">
                <a16:creationId xmlns:a16="http://schemas.microsoft.com/office/drawing/2014/main" id="{FBDDC21A-A13A-F1B3-F051-F2475F01AE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158868" y="4143525"/>
            <a:ext cx="914400" cy="914400"/>
          </a:xfrm>
          <a:prstGeom prst="rect">
            <a:avLst/>
          </a:prstGeom>
        </p:spPr>
      </p:pic>
      <p:pic>
        <p:nvPicPr>
          <p:cNvPr id="26" name="Graphic 25" descr="Marker with solid fill">
            <a:extLst>
              <a:ext uri="{FF2B5EF4-FFF2-40B4-BE49-F238E27FC236}">
                <a16:creationId xmlns:a16="http://schemas.microsoft.com/office/drawing/2014/main" id="{8150B998-2285-CA6A-C91B-09776FFA3E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39868" y="2293270"/>
            <a:ext cx="914400" cy="914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06DCBF-56A3-7747-A50F-730ED5F603A0}"/>
              </a:ext>
            </a:extLst>
          </p:cNvPr>
          <p:cNvSpPr txBox="1"/>
          <p:nvPr/>
        </p:nvSpPr>
        <p:spPr>
          <a:xfrm>
            <a:off x="10299031" y="6509084"/>
            <a:ext cx="170046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Iona Cousins</a:t>
            </a:r>
            <a:r>
              <a:rPr lang="en-US" sz="1100"/>
              <a:t>​</a:t>
            </a:r>
            <a:r>
              <a:rPr lang="en-US" sz="1100">
                <a:ea typeface="Calibri"/>
                <a:cs typeface="Calibri"/>
              </a:rPr>
              <a:t>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7937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D8FFA-9A66-6610-F6AF-34C8FD1AE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Material Sourcing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F49801-35D0-1F9F-2799-892FEA20DC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81727" y="649480"/>
            <a:ext cx="3025303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/>
              <a:t>•</a:t>
            </a:r>
            <a:r>
              <a:rPr lang="en-US" sz="1900" b="1"/>
              <a:t>Sand, Gravel &amp; Charcoal:</a:t>
            </a:r>
            <a:r>
              <a:rPr lang="en-US" sz="1900"/>
              <a:t> Sourced locally in the Arusha Region, North-Eastern Tanzania to reduce costs and ensure sustainability.</a:t>
            </a:r>
            <a:endParaRPr lang="en-US"/>
          </a:p>
          <a:p>
            <a:r>
              <a:rPr lang="en-US" sz="1900"/>
              <a:t>•</a:t>
            </a:r>
            <a:r>
              <a:rPr lang="en-US" sz="1900" b="1"/>
              <a:t>Stainless Steel Tank &amp; Piping:</a:t>
            </a:r>
            <a:r>
              <a:rPr lang="en-US" sz="1900"/>
              <a:t> Suppliers &amp; Fabricators identified in Arusha city (Vikas Pumps, 2025), (Water Drilling LTD, 2025). </a:t>
            </a:r>
            <a:endParaRPr lang="en-US" sz="1900">
              <a:ea typeface="Calibri" panose="020F0502020204030204"/>
              <a:cs typeface="Calibri" panose="020F0502020204030204"/>
            </a:endParaRPr>
          </a:p>
          <a:p>
            <a:r>
              <a:rPr lang="en-US" sz="1900"/>
              <a:t>•</a:t>
            </a:r>
            <a:r>
              <a:rPr lang="en-US" sz="1900" b="1"/>
              <a:t>Why Local Sourcing?</a:t>
            </a:r>
            <a:r>
              <a:rPr lang="en-US" sz="1900"/>
              <a:t> Lowers transportation costs, supports local businesses, and ensures easier maintenance.</a:t>
            </a:r>
            <a:endParaRPr lang="en-US" sz="1900">
              <a:ea typeface="Calibri" panose="020F0502020204030204"/>
              <a:cs typeface="Calibri" panose="020F0502020204030204"/>
            </a:endParaRPr>
          </a:p>
          <a:p>
            <a:r>
              <a:rPr lang="en-US" sz="1900"/>
              <a:t>•</a:t>
            </a:r>
            <a:r>
              <a:rPr lang="en-US" sz="1900" b="1"/>
              <a:t>Challenges:</a:t>
            </a:r>
            <a:r>
              <a:rPr lang="en-US" sz="1900"/>
              <a:t> Availability, pricing fluctuations, and ensuring material quality.</a:t>
            </a:r>
            <a:endParaRPr lang="en-US" sz="1900">
              <a:ea typeface="Calibri" panose="020F0502020204030204"/>
              <a:cs typeface="Calibri" panose="020F0502020204030204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900"/>
          </a:p>
        </p:txBody>
      </p:sp>
      <p:pic>
        <p:nvPicPr>
          <p:cNvPr id="5" name="Content Placeholder 4" descr="A map of land with cities&#10;&#10;AI-generated content may be incorrect.">
            <a:extLst>
              <a:ext uri="{FF2B5EF4-FFF2-40B4-BE49-F238E27FC236}">
                <a16:creationId xmlns:a16="http://schemas.microsoft.com/office/drawing/2014/main" id="{CA0499F8-29E9-ED2B-64D1-9347AB2D57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08187" y="645196"/>
            <a:ext cx="4367748" cy="53288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FA253C-1016-ACAD-9F90-FE5A43C80707}"/>
              </a:ext>
            </a:extLst>
          </p:cNvPr>
          <p:cNvSpPr txBox="1"/>
          <p:nvPr/>
        </p:nvSpPr>
        <p:spPr>
          <a:xfrm>
            <a:off x="10489532" y="6448926"/>
            <a:ext cx="1479885" cy="2716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Joe James</a:t>
            </a:r>
            <a:r>
              <a:rPr lang="en-US" sz="1100">
                <a:ea typeface="Calibri"/>
                <a:cs typeface="Calibri"/>
              </a:rPr>
              <a:t>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2466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D5D8A-335A-15E2-8E25-1DEEA5B0F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Cost Estimation &amp; Budgeting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7C9A8C-2141-BB4D-611B-C0B326A6CF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6397" y="2418408"/>
            <a:ext cx="4959603" cy="35225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300" dirty="0"/>
              <a:t>•</a:t>
            </a:r>
            <a:r>
              <a:rPr lang="en-US" sz="1300" b="1" dirty="0"/>
              <a:t>Stainless Steel Tank (350L):</a:t>
            </a:r>
            <a:r>
              <a:rPr lang="en-US" sz="1300" dirty="0"/>
              <a:t> Estimated £150-£450 + transport costs (Jiji, 2025).</a:t>
            </a:r>
          </a:p>
          <a:p>
            <a:r>
              <a:rPr lang="en-US" sz="1300" dirty="0"/>
              <a:t>•</a:t>
            </a:r>
            <a:r>
              <a:rPr lang="en-US" sz="1300" b="1" dirty="0"/>
              <a:t>Fabrication: </a:t>
            </a:r>
            <a:r>
              <a:rPr lang="en-US" sz="1300" dirty="0"/>
              <a:t>£0.52-£1.02 p/h average fabricator wage (World Salaries, 2025).</a:t>
            </a:r>
          </a:p>
          <a:p>
            <a:r>
              <a:rPr lang="en-US" sz="1300" dirty="0"/>
              <a:t>•</a:t>
            </a:r>
            <a:r>
              <a:rPr lang="en-US" sz="1300" b="1" dirty="0"/>
              <a:t>PVC Piping 1.5m (10mm - 25mm diameter):</a:t>
            </a:r>
            <a:r>
              <a:rPr lang="en-US" sz="1300" dirty="0"/>
              <a:t> £6.50–£14.50 + transport (</a:t>
            </a:r>
            <a:r>
              <a:rPr lang="en-US" sz="1300" dirty="0" err="1"/>
              <a:t>Plastock</a:t>
            </a:r>
            <a:r>
              <a:rPr lang="en-US" sz="1300" dirty="0"/>
              <a:t>, 2025)</a:t>
            </a:r>
          </a:p>
          <a:p>
            <a:r>
              <a:rPr lang="en-US" sz="1300" dirty="0"/>
              <a:t>•</a:t>
            </a:r>
            <a:r>
              <a:rPr lang="en-US" sz="1300" b="1" dirty="0"/>
              <a:t>Transportation Costs: </a:t>
            </a:r>
            <a:r>
              <a:rPr lang="en-US" sz="1300" dirty="0"/>
              <a:t>Research shows an average price of $1-$1.8(US) per km per container (East African Business Council, 2022).</a:t>
            </a:r>
          </a:p>
          <a:p>
            <a:r>
              <a:rPr lang="en-US" sz="1300" dirty="0"/>
              <a:t>•</a:t>
            </a:r>
            <a:r>
              <a:rPr lang="en-US" sz="1300" b="1" dirty="0"/>
              <a:t>Balancing Cost &amp; Sustainability: </a:t>
            </a:r>
            <a:r>
              <a:rPr lang="en-US" sz="1300" dirty="0"/>
              <a:t>Prioritizing local &amp; recycled materials while keeping long-term maintenance costs low</a:t>
            </a:r>
          </a:p>
          <a:p>
            <a:r>
              <a:rPr lang="en-US" sz="1300" dirty="0"/>
              <a:t>•</a:t>
            </a:r>
            <a:r>
              <a:rPr lang="en-US" sz="1300" b="1" dirty="0"/>
              <a:t>Estimated Budget: </a:t>
            </a:r>
            <a:r>
              <a:rPr lang="en-US" sz="1300" dirty="0"/>
              <a:t>£25 (2days fabrication -1 person) - £600 (Materials) - £35 (Transportation) = £660 + 25% (additional for potential delays or cost overruns) = </a:t>
            </a:r>
            <a:r>
              <a:rPr lang="en-US" sz="1300" b="1" u="sng" dirty="0"/>
              <a:t>£825 Total Estimated Budget (2,823,148.35 TZS -Tanzania Shilling) </a:t>
            </a:r>
            <a:endParaRPr lang="en-US" sz="13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5" name="Content Placeholder 4" descr="A jar full of coins&#10;&#10;AI-generated content may be incorrect.">
            <a:extLst>
              <a:ext uri="{FF2B5EF4-FFF2-40B4-BE49-F238E27FC236}">
                <a16:creationId xmlns:a16="http://schemas.microsoft.com/office/drawing/2014/main" id="{A8A3B64E-1104-BA54-30F1-EA4EFE4351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12442" y="621610"/>
            <a:ext cx="5201023" cy="520102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D65DFF-81DD-FD6E-5B8C-31659C99171D}"/>
              </a:ext>
            </a:extLst>
          </p:cNvPr>
          <p:cNvSpPr txBox="1"/>
          <p:nvPr/>
        </p:nvSpPr>
        <p:spPr>
          <a:xfrm>
            <a:off x="10148637" y="6499057"/>
            <a:ext cx="1550069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>
                <a:solidFill>
                  <a:schemeClr val="bg1"/>
                </a:solidFill>
              </a:rPr>
              <a:t>Prepared by Joe James</a:t>
            </a:r>
            <a:r>
              <a:rPr lang="en-US" sz="1100">
                <a:solidFill>
                  <a:schemeClr val="bg1"/>
                </a:solidFill>
                <a:ea typeface="Calibri"/>
                <a:cs typeface="Calibri"/>
              </a:rPr>
              <a:t>​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89279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F9192-1E4B-AE30-EF22-DCC803DD5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Transport &amp; Logistics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A4C383-7128-649B-2536-4C4665A8F3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6397" y="2418408"/>
            <a:ext cx="4959603" cy="35225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•</a:t>
            </a:r>
            <a:r>
              <a:rPr lang="en-US" sz="2000" b="1"/>
              <a:t>Road Transport: </a:t>
            </a:r>
            <a:r>
              <a:rPr lang="en-US" sz="2000"/>
              <a:t>Arusha to Massai Region south of Ashura (~10–20 km, ~20–40 min drive) great road links.</a:t>
            </a:r>
            <a:endParaRPr lang="en-US"/>
          </a:p>
          <a:p>
            <a:r>
              <a:rPr lang="en-US" sz="2000"/>
              <a:t>•</a:t>
            </a:r>
            <a:r>
              <a:rPr lang="en-US" sz="2000" b="1"/>
              <a:t>Best Transportation Methods: </a:t>
            </a:r>
            <a:r>
              <a:rPr lang="en-US" sz="2000"/>
              <a:t>Small trucks and 4x4 pick-up trucks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/>
              <a:t>•</a:t>
            </a:r>
            <a:r>
              <a:rPr lang="en-US" sz="2000" b="1"/>
              <a:t>Potential Delays: </a:t>
            </a:r>
            <a:r>
              <a:rPr lang="en-US" sz="2000"/>
              <a:t>Poor road conditions and accessibility in more rural areas.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/>
              <a:t>•</a:t>
            </a:r>
            <a:r>
              <a:rPr lang="en-US" sz="2000" b="1"/>
              <a:t>Back up Plan: </a:t>
            </a:r>
            <a:r>
              <a:rPr lang="en-US" sz="2000"/>
              <a:t>Sourcing alternative suppliers if one faces delays.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Content Placeholder 4" descr="A truck with boxes on the back&#10;&#10;AI-generated content may be incorrect.">
            <a:extLst>
              <a:ext uri="{FF2B5EF4-FFF2-40B4-BE49-F238E27FC236}">
                <a16:creationId xmlns:a16="http://schemas.microsoft.com/office/drawing/2014/main" id="{FDEAE3A3-CF37-1716-37A3-33937EE337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12442" y="1505784"/>
            <a:ext cx="5201023" cy="343267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2F117B-5584-4A6E-A14B-EEBC552AB0AB}"/>
              </a:ext>
            </a:extLst>
          </p:cNvPr>
          <p:cNvSpPr txBox="1"/>
          <p:nvPr/>
        </p:nvSpPr>
        <p:spPr>
          <a:xfrm>
            <a:off x="10419347" y="6499058"/>
            <a:ext cx="151999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>
                <a:solidFill>
                  <a:srgbClr val="FFFFFF"/>
                </a:solidFill>
              </a:rPr>
              <a:t>Prepared by Joe James</a:t>
            </a:r>
            <a:r>
              <a:rPr lang="en-US" sz="1100">
                <a:solidFill>
                  <a:srgbClr val="FFFFFF"/>
                </a:solidFill>
              </a:rPr>
              <a:t>​</a:t>
            </a:r>
            <a:r>
              <a:rPr lang="en-US" sz="1100">
                <a:ea typeface="Calibri"/>
                <a:cs typeface="Calibri"/>
              </a:rPr>
              <a:t>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4879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35BBBC-A5CC-06D8-56EC-4DF573998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Implementation &amp; Execution Plan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D4BA8C-96CC-F230-A13A-4E34188B6E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6397" y="2418408"/>
            <a:ext cx="4959603" cy="35225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/>
              <a:t>Step 1:</a:t>
            </a:r>
            <a:r>
              <a:rPr lang="en-US" sz="1900"/>
              <a:t> Gather materials and fabricate base and tanking system.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/>
              <a:t>Step 2: </a:t>
            </a:r>
            <a:r>
              <a:rPr lang="en-US" sz="1900"/>
              <a:t>Transport all materials to project site.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/>
              <a:t>Step 3:</a:t>
            </a:r>
            <a:r>
              <a:rPr lang="en-US" sz="1900"/>
              <a:t> Assemble the filtration system – layering sand, gravel, charcoal and installing UV pipe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/>
              <a:t>Step 4:</a:t>
            </a:r>
            <a:r>
              <a:rPr lang="en-US" sz="1900"/>
              <a:t> Test water quality to ensure effectiveness before full deployment.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/>
              <a:t>Step 5: </a:t>
            </a:r>
            <a:r>
              <a:rPr lang="en-US" sz="1900"/>
              <a:t>Train locals on maintenance and long-term sustainability for on going operation.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900"/>
          </a:p>
        </p:txBody>
      </p:sp>
      <p:pic>
        <p:nvPicPr>
          <p:cNvPr id="5" name="Content Placeholder 4" descr="A black and white checklist with gears&#10;&#10;AI-generated content may be incorrect.">
            <a:extLst>
              <a:ext uri="{FF2B5EF4-FFF2-40B4-BE49-F238E27FC236}">
                <a16:creationId xmlns:a16="http://schemas.microsoft.com/office/drawing/2014/main" id="{4078FBE5-1DFF-6CB7-69C5-CFE06E418B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12442" y="673620"/>
            <a:ext cx="5201023" cy="509700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213BAA-1AB9-94DC-0190-FC025BA3A498}"/>
              </a:ext>
            </a:extLst>
          </p:cNvPr>
          <p:cNvSpPr txBox="1"/>
          <p:nvPr/>
        </p:nvSpPr>
        <p:spPr>
          <a:xfrm>
            <a:off x="4724400" y="3200400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>
                <a:solidFill>
                  <a:srgbClr val="FFFFFF"/>
                </a:solidFill>
              </a:rPr>
              <a:t>Prepared by Joe James</a:t>
            </a:r>
            <a:r>
              <a:rPr lang="en-US" sz="1100">
                <a:solidFill>
                  <a:srgbClr val="FFFFFF"/>
                </a:solidFill>
              </a:rPr>
              <a:t>​</a:t>
            </a:r>
            <a:r>
              <a:rPr lang="en-US" sz="1100"/>
              <a:t>​</a:t>
            </a:r>
            <a:r>
              <a:rPr lang="en-US" sz="1100">
                <a:ea typeface="Calibri"/>
                <a:cs typeface="Calibri"/>
              </a:rPr>
              <a:t>​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998348-13FC-EBAE-59EB-D37A70242044}"/>
              </a:ext>
            </a:extLst>
          </p:cNvPr>
          <p:cNvSpPr txBox="1"/>
          <p:nvPr/>
        </p:nvSpPr>
        <p:spPr>
          <a:xfrm>
            <a:off x="10242014" y="6505460"/>
            <a:ext cx="148544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>
                <a:solidFill>
                  <a:srgbClr val="FFFFFF"/>
                </a:solidFill>
              </a:rPr>
              <a:t>Prepared by Joe James</a:t>
            </a:r>
            <a:r>
              <a:rPr lang="en-US" sz="1100">
                <a:solidFill>
                  <a:srgbClr val="FFFFFF"/>
                </a:solidFill>
              </a:rPr>
              <a:t>​</a:t>
            </a:r>
            <a:r>
              <a:rPr lang="en-US" sz="1100"/>
              <a:t>​</a:t>
            </a:r>
            <a:r>
              <a:rPr lang="en-US" sz="1100">
                <a:ea typeface="Calibri"/>
                <a:cs typeface="Calibri"/>
              </a:rPr>
              <a:t>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461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234209-EA26-A811-6895-1AA23572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GB" sz="4000" b="1" i="0" u="none" strike="noStrike" kern="1200" baseline="0" noProof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Conclusions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D93FC27-2B35-D220-F552-4D5F2676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/>
            <a:r>
              <a:rPr lang="en-GB" sz="2000" b="1" i="0" u="none" strike="noStrike" baseline="0" noProof="0" dirty="0"/>
              <a:t>Summary of Work Done</a:t>
            </a:r>
            <a:r>
              <a:rPr lang="en-GB" sz="2000" b="0" i="0" u="none" strike="noStrike" baseline="0" noProof="0" dirty="0"/>
              <a:t>:</a:t>
            </a:r>
          </a:p>
          <a:p>
            <a:pPr lvl="1"/>
            <a:r>
              <a:rPr lang="en-GB" sz="2000" dirty="0">
                <a:ea typeface="Calibri"/>
                <a:cs typeface="Calibri"/>
              </a:rPr>
              <a:t>Extensive research and testing confirm system feasibility.</a:t>
            </a:r>
            <a:endParaRPr lang="en-GB" sz="2000" b="0" i="0" u="none" strike="noStrike" baseline="0" noProof="0" dirty="0">
              <a:ea typeface="Calibri"/>
              <a:cs typeface="Calibri"/>
            </a:endParaRPr>
          </a:p>
          <a:p>
            <a:pPr lvl="1"/>
            <a:r>
              <a:rPr lang="en-GB" sz="2000" dirty="0">
                <a:ea typeface="Calibri"/>
                <a:cs typeface="Calibri"/>
              </a:rPr>
              <a:t>Designed and developed a multi-layer filtration system.</a:t>
            </a:r>
            <a:endParaRPr lang="en-GB" sz="2000" dirty="0"/>
          </a:p>
          <a:p>
            <a:pPr lvl="1"/>
            <a:r>
              <a:rPr lang="en-GB" sz="2000" dirty="0">
                <a:ea typeface="Calibri" panose="020F0502020204030204"/>
                <a:cs typeface="Calibri" panose="020F0502020204030204"/>
              </a:rPr>
              <a:t>Conducted initial experiment to assess purification efficiency.</a:t>
            </a:r>
            <a:endParaRPr lang="en-GB" sz="2000" b="0" i="0" u="none" strike="noStrike" baseline="0" noProof="0" dirty="0">
              <a:ea typeface="Calibri" panose="020F0502020204030204"/>
              <a:cs typeface="Calibri" panose="020F0502020204030204"/>
            </a:endParaRPr>
          </a:p>
          <a:p>
            <a:pPr lvl="1"/>
            <a:r>
              <a:rPr lang="en-GB" sz="2000" dirty="0">
                <a:ea typeface="Calibri"/>
                <a:cs typeface="Calibri"/>
              </a:rPr>
              <a:t>Identified areas for design refinements to improve performance.</a:t>
            </a:r>
          </a:p>
          <a:p>
            <a:pPr marR="0" lvl="0"/>
            <a:r>
              <a:rPr lang="en-GB" sz="2000" b="1" i="0" u="none" strike="noStrike" baseline="0" noProof="0" dirty="0"/>
              <a:t>Project Impact</a:t>
            </a:r>
            <a:r>
              <a:rPr lang="en-GB" sz="2000" b="0" i="0" u="none" strike="noStrike" baseline="0" noProof="0" dirty="0"/>
              <a:t>:</a:t>
            </a:r>
            <a:endParaRPr lang="en-GB" sz="2000" b="0" i="0" u="none" strike="noStrike" baseline="0" noProof="0" dirty="0">
              <a:ea typeface="Calibri"/>
              <a:cs typeface="Calibri"/>
            </a:endParaRPr>
          </a:p>
          <a:p>
            <a:pPr marR="0" lvl="1"/>
            <a:r>
              <a:rPr lang="en-GB" sz="2000" b="0" i="0" u="none" strike="noStrike" baseline="0" noProof="0" dirty="0"/>
              <a:t>Feasible sustainable water purification solution.</a:t>
            </a:r>
            <a:endParaRPr lang="en-GB" sz="2000" b="0" i="0" u="none" strike="noStrike" baseline="0" noProof="0" dirty="0">
              <a:ea typeface="Calibri"/>
              <a:cs typeface="Calibri"/>
            </a:endParaRPr>
          </a:p>
          <a:p>
            <a:pPr marR="0" lvl="1"/>
            <a:r>
              <a:rPr lang="en-GB" sz="2000" b="0" i="0" u="none" strike="noStrike" baseline="0" noProof="0" dirty="0"/>
              <a:t>Potential applications in remote communities.</a:t>
            </a:r>
            <a:endParaRPr lang="en-GB" sz="2000" b="0" i="0" u="none" strike="noStrike" baseline="0" noProof="0" dirty="0">
              <a:ea typeface="Calibri"/>
              <a:cs typeface="Calibri"/>
            </a:endParaRPr>
          </a:p>
          <a:p>
            <a:pPr lvl="1"/>
            <a:r>
              <a:rPr lang="en-GB" sz="2000" dirty="0">
                <a:ea typeface="Calibri"/>
                <a:cs typeface="Calibri"/>
              </a:rPr>
              <a:t>Reduces reliance on external power sources. </a:t>
            </a:r>
          </a:p>
          <a:p>
            <a:pPr lvl="1"/>
            <a:r>
              <a:rPr lang="en-GB" sz="2000" dirty="0">
                <a:ea typeface="Calibri"/>
                <a:cs typeface="Calibri"/>
              </a:rPr>
              <a:t>Promotes health improvements by ensuring access to clean drinking water.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DFBD2D-D7FA-21B2-3618-8E3DAA86912D}"/>
              </a:ext>
            </a:extLst>
          </p:cNvPr>
          <p:cNvSpPr txBox="1"/>
          <p:nvPr/>
        </p:nvSpPr>
        <p:spPr>
          <a:xfrm>
            <a:off x="10242015" y="6404472"/>
            <a:ext cx="172414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Antony Pugh </a:t>
            </a:r>
            <a:endParaRPr lang="en-US" sz="11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82310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07937-4606-5162-BBCD-7E91F9E7C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/>
            <a:r>
              <a:rPr lang="en-GB" sz="4000" b="1" i="0" u="none" strike="noStrike" kern="1200" baseline="0" noProof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Ongoing Work &amp; Future Plans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E25AAB-CCBB-F147-B066-F0C62F3290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/>
            <a:r>
              <a:rPr lang="en-GB" sz="2000" b="1" i="0" u="none" strike="noStrike" baseline="0" noProof="0" dirty="0"/>
              <a:t>Next Steps</a:t>
            </a:r>
            <a:r>
              <a:rPr lang="en-GB" sz="2000" b="0" i="0" u="none" strike="noStrike" baseline="0" noProof="0" dirty="0"/>
              <a:t>:</a:t>
            </a:r>
          </a:p>
          <a:p>
            <a:pPr marR="0" lvl="1"/>
            <a:r>
              <a:rPr lang="en-GB" sz="2000" b="0" i="0" u="none" strike="noStrike" baseline="0" noProof="0" dirty="0"/>
              <a:t>Refine design based on test results.</a:t>
            </a:r>
            <a:endParaRPr lang="en-GB" sz="2000" dirty="0">
              <a:ea typeface="Calibri"/>
              <a:cs typeface="Calibri"/>
            </a:endParaRPr>
          </a:p>
          <a:p>
            <a:pPr marR="0" lvl="1"/>
            <a:r>
              <a:rPr lang="en-GB" sz="2000" b="0" i="0" u="none" strike="noStrike" baseline="0" noProof="0" dirty="0"/>
              <a:t>Improve purification efficiency.</a:t>
            </a:r>
            <a:endParaRPr lang="en-GB" sz="2000" b="0" i="0" u="none" strike="noStrike" baseline="0" noProof="0" dirty="0">
              <a:ea typeface="Calibri"/>
              <a:cs typeface="Calibri"/>
            </a:endParaRPr>
          </a:p>
          <a:p>
            <a:pPr lvl="1"/>
            <a:r>
              <a:rPr lang="en-GB" sz="2000" dirty="0"/>
              <a:t>Introduce solar</a:t>
            </a:r>
            <a:r>
              <a:rPr lang="en-GB" sz="2000" b="0" i="0" u="none" strike="noStrike" baseline="0" noProof="0" dirty="0"/>
              <a:t> energy </a:t>
            </a:r>
            <a:r>
              <a:rPr lang="en-GB" sz="2000" dirty="0"/>
              <a:t>for disinfection</a:t>
            </a:r>
            <a:r>
              <a:rPr lang="en-GB" sz="2000" b="0" i="0" u="none" strike="noStrike" baseline="0" noProof="0" dirty="0"/>
              <a:t>.</a:t>
            </a:r>
            <a:endParaRPr lang="en-GB" sz="2000" b="0" i="0" u="none" strike="noStrike" baseline="0" noProof="0" dirty="0">
              <a:ea typeface="Calibri"/>
              <a:cs typeface="Calibri"/>
            </a:endParaRPr>
          </a:p>
          <a:p>
            <a:pPr lvl="1"/>
            <a:r>
              <a:rPr lang="en-GB" sz="2000" dirty="0">
                <a:ea typeface="Calibri"/>
                <a:cs typeface="Calibri"/>
              </a:rPr>
              <a:t>Assess scalability for larger community applications.</a:t>
            </a:r>
          </a:p>
          <a:p>
            <a:pPr marR="0" lvl="1"/>
            <a:r>
              <a:rPr lang="en-GB" sz="2000" b="0" i="0" u="none" strike="noStrike" baseline="0" noProof="0" dirty="0"/>
              <a:t>Prepare final prototype.</a:t>
            </a:r>
            <a:endParaRPr lang="en-GB" sz="2000" b="0" i="0" u="none" strike="noStrike" baseline="0" noProof="0" dirty="0">
              <a:ea typeface="Calibri"/>
              <a:cs typeface="Calibri"/>
            </a:endParaRPr>
          </a:p>
          <a:p>
            <a:pPr marR="0" lvl="0"/>
            <a:r>
              <a:rPr lang="en-GB" sz="2000" b="1" i="0" u="none" strike="noStrike" baseline="0" noProof="0" dirty="0"/>
              <a:t>Project Completion Timeline</a:t>
            </a:r>
            <a:r>
              <a:rPr lang="en-GB" sz="2000" b="0" i="0" u="none" strike="noStrike" baseline="0" noProof="0" dirty="0"/>
              <a:t>: May 2025.</a:t>
            </a:r>
            <a:endParaRPr lang="en-GB" sz="2000" b="0" i="0" u="none" strike="noStrike" baseline="0" noProof="0" dirty="0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3EA515-3B10-A1F8-9E5F-C00438796887}"/>
              </a:ext>
            </a:extLst>
          </p:cNvPr>
          <p:cNvSpPr txBox="1"/>
          <p:nvPr/>
        </p:nvSpPr>
        <p:spPr>
          <a:xfrm>
            <a:off x="10150207" y="6367749"/>
            <a:ext cx="172414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Prepared by Antony Pugh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705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92603-E096-7737-1085-C97D92F5E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R="0"/>
            <a:r>
              <a:rPr lang="en-US" sz="40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Q</a:t>
            </a:r>
            <a:r>
              <a:rPr lang="en-US" sz="4000" b="1" i="0" u="none" strike="noStrike" kern="1200" baseline="0" noProof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&amp;A</a:t>
            </a:r>
          </a:p>
        </p:txBody>
      </p:sp>
      <p:pic>
        <p:nvPicPr>
          <p:cNvPr id="20" name="Graphic 19" descr="Pencil">
            <a:extLst>
              <a:ext uri="{FF2B5EF4-FFF2-40B4-BE49-F238E27FC236}">
                <a16:creationId xmlns:a16="http://schemas.microsoft.com/office/drawing/2014/main" id="{7A51C912-18F8-F204-F855-D20360F4D2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29464C0A-9D09-A1E6-8833-F3958C8E84DF}"/>
              </a:ext>
            </a:extLst>
          </p:cNvPr>
          <p:cNvSpPr txBox="1"/>
          <p:nvPr/>
        </p:nvSpPr>
        <p:spPr>
          <a:xfrm>
            <a:off x="10150207" y="6349388"/>
            <a:ext cx="167823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100" i="1"/>
              <a:t>Prepared by Antony Pugh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2352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4395D-976C-AAD3-A357-DBA300855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A86C4-55A5-E657-FE88-3CD82125F8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AKINWUNMI, A. and ADEBANWI, A.-A.</a:t>
            </a:r>
            <a:r>
              <a:rPr lang="en-US" sz="1100">
                <a:effectLst/>
              </a:rPr>
              <a:t> (2024) ‘Fabrication of rapid sand filter for water treatment using sand and activated carbon’, </a:t>
            </a:r>
            <a:r>
              <a:rPr lang="en-US" sz="1100" i="1">
                <a:effectLst/>
              </a:rPr>
              <a:t>Global Journal of Engineering and Technology Advances</a:t>
            </a:r>
            <a:r>
              <a:rPr lang="en-US" sz="1100">
                <a:effectLst/>
              </a:rPr>
              <a:t>, 18, pp. 139–148. Available at: </a:t>
            </a:r>
            <a:r>
              <a:rPr lang="en-US" sz="1100" u="sng">
                <a:effectLst/>
                <a:hlinkClick r:id="rId2"/>
              </a:rPr>
              <a:t>https://doi.org/10.30574/gjeta.2024.18.2.0023</a:t>
            </a:r>
            <a:r>
              <a:rPr lang="en-US" sz="1100">
                <a:effectLst/>
              </a:rPr>
              <a:t>.</a:t>
            </a:r>
          </a:p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APVF</a:t>
            </a:r>
            <a:r>
              <a:rPr lang="en-US" sz="1100">
                <a:effectLst/>
              </a:rPr>
              <a:t> (2025) </a:t>
            </a:r>
            <a:r>
              <a:rPr lang="en-US" sz="1100" i="1">
                <a:effectLst/>
              </a:rPr>
              <a:t>African Pipe and Valve Fittings</a:t>
            </a:r>
            <a:r>
              <a:rPr lang="en-US" sz="1100">
                <a:effectLst/>
              </a:rPr>
              <a:t>. Available at: </a:t>
            </a:r>
            <a:r>
              <a:rPr lang="en-US" sz="1100" u="sng">
                <a:effectLst/>
                <a:hlinkClick r:id="rId3"/>
              </a:rPr>
              <a:t>https://www.apvf.co.za/contacts/</a:t>
            </a:r>
            <a:r>
              <a:rPr lang="en-US" sz="1100">
                <a:effectLst/>
              </a:rPr>
              <a:t> [Accessed 11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Atangana, A.</a:t>
            </a:r>
            <a:r>
              <a:rPr lang="en-US" sz="1100">
                <a:effectLst/>
              </a:rPr>
              <a:t> (2018) ‘Darcy Law - an overview’, </a:t>
            </a:r>
            <a:r>
              <a:rPr lang="en-US" sz="1100" i="1">
                <a:effectLst/>
              </a:rPr>
              <a:t>ScienceDirect Topics</a:t>
            </a:r>
            <a:r>
              <a:rPr lang="en-US" sz="1100">
                <a:effectLst/>
              </a:rPr>
              <a:t>. Available at: </a:t>
            </a:r>
            <a:r>
              <a:rPr lang="en-US" sz="1100" u="sng">
                <a:effectLst/>
                <a:hlinkClick r:id="rId4"/>
              </a:rPr>
              <a:t>https://www.sciencedirect.com/topics/physics-and-astronomy/darcy-law</a:t>
            </a:r>
            <a:r>
              <a:rPr lang="en-US" sz="1100">
                <a:effectLst/>
              </a:rPr>
              <a:t>.</a:t>
            </a:r>
          </a:p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East African Business Council</a:t>
            </a:r>
            <a:r>
              <a:rPr lang="en-US" sz="1100">
                <a:effectLst/>
              </a:rPr>
              <a:t> (2022) </a:t>
            </a:r>
            <a:r>
              <a:rPr lang="en-US" sz="1100" i="1">
                <a:effectLst/>
              </a:rPr>
              <a:t>EABC-Online.com</a:t>
            </a:r>
            <a:r>
              <a:rPr lang="en-US" sz="1100">
                <a:effectLst/>
              </a:rPr>
              <a:t>. Available at: </a:t>
            </a:r>
            <a:r>
              <a:rPr lang="en-US" sz="1100" u="sng">
                <a:effectLst/>
                <a:hlinkClick r:id="rId5"/>
              </a:rPr>
              <a:t>https://eabc-online.com/eac-transport-logistic-cost-high-at-1-8-usd-per-km-per-container/</a:t>
            </a:r>
            <a:r>
              <a:rPr lang="en-US" sz="1100">
                <a:effectLst/>
              </a:rPr>
              <a:t> [Accessed 10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eurochange</a:t>
            </a:r>
            <a:r>
              <a:rPr lang="en-US" sz="1100">
                <a:effectLst/>
              </a:rPr>
              <a:t> (2025) </a:t>
            </a:r>
            <a:r>
              <a:rPr lang="en-US" sz="1100" i="1">
                <a:effectLst/>
              </a:rPr>
              <a:t>Eurochange.co.uk</a:t>
            </a:r>
            <a:r>
              <a:rPr lang="en-US" sz="1100">
                <a:effectLst/>
              </a:rPr>
              <a:t>. Available at: </a:t>
            </a:r>
            <a:r>
              <a:rPr lang="en-US" sz="1100" u="sng">
                <a:effectLst/>
                <a:hlinkClick r:id="rId6"/>
              </a:rPr>
              <a:t>https://www.eurochange.co.uk/currency-converter/gbp-to-tzs</a:t>
            </a:r>
            <a:r>
              <a:rPr lang="en-US" sz="1100">
                <a:effectLst/>
              </a:rPr>
              <a:t> [Accessed 10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Fernondo Cruz</a:t>
            </a:r>
            <a:r>
              <a:rPr lang="en-US" sz="1100">
                <a:effectLst/>
              </a:rPr>
              <a:t> (2021) </a:t>
            </a:r>
            <a:r>
              <a:rPr lang="en-US" sz="1100" i="1">
                <a:effectLst/>
              </a:rPr>
              <a:t>Water Tap</a:t>
            </a:r>
            <a:r>
              <a:rPr lang="en-US" sz="1100">
                <a:effectLst/>
              </a:rPr>
              <a:t>, GRABCAD Community. Available at: </a:t>
            </a:r>
            <a:r>
              <a:rPr lang="en-US" sz="1100" u="sng">
                <a:effectLst/>
                <a:hlinkClick r:id="rId7"/>
              </a:rPr>
              <a:t>https://grabcad.com/library/water-tap-41</a:t>
            </a:r>
            <a:r>
              <a:rPr lang="en-US" sz="1100">
                <a:effectLst/>
              </a:rPr>
              <a:t> [Accessed 11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Finerfilters</a:t>
            </a:r>
            <a:r>
              <a:rPr lang="en-US" sz="1100">
                <a:effectLst/>
              </a:rPr>
              <a:t> (no date) </a:t>
            </a:r>
            <a:r>
              <a:rPr lang="en-US" sz="1100" i="1">
                <a:effectLst/>
              </a:rPr>
              <a:t>Stand for British Berkefeld and Newton 8.5L Gravity System 245mm</a:t>
            </a:r>
            <a:r>
              <a:rPr lang="en-US" sz="1100">
                <a:effectLst/>
              </a:rPr>
              <a:t>. Available at: </a:t>
            </a:r>
            <a:r>
              <a:rPr lang="en-US" sz="1100" u="sng">
                <a:effectLst/>
                <a:hlinkClick r:id="rId8"/>
              </a:rPr>
              <a:t>https://www.finerfilters.co.uk/stand-for-british-berkefeld-stainless-steel-gravity-system-8-5l</a:t>
            </a:r>
            <a:r>
              <a:rPr lang="en-US" sz="1100">
                <a:effectLst/>
              </a:rPr>
              <a:t> [Accessed 11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FOSKOR</a:t>
            </a:r>
            <a:r>
              <a:rPr lang="en-US" sz="1100">
                <a:effectLst/>
              </a:rPr>
              <a:t> (2025) </a:t>
            </a:r>
            <a:r>
              <a:rPr lang="en-US" sz="1100" i="1">
                <a:effectLst/>
              </a:rPr>
              <a:t>Phosphoric acid</a:t>
            </a:r>
            <a:r>
              <a:rPr lang="en-US" sz="1100">
                <a:effectLst/>
              </a:rPr>
              <a:t>. Available at: </a:t>
            </a:r>
            <a:r>
              <a:rPr lang="en-US" sz="1100" u="sng">
                <a:effectLst/>
                <a:hlinkClick r:id="rId9"/>
              </a:rPr>
              <a:t>https://www.foskor.co.za/</a:t>
            </a:r>
            <a:r>
              <a:rPr lang="en-US" sz="1100">
                <a:effectLst/>
              </a:rPr>
              <a:t> [Accessed 10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Jiji</a:t>
            </a:r>
            <a:r>
              <a:rPr lang="en-US" sz="1100">
                <a:effectLst/>
              </a:rPr>
              <a:t> (2025) </a:t>
            </a:r>
            <a:r>
              <a:rPr lang="en-US" sz="1100" i="1">
                <a:effectLst/>
              </a:rPr>
              <a:t>Jiji.co.tz</a:t>
            </a:r>
            <a:r>
              <a:rPr lang="en-US" sz="1100">
                <a:effectLst/>
              </a:rPr>
              <a:t>. Available at: </a:t>
            </a:r>
            <a:r>
              <a:rPr lang="en-US" sz="1100" u="sng">
                <a:effectLst/>
                <a:hlinkClick r:id="rId10"/>
              </a:rPr>
              <a:t>https://jiji.co.tz/arusha-30276028/manufacturing-equipments/original-stainless-steel-tank-f0ogdiqhrXoCNRO0w0LciB7U.html</a:t>
            </a:r>
            <a:r>
              <a:rPr lang="en-US" sz="1100">
                <a:effectLst/>
              </a:rPr>
              <a:t> [Accessed 10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1100" b="1">
                <a:effectLst/>
              </a:rPr>
              <a:t>Metline</a:t>
            </a:r>
            <a:r>
              <a:rPr lang="en-US" sz="1100">
                <a:effectLst/>
              </a:rPr>
              <a:t> (2022) </a:t>
            </a:r>
            <a:r>
              <a:rPr lang="en-US" sz="1100" i="1">
                <a:effectLst/>
              </a:rPr>
              <a:t>Stainless steel supplies in Tanzania</a:t>
            </a:r>
            <a:r>
              <a:rPr lang="en-US" sz="1100">
                <a:effectLst/>
              </a:rPr>
              <a:t>. Available at: </a:t>
            </a:r>
            <a:r>
              <a:rPr lang="en-US" sz="1100" u="sng">
                <a:effectLst/>
                <a:hlinkClick r:id="rId11"/>
              </a:rPr>
              <a:t>https://themetalsfactory.com/tz/stainless-steel-suppliers-manufacturers-in-tanzania/</a:t>
            </a:r>
            <a:r>
              <a:rPr lang="en-US" sz="1100">
                <a:effectLst/>
              </a:rPr>
              <a:t> [Accessed 11 March 2025].</a:t>
            </a:r>
          </a:p>
        </p:txBody>
      </p:sp>
    </p:spTree>
    <p:extLst>
      <p:ext uri="{BB962C8B-B14F-4D97-AF65-F5344CB8AC3E}">
        <p14:creationId xmlns:p14="http://schemas.microsoft.com/office/powerpoint/2010/main" val="35210342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4395D-976C-AAD3-A357-DBA300855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2A86C4-55A5-E657-FE88-3CD82125F8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6397" y="2418409"/>
            <a:ext cx="9688296" cy="34543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0">
              <a:tabLst>
                <a:tab pos="457200" algn="l"/>
              </a:tabLst>
            </a:pPr>
            <a:r>
              <a:rPr lang="en-US" sz="800" b="1">
                <a:effectLst/>
              </a:rPr>
              <a:t>pexmart</a:t>
            </a:r>
            <a:r>
              <a:rPr lang="en-US" sz="800">
                <a:effectLst/>
              </a:rPr>
              <a:t> (2025) </a:t>
            </a:r>
            <a:r>
              <a:rPr lang="en-US" sz="800" i="1">
                <a:effectLst/>
              </a:rPr>
              <a:t>Pipe fittings</a:t>
            </a:r>
            <a:r>
              <a:rPr lang="en-US" sz="800">
                <a:effectLst/>
              </a:rPr>
              <a:t>. Available at: </a:t>
            </a:r>
            <a:r>
              <a:rPr lang="en-US" sz="800" u="sng">
                <a:effectLst/>
                <a:hlinkClick r:id="rId2"/>
              </a:rPr>
              <a:t>https://www.pexmart.com/</a:t>
            </a:r>
            <a:r>
              <a:rPr lang="en-US" sz="800">
                <a:effectLst/>
              </a:rPr>
              <a:t> [Accessed 11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800" b="1">
                <a:effectLst/>
              </a:rPr>
              <a:t>Plastock</a:t>
            </a:r>
            <a:r>
              <a:rPr lang="en-US" sz="800">
                <a:effectLst/>
              </a:rPr>
              <a:t> (2025) </a:t>
            </a:r>
            <a:r>
              <a:rPr lang="en-US" sz="800" i="1">
                <a:effectLst/>
              </a:rPr>
              <a:t>Plastock.co.uk</a:t>
            </a:r>
            <a:r>
              <a:rPr lang="en-US" sz="800">
                <a:effectLst/>
              </a:rPr>
              <a:t>. Available at: </a:t>
            </a:r>
            <a:r>
              <a:rPr lang="en-US" sz="800" u="sng">
                <a:effectLst/>
                <a:hlinkClick r:id="rId3"/>
              </a:rPr>
              <a:t>https://www.plastock.co.uk/products/upvc-clear-tube?variant=43899492892896&amp;country=GB&amp;currency=GBP&amp;utm_medium=product_sync&amp;utm_source=google&amp;utm_content=sag_organic&amp;utm_campaign=sag_organic&amp;srsltid=AfmBOooz2INk_uWO7MsfeLJ8o4VmQ66aypolrV82h1btJs-8WT9WlmTWd</a:t>
            </a:r>
            <a:r>
              <a:rPr lang="en-US" sz="800">
                <a:effectLst/>
              </a:rPr>
              <a:t> [Accessed 10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800" b="1">
                <a:effectLst/>
              </a:rPr>
              <a:t>Pump Express</a:t>
            </a:r>
            <a:r>
              <a:rPr lang="en-US" sz="800">
                <a:effectLst/>
              </a:rPr>
              <a:t> (2024) </a:t>
            </a:r>
            <a:r>
              <a:rPr lang="en-US" sz="800" i="1">
                <a:effectLst/>
              </a:rPr>
              <a:t>UV disinfection systems</a:t>
            </a:r>
            <a:r>
              <a:rPr lang="en-US" sz="800">
                <a:effectLst/>
              </a:rPr>
              <a:t>. Available at: </a:t>
            </a:r>
            <a:r>
              <a:rPr lang="en-US" sz="800" u="sng">
                <a:effectLst/>
                <a:hlinkClick r:id="rId4"/>
              </a:rPr>
              <a:t>https://pumpexpress.co.uk/product-category/water-treatment/uv-disinfection/uv-disinfection-systems/#:~:text=UV%20Disinfection%20Systems%20are%20designed,not%20guaranteed%20to%20protect%20against</a:t>
            </a:r>
            <a:r>
              <a:rPr lang="en-US" sz="800">
                <a:effectLst/>
              </a:rPr>
              <a:t> [Accessed 11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800" b="1">
                <a:effectLst/>
              </a:rPr>
              <a:t>Smart Corporation</a:t>
            </a:r>
            <a:r>
              <a:rPr lang="en-US" sz="800">
                <a:effectLst/>
              </a:rPr>
              <a:t> (no date) </a:t>
            </a:r>
            <a:r>
              <a:rPr lang="en-US" sz="800" i="1">
                <a:effectLst/>
              </a:rPr>
              <a:t>Back to ancient culture with latest technology</a:t>
            </a:r>
            <a:r>
              <a:rPr lang="en-US" sz="800">
                <a:effectLst/>
              </a:rPr>
              <a:t>. Available at: </a:t>
            </a:r>
            <a:r>
              <a:rPr lang="en-US" sz="800" u="sng">
                <a:effectLst/>
                <a:hlinkClick r:id="rId5"/>
              </a:rPr>
              <a:t>https://smartcorporation.in/index.html</a:t>
            </a:r>
            <a:r>
              <a:rPr lang="en-US" sz="800">
                <a:effectLst/>
              </a:rPr>
              <a:t> [Accessed 9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800" b="1">
                <a:effectLst/>
              </a:rPr>
              <a:t>Song, B.-M. et al.</a:t>
            </a:r>
            <a:r>
              <a:rPr lang="en-US" sz="800">
                <a:effectLst/>
              </a:rPr>
              <a:t> (2023) ‘Ultraviolet-C light at 222 nm has a high disinfecting spectrum in environments contaminated by infectious pathogens, including SARS-CoV-2’, </a:t>
            </a:r>
            <a:r>
              <a:rPr lang="en-US" sz="800" i="1">
                <a:effectLst/>
              </a:rPr>
              <a:t>PLOS ONE</a:t>
            </a:r>
            <a:r>
              <a:rPr lang="en-US" sz="800">
                <a:effectLst/>
              </a:rPr>
              <a:t>, 18(11), pp.e0294427–e0294427. doi: </a:t>
            </a:r>
            <a:r>
              <a:rPr lang="en-US" sz="800" u="sng">
                <a:effectLst/>
                <a:hlinkClick r:id="rId6"/>
              </a:rPr>
              <a:t>https://doi.org/10.1371/journal.pone.0294427</a:t>
            </a:r>
            <a:r>
              <a:rPr lang="en-US" sz="800">
                <a:effectLst/>
              </a:rPr>
              <a:t>.</a:t>
            </a:r>
          </a:p>
          <a:p>
            <a:pPr marL="342900" lvl="0">
              <a:tabLst>
                <a:tab pos="457200" algn="l"/>
              </a:tabLst>
            </a:pPr>
            <a:r>
              <a:rPr lang="en-US" sz="800" b="1">
                <a:effectLst/>
              </a:rPr>
              <a:t>Tepong-Tsindé, R. et al.</a:t>
            </a:r>
            <a:r>
              <a:rPr lang="en-US" sz="800">
                <a:effectLst/>
              </a:rPr>
              <a:t> (2019) ‘Characterizing a newly designed steel-wool-based household filter for safe drinking water provision: Hydraulic conductivity and efficiency for pathogen removal’. Available at: </a:t>
            </a:r>
            <a:r>
              <a:rPr lang="en-US" sz="800" u="sng">
                <a:effectLst/>
                <a:hlinkClick r:id="rId7"/>
              </a:rPr>
              <a:t>https://www.researchgate.net/publication/338035024_Characterizing_a_newly_designed_steel-wool-based_household_filter_for_safe_drinking_water_provision_Hydraulic_conductivity_and_efficiency_for_pathogen_removal</a:t>
            </a:r>
            <a:r>
              <a:rPr lang="en-US" sz="800">
                <a:effectLst/>
              </a:rPr>
              <a:t> [Accessed 9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800" b="1">
                <a:effectLst/>
              </a:rPr>
              <a:t>Vikas Pumps</a:t>
            </a:r>
            <a:r>
              <a:rPr lang="en-US" sz="800">
                <a:effectLst/>
              </a:rPr>
              <a:t> (2025) </a:t>
            </a:r>
            <a:r>
              <a:rPr lang="en-US" sz="800" i="1">
                <a:effectLst/>
              </a:rPr>
              <a:t>Vikaspumps.com</a:t>
            </a:r>
            <a:r>
              <a:rPr lang="en-US" sz="800">
                <a:effectLst/>
              </a:rPr>
              <a:t>. Available at: </a:t>
            </a:r>
            <a:r>
              <a:rPr lang="en-US" sz="800" u="sng">
                <a:effectLst/>
                <a:hlinkClick r:id="rId8"/>
              </a:rPr>
              <a:t>https://www.vikaspumps.com/tanzania/stainless-steel-tank.html</a:t>
            </a:r>
            <a:r>
              <a:rPr lang="en-US" sz="800">
                <a:effectLst/>
              </a:rPr>
              <a:t> [Accessed 10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800" b="1">
                <a:effectLst/>
              </a:rPr>
              <a:t>Water Drilling LTD</a:t>
            </a:r>
            <a:r>
              <a:rPr lang="en-US" sz="800">
                <a:effectLst/>
              </a:rPr>
              <a:t> (2025) </a:t>
            </a:r>
            <a:r>
              <a:rPr lang="en-US" sz="800" i="1">
                <a:effectLst/>
              </a:rPr>
              <a:t>Water-Drilling.com</a:t>
            </a:r>
            <a:r>
              <a:rPr lang="en-US" sz="800">
                <a:effectLst/>
              </a:rPr>
              <a:t>. Available at: </a:t>
            </a:r>
            <a:r>
              <a:rPr lang="en-US" sz="800" u="sng">
                <a:effectLst/>
                <a:hlinkClick r:id="rId9"/>
              </a:rPr>
              <a:t>https://www.water-drilling.com/water-storage-tanks/</a:t>
            </a:r>
            <a:r>
              <a:rPr lang="en-US" sz="800">
                <a:effectLst/>
              </a:rPr>
              <a:t> [Accessed 10 March 2025].</a:t>
            </a:r>
          </a:p>
          <a:p>
            <a:pPr marL="342900" lvl="0">
              <a:tabLst>
                <a:tab pos="457200" algn="l"/>
              </a:tabLst>
            </a:pPr>
            <a:r>
              <a:rPr lang="en-US" sz="800" b="1">
                <a:effectLst/>
              </a:rPr>
              <a:t>World Salaries</a:t>
            </a:r>
            <a:r>
              <a:rPr lang="en-US" sz="800">
                <a:effectLst/>
              </a:rPr>
              <a:t> (2025) </a:t>
            </a:r>
            <a:r>
              <a:rPr lang="en-US" sz="800" i="1">
                <a:effectLst/>
              </a:rPr>
              <a:t>WorldSalaries.com</a:t>
            </a:r>
            <a:r>
              <a:rPr lang="en-US" sz="800">
                <a:effectLst/>
              </a:rPr>
              <a:t>. Available at: </a:t>
            </a:r>
            <a:r>
              <a:rPr lang="en-US" sz="800" u="sng">
                <a:effectLst/>
                <a:hlinkClick r:id="rId10"/>
              </a:rPr>
              <a:t>https://worldsalaries.com/average-fabricator-salary-in-tanzania/</a:t>
            </a:r>
            <a:r>
              <a:rPr lang="en-US" sz="800">
                <a:effectLst/>
              </a:rPr>
              <a:t> [Accessed 10 March 2025].</a:t>
            </a:r>
          </a:p>
          <a:p>
            <a:pPr marL="342900" lvl="0">
              <a:spcAft>
                <a:spcPts val="800"/>
              </a:spcAft>
              <a:tabLst>
                <a:tab pos="457200" algn="l"/>
              </a:tabLst>
            </a:pPr>
            <a:r>
              <a:rPr lang="en-US" sz="800" b="1">
                <a:effectLst/>
              </a:rPr>
              <a:t>Wright, C.Y. et al.</a:t>
            </a:r>
            <a:r>
              <a:rPr lang="en-US" sz="800">
                <a:effectLst/>
              </a:rPr>
              <a:t> (2020) ‘The impact of solar ultraviolet radiation on human health in sub-Saharan Africa’, </a:t>
            </a:r>
            <a:r>
              <a:rPr lang="en-US" sz="800" i="1">
                <a:effectLst/>
              </a:rPr>
              <a:t>South African Journal of Science</a:t>
            </a:r>
            <a:r>
              <a:rPr lang="en-US" sz="800">
                <a:effectLst/>
              </a:rPr>
              <a:t>, 108(11-12), pp.45–51. Available at: </a:t>
            </a:r>
            <a:r>
              <a:rPr lang="en-US" sz="800" u="sng">
                <a:effectLst/>
                <a:hlinkClick r:id="rId11"/>
              </a:rPr>
              <a:t>https://www.scielo.org.za/scielo.php?pid=S0038-23532012000600014&amp;script=sci_arttext&amp;utm_source</a:t>
            </a:r>
            <a:r>
              <a:rPr lang="en-US" sz="800">
                <a:effectLst/>
              </a:rPr>
              <a:t> [Accessed 12 March 2025].</a:t>
            </a:r>
          </a:p>
          <a:p>
            <a:endParaRPr lang="en-US" sz="80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415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520E446A602CB40B46420BF1D1DB0C6" ma:contentTypeVersion="4" ma:contentTypeDescription="Create a new document." ma:contentTypeScope="" ma:versionID="ede998772d10925179f3e65505b64911">
  <xsd:schema xmlns:xsd="http://www.w3.org/2001/XMLSchema" xmlns:xs="http://www.w3.org/2001/XMLSchema" xmlns:p="http://schemas.microsoft.com/office/2006/metadata/properties" xmlns:ns2="6a917ce0-d80a-43c3-8467-9efa220db781" targetNamespace="http://schemas.microsoft.com/office/2006/metadata/properties" ma:root="true" ma:fieldsID="711d8b9439f8f944ae087887a1cba5da" ns2:_="">
    <xsd:import namespace="6a917ce0-d80a-43c3-8467-9efa220db7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917ce0-d80a-43c3-8467-9efa220db7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2609E7-46CA-4B70-A07E-B2969A704DD1}">
  <ds:schemaRefs>
    <ds:schemaRef ds:uri="6a917ce0-d80a-43c3-8467-9efa220db7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1DA85FF-2D86-47C3-B3E2-FCA14D5941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1DFD07D-31B6-4FB2-A098-76383E6F8D75}">
  <ds:schemaRefs>
    <ds:schemaRef ds:uri="6a917ce0-d80a-43c3-8467-9efa220db7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2731</Words>
  <Application>Microsoft Office PowerPoint</Application>
  <PresentationFormat>Widescreen</PresentationFormat>
  <Paragraphs>280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Courier New</vt:lpstr>
      <vt:lpstr>Office Theme</vt:lpstr>
      <vt:lpstr>Office Theme</vt:lpstr>
      <vt:lpstr>Project Title: Solar-Powered Gravity-Driven Water Purification System</vt:lpstr>
      <vt:lpstr>Introduction</vt:lpstr>
      <vt:lpstr>Project Scope</vt:lpstr>
      <vt:lpstr>Team Organization</vt:lpstr>
      <vt:lpstr>Concept Design &amp; Filtration Experiment</vt:lpstr>
      <vt:lpstr>Timeline and progress</vt:lpstr>
      <vt:lpstr>Initial Design Concepts</vt:lpstr>
      <vt:lpstr>Design Consideration</vt:lpstr>
      <vt:lpstr>CAD Models and Dimensions  </vt:lpstr>
      <vt:lpstr>PowerPoint Presentation</vt:lpstr>
      <vt:lpstr>PowerPoint Presentation</vt:lpstr>
      <vt:lpstr>Filtration system </vt:lpstr>
      <vt:lpstr>  UV disinfectants   </vt:lpstr>
      <vt:lpstr>PowerPoint Presentation</vt:lpstr>
      <vt:lpstr>Materials – Water Filtration System  </vt:lpstr>
      <vt:lpstr>Materials – Filtration Container and valves  </vt:lpstr>
      <vt:lpstr>Materials – Solar Water Disinfection (SODIS) </vt:lpstr>
      <vt:lpstr>Sustainability and location of materials </vt:lpstr>
      <vt:lpstr>Material Sourcing</vt:lpstr>
      <vt:lpstr>Cost Estimation &amp; Budgeting</vt:lpstr>
      <vt:lpstr>Transport &amp; Logistics</vt:lpstr>
      <vt:lpstr>Implementation &amp; Execution Plan</vt:lpstr>
      <vt:lpstr>Conclusions</vt:lpstr>
      <vt:lpstr>Ongoing Work &amp; Future Plans</vt:lpstr>
      <vt:lpstr>Q&amp;A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Title: Solar-Powered Gravity-Driven Water Purification System</dc:title>
  <dc:creator>Antony Pugh</dc:creator>
  <cp:lastModifiedBy>Antony Pugh</cp:lastModifiedBy>
  <cp:revision>106</cp:revision>
  <dcterms:created xsi:type="dcterms:W3CDTF">2025-03-05T21:02:25Z</dcterms:created>
  <dcterms:modified xsi:type="dcterms:W3CDTF">2025-03-21T15:41:44Z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0x0101009520E446A602CB40B46420BF1D1DB0C6</vt:lpwstr>
  </property>
</Properties>
</file>