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61"/>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handoutMaster" Target="handoutMasters/handout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277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277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277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ADDB9EC-48A7-447E-BE13-190FDEF6874C}" type="slidenum">
              <a:rPr lang="en-GB"/>
              <a:pPr/>
              <a:t>‹#›</a:t>
            </a:fld>
            <a:endParaRPr lang="en-GB"/>
          </a:p>
        </p:txBody>
      </p:sp>
    </p:spTree>
    <p:extLst>
      <p:ext uri="{BB962C8B-B14F-4D97-AF65-F5344CB8AC3E}">
        <p14:creationId xmlns:p14="http://schemas.microsoft.com/office/powerpoint/2010/main" val="308453828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96CA4A3-DE94-4F7F-B32D-AB3B833B819A}"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769E216-EA3E-4BCB-9A73-F338EADCCA5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7A06DFD-3322-476F-B63B-E32486517D9E}"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BBC93EA-E3EA-41B8-8427-F2F975D1EAFD}"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BDD54D50-79F5-4BF6-B9D1-0300B93B846C}"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FA5E6DC5-01C6-4CA0-9832-9E327ADC7497}"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B68F156-5275-4EDB-9FA4-5E2CDDC6F0F7}"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635097B-EB89-4D03-B321-3D46A65272C9}"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27ECA3E-EEB5-4377-91D9-585E31DD4475}"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6052488-9237-439D-A43E-3D2714F36C98}"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CCAA9B9-B2B8-41AE-8CE8-303E5C8075C8}"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endParaRPr lang="en-GB"/>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61C2A8F8-DAC8-48CF-A063-1ECEC8625CDD}"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07DBFA14-2118-417F-9440-1D8FB6A23FAF}"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Aggregate Planning</a:t>
            </a:r>
          </a:p>
        </p:txBody>
      </p:sp>
      <p:sp>
        <p:nvSpPr>
          <p:cNvPr id="2051" name="Rectangle 3"/>
          <p:cNvSpPr>
            <a:spLocks noGrp="1" noChangeArrowheads="1"/>
          </p:cNvSpPr>
          <p:nvPr>
            <p:ph type="subTitle" idx="1"/>
          </p:nvPr>
        </p:nvSpPr>
        <p:spPr/>
        <p:txBody>
          <a:bodyPr/>
          <a:lstStyle/>
          <a:p>
            <a:r>
              <a:rPr lang="en-GB"/>
              <a:t>By</a:t>
            </a:r>
          </a:p>
          <a:p>
            <a:endParaRPr lang="en-GB"/>
          </a:p>
          <a:p>
            <a:r>
              <a:rPr lang="en-GB"/>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Aggregate Planning</a:t>
            </a:r>
          </a:p>
        </p:txBody>
      </p:sp>
      <p:sp>
        <p:nvSpPr>
          <p:cNvPr id="3075" name="Rectangle 3"/>
          <p:cNvSpPr>
            <a:spLocks noGrp="1" noChangeArrowheads="1"/>
          </p:cNvSpPr>
          <p:nvPr>
            <p:ph type="body" idx="1"/>
          </p:nvPr>
        </p:nvSpPr>
        <p:spPr/>
        <p:txBody>
          <a:bodyPr/>
          <a:lstStyle/>
          <a:p>
            <a:r>
              <a:rPr lang="en-GB"/>
              <a:t>Is an integral part of the business planning process</a:t>
            </a:r>
          </a:p>
          <a:p>
            <a:r>
              <a:rPr lang="en-GB"/>
              <a:t>Starts when the company’s top management gathers input from finance, marketing, operations, and engineering to develop a strategic plan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Aggregate Planning</a:t>
            </a:r>
          </a:p>
        </p:txBody>
      </p:sp>
      <p:sp>
        <p:nvSpPr>
          <p:cNvPr id="4099" name="Rectangle 3"/>
          <p:cNvSpPr>
            <a:spLocks noGrp="1" noChangeArrowheads="1"/>
          </p:cNvSpPr>
          <p:nvPr>
            <p:ph type="body" idx="1"/>
          </p:nvPr>
        </p:nvSpPr>
        <p:spPr/>
        <p:txBody>
          <a:bodyPr/>
          <a:lstStyle/>
          <a:p>
            <a:r>
              <a:rPr lang="en-GB"/>
              <a:t>The aggregate plan details the production rate and the size of the workforce</a:t>
            </a:r>
          </a:p>
          <a:p>
            <a:r>
              <a:rPr lang="en-GB"/>
              <a:t>Enables planners to determine the amount of inventory to be held, the amount of overtime authorised, any authorised subcontractors, hiring or firing of employees and backordering of customer orders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Aggregate Planning</a:t>
            </a:r>
          </a:p>
        </p:txBody>
      </p:sp>
      <p:sp>
        <p:nvSpPr>
          <p:cNvPr id="5123" name="Rectangle 3"/>
          <p:cNvSpPr>
            <a:spLocks noGrp="1" noChangeArrowheads="1"/>
          </p:cNvSpPr>
          <p:nvPr>
            <p:ph type="body" idx="1"/>
          </p:nvPr>
        </p:nvSpPr>
        <p:spPr/>
        <p:txBody>
          <a:bodyPr/>
          <a:lstStyle/>
          <a:p>
            <a:pPr>
              <a:buFontTx/>
              <a:buNone/>
            </a:pPr>
            <a:r>
              <a:rPr lang="en-GB" b="1"/>
              <a:t>Purpose</a:t>
            </a:r>
          </a:p>
          <a:p>
            <a:r>
              <a:rPr lang="en-GB"/>
              <a:t>To develop production rates and authorise resources that accommodate the marketing plan to achieve strategic objectives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Types of Aggregate Plans</a:t>
            </a:r>
          </a:p>
        </p:txBody>
      </p:sp>
      <p:sp>
        <p:nvSpPr>
          <p:cNvPr id="6147" name="Rectangle 3"/>
          <p:cNvSpPr>
            <a:spLocks noGrp="1" noChangeArrowheads="1"/>
          </p:cNvSpPr>
          <p:nvPr>
            <p:ph type="body" idx="1"/>
          </p:nvPr>
        </p:nvSpPr>
        <p:spPr/>
        <p:txBody>
          <a:bodyPr/>
          <a:lstStyle/>
          <a:p>
            <a:pPr marL="609600" indent="-609600">
              <a:buFontTx/>
              <a:buAutoNum type="arabicPeriod"/>
            </a:pPr>
            <a:r>
              <a:rPr lang="en-GB"/>
              <a:t>Level aggregate plan</a:t>
            </a:r>
          </a:p>
          <a:p>
            <a:pPr marL="609600" indent="-609600">
              <a:buFontTx/>
              <a:buAutoNum type="arabicPeriod"/>
            </a:pPr>
            <a:r>
              <a:rPr lang="en-GB"/>
              <a:t>Chase aggregate plan</a:t>
            </a:r>
          </a:p>
          <a:p>
            <a:pPr marL="609600" indent="-609600">
              <a:buFontTx/>
              <a:buAutoNum type="arabicPeriod"/>
            </a:pPr>
            <a:r>
              <a:rPr lang="en-GB"/>
              <a:t>Hybrid aggregate plan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0"/>
            <a:ext cx="8229600" cy="836613"/>
          </a:xfrm>
        </p:spPr>
        <p:txBody>
          <a:bodyPr/>
          <a:lstStyle/>
          <a:p>
            <a:r>
              <a:rPr lang="en-GB"/>
              <a:t>Level aggregate plan</a:t>
            </a:r>
          </a:p>
        </p:txBody>
      </p:sp>
      <p:sp>
        <p:nvSpPr>
          <p:cNvPr id="7171" name="Rectangle 3"/>
          <p:cNvSpPr>
            <a:spLocks noGrp="1" noChangeArrowheads="1"/>
          </p:cNvSpPr>
          <p:nvPr>
            <p:ph type="body" idx="1"/>
          </p:nvPr>
        </p:nvSpPr>
        <p:spPr>
          <a:xfrm>
            <a:off x="179388" y="908050"/>
            <a:ext cx="8785225" cy="5761038"/>
          </a:xfrm>
        </p:spPr>
        <p:txBody>
          <a:bodyPr/>
          <a:lstStyle/>
          <a:p>
            <a:r>
              <a:rPr lang="en-GB" sz="2800"/>
              <a:t>A planning approach that produces the same quantity each time period.  Inventory and backorders are used to absorb demand fluctuations</a:t>
            </a:r>
          </a:p>
          <a:p>
            <a:r>
              <a:rPr lang="en-GB" sz="2800"/>
              <a:t>The advantage of a level production plan is workforce stability.  Labour and equipment capacity are set to equal average demand, rather than hire excess labour or buy additional tools and equipment just to meet peak demand</a:t>
            </a:r>
          </a:p>
          <a:p>
            <a:r>
              <a:rPr lang="en-GB" sz="2800"/>
              <a:t>The workforce is not subjected to varying work levels, such as layoffs followed by periods of hiring and/or overtime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Level aggregate plan</a:t>
            </a:r>
          </a:p>
        </p:txBody>
      </p:sp>
      <p:sp>
        <p:nvSpPr>
          <p:cNvPr id="8195" name="Rectangle 3"/>
          <p:cNvSpPr>
            <a:spLocks noGrp="1" noChangeArrowheads="1"/>
          </p:cNvSpPr>
          <p:nvPr>
            <p:ph type="body" idx="1"/>
          </p:nvPr>
        </p:nvSpPr>
        <p:spPr/>
        <p:txBody>
          <a:bodyPr/>
          <a:lstStyle/>
          <a:p>
            <a:pPr>
              <a:buFontTx/>
              <a:buNone/>
            </a:pPr>
            <a:r>
              <a:rPr lang="en-GB" b="1"/>
              <a:t>Disadvantages</a:t>
            </a:r>
          </a:p>
          <a:p>
            <a:pPr>
              <a:buFontTx/>
              <a:buNone/>
            </a:pPr>
            <a:endParaRPr lang="en-GB" b="1"/>
          </a:p>
          <a:p>
            <a:r>
              <a:rPr lang="en-GB"/>
              <a:t>Build up of inventory</a:t>
            </a:r>
          </a:p>
          <a:p>
            <a:r>
              <a:rPr lang="en-GB"/>
              <a:t>Possible poor customer service from extensive use of back orders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Level aggregate plan</a:t>
            </a:r>
          </a:p>
        </p:txBody>
      </p:sp>
      <p:sp>
        <p:nvSpPr>
          <p:cNvPr id="9219" name="Rectangle 3"/>
          <p:cNvSpPr>
            <a:spLocks noGrp="1" noChangeArrowheads="1"/>
          </p:cNvSpPr>
          <p:nvPr>
            <p:ph type="body" idx="1"/>
          </p:nvPr>
        </p:nvSpPr>
        <p:spPr/>
        <p:txBody>
          <a:bodyPr/>
          <a:lstStyle/>
          <a:p>
            <a:pPr>
              <a:buFontTx/>
              <a:buNone/>
            </a:pPr>
            <a:r>
              <a:rPr lang="en-GB" b="1"/>
              <a:t>Example</a:t>
            </a:r>
          </a:p>
          <a:p>
            <a:pPr>
              <a:buFontTx/>
              <a:buNone/>
            </a:pPr>
            <a:r>
              <a:rPr lang="en-GB"/>
              <a:t>	Beamish industries has 10 employees, each producing 5 complete units per day, for a total of 50 units every day.  Calculate the number of employees needed in the company’s level aggregate plan if the company has an average weekly demand of 500 units.  One week is 5 days.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Level aggregate plan</a:t>
            </a:r>
          </a:p>
        </p:txBody>
      </p:sp>
      <p:sp>
        <p:nvSpPr>
          <p:cNvPr id="10243" name="Rectangle 3"/>
          <p:cNvSpPr>
            <a:spLocks noGrp="1" noChangeArrowheads="1"/>
          </p:cNvSpPr>
          <p:nvPr>
            <p:ph type="body" idx="1"/>
          </p:nvPr>
        </p:nvSpPr>
        <p:spPr>
          <a:xfrm>
            <a:off x="457200" y="1600200"/>
            <a:ext cx="8229600" cy="4781550"/>
          </a:xfrm>
        </p:spPr>
        <p:txBody>
          <a:bodyPr/>
          <a:lstStyle/>
          <a:p>
            <a:pPr>
              <a:buFontTx/>
              <a:buNone/>
            </a:pPr>
            <a:r>
              <a:rPr lang="en-GB" b="1"/>
              <a:t>Solution</a:t>
            </a:r>
          </a:p>
          <a:p>
            <a:r>
              <a:rPr lang="en-GB"/>
              <a:t>Average weekly demand is 500 units.  Employees work 5 days per week</a:t>
            </a:r>
          </a:p>
          <a:p>
            <a:pPr>
              <a:buFontTx/>
              <a:buNone/>
            </a:pPr>
            <a:r>
              <a:rPr lang="en-GB"/>
              <a:t>	Need to produce 100 units a day</a:t>
            </a:r>
          </a:p>
          <a:p>
            <a:pPr>
              <a:buFontTx/>
              <a:buNone/>
            </a:pPr>
            <a:r>
              <a:rPr lang="en-GB"/>
              <a:t>	Each employee produces 5 units per day</a:t>
            </a:r>
          </a:p>
          <a:p>
            <a:pPr>
              <a:buFontTx/>
              <a:buNone/>
            </a:pPr>
            <a:r>
              <a:rPr lang="en-GB"/>
              <a:t>	Therefore 100 units / 5 units per employee</a:t>
            </a:r>
          </a:p>
          <a:p>
            <a:pPr>
              <a:buFontTx/>
              <a:buNone/>
            </a:pPr>
            <a:r>
              <a:rPr lang="en-GB"/>
              <a:t>						per day</a:t>
            </a:r>
          </a:p>
          <a:p>
            <a:pPr>
              <a:buFontTx/>
              <a:buNone/>
            </a:pPr>
            <a:r>
              <a:rPr lang="en-GB"/>
              <a:t>	= 20 employees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Level aggregate plan</a:t>
            </a:r>
          </a:p>
        </p:txBody>
      </p:sp>
      <p:sp>
        <p:nvSpPr>
          <p:cNvPr id="11267" name="Rectangle 3"/>
          <p:cNvSpPr>
            <a:spLocks noGrp="1" noChangeArrowheads="1"/>
          </p:cNvSpPr>
          <p:nvPr>
            <p:ph type="body" idx="1"/>
          </p:nvPr>
        </p:nvSpPr>
        <p:spPr>
          <a:xfrm>
            <a:off x="457200" y="1600200"/>
            <a:ext cx="8507413" cy="4997450"/>
          </a:xfrm>
        </p:spPr>
        <p:txBody>
          <a:bodyPr/>
          <a:lstStyle/>
          <a:p>
            <a:pPr marL="609600" indent="-609600">
              <a:buFontTx/>
              <a:buNone/>
            </a:pPr>
            <a:r>
              <a:rPr lang="en-GB" b="1"/>
              <a:t>Exercises</a:t>
            </a:r>
          </a:p>
          <a:p>
            <a:pPr marL="609600" indent="-609600">
              <a:buFontTx/>
              <a:buAutoNum type="arabicPeriod"/>
            </a:pPr>
            <a:r>
              <a:rPr lang="en-GB"/>
              <a:t>Average weekly demand is 680 units and employees work 5 days per week.   Calculate the number of employees needed.</a:t>
            </a:r>
          </a:p>
          <a:p>
            <a:pPr marL="609600" indent="-609600">
              <a:buFontTx/>
              <a:buAutoNum type="arabicPeriod"/>
            </a:pPr>
            <a:r>
              <a:rPr lang="en-GB"/>
              <a:t>Average weekly demand is 1280 units and employees work 6 days per week.  Calculate the number of employees needed.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0"/>
            <a:ext cx="8229600" cy="908050"/>
          </a:xfrm>
        </p:spPr>
        <p:txBody>
          <a:bodyPr/>
          <a:lstStyle/>
          <a:p>
            <a:r>
              <a:rPr lang="en-GB"/>
              <a:t>Level aggregate plan</a:t>
            </a:r>
          </a:p>
        </p:txBody>
      </p:sp>
      <p:sp>
        <p:nvSpPr>
          <p:cNvPr id="12291" name="Rectangle 3"/>
          <p:cNvSpPr>
            <a:spLocks noGrp="1" noChangeArrowheads="1"/>
          </p:cNvSpPr>
          <p:nvPr>
            <p:ph type="body" idx="1"/>
          </p:nvPr>
        </p:nvSpPr>
        <p:spPr>
          <a:xfrm>
            <a:off x="179388" y="981075"/>
            <a:ext cx="8785225" cy="5616575"/>
          </a:xfrm>
        </p:spPr>
        <p:txBody>
          <a:bodyPr/>
          <a:lstStyle/>
          <a:p>
            <a:pPr>
              <a:buFontTx/>
              <a:buNone/>
            </a:pPr>
            <a:r>
              <a:rPr lang="en-GB" sz="2800" b="1"/>
              <a:t>Exercise 2</a:t>
            </a:r>
          </a:p>
          <a:p>
            <a:r>
              <a:rPr lang="en-GB" sz="2800"/>
              <a:t>Ashford is a producer of welding equipment and anticipates the following demand for its welding equipment.  Demand for January is 12,000 units, February 9,000 units, March 12,000 units, April 15,000 units, May 18,000 units and June 24,000 units.  The company has 6,000 units in inventory at the start</a:t>
            </a:r>
          </a:p>
          <a:p>
            <a:r>
              <a:rPr lang="en-GB" sz="2800"/>
              <a:t>Calculate the average monthly net demand for the company and the number of employees needed?  The company operates 20 days per month and each employee can build 25 units per day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Chase aggregate plan </a:t>
            </a:r>
          </a:p>
        </p:txBody>
      </p:sp>
      <p:sp>
        <p:nvSpPr>
          <p:cNvPr id="13315" name="Rectangle 3"/>
          <p:cNvSpPr>
            <a:spLocks noGrp="1" noChangeArrowheads="1"/>
          </p:cNvSpPr>
          <p:nvPr>
            <p:ph type="body" idx="1"/>
          </p:nvPr>
        </p:nvSpPr>
        <p:spPr/>
        <p:txBody>
          <a:bodyPr/>
          <a:lstStyle/>
          <a:p>
            <a:r>
              <a:rPr lang="en-GB"/>
              <a:t>Produces exactly what is needed to satisfy demand during each period.  The production rate changes in response to demand fluctuations whereas the level aggregate plan sets capacity to accommodate average demand the chase plan sets labour and equipment capacity to satisfy demand each period.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Chase aggregate plan</a:t>
            </a:r>
          </a:p>
        </p:txBody>
      </p:sp>
      <p:sp>
        <p:nvSpPr>
          <p:cNvPr id="14339" name="Rectangle 3"/>
          <p:cNvSpPr>
            <a:spLocks noGrp="1" noChangeArrowheads="1"/>
          </p:cNvSpPr>
          <p:nvPr>
            <p:ph type="body" idx="1"/>
          </p:nvPr>
        </p:nvSpPr>
        <p:spPr/>
        <p:txBody>
          <a:bodyPr/>
          <a:lstStyle/>
          <a:p>
            <a:pPr>
              <a:buFontTx/>
              <a:buNone/>
            </a:pPr>
            <a:r>
              <a:rPr lang="en-GB" b="1"/>
              <a:t>Advantage</a:t>
            </a:r>
          </a:p>
          <a:p>
            <a:r>
              <a:rPr lang="en-GB"/>
              <a:t>Minimises finished goods holding costs</a:t>
            </a:r>
          </a:p>
          <a:p>
            <a:r>
              <a:rPr lang="en-GB"/>
              <a:t>A better option when a company produces make-to-order products such as specialist equipment or highly perishable products.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Chase aggregate plan</a:t>
            </a:r>
          </a:p>
        </p:txBody>
      </p:sp>
      <p:sp>
        <p:nvSpPr>
          <p:cNvPr id="15363" name="Rectangle 3"/>
          <p:cNvSpPr>
            <a:spLocks noGrp="1" noChangeArrowheads="1"/>
          </p:cNvSpPr>
          <p:nvPr>
            <p:ph type="body" idx="1"/>
          </p:nvPr>
        </p:nvSpPr>
        <p:spPr/>
        <p:txBody>
          <a:bodyPr/>
          <a:lstStyle/>
          <a:p>
            <a:pPr>
              <a:buFontTx/>
              <a:buNone/>
            </a:pPr>
            <a:r>
              <a:rPr lang="en-GB" b="1"/>
              <a:t>Disadvantage</a:t>
            </a:r>
          </a:p>
          <a:p>
            <a:r>
              <a:rPr lang="en-GB"/>
              <a:t>Constantly changing capacity needs and the need for enough equipment to meet peak demand</a:t>
            </a:r>
          </a:p>
          <a:p>
            <a:r>
              <a:rPr lang="en-GB"/>
              <a:t>Many options for short-term capacity changes are expensive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Exercise 3</a:t>
            </a:r>
          </a:p>
        </p:txBody>
      </p:sp>
      <p:sp>
        <p:nvSpPr>
          <p:cNvPr id="16387" name="Rectangle 3"/>
          <p:cNvSpPr>
            <a:spLocks noGrp="1" noChangeArrowheads="1"/>
          </p:cNvSpPr>
          <p:nvPr>
            <p:ph type="body" idx="1"/>
          </p:nvPr>
        </p:nvSpPr>
        <p:spPr/>
        <p:txBody>
          <a:bodyPr/>
          <a:lstStyle/>
          <a:p>
            <a:pPr>
              <a:buFontTx/>
              <a:buNone/>
            </a:pPr>
            <a:r>
              <a:rPr lang="en-GB"/>
              <a:t>	Using the demand data in Exercise 2 determine the number of employees needed each month for a chase aggregate plan.  How does this affect the company.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Hybrid aggregate plan</a:t>
            </a:r>
          </a:p>
        </p:txBody>
      </p:sp>
      <p:sp>
        <p:nvSpPr>
          <p:cNvPr id="17411" name="Rectangle 3"/>
          <p:cNvSpPr>
            <a:spLocks noGrp="1" noChangeArrowheads="1"/>
          </p:cNvSpPr>
          <p:nvPr>
            <p:ph type="body" idx="1"/>
          </p:nvPr>
        </p:nvSpPr>
        <p:spPr>
          <a:xfrm>
            <a:off x="457200" y="1600200"/>
            <a:ext cx="8229600" cy="4924425"/>
          </a:xfrm>
        </p:spPr>
        <p:txBody>
          <a:bodyPr/>
          <a:lstStyle/>
          <a:p>
            <a:r>
              <a:rPr lang="en-GB"/>
              <a:t>Uses a combination of both plans</a:t>
            </a:r>
          </a:p>
          <a:p>
            <a:r>
              <a:rPr lang="en-GB"/>
              <a:t>With this plan, your company might maintain a stable workforce supplemented by an inventory build up and some overtime production to meet demand</a:t>
            </a:r>
          </a:p>
          <a:p>
            <a:r>
              <a:rPr lang="en-GB"/>
              <a:t>Because of the number options you can combine in a hybrid plan, you need to evaluate your company’s current situation and limit the options you choose from</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Aggregate Planning Options</a:t>
            </a:r>
          </a:p>
        </p:txBody>
      </p:sp>
      <p:sp>
        <p:nvSpPr>
          <p:cNvPr id="18435" name="Rectangle 3"/>
          <p:cNvSpPr>
            <a:spLocks noGrp="1" noChangeArrowheads="1"/>
          </p:cNvSpPr>
          <p:nvPr>
            <p:ph type="body" idx="1"/>
          </p:nvPr>
        </p:nvSpPr>
        <p:spPr/>
        <p:txBody>
          <a:bodyPr/>
          <a:lstStyle/>
          <a:p>
            <a:pPr>
              <a:buFontTx/>
              <a:buNone/>
            </a:pPr>
            <a:r>
              <a:rPr lang="en-GB"/>
              <a:t>	Companies can choose from two groups of options when formulation an aggregate plan</a:t>
            </a:r>
          </a:p>
          <a:p>
            <a:pPr>
              <a:buFontTx/>
              <a:buNone/>
            </a:pPr>
            <a:endParaRPr lang="en-GB"/>
          </a:p>
          <a:p>
            <a:r>
              <a:rPr lang="en-GB"/>
              <a:t>Demand-based options</a:t>
            </a:r>
          </a:p>
          <a:p>
            <a:r>
              <a:rPr lang="en-GB"/>
              <a:t>Capacity-based options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Demand-based options</a:t>
            </a:r>
          </a:p>
        </p:txBody>
      </p:sp>
      <p:sp>
        <p:nvSpPr>
          <p:cNvPr id="19459" name="Rectangle 3"/>
          <p:cNvSpPr>
            <a:spLocks noGrp="1" noChangeArrowheads="1"/>
          </p:cNvSpPr>
          <p:nvPr>
            <p:ph type="body" idx="1"/>
          </p:nvPr>
        </p:nvSpPr>
        <p:spPr>
          <a:xfrm>
            <a:off x="457200" y="1600200"/>
            <a:ext cx="8229600" cy="5068888"/>
          </a:xfrm>
        </p:spPr>
        <p:txBody>
          <a:bodyPr/>
          <a:lstStyle/>
          <a:p>
            <a:pPr>
              <a:buFontTx/>
              <a:buNone/>
            </a:pPr>
            <a:r>
              <a:rPr lang="en-GB"/>
              <a:t>	Includes two reactive options and one proactive option.  These are:</a:t>
            </a:r>
          </a:p>
          <a:p>
            <a:r>
              <a:rPr lang="en-GB" b="1" u="sng"/>
              <a:t>Reactive options</a:t>
            </a:r>
            <a:r>
              <a:rPr lang="en-GB"/>
              <a:t>: - in which the operations department uses inventories and back orders to react to demand fluctuations</a:t>
            </a:r>
          </a:p>
          <a:p>
            <a:r>
              <a:rPr lang="en-GB" b="1" u="sng"/>
              <a:t>Proactive options</a:t>
            </a:r>
            <a:r>
              <a:rPr lang="en-GB"/>
              <a:t>: - in which marketing tries to shift the demand patterns to minimise demand fluctuations</a:t>
            </a:r>
            <a:endParaRPr lang="en-GB" b="1" u="sng"/>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0"/>
            <a:ext cx="8229600" cy="836613"/>
          </a:xfrm>
        </p:spPr>
        <p:txBody>
          <a:bodyPr/>
          <a:lstStyle/>
          <a:p>
            <a:r>
              <a:rPr lang="en-GB"/>
              <a:t>Demand-based options</a:t>
            </a:r>
          </a:p>
        </p:txBody>
      </p:sp>
      <p:sp>
        <p:nvSpPr>
          <p:cNvPr id="20483" name="Rectangle 3"/>
          <p:cNvSpPr>
            <a:spLocks noGrp="1" noChangeArrowheads="1"/>
          </p:cNvSpPr>
          <p:nvPr>
            <p:ph type="body" idx="1"/>
          </p:nvPr>
        </p:nvSpPr>
        <p:spPr>
          <a:xfrm>
            <a:off x="457200" y="908050"/>
            <a:ext cx="8229600" cy="5616575"/>
          </a:xfrm>
        </p:spPr>
        <p:txBody>
          <a:bodyPr/>
          <a:lstStyle/>
          <a:p>
            <a:pPr>
              <a:lnSpc>
                <a:spcPct val="90000"/>
              </a:lnSpc>
            </a:pPr>
            <a:r>
              <a:rPr lang="en-GB"/>
              <a:t>Using </a:t>
            </a:r>
            <a:r>
              <a:rPr lang="en-GB" b="1" u="sng"/>
              <a:t>finished goods inventory</a:t>
            </a:r>
            <a:r>
              <a:rPr lang="en-GB"/>
              <a:t>: - to absorb demand fluctuations allows your company to develop a stable work environment.  The company produces at average demand levels throughout the year rather than change capacity from one period to the next</a:t>
            </a:r>
          </a:p>
          <a:p>
            <a:pPr>
              <a:lnSpc>
                <a:spcPct val="90000"/>
              </a:lnSpc>
            </a:pPr>
            <a:r>
              <a:rPr lang="en-GB"/>
              <a:t>When demand exceeds production, the extra units come out of inventory</a:t>
            </a:r>
          </a:p>
          <a:p>
            <a:pPr>
              <a:lnSpc>
                <a:spcPct val="90000"/>
              </a:lnSpc>
            </a:pPr>
            <a:r>
              <a:rPr lang="en-GB"/>
              <a:t>Producing at average demand levels allows your company to invest less in capacity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0"/>
            <a:ext cx="8229600" cy="908050"/>
          </a:xfrm>
        </p:spPr>
        <p:txBody>
          <a:bodyPr/>
          <a:lstStyle/>
          <a:p>
            <a:r>
              <a:rPr lang="en-GB"/>
              <a:t>Demand-based options</a:t>
            </a:r>
          </a:p>
        </p:txBody>
      </p:sp>
      <p:sp>
        <p:nvSpPr>
          <p:cNvPr id="21507" name="Rectangle 3"/>
          <p:cNvSpPr>
            <a:spLocks noGrp="1" noChangeArrowheads="1"/>
          </p:cNvSpPr>
          <p:nvPr>
            <p:ph type="body" idx="1"/>
          </p:nvPr>
        </p:nvSpPr>
        <p:spPr>
          <a:xfrm>
            <a:off x="179388" y="908050"/>
            <a:ext cx="8785225" cy="5689600"/>
          </a:xfrm>
        </p:spPr>
        <p:txBody>
          <a:bodyPr/>
          <a:lstStyle/>
          <a:p>
            <a:r>
              <a:rPr lang="en-GB" b="1" u="sng"/>
              <a:t>Backorders</a:t>
            </a:r>
            <a:r>
              <a:rPr lang="en-GB"/>
              <a:t>: - result when your company does not have enough production and/or inventory on hand to cover current demand, so it promises to deliver the product to the customer at a later date.</a:t>
            </a:r>
          </a:p>
          <a:p>
            <a:r>
              <a:rPr lang="en-GB"/>
              <a:t>Customers may wait or they may go elsewhere.  They are more likely to wait for unique products</a:t>
            </a:r>
          </a:p>
          <a:p>
            <a:r>
              <a:rPr lang="en-GB"/>
              <a:t>The company must understand its customers and its marketplace to judge whether or not backorders are a viable option</a:t>
            </a:r>
            <a:endParaRPr lang="en-GB" b="1" u="sng"/>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t>Demand-based options</a:t>
            </a:r>
          </a:p>
        </p:txBody>
      </p:sp>
      <p:sp>
        <p:nvSpPr>
          <p:cNvPr id="22531" name="Rectangle 3"/>
          <p:cNvSpPr>
            <a:spLocks noGrp="1" noChangeArrowheads="1"/>
          </p:cNvSpPr>
          <p:nvPr>
            <p:ph type="body" idx="1"/>
          </p:nvPr>
        </p:nvSpPr>
        <p:spPr/>
        <p:txBody>
          <a:bodyPr/>
          <a:lstStyle/>
          <a:p>
            <a:r>
              <a:rPr lang="en-GB" b="1" u="sng"/>
              <a:t>Shifting demand</a:t>
            </a:r>
            <a:r>
              <a:rPr lang="en-GB"/>
              <a:t>: - is a proactive marketing approach to levelling demand in which the company tries to change consumer buying patterns by offering incentives.  Prime example are pre-season discounts and advanced orders.</a:t>
            </a:r>
            <a:endParaRPr lang="en-GB" b="1" u="sng"/>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Capacity-based options</a:t>
            </a:r>
          </a:p>
        </p:txBody>
      </p:sp>
      <p:sp>
        <p:nvSpPr>
          <p:cNvPr id="23555" name="Rectangle 3"/>
          <p:cNvSpPr>
            <a:spLocks noGrp="1" noChangeArrowheads="1"/>
          </p:cNvSpPr>
          <p:nvPr>
            <p:ph type="body" idx="1"/>
          </p:nvPr>
        </p:nvSpPr>
        <p:spPr/>
        <p:txBody>
          <a:bodyPr/>
          <a:lstStyle/>
          <a:p>
            <a:pPr>
              <a:buFontTx/>
              <a:buNone/>
            </a:pPr>
            <a:r>
              <a:rPr lang="en-GB"/>
              <a:t>	Changes output capacity to meet demand through the use of overtime, undertime, subcontracting, hiring/firing and use of part-time/temporary labour.</a:t>
            </a:r>
          </a:p>
          <a:p>
            <a:pPr>
              <a:buFontTx/>
              <a:buNone/>
            </a:pPr>
            <a:endParaRPr lang="en-GB"/>
          </a:p>
          <a:p>
            <a:pPr>
              <a:buFontTx/>
              <a:buNone/>
            </a:pPr>
            <a:r>
              <a:rPr lang="en-GB"/>
              <a:t>	These options are required when current capacity isn’t equal to current demand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t>Capacity-based options</a:t>
            </a:r>
          </a:p>
        </p:txBody>
      </p:sp>
      <p:sp>
        <p:nvSpPr>
          <p:cNvPr id="24579" name="Rectangle 3"/>
          <p:cNvSpPr>
            <a:spLocks noGrp="1" noChangeArrowheads="1"/>
          </p:cNvSpPr>
          <p:nvPr>
            <p:ph type="body" idx="1"/>
          </p:nvPr>
        </p:nvSpPr>
        <p:spPr/>
        <p:txBody>
          <a:bodyPr/>
          <a:lstStyle/>
          <a:p>
            <a:r>
              <a:rPr lang="en-GB" b="1" u="sng"/>
              <a:t>Overtime</a:t>
            </a:r>
            <a:r>
              <a:rPr lang="en-GB"/>
              <a:t>: - is the most common method for increasing output capacity.  It is an expensive option and should only be used short-term</a:t>
            </a:r>
          </a:p>
          <a:p>
            <a:r>
              <a:rPr lang="en-GB"/>
              <a:t>Unfortunately, when people work overtime their productivity does not increase proportionally, so the cost of labour per unit increases</a:t>
            </a:r>
            <a:endParaRPr lang="en-GB" b="1" u="sng"/>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Capacity-based options</a:t>
            </a:r>
          </a:p>
        </p:txBody>
      </p:sp>
      <p:sp>
        <p:nvSpPr>
          <p:cNvPr id="25603" name="Rectangle 3"/>
          <p:cNvSpPr>
            <a:spLocks noGrp="1" noChangeArrowheads="1"/>
          </p:cNvSpPr>
          <p:nvPr>
            <p:ph type="body" idx="1"/>
          </p:nvPr>
        </p:nvSpPr>
        <p:spPr>
          <a:xfrm>
            <a:off x="457200" y="1600200"/>
            <a:ext cx="8229600" cy="4924425"/>
          </a:xfrm>
        </p:spPr>
        <p:txBody>
          <a:bodyPr/>
          <a:lstStyle/>
          <a:p>
            <a:pPr>
              <a:lnSpc>
                <a:spcPct val="90000"/>
              </a:lnSpc>
            </a:pPr>
            <a:r>
              <a:rPr lang="en-GB" b="1" u="sng"/>
              <a:t>Undertime</a:t>
            </a:r>
            <a:r>
              <a:rPr lang="en-GB"/>
              <a:t>: - results when a company does not need an employee to produce at 100% of his or her capability</a:t>
            </a:r>
          </a:p>
          <a:p>
            <a:pPr>
              <a:lnSpc>
                <a:spcPct val="90000"/>
              </a:lnSpc>
            </a:pPr>
            <a:r>
              <a:rPr lang="en-GB"/>
              <a:t>Undertime is normally the result of reduced demand a desire not to build up inventory levels</a:t>
            </a:r>
          </a:p>
          <a:p>
            <a:pPr>
              <a:lnSpc>
                <a:spcPct val="90000"/>
              </a:lnSpc>
            </a:pPr>
            <a:r>
              <a:rPr lang="en-GB"/>
              <a:t>Undertime does not cost a company a wage premium but it does increase the labour cost per unit, because fewer units are built but wages stay the same</a:t>
            </a:r>
            <a:endParaRPr lang="en-GB" b="1" u="sng"/>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0"/>
            <a:ext cx="8229600" cy="836613"/>
          </a:xfrm>
        </p:spPr>
        <p:txBody>
          <a:bodyPr/>
          <a:lstStyle/>
          <a:p>
            <a:r>
              <a:rPr lang="en-GB"/>
              <a:t>Capacity-based options</a:t>
            </a:r>
          </a:p>
        </p:txBody>
      </p:sp>
      <p:sp>
        <p:nvSpPr>
          <p:cNvPr id="26627" name="Rectangle 3"/>
          <p:cNvSpPr>
            <a:spLocks noGrp="1" noChangeArrowheads="1"/>
          </p:cNvSpPr>
          <p:nvPr>
            <p:ph type="body" idx="1"/>
          </p:nvPr>
        </p:nvSpPr>
        <p:spPr>
          <a:xfrm>
            <a:off x="457200" y="908050"/>
            <a:ext cx="8229600" cy="5761038"/>
          </a:xfrm>
        </p:spPr>
        <p:txBody>
          <a:bodyPr/>
          <a:lstStyle/>
          <a:p>
            <a:r>
              <a:rPr lang="en-GB" b="1" u="sng"/>
              <a:t>Subcontracting</a:t>
            </a:r>
            <a:r>
              <a:rPr lang="en-GB"/>
              <a:t>: - means letting another company do some of the work for you thus providing additional output capacity during periods of high demand</a:t>
            </a:r>
          </a:p>
          <a:p>
            <a:r>
              <a:rPr lang="en-GB"/>
              <a:t>Unlike strategic outsourcing decisions that have components, sub-assemblies, or final products previously done in-house instead produced by another company.  Subcontracting is a tactical decision as to how to increase output in periods of high demand</a:t>
            </a:r>
            <a:endParaRPr lang="en-GB" b="1" u="sng"/>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t>Capacity-based options</a:t>
            </a:r>
          </a:p>
        </p:txBody>
      </p:sp>
      <p:sp>
        <p:nvSpPr>
          <p:cNvPr id="27651" name="Rectangle 3"/>
          <p:cNvSpPr>
            <a:spLocks noGrp="1" noChangeArrowheads="1"/>
          </p:cNvSpPr>
          <p:nvPr>
            <p:ph type="body" idx="1"/>
          </p:nvPr>
        </p:nvSpPr>
        <p:spPr>
          <a:xfrm>
            <a:off x="457200" y="1600200"/>
            <a:ext cx="8229600" cy="4997450"/>
          </a:xfrm>
        </p:spPr>
        <p:txBody>
          <a:bodyPr/>
          <a:lstStyle/>
          <a:p>
            <a:r>
              <a:rPr lang="en-GB" b="1" u="sng"/>
              <a:t>Hiring and firing</a:t>
            </a:r>
            <a:r>
              <a:rPr lang="en-GB"/>
              <a:t>: - changes the size of the workforce, but both hiring and firing can mean higher costs for your company</a:t>
            </a:r>
          </a:p>
          <a:p>
            <a:r>
              <a:rPr lang="en-GB"/>
              <a:t>Hiring requires the administrative work of identifying the position, communicating with potential applicants, interviewing, making offers</a:t>
            </a:r>
          </a:p>
          <a:p>
            <a:r>
              <a:rPr lang="en-GB"/>
              <a:t>During employee training, output is lower and mistakes typically higher</a:t>
            </a:r>
            <a:endParaRPr lang="en-GB" b="1" u="sng"/>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Evaluating the current situation</a:t>
            </a:r>
          </a:p>
        </p:txBody>
      </p:sp>
      <p:sp>
        <p:nvSpPr>
          <p:cNvPr id="28675" name="Rectangle 3"/>
          <p:cNvSpPr>
            <a:spLocks noGrp="1" noChangeArrowheads="1"/>
          </p:cNvSpPr>
          <p:nvPr>
            <p:ph type="body" idx="1"/>
          </p:nvPr>
        </p:nvSpPr>
        <p:spPr/>
        <p:txBody>
          <a:bodyPr/>
          <a:lstStyle/>
          <a:p>
            <a:pPr>
              <a:buFontTx/>
              <a:buNone/>
            </a:pPr>
            <a:r>
              <a:rPr lang="en-GB"/>
              <a:t>	When evaluating where you are now, three points should be considered.  These are</a:t>
            </a:r>
          </a:p>
          <a:p>
            <a:r>
              <a:rPr lang="en-GB"/>
              <a:t>Point of departure</a:t>
            </a:r>
          </a:p>
          <a:p>
            <a:r>
              <a:rPr lang="en-GB"/>
              <a:t>Magnitude of change</a:t>
            </a:r>
          </a:p>
          <a:p>
            <a:r>
              <a:rPr lang="en-GB"/>
              <a:t>Duration of the change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t>Evaluating the current situation</a:t>
            </a:r>
          </a:p>
        </p:txBody>
      </p:sp>
      <p:sp>
        <p:nvSpPr>
          <p:cNvPr id="29699" name="Rectangle 3"/>
          <p:cNvSpPr>
            <a:spLocks noGrp="1" noChangeArrowheads="1"/>
          </p:cNvSpPr>
          <p:nvPr>
            <p:ph type="body" idx="1"/>
          </p:nvPr>
        </p:nvSpPr>
        <p:spPr/>
        <p:txBody>
          <a:bodyPr/>
          <a:lstStyle/>
          <a:p>
            <a:r>
              <a:rPr lang="en-GB" b="1" u="sng"/>
              <a:t>Point of departure</a:t>
            </a:r>
            <a:r>
              <a:rPr lang="en-GB"/>
              <a:t>: - is the percentage of normal capacity your company is currently operating at.  For example, if you are operating at 100% of normal capacity and need to increase capacity by 10% you might use a relatively simple option such as overtime to achieve that extra capacity.</a:t>
            </a:r>
            <a:endParaRPr lang="en-GB" b="1" u="sng"/>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0"/>
            <a:ext cx="8229600" cy="908050"/>
          </a:xfrm>
        </p:spPr>
        <p:txBody>
          <a:bodyPr/>
          <a:lstStyle/>
          <a:p>
            <a:r>
              <a:rPr lang="en-GB"/>
              <a:t>Evaluating the current situation</a:t>
            </a:r>
          </a:p>
        </p:txBody>
      </p:sp>
      <p:sp>
        <p:nvSpPr>
          <p:cNvPr id="30723" name="Rectangle 3"/>
          <p:cNvSpPr>
            <a:spLocks noGrp="1" noChangeArrowheads="1"/>
          </p:cNvSpPr>
          <p:nvPr>
            <p:ph type="body" idx="1"/>
          </p:nvPr>
        </p:nvSpPr>
        <p:spPr>
          <a:xfrm>
            <a:off x="457200" y="981075"/>
            <a:ext cx="8229600" cy="5616575"/>
          </a:xfrm>
        </p:spPr>
        <p:txBody>
          <a:bodyPr/>
          <a:lstStyle/>
          <a:p>
            <a:r>
              <a:rPr lang="en-GB" b="1" u="sng"/>
              <a:t>Magnitude of change</a:t>
            </a:r>
            <a:r>
              <a:rPr lang="en-GB"/>
              <a:t>: - is the size of change needed.  Smaller changes may be easier to implement.  Larger capacity changes need more drastic measures such as hiring or firing a shift, and the effects on productivity are greater</a:t>
            </a:r>
          </a:p>
          <a:p>
            <a:r>
              <a:rPr lang="en-GB" b="1" u="sng"/>
              <a:t>Duration of change</a:t>
            </a:r>
            <a:r>
              <a:rPr lang="en-GB"/>
              <a:t>: - is the length of time you expect to need the different level of capacity.  If the duration is a brief seasonal surge, then hiring temporary or seasonal workers makes sense</a:t>
            </a:r>
            <a:endParaRPr lang="en-GB" b="1" u="sng"/>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Developing the Aggregate Plan</a:t>
            </a:r>
          </a:p>
        </p:txBody>
      </p:sp>
      <p:sp>
        <p:nvSpPr>
          <p:cNvPr id="31747" name="Rectangle 3"/>
          <p:cNvSpPr>
            <a:spLocks noGrp="1" noChangeArrowheads="1"/>
          </p:cNvSpPr>
          <p:nvPr>
            <p:ph type="body" idx="1"/>
          </p:nvPr>
        </p:nvSpPr>
        <p:spPr>
          <a:xfrm>
            <a:off x="179388" y="1600200"/>
            <a:ext cx="8785225" cy="4852988"/>
          </a:xfrm>
        </p:spPr>
        <p:txBody>
          <a:bodyPr/>
          <a:lstStyle/>
          <a:p>
            <a:r>
              <a:rPr lang="en-GB" b="1" u="sng"/>
              <a:t>Step1</a:t>
            </a:r>
            <a:r>
              <a:rPr lang="en-GB"/>
              <a:t>: - Choose the aggregate plan that 		 	 matches your company’s objectives</a:t>
            </a:r>
          </a:p>
          <a:p>
            <a:pPr>
              <a:buFontTx/>
              <a:buNone/>
            </a:pPr>
            <a:r>
              <a:rPr lang="en-GB"/>
              <a:t>			 level, chase or hybrid</a:t>
            </a:r>
          </a:p>
          <a:p>
            <a:r>
              <a:rPr lang="en-GB" b="1" u="sng"/>
              <a:t>Step 2</a:t>
            </a:r>
            <a:r>
              <a:rPr lang="en-GB"/>
              <a:t>: - Based on the aggregate plan, 			  determine the aggregate production</a:t>
            </a:r>
          </a:p>
          <a:p>
            <a:pPr>
              <a:buFontTx/>
              <a:buNone/>
            </a:pPr>
            <a:r>
              <a:rPr lang="en-GB"/>
              <a:t>			  rate</a:t>
            </a:r>
          </a:p>
          <a:p>
            <a:r>
              <a:rPr lang="en-GB" b="1" u="sng"/>
              <a:t>Step 3</a:t>
            </a:r>
            <a:r>
              <a:rPr lang="en-GB"/>
              <a:t>: - Calculate the size of the workforce</a:t>
            </a:r>
            <a:endParaRPr lang="en-GB" b="1" u="sng"/>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t>Developing the Aggregate Plan</a:t>
            </a:r>
          </a:p>
        </p:txBody>
      </p:sp>
      <p:sp>
        <p:nvSpPr>
          <p:cNvPr id="34819" name="Rectangle 3"/>
          <p:cNvSpPr>
            <a:spLocks noGrp="1" noChangeArrowheads="1"/>
          </p:cNvSpPr>
          <p:nvPr>
            <p:ph type="body" idx="1"/>
          </p:nvPr>
        </p:nvSpPr>
        <p:spPr/>
        <p:txBody>
          <a:bodyPr/>
          <a:lstStyle/>
          <a:p>
            <a:r>
              <a:rPr lang="en-GB" b="1" u="sng"/>
              <a:t>Step 4</a:t>
            </a:r>
            <a:r>
              <a:rPr lang="en-GB"/>
              <a:t>: - Test the aggregate plan</a:t>
            </a:r>
            <a:endParaRPr lang="en-GB" b="1" u="sng"/>
          </a:p>
          <a:p>
            <a:r>
              <a:rPr lang="en-GB" b="1" u="sng"/>
              <a:t>Step 5</a:t>
            </a:r>
            <a:r>
              <a:rPr lang="en-GB"/>
              <a:t>: - Evaluate the plan’s performance 		  in terms of cost, customer 			  service, human resources, and</a:t>
            </a:r>
          </a:p>
          <a:p>
            <a:pPr>
              <a:buFontTx/>
              <a:buNone/>
            </a:pPr>
            <a:r>
              <a:rPr lang="en-GB"/>
              <a:t>			  operations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457200" y="0"/>
            <a:ext cx="8229600" cy="908050"/>
          </a:xfrm>
        </p:spPr>
        <p:txBody>
          <a:bodyPr/>
          <a:lstStyle/>
          <a:p>
            <a:r>
              <a:rPr lang="en-GB"/>
              <a:t>Step 2</a:t>
            </a:r>
          </a:p>
        </p:txBody>
      </p:sp>
      <p:sp>
        <p:nvSpPr>
          <p:cNvPr id="35843" name="Rectangle 3"/>
          <p:cNvSpPr>
            <a:spLocks noGrp="1" noChangeArrowheads="1"/>
          </p:cNvSpPr>
          <p:nvPr>
            <p:ph type="body" idx="1"/>
          </p:nvPr>
        </p:nvSpPr>
        <p:spPr>
          <a:xfrm>
            <a:off x="457200" y="981075"/>
            <a:ext cx="8229600" cy="5616575"/>
          </a:xfrm>
        </p:spPr>
        <p:txBody>
          <a:bodyPr/>
          <a:lstStyle/>
          <a:p>
            <a:r>
              <a:rPr lang="en-GB" sz="2800"/>
              <a:t>If you use the level plan with inventories and back orders, the aggregate production rate is set equal to average demand</a:t>
            </a:r>
          </a:p>
          <a:p>
            <a:r>
              <a:rPr lang="en-GB" sz="2800"/>
              <a:t>In addition, if you allow no backorders, the size of the workforce is changed initially so that all demand is met on time</a:t>
            </a:r>
          </a:p>
          <a:p>
            <a:r>
              <a:rPr lang="en-GB" sz="2800"/>
              <a:t>If you use the chase aggregate plan, calculate how much output capacity you need each period</a:t>
            </a:r>
          </a:p>
          <a:p>
            <a:r>
              <a:rPr lang="en-GB" sz="2800"/>
              <a:t>Calculate how many units will be produced on regular time and overtime and how many units will be sub-contracted</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0"/>
            <a:ext cx="8229600" cy="981075"/>
          </a:xfrm>
        </p:spPr>
        <p:txBody>
          <a:bodyPr/>
          <a:lstStyle/>
          <a:p>
            <a:r>
              <a:rPr lang="en-GB"/>
              <a:t>Step 3</a:t>
            </a:r>
          </a:p>
        </p:txBody>
      </p:sp>
      <p:sp>
        <p:nvSpPr>
          <p:cNvPr id="36867" name="Rectangle 3"/>
          <p:cNvSpPr>
            <a:spLocks noGrp="1" noChangeArrowheads="1"/>
          </p:cNvSpPr>
          <p:nvPr>
            <p:ph type="body" idx="1"/>
          </p:nvPr>
        </p:nvSpPr>
        <p:spPr>
          <a:xfrm>
            <a:off x="457200" y="1052513"/>
            <a:ext cx="8229600" cy="5073650"/>
          </a:xfrm>
        </p:spPr>
        <p:txBody>
          <a:bodyPr/>
          <a:lstStyle/>
          <a:p>
            <a:pPr>
              <a:lnSpc>
                <a:spcPct val="90000"/>
              </a:lnSpc>
            </a:pPr>
            <a:r>
              <a:rPr lang="en-GB"/>
              <a:t>If you use the level aggregate plan, calculate how many workers you need to achieve the average period demand</a:t>
            </a:r>
          </a:p>
          <a:p>
            <a:pPr>
              <a:lnSpc>
                <a:spcPct val="90000"/>
              </a:lnSpc>
            </a:pPr>
            <a:r>
              <a:rPr lang="en-GB"/>
              <a:t>If you change capacity each period with hires and fires, calculate how many workers you need each period and make the necessary change in the workforce</a:t>
            </a:r>
          </a:p>
          <a:p>
            <a:pPr>
              <a:lnSpc>
                <a:spcPct val="90000"/>
              </a:lnSpc>
            </a:pPr>
            <a:r>
              <a:rPr lang="en-GB"/>
              <a:t>If you change capacity through a variety of options, calculate how much of a particular option you need each period</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Steps 4 &amp; 5</a:t>
            </a:r>
          </a:p>
        </p:txBody>
      </p:sp>
      <p:sp>
        <p:nvSpPr>
          <p:cNvPr id="37891" name="Rectangle 3"/>
          <p:cNvSpPr>
            <a:spLocks noGrp="1" noChangeArrowheads="1"/>
          </p:cNvSpPr>
          <p:nvPr>
            <p:ph type="body" idx="1"/>
          </p:nvPr>
        </p:nvSpPr>
        <p:spPr/>
        <p:txBody>
          <a:bodyPr/>
          <a:lstStyle/>
          <a:p>
            <a:r>
              <a:rPr lang="en-GB"/>
              <a:t>Use the production rate and initial workforce size, calculate your inventory levels, any shortages you face, expected hiring and firing, and when you will need overtime</a:t>
            </a:r>
          </a:p>
          <a:p>
            <a:r>
              <a:rPr lang="en-GB"/>
              <a:t>After you develop a plan, it is critical to evaluate it in terms of cost, customer service, operations, and human resources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4"/>
          <p:cNvSpPr>
            <a:spLocks noGrp="1" noChangeArrowheads="1"/>
          </p:cNvSpPr>
          <p:nvPr>
            <p:ph type="title"/>
          </p:nvPr>
        </p:nvSpPr>
        <p:spPr/>
        <p:txBody>
          <a:bodyPr/>
          <a:lstStyle/>
          <a:p>
            <a:endParaRPr lang="en-US"/>
          </a:p>
        </p:txBody>
      </p:sp>
      <p:graphicFrame>
        <p:nvGraphicFramePr>
          <p:cNvPr id="38942" name="Group 30"/>
          <p:cNvGraphicFramePr>
            <a:graphicFrameLocks noGrp="1"/>
          </p:cNvGraphicFramePr>
          <p:nvPr>
            <p:ph type="tbl" idx="1"/>
          </p:nvPr>
        </p:nvGraphicFramePr>
        <p:xfrm>
          <a:off x="250825" y="1600200"/>
          <a:ext cx="8713788" cy="4645025"/>
        </p:xfrm>
        <a:graphic>
          <a:graphicData uri="http://schemas.openxmlformats.org/drawingml/2006/table">
            <a:tbl>
              <a:tblPr/>
              <a:tblGrid>
                <a:gridCol w="3313113"/>
                <a:gridCol w="5400675"/>
              </a:tblGrid>
              <a:tr h="9048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Arial" charset="0"/>
                        </a:rPr>
                        <a:t>Perspective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Arial" charset="0"/>
                        </a:rPr>
                        <a:t>Measurements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8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Cost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Total cost, unit cost, inventory levels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64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Customer service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Number of back orders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8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Operations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Stability of schedule, equipment use, labour use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8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Human Resources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Effect on workforce, employment stability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sz="4000"/>
              <a:t>Master Production Schedule (MPS)</a:t>
            </a:r>
          </a:p>
        </p:txBody>
      </p:sp>
      <p:sp>
        <p:nvSpPr>
          <p:cNvPr id="39939" name="Rectangle 3"/>
          <p:cNvSpPr>
            <a:spLocks noGrp="1" noChangeArrowheads="1"/>
          </p:cNvSpPr>
          <p:nvPr>
            <p:ph type="body" idx="1"/>
          </p:nvPr>
        </p:nvSpPr>
        <p:spPr>
          <a:xfrm>
            <a:off x="457200" y="1600200"/>
            <a:ext cx="8229600" cy="4924425"/>
          </a:xfrm>
        </p:spPr>
        <p:txBody>
          <a:bodyPr/>
          <a:lstStyle/>
          <a:p>
            <a:r>
              <a:rPr lang="en-GB"/>
              <a:t>The MPS is the anticipated build schedule for manufacturing specific end products or providing specific services</a:t>
            </a:r>
          </a:p>
          <a:p>
            <a:r>
              <a:rPr lang="en-GB"/>
              <a:t>It shows how many products or services are planned for each time period, based on the resources authorised in the aggregate plan</a:t>
            </a:r>
          </a:p>
          <a:p>
            <a:r>
              <a:rPr lang="en-GB"/>
              <a:t>The MPS is a statement of production or services and not a statement of demand</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sz="4000"/>
              <a:t>Example of an Aggregate Plan linked to the MPS</a:t>
            </a:r>
          </a:p>
        </p:txBody>
      </p:sp>
      <p:sp>
        <p:nvSpPr>
          <p:cNvPr id="41987" name="Rectangle 3"/>
          <p:cNvSpPr>
            <a:spLocks noGrp="1" noChangeArrowheads="1"/>
          </p:cNvSpPr>
          <p:nvPr>
            <p:ph type="body" idx="1"/>
          </p:nvPr>
        </p:nvSpPr>
        <p:spPr/>
        <p:txBody>
          <a:bodyPr/>
          <a:lstStyle/>
          <a:p>
            <a:pPr>
              <a:buFontTx/>
              <a:buNone/>
            </a:pPr>
            <a:r>
              <a:rPr lang="en-GB"/>
              <a:t>	Amber Leisure Ltd produces three models of rucksack: the standard, the weekend and the Trekker.  Each model needs the same amount of production time.  Amber’s aggregate production rate is 400 rucksacks per week.  A possible MPS for Amber is: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t>MPS for Amber</a:t>
            </a:r>
          </a:p>
        </p:txBody>
      </p:sp>
      <p:sp>
        <p:nvSpPr>
          <p:cNvPr id="43011" name="Rectangle 3"/>
          <p:cNvSpPr>
            <a:spLocks noGrp="1" noChangeArrowheads="1"/>
          </p:cNvSpPr>
          <p:nvPr>
            <p:ph type="body" idx="1"/>
          </p:nvPr>
        </p:nvSpPr>
        <p:spPr/>
        <p:txBody>
          <a:bodyPr/>
          <a:lstStyle/>
          <a:p>
            <a:pPr>
              <a:buFontTx/>
              <a:buNone/>
            </a:pPr>
            <a:r>
              <a:rPr lang="en-GB"/>
              <a:t>	Week		1	2	3	4	5</a:t>
            </a:r>
          </a:p>
          <a:p>
            <a:pPr>
              <a:buFontTx/>
              <a:buNone/>
            </a:pPr>
            <a:endParaRPr lang="en-GB"/>
          </a:p>
          <a:p>
            <a:pPr>
              <a:buFontTx/>
              <a:buNone/>
            </a:pPr>
            <a:r>
              <a:rPr lang="en-GB"/>
              <a:t>	Standard    400	      400  400</a:t>
            </a:r>
          </a:p>
          <a:p>
            <a:pPr>
              <a:buFontTx/>
              <a:buNone/>
            </a:pPr>
            <a:r>
              <a:rPr lang="en-GB"/>
              <a:t>	Weekend	      250		      250</a:t>
            </a:r>
          </a:p>
          <a:p>
            <a:pPr>
              <a:buFontTx/>
              <a:buNone/>
            </a:pPr>
            <a:r>
              <a:rPr lang="en-GB"/>
              <a:t>	Trekker		      150		      150</a:t>
            </a:r>
          </a:p>
          <a:p>
            <a:pPr>
              <a:buFontTx/>
              <a:buNone/>
            </a:pPr>
            <a:endParaRPr lang="en-GB"/>
          </a:p>
          <a:p>
            <a:pPr>
              <a:buFontTx/>
              <a:buNone/>
            </a:pPr>
            <a:r>
              <a:rPr lang="en-GB"/>
              <a:t>	Total	     400   400  400  400  400</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68313" y="0"/>
            <a:ext cx="8229600" cy="1125538"/>
          </a:xfrm>
        </p:spPr>
        <p:txBody>
          <a:bodyPr/>
          <a:lstStyle/>
          <a:p>
            <a:r>
              <a:rPr lang="en-GB" sz="4000"/>
              <a:t>MPS as a basis of Communication</a:t>
            </a:r>
          </a:p>
        </p:txBody>
      </p:sp>
      <p:sp>
        <p:nvSpPr>
          <p:cNvPr id="44035" name="Rectangle 3"/>
          <p:cNvSpPr>
            <a:spLocks noGrp="1" noChangeArrowheads="1"/>
          </p:cNvSpPr>
          <p:nvPr>
            <p:ph type="body" idx="1"/>
          </p:nvPr>
        </p:nvSpPr>
        <p:spPr>
          <a:xfrm>
            <a:off x="457200" y="1268413"/>
            <a:ext cx="8229600" cy="5329237"/>
          </a:xfrm>
        </p:spPr>
        <p:txBody>
          <a:bodyPr/>
          <a:lstStyle/>
          <a:p>
            <a:endParaRPr lang="en-US"/>
          </a:p>
        </p:txBody>
      </p:sp>
      <p:sp>
        <p:nvSpPr>
          <p:cNvPr id="44036" name="Rectangle 4"/>
          <p:cNvSpPr>
            <a:spLocks noChangeArrowheads="1"/>
          </p:cNvSpPr>
          <p:nvPr/>
        </p:nvSpPr>
        <p:spPr bwMode="auto">
          <a:xfrm>
            <a:off x="3492500" y="1844675"/>
            <a:ext cx="1201738" cy="936625"/>
          </a:xfrm>
          <a:prstGeom prst="rect">
            <a:avLst/>
          </a:prstGeom>
          <a:solidFill>
            <a:schemeClr val="bg1"/>
          </a:solidFill>
          <a:ln w="9525">
            <a:solidFill>
              <a:schemeClr val="tx1"/>
            </a:solidFill>
            <a:miter lim="800000"/>
            <a:headEnd/>
            <a:tailEnd/>
          </a:ln>
          <a:effectLst/>
        </p:spPr>
        <p:txBody>
          <a:bodyPr wrap="none" anchor="ctr"/>
          <a:lstStyle/>
          <a:p>
            <a:pPr algn="ctr"/>
            <a:r>
              <a:rPr lang="en-GB"/>
              <a:t>Production</a:t>
            </a:r>
          </a:p>
          <a:p>
            <a:pPr algn="ctr"/>
            <a:r>
              <a:rPr lang="en-GB"/>
              <a:t>Plan</a:t>
            </a:r>
          </a:p>
        </p:txBody>
      </p:sp>
      <p:sp>
        <p:nvSpPr>
          <p:cNvPr id="44037" name="Rectangle 5"/>
          <p:cNvSpPr>
            <a:spLocks noChangeArrowheads="1"/>
          </p:cNvSpPr>
          <p:nvPr/>
        </p:nvSpPr>
        <p:spPr bwMode="auto">
          <a:xfrm>
            <a:off x="6011863" y="1844675"/>
            <a:ext cx="1439862" cy="842963"/>
          </a:xfrm>
          <a:prstGeom prst="rect">
            <a:avLst/>
          </a:prstGeom>
          <a:solidFill>
            <a:schemeClr val="bg1"/>
          </a:solidFill>
          <a:ln w="9525">
            <a:solidFill>
              <a:schemeClr val="tx1"/>
            </a:solidFill>
            <a:miter lim="800000"/>
            <a:headEnd/>
            <a:tailEnd/>
          </a:ln>
          <a:effectLst/>
        </p:spPr>
        <p:txBody>
          <a:bodyPr wrap="none" anchor="ctr"/>
          <a:lstStyle/>
          <a:p>
            <a:pPr algn="ctr"/>
            <a:r>
              <a:rPr lang="en-GB"/>
              <a:t>Demand</a:t>
            </a:r>
          </a:p>
          <a:p>
            <a:pPr algn="ctr"/>
            <a:r>
              <a:rPr lang="en-GB"/>
              <a:t>Management</a:t>
            </a:r>
          </a:p>
        </p:txBody>
      </p:sp>
      <p:sp>
        <p:nvSpPr>
          <p:cNvPr id="44038" name="Rectangle 6"/>
          <p:cNvSpPr>
            <a:spLocks noChangeArrowheads="1"/>
          </p:cNvSpPr>
          <p:nvPr/>
        </p:nvSpPr>
        <p:spPr bwMode="auto">
          <a:xfrm>
            <a:off x="3203575" y="3213100"/>
            <a:ext cx="1873250" cy="1368425"/>
          </a:xfrm>
          <a:prstGeom prst="rect">
            <a:avLst/>
          </a:prstGeom>
          <a:solidFill>
            <a:schemeClr val="bg1"/>
          </a:solidFill>
          <a:ln w="9525">
            <a:solidFill>
              <a:schemeClr val="tx1"/>
            </a:solidFill>
            <a:miter lim="800000"/>
            <a:headEnd/>
            <a:tailEnd/>
          </a:ln>
          <a:effectLst/>
        </p:spPr>
        <p:txBody>
          <a:bodyPr wrap="none" anchor="ctr"/>
          <a:lstStyle/>
          <a:p>
            <a:pPr algn="ctr"/>
            <a:r>
              <a:rPr lang="en-GB"/>
              <a:t>Master</a:t>
            </a:r>
          </a:p>
          <a:p>
            <a:pPr algn="ctr"/>
            <a:r>
              <a:rPr lang="en-GB"/>
              <a:t>Production</a:t>
            </a:r>
          </a:p>
          <a:p>
            <a:pPr algn="ctr"/>
            <a:r>
              <a:rPr lang="en-GB"/>
              <a:t>Schedule</a:t>
            </a:r>
          </a:p>
        </p:txBody>
      </p:sp>
      <p:sp>
        <p:nvSpPr>
          <p:cNvPr id="44039" name="Rectangle 7"/>
          <p:cNvSpPr>
            <a:spLocks noChangeArrowheads="1"/>
          </p:cNvSpPr>
          <p:nvPr/>
        </p:nvSpPr>
        <p:spPr bwMode="auto">
          <a:xfrm>
            <a:off x="3203575" y="5084763"/>
            <a:ext cx="1800225" cy="1223962"/>
          </a:xfrm>
          <a:prstGeom prst="rect">
            <a:avLst/>
          </a:prstGeom>
          <a:solidFill>
            <a:schemeClr val="bg1"/>
          </a:solidFill>
          <a:ln w="9525">
            <a:solidFill>
              <a:schemeClr val="tx1"/>
            </a:solidFill>
            <a:miter lim="800000"/>
            <a:headEnd/>
            <a:tailEnd/>
          </a:ln>
          <a:effectLst/>
        </p:spPr>
        <p:txBody>
          <a:bodyPr wrap="none" anchor="ctr"/>
          <a:lstStyle/>
          <a:p>
            <a:pPr algn="ctr"/>
            <a:r>
              <a:rPr lang="en-GB"/>
              <a:t>Materials </a:t>
            </a:r>
          </a:p>
          <a:p>
            <a:pPr algn="ctr"/>
            <a:r>
              <a:rPr lang="en-GB"/>
              <a:t>Requirements</a:t>
            </a:r>
          </a:p>
          <a:p>
            <a:pPr algn="ctr"/>
            <a:r>
              <a:rPr lang="en-GB"/>
              <a:t>Planning</a:t>
            </a:r>
          </a:p>
        </p:txBody>
      </p:sp>
      <p:sp>
        <p:nvSpPr>
          <p:cNvPr id="44040" name="Rectangle 8"/>
          <p:cNvSpPr>
            <a:spLocks noChangeArrowheads="1"/>
          </p:cNvSpPr>
          <p:nvPr/>
        </p:nvSpPr>
        <p:spPr bwMode="auto">
          <a:xfrm>
            <a:off x="1116013" y="3213100"/>
            <a:ext cx="1368425" cy="1368425"/>
          </a:xfrm>
          <a:prstGeom prst="rect">
            <a:avLst/>
          </a:prstGeom>
          <a:solidFill>
            <a:schemeClr val="bg1"/>
          </a:solidFill>
          <a:ln w="9525">
            <a:solidFill>
              <a:schemeClr val="tx1"/>
            </a:solidFill>
            <a:miter lim="800000"/>
            <a:headEnd/>
            <a:tailEnd/>
          </a:ln>
          <a:effectLst/>
        </p:spPr>
        <p:txBody>
          <a:bodyPr wrap="none" anchor="ctr"/>
          <a:lstStyle/>
          <a:p>
            <a:pPr algn="ctr"/>
            <a:r>
              <a:rPr lang="en-GB"/>
              <a:t>Rough-cut</a:t>
            </a:r>
          </a:p>
          <a:p>
            <a:pPr algn="ctr"/>
            <a:r>
              <a:rPr lang="en-GB"/>
              <a:t>Capacity</a:t>
            </a:r>
          </a:p>
          <a:p>
            <a:pPr algn="ctr"/>
            <a:r>
              <a:rPr lang="en-GB"/>
              <a:t>Planning</a:t>
            </a:r>
          </a:p>
        </p:txBody>
      </p:sp>
      <p:sp>
        <p:nvSpPr>
          <p:cNvPr id="44041" name="Line 9"/>
          <p:cNvSpPr>
            <a:spLocks noChangeShapeType="1"/>
          </p:cNvSpPr>
          <p:nvPr/>
        </p:nvSpPr>
        <p:spPr bwMode="auto">
          <a:xfrm flipH="1">
            <a:off x="4643438" y="2276475"/>
            <a:ext cx="1368425" cy="0"/>
          </a:xfrm>
          <a:prstGeom prst="line">
            <a:avLst/>
          </a:prstGeom>
          <a:noFill/>
          <a:ln w="9525">
            <a:solidFill>
              <a:schemeClr val="tx1"/>
            </a:solidFill>
            <a:round/>
            <a:headEnd/>
            <a:tailEnd type="triangle" w="med" len="med"/>
          </a:ln>
          <a:effectLst/>
        </p:spPr>
        <p:txBody>
          <a:bodyPr/>
          <a:lstStyle/>
          <a:p>
            <a:endParaRPr lang="en-GB"/>
          </a:p>
        </p:txBody>
      </p:sp>
      <p:sp>
        <p:nvSpPr>
          <p:cNvPr id="44042" name="Line 10"/>
          <p:cNvSpPr>
            <a:spLocks noChangeShapeType="1"/>
          </p:cNvSpPr>
          <p:nvPr/>
        </p:nvSpPr>
        <p:spPr bwMode="auto">
          <a:xfrm>
            <a:off x="4211638" y="2781300"/>
            <a:ext cx="0" cy="431800"/>
          </a:xfrm>
          <a:prstGeom prst="line">
            <a:avLst/>
          </a:prstGeom>
          <a:noFill/>
          <a:ln w="9525">
            <a:solidFill>
              <a:schemeClr val="tx1"/>
            </a:solidFill>
            <a:round/>
            <a:headEnd/>
            <a:tailEnd type="triangle" w="med" len="med"/>
          </a:ln>
          <a:effectLst/>
        </p:spPr>
        <p:txBody>
          <a:bodyPr/>
          <a:lstStyle/>
          <a:p>
            <a:endParaRPr lang="en-GB"/>
          </a:p>
        </p:txBody>
      </p:sp>
      <p:sp>
        <p:nvSpPr>
          <p:cNvPr id="44043" name="Line 11"/>
          <p:cNvSpPr>
            <a:spLocks noChangeShapeType="1"/>
          </p:cNvSpPr>
          <p:nvPr/>
        </p:nvSpPr>
        <p:spPr bwMode="auto">
          <a:xfrm>
            <a:off x="4211638" y="4581525"/>
            <a:ext cx="0" cy="503238"/>
          </a:xfrm>
          <a:prstGeom prst="line">
            <a:avLst/>
          </a:prstGeom>
          <a:noFill/>
          <a:ln w="9525">
            <a:solidFill>
              <a:schemeClr val="tx1"/>
            </a:solidFill>
            <a:round/>
            <a:headEnd/>
            <a:tailEnd type="triangle" w="med" len="med"/>
          </a:ln>
          <a:effectLst/>
        </p:spPr>
        <p:txBody>
          <a:bodyPr/>
          <a:lstStyle/>
          <a:p>
            <a:endParaRPr lang="en-GB"/>
          </a:p>
        </p:txBody>
      </p:sp>
      <p:sp>
        <p:nvSpPr>
          <p:cNvPr id="44044" name="Line 12"/>
          <p:cNvSpPr>
            <a:spLocks noChangeShapeType="1"/>
          </p:cNvSpPr>
          <p:nvPr/>
        </p:nvSpPr>
        <p:spPr bwMode="auto">
          <a:xfrm>
            <a:off x="2484438" y="3933825"/>
            <a:ext cx="719137" cy="0"/>
          </a:xfrm>
          <a:prstGeom prst="line">
            <a:avLst/>
          </a:prstGeom>
          <a:noFill/>
          <a:ln w="9525">
            <a:solidFill>
              <a:schemeClr val="tx1"/>
            </a:solidFill>
            <a:round/>
            <a:headEnd type="triangle" w="med" len="med"/>
            <a:tailEnd type="triangle" w="med" len="med"/>
          </a:ln>
          <a:effectLst/>
        </p:spPr>
        <p:txBody>
          <a:bodyPr/>
          <a:lstStyle/>
          <a:p>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57200" y="0"/>
            <a:ext cx="8229600" cy="1125538"/>
          </a:xfrm>
        </p:spPr>
        <p:txBody>
          <a:bodyPr/>
          <a:lstStyle/>
          <a:p>
            <a:r>
              <a:rPr lang="en-GB" sz="4000"/>
              <a:t>MPS as a Basis of Communication</a:t>
            </a:r>
          </a:p>
        </p:txBody>
      </p:sp>
      <p:sp>
        <p:nvSpPr>
          <p:cNvPr id="45059" name="Rectangle 3"/>
          <p:cNvSpPr>
            <a:spLocks noGrp="1" noChangeArrowheads="1"/>
          </p:cNvSpPr>
          <p:nvPr>
            <p:ph type="body" idx="1"/>
          </p:nvPr>
        </p:nvSpPr>
        <p:spPr>
          <a:xfrm>
            <a:off x="457200" y="981075"/>
            <a:ext cx="8229600" cy="5543550"/>
          </a:xfrm>
        </p:spPr>
        <p:txBody>
          <a:bodyPr/>
          <a:lstStyle/>
          <a:p>
            <a:r>
              <a:rPr lang="en-GB" b="1" u="sng"/>
              <a:t>Demand management</a:t>
            </a:r>
            <a:r>
              <a:rPr lang="en-GB"/>
              <a:t>: - includes a company’ forecasting, order entry, order promising, and physical distribution activities.  Demand management captures all activities that use manufacturing capacity</a:t>
            </a:r>
            <a:endParaRPr lang="en-GB" b="1" u="sng"/>
          </a:p>
          <a:p>
            <a:r>
              <a:rPr lang="en-GB" b="1" u="sng"/>
              <a:t>Production or aggregate plan</a:t>
            </a:r>
            <a:r>
              <a:rPr lang="en-GB"/>
              <a:t>: - supports the marketing plan and the master scheduler and must work within the authorised resources of the plan</a:t>
            </a:r>
            <a:endParaRPr lang="en-GB" b="1" u="sng"/>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0"/>
            <a:ext cx="8229600" cy="1052513"/>
          </a:xfrm>
        </p:spPr>
        <p:txBody>
          <a:bodyPr/>
          <a:lstStyle/>
          <a:p>
            <a:r>
              <a:rPr lang="en-GB"/>
              <a:t>Process for developing the MPS</a:t>
            </a:r>
          </a:p>
        </p:txBody>
      </p:sp>
      <p:sp>
        <p:nvSpPr>
          <p:cNvPr id="46083" name="Rectangle 3"/>
          <p:cNvSpPr>
            <a:spLocks noGrp="1" noChangeArrowheads="1"/>
          </p:cNvSpPr>
          <p:nvPr>
            <p:ph type="body" idx="1"/>
          </p:nvPr>
        </p:nvSpPr>
        <p:spPr>
          <a:xfrm>
            <a:off x="457200" y="1052513"/>
            <a:ext cx="8229600" cy="5545137"/>
          </a:xfrm>
        </p:spPr>
        <p:txBody>
          <a:bodyPr/>
          <a:lstStyle/>
          <a:p>
            <a:pPr marL="609600" indent="-609600">
              <a:buFontTx/>
              <a:buAutoNum type="arabicPeriod"/>
            </a:pPr>
            <a:r>
              <a:rPr lang="en-GB"/>
              <a:t>Master Scheduler develops a proposed MPS</a:t>
            </a:r>
          </a:p>
          <a:p>
            <a:pPr marL="609600" indent="-609600">
              <a:buFontTx/>
              <a:buAutoNum type="arabicPeriod"/>
            </a:pPr>
            <a:r>
              <a:rPr lang="en-GB"/>
              <a:t>Master scheduler uses rough-cut capacity planning technique to calculate whether the company has the capacity to meet the proposed MPS</a:t>
            </a:r>
          </a:p>
          <a:p>
            <a:pPr marL="609600" indent="-609600">
              <a:buFontTx/>
              <a:buAutoNum type="arabicPeriod"/>
            </a:pPr>
            <a:r>
              <a:rPr lang="en-GB"/>
              <a:t>If the proposed MPS is feasible, it is evaluated by the master scheduler in terms of customer service, effective use of resources, and inventory investment</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0"/>
            <a:ext cx="8229600" cy="908050"/>
          </a:xfrm>
        </p:spPr>
        <p:txBody>
          <a:bodyPr/>
          <a:lstStyle/>
          <a:p>
            <a:r>
              <a:rPr lang="en-GB"/>
              <a:t>Process for developing the MPS</a:t>
            </a:r>
          </a:p>
        </p:txBody>
      </p:sp>
      <p:sp>
        <p:nvSpPr>
          <p:cNvPr id="47107" name="Rectangle 3"/>
          <p:cNvSpPr>
            <a:spLocks noGrp="1" noChangeArrowheads="1"/>
          </p:cNvSpPr>
          <p:nvPr>
            <p:ph type="body" idx="1"/>
          </p:nvPr>
        </p:nvSpPr>
        <p:spPr>
          <a:xfrm>
            <a:off x="179388" y="908050"/>
            <a:ext cx="8785225" cy="5689600"/>
          </a:xfrm>
        </p:spPr>
        <p:txBody>
          <a:bodyPr/>
          <a:lstStyle/>
          <a:p>
            <a:pPr marL="609600" indent="-609600">
              <a:lnSpc>
                <a:spcPct val="90000"/>
              </a:lnSpc>
              <a:buFontTx/>
              <a:buAutoNum type="arabicPeriod" startAt="4"/>
            </a:pPr>
            <a:r>
              <a:rPr lang="en-GB"/>
              <a:t>If the proposed MPS is accepted, it becomes the authorised MPS.  If capacity is insufficient, either the MPS is modified or capacity is expanded</a:t>
            </a:r>
          </a:p>
          <a:p>
            <a:pPr marL="609600" indent="-609600">
              <a:lnSpc>
                <a:spcPct val="90000"/>
              </a:lnSpc>
              <a:buFontTx/>
              <a:buAutoNum type="arabicPeriod" startAt="4"/>
            </a:pPr>
            <a:r>
              <a:rPr lang="en-GB"/>
              <a:t>The authorised MPS is a critical input into the material requirements planning (MRP) system.  The MPS tells the MRP system what the company plans to build and when</a:t>
            </a:r>
          </a:p>
          <a:p>
            <a:pPr marL="609600" indent="-609600">
              <a:lnSpc>
                <a:spcPct val="90000"/>
              </a:lnSpc>
              <a:buFontTx/>
              <a:buAutoNum type="arabicPeriod" startAt="4"/>
            </a:pPr>
            <a:r>
              <a:rPr lang="en-GB"/>
              <a:t>The MRP system then calculates the materials needed to build the products in the schedule and plans for the necessary materials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Objectives of Master Scheduling</a:t>
            </a:r>
          </a:p>
        </p:txBody>
      </p:sp>
      <p:sp>
        <p:nvSpPr>
          <p:cNvPr id="48131" name="Rectangle 3"/>
          <p:cNvSpPr>
            <a:spLocks noGrp="1" noChangeArrowheads="1"/>
          </p:cNvSpPr>
          <p:nvPr>
            <p:ph type="body" idx="1"/>
          </p:nvPr>
        </p:nvSpPr>
        <p:spPr>
          <a:xfrm>
            <a:off x="457200" y="1600200"/>
            <a:ext cx="8229600" cy="4997450"/>
          </a:xfrm>
        </p:spPr>
        <p:txBody>
          <a:bodyPr/>
          <a:lstStyle/>
          <a:p>
            <a:r>
              <a:rPr lang="en-GB"/>
              <a:t>To achieve the desired customer service either by maintaining finished goods inventories or by scheduling completion of the item or service to meet the customer’s delivery needs</a:t>
            </a:r>
          </a:p>
          <a:p>
            <a:r>
              <a:rPr lang="en-GB"/>
              <a:t>Make the best use of the company’s resources: material, labour and equipment</a:t>
            </a:r>
          </a:p>
          <a:p>
            <a:r>
              <a:rPr lang="en-GB"/>
              <a:t>Ensure that the inventory investment is at the appropriate level</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0"/>
            <a:ext cx="8229600" cy="981075"/>
          </a:xfrm>
        </p:spPr>
        <p:txBody>
          <a:bodyPr/>
          <a:lstStyle/>
          <a:p>
            <a:r>
              <a:rPr lang="en-GB"/>
              <a:t>Rough Cut Capacity Planning</a:t>
            </a:r>
          </a:p>
        </p:txBody>
      </p:sp>
      <p:sp>
        <p:nvSpPr>
          <p:cNvPr id="49155" name="Rectangle 3"/>
          <p:cNvSpPr>
            <a:spLocks noGrp="1" noChangeArrowheads="1"/>
          </p:cNvSpPr>
          <p:nvPr>
            <p:ph type="body" idx="1"/>
          </p:nvPr>
        </p:nvSpPr>
        <p:spPr>
          <a:xfrm>
            <a:off x="457200" y="981075"/>
            <a:ext cx="8229600" cy="5616575"/>
          </a:xfrm>
        </p:spPr>
        <p:txBody>
          <a:bodyPr/>
          <a:lstStyle/>
          <a:p>
            <a:pPr>
              <a:lnSpc>
                <a:spcPct val="90000"/>
              </a:lnSpc>
            </a:pPr>
            <a:r>
              <a:rPr lang="en-GB"/>
              <a:t>Calculates a rough estimates of the workload placed on critical resources by the proposed MPS</a:t>
            </a:r>
          </a:p>
          <a:p>
            <a:pPr>
              <a:lnSpc>
                <a:spcPct val="90000"/>
              </a:lnSpc>
            </a:pPr>
            <a:r>
              <a:rPr lang="en-GB"/>
              <a:t>This workload is compared against demonstrated capacity for each critical resource</a:t>
            </a:r>
          </a:p>
          <a:p>
            <a:pPr>
              <a:lnSpc>
                <a:spcPct val="90000"/>
              </a:lnSpc>
            </a:pPr>
            <a:r>
              <a:rPr lang="en-GB"/>
              <a:t>This comparison enables the master scheduler to develop a feasible MPS</a:t>
            </a:r>
          </a:p>
          <a:p>
            <a:pPr>
              <a:lnSpc>
                <a:spcPct val="90000"/>
              </a:lnSpc>
            </a:pPr>
            <a:r>
              <a:rPr lang="en-GB"/>
              <a:t>Among the several approaches to rough-cut capacity planning is capacity planning using overall planning factors (CPOPF)</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sz="4000"/>
              <a:t>Capacity Planning Using Overall Planning Factors</a:t>
            </a:r>
          </a:p>
        </p:txBody>
      </p:sp>
      <p:sp>
        <p:nvSpPr>
          <p:cNvPr id="50179" name="Rectangle 3"/>
          <p:cNvSpPr>
            <a:spLocks noGrp="1" noChangeArrowheads="1"/>
          </p:cNvSpPr>
          <p:nvPr>
            <p:ph type="body" idx="1"/>
          </p:nvPr>
        </p:nvSpPr>
        <p:spPr/>
        <p:txBody>
          <a:bodyPr/>
          <a:lstStyle/>
          <a:p>
            <a:r>
              <a:rPr lang="en-GB"/>
              <a:t>CPOPF develops a planning factor for each critical resource based on historical data</a:t>
            </a:r>
          </a:p>
          <a:p>
            <a:r>
              <a:rPr lang="en-GB"/>
              <a:t>It is a simple rough-cut capacity planning technique</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0"/>
            <a:ext cx="8229600" cy="1052513"/>
          </a:xfrm>
        </p:spPr>
        <p:txBody>
          <a:bodyPr/>
          <a:lstStyle/>
          <a:p>
            <a:r>
              <a:rPr lang="en-GB"/>
              <a:t>Procedure for CPOPF</a:t>
            </a:r>
          </a:p>
        </p:txBody>
      </p:sp>
      <p:sp>
        <p:nvSpPr>
          <p:cNvPr id="51203" name="Rectangle 3"/>
          <p:cNvSpPr>
            <a:spLocks noGrp="1" noChangeArrowheads="1"/>
          </p:cNvSpPr>
          <p:nvPr>
            <p:ph type="body" idx="1"/>
          </p:nvPr>
        </p:nvSpPr>
        <p:spPr>
          <a:xfrm>
            <a:off x="179388" y="1052513"/>
            <a:ext cx="8785225" cy="5545137"/>
          </a:xfrm>
        </p:spPr>
        <p:txBody>
          <a:bodyPr/>
          <a:lstStyle/>
          <a:p>
            <a:pPr>
              <a:lnSpc>
                <a:spcPct val="90000"/>
              </a:lnSpc>
            </a:pPr>
            <a:r>
              <a:rPr lang="en-GB" b="1" u="sng"/>
              <a:t>Step 1</a:t>
            </a:r>
            <a:r>
              <a:rPr lang="en-GB"/>
              <a:t>: - Determine the appropriate planning 		  factors using historical data</a:t>
            </a:r>
            <a:endParaRPr lang="en-GB" b="1" u="sng"/>
          </a:p>
          <a:p>
            <a:pPr>
              <a:lnSpc>
                <a:spcPct val="90000"/>
              </a:lnSpc>
            </a:pPr>
            <a:r>
              <a:rPr lang="en-GB" b="1" u="sng"/>
              <a:t>Step 2</a:t>
            </a:r>
            <a:r>
              <a:rPr lang="en-GB"/>
              <a:t>: - Multiply the MPS quantities by the 		  appropriate planning factor</a:t>
            </a:r>
            <a:endParaRPr lang="en-GB" b="1" u="sng"/>
          </a:p>
          <a:p>
            <a:pPr>
              <a:lnSpc>
                <a:spcPct val="90000"/>
              </a:lnSpc>
            </a:pPr>
            <a:r>
              <a:rPr lang="en-GB" b="1" u="sng"/>
              <a:t>Step 3</a:t>
            </a:r>
            <a:r>
              <a:rPr lang="en-GB"/>
              <a:t>: - Sum capacity requirements for each 		  resource by time period</a:t>
            </a:r>
            <a:endParaRPr lang="en-GB" b="1" u="sng"/>
          </a:p>
          <a:p>
            <a:pPr>
              <a:lnSpc>
                <a:spcPct val="90000"/>
              </a:lnSpc>
            </a:pPr>
            <a:r>
              <a:rPr lang="en-GB" b="1" u="sng"/>
              <a:t>Step 4</a:t>
            </a:r>
            <a:r>
              <a:rPr lang="en-GB"/>
              <a:t>: - Allocate capacity requirements to 			  individual work centres based on 			  historical percentages</a:t>
            </a:r>
            <a:endParaRPr lang="en-GB" b="1" u="sng"/>
          </a:p>
          <a:p>
            <a:pPr>
              <a:lnSpc>
                <a:spcPct val="90000"/>
              </a:lnSpc>
            </a:pPr>
            <a:r>
              <a:rPr lang="en-GB" b="1" u="sng"/>
              <a:t>Step 5</a:t>
            </a:r>
            <a:r>
              <a:rPr lang="en-GB"/>
              <a:t>: - Evaluate the workload at each 			  resource to validate MPS feasibility</a:t>
            </a:r>
            <a:endParaRPr lang="en-GB" b="1" u="sng"/>
          </a:p>
          <a:p>
            <a:pPr>
              <a:lnSpc>
                <a:spcPct val="90000"/>
              </a:lnSpc>
            </a:pPr>
            <a:endParaRPr lang="en-GB" b="1" u="sng"/>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57200" y="0"/>
            <a:ext cx="8229600" cy="692150"/>
          </a:xfrm>
        </p:spPr>
        <p:txBody>
          <a:bodyPr/>
          <a:lstStyle/>
          <a:p>
            <a:r>
              <a:rPr lang="en-GB" sz="4000"/>
              <a:t>Estimating and Accepting the MPS</a:t>
            </a:r>
          </a:p>
        </p:txBody>
      </p:sp>
      <p:sp>
        <p:nvSpPr>
          <p:cNvPr id="52227" name="Rectangle 3"/>
          <p:cNvSpPr>
            <a:spLocks noGrp="1" noChangeArrowheads="1"/>
          </p:cNvSpPr>
          <p:nvPr>
            <p:ph type="body" idx="1"/>
          </p:nvPr>
        </p:nvSpPr>
        <p:spPr>
          <a:xfrm>
            <a:off x="457200" y="836613"/>
            <a:ext cx="8229600" cy="5289550"/>
          </a:xfrm>
        </p:spPr>
        <p:txBody>
          <a:bodyPr/>
          <a:lstStyle/>
          <a:p>
            <a:pPr>
              <a:lnSpc>
                <a:spcPct val="90000"/>
              </a:lnSpc>
            </a:pPr>
            <a:r>
              <a:rPr lang="en-GB" sz="2800" b="1" u="sng"/>
              <a:t>In terms of customer service</a:t>
            </a:r>
            <a:r>
              <a:rPr lang="en-GB" sz="2800"/>
              <a:t>: - the master scheduler checks that promised customer delivery dates are met</a:t>
            </a:r>
          </a:p>
          <a:p>
            <a:pPr>
              <a:lnSpc>
                <a:spcPct val="90000"/>
              </a:lnSpc>
            </a:pPr>
            <a:r>
              <a:rPr lang="en-GB" sz="2800"/>
              <a:t>Makes sure the MPS provides enough flexibility to respond to new customer orders</a:t>
            </a:r>
            <a:endParaRPr lang="en-GB" sz="2800" b="1" u="sng"/>
          </a:p>
          <a:p>
            <a:pPr>
              <a:lnSpc>
                <a:spcPct val="90000"/>
              </a:lnSpc>
            </a:pPr>
            <a:r>
              <a:rPr lang="en-GB" sz="2800" b="1" u="sng"/>
              <a:t>For effective use of resources</a:t>
            </a:r>
            <a:r>
              <a:rPr lang="en-GB" sz="2800"/>
              <a:t>: - the master scheduler checks that enough capacity is available to meet the schedule in each time period</a:t>
            </a:r>
          </a:p>
          <a:p>
            <a:pPr>
              <a:lnSpc>
                <a:spcPct val="90000"/>
              </a:lnSpc>
            </a:pPr>
            <a:r>
              <a:rPr lang="en-GB" sz="2800"/>
              <a:t>This capacity includes short-term changes such as overtime, subcontracting and temporary employees</a:t>
            </a:r>
            <a:endParaRPr lang="en-GB" sz="2800" b="1" u="sng"/>
          </a:p>
          <a:p>
            <a:pPr>
              <a:lnSpc>
                <a:spcPct val="90000"/>
              </a:lnSpc>
            </a:pPr>
            <a:endParaRPr lang="en-GB" sz="2800" b="1" u="sng"/>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sz="4000"/>
              <a:t>Evaluating and Accepting the MPS</a:t>
            </a:r>
          </a:p>
        </p:txBody>
      </p:sp>
      <p:sp>
        <p:nvSpPr>
          <p:cNvPr id="53251" name="Rectangle 3"/>
          <p:cNvSpPr>
            <a:spLocks noGrp="1" noChangeArrowheads="1"/>
          </p:cNvSpPr>
          <p:nvPr>
            <p:ph type="body" idx="1"/>
          </p:nvPr>
        </p:nvSpPr>
        <p:spPr/>
        <p:txBody>
          <a:bodyPr/>
          <a:lstStyle/>
          <a:p>
            <a:r>
              <a:rPr lang="en-GB" b="1" u="sng"/>
              <a:t>In terms of cost</a:t>
            </a:r>
            <a:r>
              <a:rPr lang="en-GB"/>
              <a:t>: - the master scheduler compares the MPS to the aggregate plan, which specifies available resources</a:t>
            </a:r>
          </a:p>
          <a:p>
            <a:r>
              <a:rPr lang="en-GB"/>
              <a:t>If the MPS needs additional resources, your company may not achieve the objectives of the marketing plan and consequently the business plan</a:t>
            </a:r>
            <a:endParaRPr lang="en-GB" b="1" u="sng"/>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t>Using the MPS</a:t>
            </a:r>
          </a:p>
        </p:txBody>
      </p:sp>
      <p:sp>
        <p:nvSpPr>
          <p:cNvPr id="54275" name="Rectangle 3"/>
          <p:cNvSpPr>
            <a:spLocks noGrp="1" noChangeArrowheads="1"/>
          </p:cNvSpPr>
          <p:nvPr>
            <p:ph type="body" idx="1"/>
          </p:nvPr>
        </p:nvSpPr>
        <p:spPr/>
        <p:txBody>
          <a:bodyPr/>
          <a:lstStyle/>
          <a:p>
            <a:pPr>
              <a:lnSpc>
                <a:spcPct val="90000"/>
              </a:lnSpc>
            </a:pPr>
            <a:r>
              <a:rPr lang="en-GB"/>
              <a:t>One use of authorised MPS is order promising</a:t>
            </a:r>
          </a:p>
          <a:p>
            <a:pPr>
              <a:lnSpc>
                <a:spcPct val="90000"/>
              </a:lnSpc>
            </a:pPr>
            <a:r>
              <a:rPr lang="en-GB"/>
              <a:t>When a customer places an order for a product but does not expect immediate delivery, the delivery date is negotiated</a:t>
            </a:r>
          </a:p>
          <a:p>
            <a:pPr>
              <a:lnSpc>
                <a:spcPct val="90000"/>
              </a:lnSpc>
            </a:pPr>
            <a:r>
              <a:rPr lang="en-GB"/>
              <a:t>The customer typically requests delivery at a future date and the company decides whether it can promise delivery on the data.  This is called order promising</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457200" y="0"/>
            <a:ext cx="8229600" cy="836613"/>
          </a:xfrm>
        </p:spPr>
        <p:txBody>
          <a:bodyPr/>
          <a:lstStyle/>
          <a:p>
            <a:r>
              <a:rPr lang="en-GB"/>
              <a:t>MPS Record</a:t>
            </a:r>
          </a:p>
        </p:txBody>
      </p:sp>
      <p:sp>
        <p:nvSpPr>
          <p:cNvPr id="55299" name="Rectangle 3"/>
          <p:cNvSpPr>
            <a:spLocks noGrp="1" noChangeArrowheads="1"/>
          </p:cNvSpPr>
          <p:nvPr>
            <p:ph type="body" idx="1"/>
          </p:nvPr>
        </p:nvSpPr>
        <p:spPr>
          <a:xfrm>
            <a:off x="179388" y="908050"/>
            <a:ext cx="8785225" cy="5689600"/>
          </a:xfrm>
        </p:spPr>
        <p:txBody>
          <a:bodyPr/>
          <a:lstStyle/>
          <a:p>
            <a:pPr>
              <a:lnSpc>
                <a:spcPct val="90000"/>
              </a:lnSpc>
            </a:pPr>
            <a:r>
              <a:rPr lang="en-GB"/>
              <a:t>Top row shows the time periods</a:t>
            </a:r>
          </a:p>
          <a:p>
            <a:pPr>
              <a:lnSpc>
                <a:spcPct val="90000"/>
              </a:lnSpc>
            </a:pPr>
            <a:r>
              <a:rPr lang="en-GB"/>
              <a:t>Forecast row shows the forecasted demand for the product</a:t>
            </a:r>
          </a:p>
          <a:p>
            <a:pPr>
              <a:lnSpc>
                <a:spcPct val="90000"/>
              </a:lnSpc>
            </a:pPr>
            <a:r>
              <a:rPr lang="en-GB"/>
              <a:t>Customer orders row has orders promised to customers for delivery in that time period</a:t>
            </a:r>
          </a:p>
          <a:p>
            <a:pPr>
              <a:lnSpc>
                <a:spcPct val="90000"/>
              </a:lnSpc>
            </a:pPr>
            <a:r>
              <a:rPr lang="en-GB"/>
              <a:t>Projected available keeps track of how many units are available at the end of each time period</a:t>
            </a:r>
          </a:p>
          <a:p>
            <a:pPr>
              <a:lnSpc>
                <a:spcPct val="90000"/>
              </a:lnSpc>
            </a:pPr>
            <a:r>
              <a:rPr lang="en-GB"/>
              <a:t>The available-to-promise (ATP) row shows how many uncommitted units the company has available for delivery at a given time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a:t>Stabilising the MPS</a:t>
            </a:r>
          </a:p>
        </p:txBody>
      </p:sp>
      <p:sp>
        <p:nvSpPr>
          <p:cNvPr id="56323" name="Rectangle 3"/>
          <p:cNvSpPr>
            <a:spLocks noGrp="1" noChangeArrowheads="1"/>
          </p:cNvSpPr>
          <p:nvPr>
            <p:ph type="body" idx="1"/>
          </p:nvPr>
        </p:nvSpPr>
        <p:spPr>
          <a:xfrm>
            <a:off x="457200" y="1600200"/>
            <a:ext cx="8229600" cy="4997450"/>
          </a:xfrm>
        </p:spPr>
        <p:txBody>
          <a:bodyPr/>
          <a:lstStyle/>
          <a:p>
            <a:r>
              <a:rPr lang="en-GB"/>
              <a:t>The master scheduler tries to minimise the number of changes made on an authorised MPS because each proposed change can affect the feasibility of the MPS</a:t>
            </a:r>
          </a:p>
          <a:p>
            <a:r>
              <a:rPr lang="en-GB"/>
              <a:t>To deal with MPS changes, companies sometimes use time fence policies.  These are the partitioning of the MPS into areas requiring different operating procedures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t>Stabilising the MPS</a:t>
            </a:r>
          </a:p>
        </p:txBody>
      </p:sp>
      <p:sp>
        <p:nvSpPr>
          <p:cNvPr id="57347" name="Rectangle 3"/>
          <p:cNvSpPr>
            <a:spLocks noGrp="1" noChangeArrowheads="1"/>
          </p:cNvSpPr>
          <p:nvPr>
            <p:ph type="body" idx="1"/>
          </p:nvPr>
        </p:nvSpPr>
        <p:spPr>
          <a:xfrm>
            <a:off x="457200" y="1600200"/>
            <a:ext cx="8229600" cy="4924425"/>
          </a:xfrm>
        </p:spPr>
        <p:txBody>
          <a:bodyPr/>
          <a:lstStyle/>
          <a:p>
            <a:pPr>
              <a:buFontTx/>
              <a:buNone/>
            </a:pPr>
            <a:r>
              <a:rPr lang="en-GB" b="1"/>
              <a:t>Time Fence</a:t>
            </a:r>
          </a:p>
        </p:txBody>
      </p:sp>
      <p:sp>
        <p:nvSpPr>
          <p:cNvPr id="57348" name="Rectangle 4"/>
          <p:cNvSpPr>
            <a:spLocks noChangeArrowheads="1"/>
          </p:cNvSpPr>
          <p:nvPr/>
        </p:nvSpPr>
        <p:spPr bwMode="auto">
          <a:xfrm>
            <a:off x="827088" y="2997200"/>
            <a:ext cx="1800225" cy="1655763"/>
          </a:xfrm>
          <a:prstGeom prst="rect">
            <a:avLst/>
          </a:prstGeom>
          <a:solidFill>
            <a:schemeClr val="bg1"/>
          </a:solidFill>
          <a:ln w="9525">
            <a:solidFill>
              <a:schemeClr val="tx1"/>
            </a:solidFill>
            <a:miter lim="800000"/>
            <a:headEnd/>
            <a:tailEnd/>
          </a:ln>
          <a:effectLst/>
        </p:spPr>
        <p:txBody>
          <a:bodyPr wrap="none" anchor="ctr"/>
          <a:lstStyle/>
          <a:p>
            <a:pPr algn="ctr"/>
            <a:r>
              <a:rPr lang="en-GB"/>
              <a:t>FROZEN</a:t>
            </a:r>
          </a:p>
          <a:p>
            <a:pPr algn="ctr"/>
            <a:r>
              <a:rPr lang="en-GB"/>
              <a:t>(Changes </a:t>
            </a:r>
          </a:p>
          <a:p>
            <a:pPr algn="ctr"/>
            <a:r>
              <a:rPr lang="en-GB"/>
              <a:t>made by</a:t>
            </a:r>
          </a:p>
          <a:p>
            <a:pPr algn="ctr"/>
            <a:r>
              <a:rPr lang="en-GB"/>
              <a:t>plant manager</a:t>
            </a:r>
          </a:p>
          <a:p>
            <a:pPr algn="ctr"/>
            <a:r>
              <a:rPr lang="en-GB"/>
              <a:t>or above)</a:t>
            </a:r>
          </a:p>
        </p:txBody>
      </p:sp>
      <p:sp>
        <p:nvSpPr>
          <p:cNvPr id="57349" name="Text Box 5"/>
          <p:cNvSpPr txBox="1">
            <a:spLocks noChangeArrowheads="1"/>
          </p:cNvSpPr>
          <p:nvPr/>
        </p:nvSpPr>
        <p:spPr bwMode="auto">
          <a:xfrm>
            <a:off x="2176463" y="2205038"/>
            <a:ext cx="1238250" cy="641350"/>
          </a:xfrm>
          <a:prstGeom prst="rect">
            <a:avLst/>
          </a:prstGeom>
          <a:noFill/>
          <a:ln w="9525">
            <a:noFill/>
            <a:miter lim="800000"/>
            <a:headEnd/>
            <a:tailEnd/>
          </a:ln>
          <a:effectLst/>
        </p:spPr>
        <p:txBody>
          <a:bodyPr wrap="none">
            <a:spAutoFit/>
          </a:bodyPr>
          <a:lstStyle/>
          <a:p>
            <a:r>
              <a:rPr lang="en-GB"/>
              <a:t>Demand</a:t>
            </a:r>
          </a:p>
          <a:p>
            <a:r>
              <a:rPr lang="en-GB"/>
              <a:t>time fence</a:t>
            </a:r>
          </a:p>
        </p:txBody>
      </p:sp>
      <p:sp>
        <p:nvSpPr>
          <p:cNvPr id="57350" name="Rectangle 6"/>
          <p:cNvSpPr>
            <a:spLocks noChangeArrowheads="1"/>
          </p:cNvSpPr>
          <p:nvPr/>
        </p:nvSpPr>
        <p:spPr bwMode="auto">
          <a:xfrm>
            <a:off x="3203575" y="2997200"/>
            <a:ext cx="1728788" cy="1655763"/>
          </a:xfrm>
          <a:prstGeom prst="rect">
            <a:avLst/>
          </a:prstGeom>
          <a:solidFill>
            <a:schemeClr val="bg1"/>
          </a:solidFill>
          <a:ln w="9525">
            <a:solidFill>
              <a:schemeClr val="tx1"/>
            </a:solidFill>
            <a:miter lim="800000"/>
            <a:headEnd/>
            <a:tailEnd/>
          </a:ln>
          <a:effectLst/>
        </p:spPr>
        <p:txBody>
          <a:bodyPr wrap="none" anchor="ctr"/>
          <a:lstStyle/>
          <a:p>
            <a:pPr algn="ctr"/>
            <a:r>
              <a:rPr lang="en-GB"/>
              <a:t>SLUSHY</a:t>
            </a:r>
          </a:p>
          <a:p>
            <a:pPr algn="ctr"/>
            <a:r>
              <a:rPr lang="en-GB"/>
              <a:t>(product mix</a:t>
            </a:r>
          </a:p>
          <a:p>
            <a:pPr algn="ctr"/>
            <a:r>
              <a:rPr lang="en-GB"/>
              <a:t>changes made</a:t>
            </a:r>
          </a:p>
          <a:p>
            <a:pPr algn="ctr"/>
            <a:r>
              <a:rPr lang="en-GB"/>
              <a:t>by master</a:t>
            </a:r>
          </a:p>
          <a:p>
            <a:pPr algn="ctr"/>
            <a:r>
              <a:rPr lang="en-GB"/>
              <a:t>scheduler)</a:t>
            </a:r>
          </a:p>
        </p:txBody>
      </p:sp>
      <p:sp>
        <p:nvSpPr>
          <p:cNvPr id="57351" name="Rectangle 7"/>
          <p:cNvSpPr>
            <a:spLocks noChangeArrowheads="1"/>
          </p:cNvSpPr>
          <p:nvPr/>
        </p:nvSpPr>
        <p:spPr bwMode="auto">
          <a:xfrm>
            <a:off x="5651500" y="2997200"/>
            <a:ext cx="1727200" cy="1655763"/>
          </a:xfrm>
          <a:prstGeom prst="rect">
            <a:avLst/>
          </a:prstGeom>
          <a:solidFill>
            <a:schemeClr val="bg1"/>
          </a:solidFill>
          <a:ln w="9525">
            <a:solidFill>
              <a:schemeClr val="tx1"/>
            </a:solidFill>
            <a:miter lim="800000"/>
            <a:headEnd/>
            <a:tailEnd/>
          </a:ln>
          <a:effectLst/>
        </p:spPr>
        <p:txBody>
          <a:bodyPr wrap="none" anchor="ctr"/>
          <a:lstStyle/>
          <a:p>
            <a:pPr algn="ctr"/>
            <a:r>
              <a:rPr lang="en-GB"/>
              <a:t>LIQUID</a:t>
            </a:r>
          </a:p>
          <a:p>
            <a:pPr algn="ctr"/>
            <a:r>
              <a:rPr lang="en-GB"/>
              <a:t>(regular </a:t>
            </a:r>
          </a:p>
          <a:p>
            <a:pPr algn="ctr"/>
            <a:r>
              <a:rPr lang="en-GB"/>
              <a:t>processing</a:t>
            </a:r>
          </a:p>
          <a:p>
            <a:pPr algn="ctr"/>
            <a:r>
              <a:rPr lang="en-GB"/>
              <a:t>by planner)</a:t>
            </a:r>
          </a:p>
        </p:txBody>
      </p:sp>
      <p:sp>
        <p:nvSpPr>
          <p:cNvPr id="57352" name="Text Box 8"/>
          <p:cNvSpPr txBox="1">
            <a:spLocks noChangeArrowheads="1"/>
          </p:cNvSpPr>
          <p:nvPr/>
        </p:nvSpPr>
        <p:spPr bwMode="auto">
          <a:xfrm>
            <a:off x="4911725" y="2211388"/>
            <a:ext cx="1314450" cy="641350"/>
          </a:xfrm>
          <a:prstGeom prst="rect">
            <a:avLst/>
          </a:prstGeom>
          <a:noFill/>
          <a:ln w="9525">
            <a:noFill/>
            <a:miter lim="800000"/>
            <a:headEnd/>
            <a:tailEnd/>
          </a:ln>
          <a:effectLst/>
        </p:spPr>
        <p:txBody>
          <a:bodyPr wrap="none">
            <a:spAutoFit/>
          </a:bodyPr>
          <a:lstStyle/>
          <a:p>
            <a:r>
              <a:rPr lang="en-GB"/>
              <a:t>Planning</a:t>
            </a:r>
          </a:p>
          <a:p>
            <a:r>
              <a:rPr lang="en-GB"/>
              <a:t>Time fence</a:t>
            </a:r>
          </a:p>
        </p:txBody>
      </p:sp>
      <p:sp>
        <p:nvSpPr>
          <p:cNvPr id="57353" name="Text Box 9"/>
          <p:cNvSpPr txBox="1">
            <a:spLocks noChangeArrowheads="1"/>
          </p:cNvSpPr>
          <p:nvPr/>
        </p:nvSpPr>
        <p:spPr bwMode="auto">
          <a:xfrm>
            <a:off x="2232025" y="5392738"/>
            <a:ext cx="1187450" cy="915987"/>
          </a:xfrm>
          <a:prstGeom prst="rect">
            <a:avLst/>
          </a:prstGeom>
          <a:noFill/>
          <a:ln w="9525">
            <a:noFill/>
            <a:miter lim="800000"/>
            <a:headEnd/>
            <a:tailEnd/>
          </a:ln>
          <a:effectLst/>
        </p:spPr>
        <p:txBody>
          <a:bodyPr wrap="none">
            <a:spAutoFit/>
          </a:bodyPr>
          <a:lstStyle/>
          <a:p>
            <a:r>
              <a:rPr lang="en-GB"/>
              <a:t>Final</a:t>
            </a:r>
          </a:p>
          <a:p>
            <a:r>
              <a:rPr lang="en-GB"/>
              <a:t>Assembly</a:t>
            </a:r>
          </a:p>
          <a:p>
            <a:r>
              <a:rPr lang="en-GB"/>
              <a:t>Lead time</a:t>
            </a:r>
          </a:p>
        </p:txBody>
      </p:sp>
      <p:sp>
        <p:nvSpPr>
          <p:cNvPr id="57354" name="Text Box 10"/>
          <p:cNvSpPr txBox="1">
            <a:spLocks noChangeArrowheads="1"/>
          </p:cNvSpPr>
          <p:nvPr/>
        </p:nvSpPr>
        <p:spPr bwMode="auto">
          <a:xfrm>
            <a:off x="4452938" y="5321300"/>
            <a:ext cx="1631950" cy="915988"/>
          </a:xfrm>
          <a:prstGeom prst="rect">
            <a:avLst/>
          </a:prstGeom>
          <a:noFill/>
          <a:ln w="9525">
            <a:noFill/>
            <a:miter lim="800000"/>
            <a:headEnd/>
            <a:tailEnd/>
          </a:ln>
          <a:effectLst/>
        </p:spPr>
        <p:txBody>
          <a:bodyPr wrap="none">
            <a:spAutoFit/>
          </a:bodyPr>
          <a:lstStyle/>
          <a:p>
            <a:r>
              <a:rPr lang="en-GB"/>
              <a:t>Cumulative</a:t>
            </a:r>
          </a:p>
          <a:p>
            <a:r>
              <a:rPr lang="en-GB"/>
              <a:t>Manufacturing</a:t>
            </a:r>
          </a:p>
          <a:p>
            <a:r>
              <a:rPr lang="en-GB"/>
              <a:t>Lead time</a:t>
            </a:r>
          </a:p>
        </p:txBody>
      </p:sp>
      <p:sp>
        <p:nvSpPr>
          <p:cNvPr id="57355" name="Line 11"/>
          <p:cNvSpPr>
            <a:spLocks noChangeShapeType="1"/>
          </p:cNvSpPr>
          <p:nvPr/>
        </p:nvSpPr>
        <p:spPr bwMode="auto">
          <a:xfrm flipV="1">
            <a:off x="2843213" y="4652963"/>
            <a:ext cx="0" cy="647700"/>
          </a:xfrm>
          <a:prstGeom prst="line">
            <a:avLst/>
          </a:prstGeom>
          <a:noFill/>
          <a:ln w="9525">
            <a:solidFill>
              <a:schemeClr val="tx1"/>
            </a:solidFill>
            <a:round/>
            <a:headEnd/>
            <a:tailEnd type="triangle" w="med" len="med"/>
          </a:ln>
          <a:effectLst/>
        </p:spPr>
        <p:txBody>
          <a:bodyPr/>
          <a:lstStyle/>
          <a:p>
            <a:endParaRPr lang="en-GB"/>
          </a:p>
        </p:txBody>
      </p:sp>
      <p:sp>
        <p:nvSpPr>
          <p:cNvPr id="57356" name="Line 12"/>
          <p:cNvSpPr>
            <a:spLocks noChangeShapeType="1"/>
          </p:cNvSpPr>
          <p:nvPr/>
        </p:nvSpPr>
        <p:spPr bwMode="auto">
          <a:xfrm flipV="1">
            <a:off x="5292725" y="4581525"/>
            <a:ext cx="0" cy="647700"/>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457200" y="0"/>
            <a:ext cx="8229600" cy="981075"/>
          </a:xfrm>
        </p:spPr>
        <p:txBody>
          <a:bodyPr/>
          <a:lstStyle/>
          <a:p>
            <a:r>
              <a:rPr lang="en-GB"/>
              <a:t>Stabilising the MPS</a:t>
            </a:r>
          </a:p>
        </p:txBody>
      </p:sp>
      <p:sp>
        <p:nvSpPr>
          <p:cNvPr id="58371" name="Rectangle 3"/>
          <p:cNvSpPr>
            <a:spLocks noGrp="1" noChangeArrowheads="1"/>
          </p:cNvSpPr>
          <p:nvPr>
            <p:ph type="body" idx="1"/>
          </p:nvPr>
        </p:nvSpPr>
        <p:spPr>
          <a:xfrm>
            <a:off x="457200" y="981075"/>
            <a:ext cx="8229600" cy="5543550"/>
          </a:xfrm>
        </p:spPr>
        <p:txBody>
          <a:bodyPr/>
          <a:lstStyle/>
          <a:p>
            <a:r>
              <a:rPr lang="en-GB" sz="2800"/>
              <a:t>The </a:t>
            </a:r>
            <a:r>
              <a:rPr lang="en-GB" sz="2800" b="1"/>
              <a:t>Demand time fence</a:t>
            </a:r>
            <a:r>
              <a:rPr lang="en-GB" sz="2800"/>
              <a:t> establishes that point of time in the future inside of which changes to the MPS must be approved by a higher authority</a:t>
            </a:r>
          </a:p>
          <a:p>
            <a:r>
              <a:rPr lang="en-GB" sz="2800"/>
              <a:t>The </a:t>
            </a:r>
            <a:r>
              <a:rPr lang="en-GB" sz="2800" b="1"/>
              <a:t>Planning time fence</a:t>
            </a:r>
            <a:r>
              <a:rPr lang="en-GB" sz="2800"/>
              <a:t> establishes a point of time in the future inside of which changes must be made by the master scheduler and changes outside of which can be changed by system planning logic</a:t>
            </a:r>
          </a:p>
          <a:p>
            <a:r>
              <a:rPr lang="en-GB" sz="2800"/>
              <a:t>The portion of the master schedule from the current time up to the demand time fence is frozen and any changes are kept to a minimum</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457200" y="0"/>
            <a:ext cx="8229600" cy="836613"/>
          </a:xfrm>
        </p:spPr>
        <p:txBody>
          <a:bodyPr/>
          <a:lstStyle/>
          <a:p>
            <a:r>
              <a:rPr lang="en-GB"/>
              <a:t>Stabilising the MPS</a:t>
            </a:r>
          </a:p>
        </p:txBody>
      </p:sp>
      <p:sp>
        <p:nvSpPr>
          <p:cNvPr id="59395" name="Rectangle 3"/>
          <p:cNvSpPr>
            <a:spLocks noGrp="1" noChangeArrowheads="1"/>
          </p:cNvSpPr>
          <p:nvPr>
            <p:ph type="body" idx="1"/>
          </p:nvPr>
        </p:nvSpPr>
        <p:spPr>
          <a:xfrm>
            <a:off x="457200" y="1196975"/>
            <a:ext cx="8229600" cy="5400675"/>
          </a:xfrm>
        </p:spPr>
        <p:txBody>
          <a:bodyPr/>
          <a:lstStyle/>
          <a:p>
            <a:r>
              <a:rPr lang="en-GB"/>
              <a:t>Companies typically require these changes to be authorised by a person other than the master scheduler because they may need additional resources.</a:t>
            </a:r>
          </a:p>
          <a:p>
            <a:r>
              <a:rPr lang="en-GB"/>
              <a:t>This portion of the MPS normally uses all available capacity to produce customer order</a:t>
            </a:r>
          </a:p>
          <a:p>
            <a:r>
              <a:rPr lang="en-GB"/>
              <a:t>Adding any orders without adding resources will result in a delay of the currently scheduled jobs</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0"/>
            <a:ext cx="8229600" cy="908050"/>
          </a:xfrm>
        </p:spPr>
        <p:txBody>
          <a:bodyPr/>
          <a:lstStyle/>
          <a:p>
            <a:r>
              <a:rPr lang="en-GB"/>
              <a:t>Stabilising the MPS</a:t>
            </a:r>
          </a:p>
        </p:txBody>
      </p:sp>
      <p:sp>
        <p:nvSpPr>
          <p:cNvPr id="60419" name="Rectangle 3"/>
          <p:cNvSpPr>
            <a:spLocks noGrp="1" noChangeArrowheads="1"/>
          </p:cNvSpPr>
          <p:nvPr>
            <p:ph type="body" idx="1"/>
          </p:nvPr>
        </p:nvSpPr>
        <p:spPr>
          <a:xfrm>
            <a:off x="457200" y="1052513"/>
            <a:ext cx="8229600" cy="5545137"/>
          </a:xfrm>
        </p:spPr>
        <p:txBody>
          <a:bodyPr/>
          <a:lstStyle/>
          <a:p>
            <a:r>
              <a:rPr lang="en-GB"/>
              <a:t>The second portion of the MPS is the time between the demand time and planning time fence</a:t>
            </a:r>
          </a:p>
          <a:p>
            <a:r>
              <a:rPr lang="en-GB"/>
              <a:t>This is called the </a:t>
            </a:r>
            <a:r>
              <a:rPr lang="en-GB" b="1"/>
              <a:t>Slushy portion</a:t>
            </a:r>
            <a:r>
              <a:rPr lang="en-GB"/>
              <a:t> of the MPS during which it is the master scheduler’s responsibility to negotiate changes in the MPS</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457200" y="0"/>
            <a:ext cx="8229600" cy="908050"/>
          </a:xfrm>
        </p:spPr>
        <p:txBody>
          <a:bodyPr/>
          <a:lstStyle/>
          <a:p>
            <a:r>
              <a:rPr lang="en-GB"/>
              <a:t>Stabilising the MPS</a:t>
            </a:r>
          </a:p>
        </p:txBody>
      </p:sp>
      <p:sp>
        <p:nvSpPr>
          <p:cNvPr id="61443" name="Rectangle 3"/>
          <p:cNvSpPr>
            <a:spLocks noGrp="1" noChangeArrowheads="1"/>
          </p:cNvSpPr>
          <p:nvPr>
            <p:ph type="body" idx="1"/>
          </p:nvPr>
        </p:nvSpPr>
        <p:spPr>
          <a:xfrm>
            <a:off x="457200" y="1125538"/>
            <a:ext cx="8229600" cy="5399087"/>
          </a:xfrm>
        </p:spPr>
        <p:txBody>
          <a:bodyPr/>
          <a:lstStyle/>
          <a:p>
            <a:pPr>
              <a:lnSpc>
                <a:spcPct val="90000"/>
              </a:lnSpc>
            </a:pPr>
            <a:r>
              <a:rPr lang="en-GB"/>
              <a:t>For example, so if Heavenly shoes marketing department needs a product other than what is scheduled, the master scheduler first calculates whether the materials are available to make the other product</a:t>
            </a:r>
          </a:p>
          <a:p>
            <a:pPr>
              <a:lnSpc>
                <a:spcPct val="90000"/>
              </a:lnSpc>
            </a:pPr>
            <a:r>
              <a:rPr lang="en-GB"/>
              <a:t>Then the master scheduler asks marketing which items they would be willing to do without</a:t>
            </a:r>
          </a:p>
          <a:p>
            <a:pPr>
              <a:lnSpc>
                <a:spcPct val="90000"/>
              </a:lnSpc>
            </a:pPr>
            <a:r>
              <a:rPr lang="en-GB"/>
              <a:t>This is necessary to free up capacity so that other product can be made</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457200" y="0"/>
            <a:ext cx="8229600" cy="836613"/>
          </a:xfrm>
        </p:spPr>
        <p:txBody>
          <a:bodyPr/>
          <a:lstStyle/>
          <a:p>
            <a:r>
              <a:rPr lang="en-GB"/>
              <a:t>Stabilising the MPS</a:t>
            </a:r>
          </a:p>
        </p:txBody>
      </p:sp>
      <p:sp>
        <p:nvSpPr>
          <p:cNvPr id="62467" name="Rectangle 3"/>
          <p:cNvSpPr>
            <a:spLocks noGrp="1" noChangeArrowheads="1"/>
          </p:cNvSpPr>
          <p:nvPr>
            <p:ph type="body" idx="1"/>
          </p:nvPr>
        </p:nvSpPr>
        <p:spPr>
          <a:xfrm>
            <a:off x="457200" y="981075"/>
            <a:ext cx="8229600" cy="5616575"/>
          </a:xfrm>
        </p:spPr>
        <p:txBody>
          <a:bodyPr/>
          <a:lstStyle/>
          <a:p>
            <a:r>
              <a:rPr lang="en-GB"/>
              <a:t>In this portion of the MPS, changes in the product mix are possible, but changes needing additional resources are not</a:t>
            </a:r>
          </a:p>
          <a:p>
            <a:r>
              <a:rPr lang="en-GB"/>
              <a:t>Thus, Heavenly will produce 5,333 pairs of shoes during a month, but the mix of shoe models may vary</a:t>
            </a:r>
          </a:p>
          <a:p>
            <a:r>
              <a:rPr lang="en-GB"/>
              <a:t>The product mix has changed but the total number of pairs produced remains constant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t>Stabilising the MPS</a:t>
            </a:r>
          </a:p>
        </p:txBody>
      </p:sp>
      <p:sp>
        <p:nvSpPr>
          <p:cNvPr id="63491" name="Rectangle 3"/>
          <p:cNvSpPr>
            <a:spLocks noGrp="1" noChangeArrowheads="1"/>
          </p:cNvSpPr>
          <p:nvPr>
            <p:ph type="body" idx="1"/>
          </p:nvPr>
        </p:nvSpPr>
        <p:spPr/>
        <p:txBody>
          <a:bodyPr/>
          <a:lstStyle/>
          <a:p>
            <a:pPr>
              <a:buFontTx/>
              <a:buNone/>
            </a:pPr>
            <a:r>
              <a:rPr lang="en-GB"/>
              <a:t>	</a:t>
            </a:r>
            <a:r>
              <a:rPr lang="en-GB" b="1"/>
              <a:t>Original MPS		New MPS</a:t>
            </a:r>
          </a:p>
          <a:p>
            <a:pPr>
              <a:buFontTx/>
              <a:buNone/>
            </a:pPr>
            <a:r>
              <a:rPr lang="en-GB"/>
              <a:t>	Model M 2,500		Model M     166</a:t>
            </a:r>
          </a:p>
          <a:p>
            <a:pPr>
              <a:buFontTx/>
              <a:buNone/>
            </a:pPr>
            <a:r>
              <a:rPr lang="en-GB"/>
              <a:t>	Model W 2,833		Model Mc    500</a:t>
            </a:r>
          </a:p>
          <a:p>
            <a:pPr>
              <a:buFontTx/>
              <a:buNone/>
            </a:pPr>
            <a:r>
              <a:rPr lang="en-GB"/>
              <a:t>						Model W   3,667</a:t>
            </a:r>
          </a:p>
          <a:p>
            <a:pPr>
              <a:buFontTx/>
              <a:buNone/>
            </a:pPr>
            <a:r>
              <a:rPr lang="en-GB"/>
              <a:t>						Model Wc 1,000</a:t>
            </a:r>
          </a:p>
          <a:p>
            <a:pPr>
              <a:buFontTx/>
              <a:buNone/>
            </a:pPr>
            <a:endParaRPr lang="en-GB"/>
          </a:p>
          <a:p>
            <a:pPr>
              <a:buFontTx/>
              <a:buNone/>
            </a:pPr>
            <a:r>
              <a:rPr lang="en-GB"/>
              <a:t>	Total	  5,333		Total		 5,333</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57200" y="0"/>
            <a:ext cx="8229600" cy="908050"/>
          </a:xfrm>
        </p:spPr>
        <p:txBody>
          <a:bodyPr/>
          <a:lstStyle/>
          <a:p>
            <a:r>
              <a:rPr lang="en-GB"/>
              <a:t>Stabilising the MPS</a:t>
            </a:r>
          </a:p>
        </p:txBody>
      </p:sp>
      <p:sp>
        <p:nvSpPr>
          <p:cNvPr id="64515" name="Rectangle 3"/>
          <p:cNvSpPr>
            <a:spLocks noGrp="1" noChangeArrowheads="1"/>
          </p:cNvSpPr>
          <p:nvPr>
            <p:ph type="body" idx="1"/>
          </p:nvPr>
        </p:nvSpPr>
        <p:spPr>
          <a:xfrm>
            <a:off x="457200" y="1196975"/>
            <a:ext cx="8229600" cy="5111750"/>
          </a:xfrm>
        </p:spPr>
        <p:txBody>
          <a:bodyPr/>
          <a:lstStyle/>
          <a:p>
            <a:r>
              <a:rPr lang="en-GB" sz="2800"/>
              <a:t>The third portion of the MPS starts at the planning time fence and extends into the future</a:t>
            </a:r>
          </a:p>
          <a:p>
            <a:r>
              <a:rPr lang="en-GB" sz="2800"/>
              <a:t>This portion of the MPS is considered liquid because all orders requested during this portion are accepted as long as the resources authorised by the aggregate plan are adequate</a:t>
            </a:r>
          </a:p>
          <a:p>
            <a:r>
              <a:rPr lang="en-GB" sz="2800"/>
              <a:t>The planning time fence is typically placed far enough into the future so that there is enough time to order any necessary materials and complete the normal manufacturing process</a:t>
            </a:r>
          </a:p>
          <a:p>
            <a:endParaRPr lang="en-GB" sz="2800"/>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345</TotalTime>
  <Words>2581</Words>
  <Application>Microsoft Office PowerPoint</Application>
  <PresentationFormat>On-screen Show (4:3)</PresentationFormat>
  <Paragraphs>275</Paragraphs>
  <Slides>59</Slides>
  <Notes>0</Notes>
  <HiddenSlides>0</HiddenSlides>
  <MMClips>0</MMClips>
  <ScaleCrop>false</ScaleCrop>
  <HeadingPairs>
    <vt:vector size="4" baseType="variant">
      <vt:variant>
        <vt:lpstr>Theme</vt:lpstr>
      </vt:variant>
      <vt:variant>
        <vt:i4>1</vt:i4>
      </vt:variant>
      <vt:variant>
        <vt:lpstr>Slide Titles</vt:lpstr>
      </vt:variant>
      <vt:variant>
        <vt:i4>59</vt:i4>
      </vt:variant>
    </vt:vector>
  </HeadingPairs>
  <TitlesOfParts>
    <vt:vector size="60" baseType="lpstr">
      <vt:lpstr>Default Design</vt:lpstr>
      <vt:lpstr>Aggregate Planning</vt:lpstr>
      <vt:lpstr>Aggregate Planning</vt:lpstr>
      <vt:lpstr>Aggregate Planning</vt:lpstr>
      <vt:lpstr>Aggregate Planning</vt:lpstr>
      <vt:lpstr>Types of Aggregate Plans</vt:lpstr>
      <vt:lpstr>Level aggregate plan</vt:lpstr>
      <vt:lpstr>Level aggregate plan</vt:lpstr>
      <vt:lpstr>Level aggregate plan</vt:lpstr>
      <vt:lpstr>Level aggregate plan</vt:lpstr>
      <vt:lpstr>Level aggregate plan</vt:lpstr>
      <vt:lpstr>Level aggregate plan</vt:lpstr>
      <vt:lpstr>Chase aggregate plan </vt:lpstr>
      <vt:lpstr>Chase aggregate plan</vt:lpstr>
      <vt:lpstr>Chase aggregate plan</vt:lpstr>
      <vt:lpstr>Exercise 3</vt:lpstr>
      <vt:lpstr>Hybrid aggregate plan</vt:lpstr>
      <vt:lpstr>Aggregate Planning Options</vt:lpstr>
      <vt:lpstr>Demand-based options</vt:lpstr>
      <vt:lpstr>Demand-based options</vt:lpstr>
      <vt:lpstr>Demand-based options</vt:lpstr>
      <vt:lpstr>Demand-based options</vt:lpstr>
      <vt:lpstr>Capacity-based options</vt:lpstr>
      <vt:lpstr>Capacity-based options</vt:lpstr>
      <vt:lpstr>Capacity-based options</vt:lpstr>
      <vt:lpstr>Capacity-based options</vt:lpstr>
      <vt:lpstr>Capacity-based options</vt:lpstr>
      <vt:lpstr>Evaluating the current situation</vt:lpstr>
      <vt:lpstr>Evaluating the current situation</vt:lpstr>
      <vt:lpstr>Evaluating the current situation</vt:lpstr>
      <vt:lpstr>Developing the Aggregate Plan</vt:lpstr>
      <vt:lpstr>Developing the Aggregate Plan</vt:lpstr>
      <vt:lpstr>Step 2</vt:lpstr>
      <vt:lpstr>Step 3</vt:lpstr>
      <vt:lpstr>Steps 4 &amp; 5</vt:lpstr>
      <vt:lpstr>PowerPoint Presentation</vt:lpstr>
      <vt:lpstr>Master Production Schedule (MPS)</vt:lpstr>
      <vt:lpstr>Example of an Aggregate Plan linked to the MPS</vt:lpstr>
      <vt:lpstr>MPS for Amber</vt:lpstr>
      <vt:lpstr>MPS as a basis of Communication</vt:lpstr>
      <vt:lpstr>MPS as a Basis of Communication</vt:lpstr>
      <vt:lpstr>Process for developing the MPS</vt:lpstr>
      <vt:lpstr>Process for developing the MPS</vt:lpstr>
      <vt:lpstr>Objectives of Master Scheduling</vt:lpstr>
      <vt:lpstr>Rough Cut Capacity Planning</vt:lpstr>
      <vt:lpstr>Capacity Planning Using Overall Planning Factors</vt:lpstr>
      <vt:lpstr>Procedure for CPOPF</vt:lpstr>
      <vt:lpstr>Estimating and Accepting the MPS</vt:lpstr>
      <vt:lpstr>Evaluating and Accepting the MPS</vt:lpstr>
      <vt:lpstr>Using the MPS</vt:lpstr>
      <vt:lpstr>MPS Record</vt:lpstr>
      <vt:lpstr>Stabilising the MPS</vt:lpstr>
      <vt:lpstr>Stabilising the MPS</vt:lpstr>
      <vt:lpstr>Stabilising the MPS</vt:lpstr>
      <vt:lpstr>Stabilising the MPS</vt:lpstr>
      <vt:lpstr>Stabilising the MPS</vt:lpstr>
      <vt:lpstr>Stabilising the MPS</vt:lpstr>
      <vt:lpstr>Stabilising the MPS</vt:lpstr>
      <vt:lpstr>Stabilising the MPS</vt:lpstr>
      <vt:lpstr>Stabilising the MPS</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Aggregate Planning</dc:title>
  <dc:creator>Andrew Thorn</dc:creator>
  <cp:lastModifiedBy>Andrew Thorn</cp:lastModifiedBy>
  <cp:revision>8</cp:revision>
  <dcterms:created xsi:type="dcterms:W3CDTF">2006-11-17T10:15:55Z</dcterms:created>
  <dcterms:modified xsi:type="dcterms:W3CDTF">2016-08-28T18:43:27Z</dcterms:modified>
</cp:coreProperties>
</file>