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sldIdLst>
    <p:sldId id="256" r:id="rId5"/>
    <p:sldId id="257" r:id="rId6"/>
    <p:sldId id="264" r:id="rId7"/>
    <p:sldId id="281" r:id="rId8"/>
    <p:sldId id="265" r:id="rId9"/>
    <p:sldId id="266" r:id="rId10"/>
    <p:sldId id="283" r:id="rId11"/>
    <p:sldId id="267" r:id="rId12"/>
    <p:sldId id="268" r:id="rId13"/>
    <p:sldId id="269" r:id="rId14"/>
    <p:sldId id="272" r:id="rId15"/>
    <p:sldId id="259" r:id="rId16"/>
    <p:sldId id="289" r:id="rId17"/>
    <p:sldId id="279"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AAC04"/>
    <a:srgbClr val="F41427"/>
    <a:srgbClr val="231571"/>
    <a:srgbClr val="FC03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BD173-7D6F-F147-B877-8C23C059FA95}" v="5" dt="2021-06-18T14:52:11.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snapToObjects="1">
      <p:cViewPr varScale="1">
        <p:scale>
          <a:sx n="81" d="100"/>
          <a:sy n="81" d="100"/>
        </p:scale>
        <p:origin x="84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BA752-11D7-F948-B8D3-308FEFB9D21F}" type="datetimeFigureOut">
              <a:rPr lang="en-US" smtClean="0"/>
              <a:t>10/20/2022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C2477-61D7-F946-B35A-3E65E0D777E7}" type="slidenum">
              <a:rPr lang="en-US" smtClean="0"/>
              <a:t>‹#›</a:t>
            </a:fld>
            <a:endParaRPr lang="en-US"/>
          </a:p>
        </p:txBody>
      </p:sp>
    </p:spTree>
    <p:extLst>
      <p:ext uri="{BB962C8B-B14F-4D97-AF65-F5344CB8AC3E}">
        <p14:creationId xmlns:p14="http://schemas.microsoft.com/office/powerpoint/2010/main" val="3473970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EC2477-61D7-F946-B35A-3E65E0D777E7}" type="slidenum">
              <a:rPr lang="en-US" smtClean="0"/>
              <a:t>1</a:t>
            </a:fld>
            <a:endParaRPr lang="en-US"/>
          </a:p>
        </p:txBody>
      </p:sp>
    </p:spTree>
    <p:extLst>
      <p:ext uri="{BB962C8B-B14F-4D97-AF65-F5344CB8AC3E}">
        <p14:creationId xmlns:p14="http://schemas.microsoft.com/office/powerpoint/2010/main" val="1640097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t>5</a:t>
            </a:fld>
            <a:endParaRPr lang="en-US"/>
          </a:p>
        </p:txBody>
      </p:sp>
    </p:spTree>
    <p:extLst>
      <p:ext uri="{BB962C8B-B14F-4D97-AF65-F5344CB8AC3E}">
        <p14:creationId xmlns:p14="http://schemas.microsoft.com/office/powerpoint/2010/main" val="605618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t>6</a:t>
            </a:fld>
            <a:endParaRPr lang="en-US"/>
          </a:p>
        </p:txBody>
      </p:sp>
    </p:spTree>
    <p:extLst>
      <p:ext uri="{BB962C8B-B14F-4D97-AF65-F5344CB8AC3E}">
        <p14:creationId xmlns:p14="http://schemas.microsoft.com/office/powerpoint/2010/main" val="3979579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t>8</a:t>
            </a:fld>
            <a:endParaRPr lang="en-US"/>
          </a:p>
        </p:txBody>
      </p:sp>
    </p:spTree>
    <p:extLst>
      <p:ext uri="{BB962C8B-B14F-4D97-AF65-F5344CB8AC3E}">
        <p14:creationId xmlns:p14="http://schemas.microsoft.com/office/powerpoint/2010/main" val="3871511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EEC2477-61D7-F946-B35A-3E65E0D777E7}" type="slidenum">
              <a:rPr lang="en-US" smtClean="0"/>
              <a:t>9</a:t>
            </a:fld>
            <a:endParaRPr lang="en-US"/>
          </a:p>
        </p:txBody>
      </p:sp>
    </p:spTree>
    <p:extLst>
      <p:ext uri="{BB962C8B-B14F-4D97-AF65-F5344CB8AC3E}">
        <p14:creationId xmlns:p14="http://schemas.microsoft.com/office/powerpoint/2010/main" val="2560920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562055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pic>
        <p:nvPicPr>
          <p:cNvPr id="8" name="Picture 7" descr="Graphical user interface&#10;&#10;Description automatically generated">
            <a:extLst>
              <a:ext uri="{FF2B5EF4-FFF2-40B4-BE49-F238E27FC236}">
                <a16:creationId xmlns:a16="http://schemas.microsoft.com/office/drawing/2014/main" id="{7C6B2FED-4482-4741-9570-880BCAD31E6A}"/>
              </a:ext>
            </a:extLst>
          </p:cNvPr>
          <p:cNvPicPr>
            <a:picLocks noChangeAspect="1"/>
          </p:cNvPicPr>
          <p:nvPr userDrawn="1"/>
        </p:nvPicPr>
        <p:blipFill>
          <a:blip r:embed="rId2"/>
          <a:stretch>
            <a:fillRect/>
          </a:stretch>
        </p:blipFill>
        <p:spPr>
          <a:xfrm>
            <a:off x="0" y="0"/>
            <a:ext cx="9229501" cy="6955791"/>
          </a:xfrm>
          <a:prstGeom prst="rect">
            <a:avLst/>
          </a:prstGeom>
        </p:spPr>
      </p:pic>
    </p:spTree>
    <p:extLst>
      <p:ext uri="{BB962C8B-B14F-4D97-AF65-F5344CB8AC3E}">
        <p14:creationId xmlns:p14="http://schemas.microsoft.com/office/powerpoint/2010/main" val="1513117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0197581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788671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5DED699-838B-094B-9974-7EAD773EA11E}" type="datetimeFigureOut">
              <a:rPr lang="en-US" smtClean="0"/>
              <a:t>10/20/2022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47747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5DED699-838B-094B-9974-7EAD773EA11E}" type="datetimeFigureOut">
              <a:rPr lang="en-US" smtClean="0"/>
              <a:t>10/20/2022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709812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DED699-838B-094B-9974-7EAD773EA11E}" type="datetimeFigureOut">
              <a:rPr lang="en-US" smtClean="0"/>
              <a:t>10/20/2022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913135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2388897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5DED699-838B-094B-9974-7EAD773EA11E}" type="datetimeFigureOut">
              <a:rPr lang="en-US" smtClean="0"/>
              <a:t>10/20/2022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6723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97702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5DED699-838B-094B-9974-7EAD773EA11E}" type="datetimeFigureOut">
              <a:rPr lang="en-US" smtClean="0"/>
              <a:t>10/20/2022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291FB2A-E4CB-6A46-862A-5012FBCB6341}" type="slidenum">
              <a:rPr lang="en-US" smtClean="0"/>
              <a:t>‹#›</a:t>
            </a:fld>
            <a:endParaRPr lang="en-US"/>
          </a:p>
        </p:txBody>
      </p:sp>
    </p:spTree>
    <p:extLst>
      <p:ext uri="{BB962C8B-B14F-4D97-AF65-F5344CB8AC3E}">
        <p14:creationId xmlns:p14="http://schemas.microsoft.com/office/powerpoint/2010/main" val="3068853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DED699-838B-094B-9974-7EAD773EA11E}" type="datetimeFigureOut">
              <a:rPr lang="en-US" smtClean="0"/>
              <a:t>10/20/2022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91FB2A-E4CB-6A46-862A-5012FBCB6341}" type="slidenum">
              <a:rPr lang="en-US" smtClean="0"/>
              <a:t>‹#›</a:t>
            </a:fld>
            <a:endParaRPr lang="en-US"/>
          </a:p>
        </p:txBody>
      </p:sp>
      <p:pic>
        <p:nvPicPr>
          <p:cNvPr id="7" name="Picture 6" descr="Graphical user interface&#10;&#10;Description automatically generated">
            <a:extLst>
              <a:ext uri="{FF2B5EF4-FFF2-40B4-BE49-F238E27FC236}">
                <a16:creationId xmlns:a16="http://schemas.microsoft.com/office/drawing/2014/main" id="{26933C6E-B659-AE4F-B387-E6FF2EBE1604}"/>
              </a:ext>
            </a:extLst>
          </p:cNvPr>
          <p:cNvPicPr>
            <a:picLocks noChangeAspect="1"/>
          </p:cNvPicPr>
          <p:nvPr userDrawn="1"/>
        </p:nvPicPr>
        <p:blipFill>
          <a:blip r:embed="rId13"/>
          <a:stretch>
            <a:fillRect/>
          </a:stretch>
        </p:blipFill>
        <p:spPr>
          <a:xfrm>
            <a:off x="0" y="0"/>
            <a:ext cx="9229501" cy="6955791"/>
          </a:xfrm>
          <a:prstGeom prst="rect">
            <a:avLst/>
          </a:prstGeom>
        </p:spPr>
      </p:pic>
    </p:spTree>
    <p:extLst>
      <p:ext uri="{BB962C8B-B14F-4D97-AF65-F5344CB8AC3E}">
        <p14:creationId xmlns:p14="http://schemas.microsoft.com/office/powerpoint/2010/main" val="16104941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padlet.com/thomasdv74/22ksriwwfph43lnz"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7B14C2-4C5C-844A-B563-62FF49017299}"/>
              </a:ext>
            </a:extLst>
          </p:cNvPr>
          <p:cNvSpPr/>
          <p:nvPr/>
        </p:nvSpPr>
        <p:spPr>
          <a:xfrm>
            <a:off x="0" y="0"/>
            <a:ext cx="9249104" cy="693682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a:extLst>
              <a:ext uri="{FF2B5EF4-FFF2-40B4-BE49-F238E27FC236}">
                <a16:creationId xmlns:a16="http://schemas.microsoft.com/office/drawing/2014/main" id="{8F17B5EE-92C0-E340-9254-43FA035AD31A}"/>
              </a:ext>
            </a:extLst>
          </p:cNvPr>
          <p:cNvPicPr>
            <a:picLocks noChangeAspect="1"/>
          </p:cNvPicPr>
          <p:nvPr/>
        </p:nvPicPr>
        <p:blipFill>
          <a:blip r:embed="rId3"/>
          <a:stretch>
            <a:fillRect/>
          </a:stretch>
        </p:blipFill>
        <p:spPr>
          <a:xfrm>
            <a:off x="0" y="0"/>
            <a:ext cx="9199174" cy="6936828"/>
          </a:xfrm>
          <a:prstGeom prst="rect">
            <a:avLst/>
          </a:prstGeom>
        </p:spPr>
      </p:pic>
      <p:sp>
        <p:nvSpPr>
          <p:cNvPr id="2" name="Title 1">
            <a:extLst>
              <a:ext uri="{FF2B5EF4-FFF2-40B4-BE49-F238E27FC236}">
                <a16:creationId xmlns:a16="http://schemas.microsoft.com/office/drawing/2014/main" id="{882DA0BC-5186-0244-90EB-CAAA6FB9F5A8}"/>
              </a:ext>
            </a:extLst>
          </p:cNvPr>
          <p:cNvSpPr>
            <a:spLocks noGrp="1"/>
          </p:cNvSpPr>
          <p:nvPr>
            <p:ph type="ctrTitle"/>
          </p:nvPr>
        </p:nvSpPr>
        <p:spPr>
          <a:xfrm>
            <a:off x="212436" y="5572328"/>
            <a:ext cx="5532581" cy="1051226"/>
          </a:xfrm>
        </p:spPr>
        <p:txBody>
          <a:bodyPr>
            <a:normAutofit fontScale="90000"/>
          </a:bodyPr>
          <a:lstStyle/>
          <a:p>
            <a:pPr algn="l"/>
            <a:br>
              <a:rPr lang="en-US" sz="4000" dirty="0">
                <a:solidFill>
                  <a:schemeClr val="bg1"/>
                </a:solidFill>
                <a:latin typeface="Helvetica" pitchFamily="2" charset="0"/>
              </a:rPr>
            </a:br>
            <a:br>
              <a:rPr lang="en-US" sz="4000" dirty="0">
                <a:solidFill>
                  <a:schemeClr val="bg1"/>
                </a:solidFill>
                <a:latin typeface="Helvetica" pitchFamily="2" charset="0"/>
              </a:rPr>
            </a:br>
            <a:br>
              <a:rPr lang="en-US" sz="4000" dirty="0">
                <a:solidFill>
                  <a:schemeClr val="bg1"/>
                </a:solidFill>
                <a:latin typeface="Helvetica" pitchFamily="2" charset="0"/>
              </a:rPr>
            </a:br>
            <a:r>
              <a:rPr lang="en-US" sz="4000" b="1" dirty="0">
                <a:solidFill>
                  <a:srgbClr val="FFFFCC"/>
                </a:solidFill>
                <a:latin typeface="Helvetica" pitchFamily="2" charset="0"/>
              </a:rPr>
              <a:t>Core strand One </a:t>
            </a:r>
            <a:r>
              <a:rPr lang="en-US" sz="4000" dirty="0">
                <a:solidFill>
                  <a:srgbClr val="FFFFCC"/>
                </a:solidFill>
                <a:latin typeface="Helvetica" pitchFamily="2" charset="0"/>
              </a:rPr>
              <a:t>- </a:t>
            </a:r>
            <a:r>
              <a:rPr lang="en-GB" sz="4000" b="1" dirty="0">
                <a:solidFill>
                  <a:srgbClr val="FFFFCC"/>
                </a:solidFill>
                <a:latin typeface="+mn-lt"/>
              </a:rPr>
              <a:t>Debates around inclusion in education</a:t>
            </a:r>
            <a:br>
              <a:rPr lang="en-GB" b="1" dirty="0"/>
            </a:br>
            <a:br>
              <a:rPr lang="en-US" dirty="0">
                <a:solidFill>
                  <a:schemeClr val="bg1"/>
                </a:solidFill>
                <a:latin typeface="+mn-lt"/>
              </a:rPr>
            </a:br>
            <a:r>
              <a:rPr lang="en-US" sz="3600" b="1" dirty="0">
                <a:solidFill>
                  <a:schemeClr val="bg1"/>
                </a:solidFill>
                <a:latin typeface="+mn-lt"/>
              </a:rPr>
              <a:t>Session (1) - </a:t>
            </a:r>
            <a:r>
              <a:rPr lang="en-GB" sz="3600" b="1" dirty="0">
                <a:solidFill>
                  <a:schemeClr val="bg1"/>
                </a:solidFill>
                <a:latin typeface="+mn-lt"/>
              </a:rPr>
              <a:t>Identifying the benefits and challenges to inclusion in education</a:t>
            </a:r>
            <a:br>
              <a:rPr lang="en-GB" dirty="0"/>
            </a:br>
            <a:endParaRPr lang="en-US" dirty="0">
              <a:solidFill>
                <a:schemeClr val="bg1"/>
              </a:solidFill>
              <a:latin typeface="Helvetica" pitchFamily="2" charset="0"/>
            </a:endParaRPr>
          </a:p>
        </p:txBody>
      </p:sp>
      <p:pic>
        <p:nvPicPr>
          <p:cNvPr id="7" name="Picture 6" descr="A picture containing text&#10;&#10;Description automatically generated">
            <a:extLst>
              <a:ext uri="{FF2B5EF4-FFF2-40B4-BE49-F238E27FC236}">
                <a16:creationId xmlns:a16="http://schemas.microsoft.com/office/drawing/2014/main" id="{F88A6AFA-07E5-B44A-A580-BC2055CC3EF4}"/>
              </a:ext>
            </a:extLst>
          </p:cNvPr>
          <p:cNvPicPr>
            <a:picLocks noChangeAspect="1"/>
          </p:cNvPicPr>
          <p:nvPr/>
        </p:nvPicPr>
        <p:blipFill>
          <a:blip r:embed="rId4"/>
          <a:stretch>
            <a:fillRect/>
          </a:stretch>
        </p:blipFill>
        <p:spPr>
          <a:xfrm>
            <a:off x="5954316" y="367205"/>
            <a:ext cx="2938091" cy="1966091"/>
          </a:xfrm>
          <a:prstGeom prst="rect">
            <a:avLst/>
          </a:prstGeom>
        </p:spPr>
      </p:pic>
    </p:spTree>
    <p:extLst>
      <p:ext uri="{BB962C8B-B14F-4D97-AF65-F5344CB8AC3E}">
        <p14:creationId xmlns:p14="http://schemas.microsoft.com/office/powerpoint/2010/main" val="29683744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CBFF9-4D1E-4443-9296-E0257FD75C32}"/>
              </a:ext>
            </a:extLst>
          </p:cNvPr>
          <p:cNvSpPr>
            <a:spLocks noGrp="1"/>
          </p:cNvSpPr>
          <p:nvPr>
            <p:ph type="title"/>
          </p:nvPr>
        </p:nvSpPr>
        <p:spPr>
          <a:xfrm>
            <a:off x="101599" y="1"/>
            <a:ext cx="8413750" cy="905164"/>
          </a:xfrm>
        </p:spPr>
        <p:txBody>
          <a:bodyPr>
            <a:normAutofit/>
          </a:bodyPr>
          <a:lstStyle/>
          <a:p>
            <a:pPr algn="ctr"/>
            <a:r>
              <a:rPr lang="en-US" sz="4000" b="1" dirty="0">
                <a:solidFill>
                  <a:srgbClr val="002060"/>
                </a:solidFill>
                <a:latin typeface="+mn-lt"/>
              </a:rPr>
              <a:t>Core Strand One Outcomes</a:t>
            </a:r>
            <a:endParaRPr lang="en-US" sz="4000" dirty="0">
              <a:latin typeface="+mn-lt"/>
            </a:endParaRPr>
          </a:p>
        </p:txBody>
      </p:sp>
      <p:sp>
        <p:nvSpPr>
          <p:cNvPr id="3" name="Content Placeholder 2">
            <a:extLst>
              <a:ext uri="{FF2B5EF4-FFF2-40B4-BE49-F238E27FC236}">
                <a16:creationId xmlns:a16="http://schemas.microsoft.com/office/drawing/2014/main" id="{78D98EFF-3A2D-0D4A-B0FC-6E663EE25E6C}"/>
              </a:ext>
            </a:extLst>
          </p:cNvPr>
          <p:cNvSpPr>
            <a:spLocks noGrp="1"/>
          </p:cNvSpPr>
          <p:nvPr>
            <p:ph idx="1"/>
          </p:nvPr>
        </p:nvSpPr>
        <p:spPr>
          <a:xfrm>
            <a:off x="101600" y="812800"/>
            <a:ext cx="7536874" cy="4950691"/>
          </a:xfrm>
        </p:spPr>
        <p:txBody>
          <a:bodyPr>
            <a:normAutofit fontScale="85000" lnSpcReduction="10000"/>
          </a:bodyPr>
          <a:lstStyle/>
          <a:p>
            <a:pPr marL="0" indent="0">
              <a:lnSpc>
                <a:spcPct val="150000"/>
              </a:lnSpc>
              <a:buNone/>
            </a:pPr>
            <a:r>
              <a:rPr lang="en-US" sz="2400" dirty="0">
                <a:solidFill>
                  <a:srgbClr val="002060"/>
                </a:solidFill>
              </a:rPr>
              <a:t>As we work through core strand one during our asynchronous online sessions and synchronous face to face online Saturday sessions we will:</a:t>
            </a:r>
          </a:p>
          <a:p>
            <a:pPr>
              <a:lnSpc>
                <a:spcPct val="150000"/>
              </a:lnSpc>
            </a:pPr>
            <a:r>
              <a:rPr lang="en-US" sz="2400" b="1" dirty="0">
                <a:solidFill>
                  <a:srgbClr val="C00000"/>
                </a:solidFill>
              </a:rPr>
              <a:t>SS1: </a:t>
            </a:r>
            <a:r>
              <a:rPr lang="en-GB" sz="2400" dirty="0">
                <a:solidFill>
                  <a:srgbClr val="002060"/>
                </a:solidFill>
              </a:rPr>
              <a:t>identify and explore the key theories and definitions of inclusion and the principles that underpin inclusive practice in education.   </a:t>
            </a:r>
          </a:p>
          <a:p>
            <a:pPr>
              <a:lnSpc>
                <a:spcPct val="150000"/>
              </a:lnSpc>
            </a:pPr>
            <a:r>
              <a:rPr lang="en-US" sz="2400" b="1" dirty="0">
                <a:solidFill>
                  <a:srgbClr val="C00000"/>
                </a:solidFill>
              </a:rPr>
              <a:t>SS2: </a:t>
            </a:r>
            <a:r>
              <a:rPr lang="en-GB" sz="2400" dirty="0">
                <a:solidFill>
                  <a:srgbClr val="002060"/>
                </a:solidFill>
              </a:rPr>
              <a:t>explore and evaluate policies and legislation that have informed inclusion in education. </a:t>
            </a:r>
          </a:p>
          <a:p>
            <a:pPr>
              <a:lnSpc>
                <a:spcPct val="150000"/>
              </a:lnSpc>
            </a:pPr>
            <a:r>
              <a:rPr lang="en-US" sz="2400" b="1" dirty="0">
                <a:solidFill>
                  <a:srgbClr val="C00000"/>
                </a:solidFill>
              </a:rPr>
              <a:t>SS3: </a:t>
            </a:r>
            <a:r>
              <a:rPr lang="en-GB" sz="2400" dirty="0">
                <a:solidFill>
                  <a:srgbClr val="002060"/>
                </a:solidFill>
              </a:rPr>
              <a:t>identify and evaluate the benefits of and challenges to inclusion in education. </a:t>
            </a:r>
            <a:endParaRPr lang="en-US" sz="2400" dirty="0">
              <a:solidFill>
                <a:srgbClr val="002060"/>
              </a:solidFill>
            </a:endParaRPr>
          </a:p>
          <a:p>
            <a:pPr>
              <a:lnSpc>
                <a:spcPct val="150000"/>
              </a:lnSpc>
            </a:pPr>
            <a:r>
              <a:rPr lang="en-US" sz="2400" b="1" dirty="0">
                <a:solidFill>
                  <a:srgbClr val="C00000"/>
                </a:solidFill>
              </a:rPr>
              <a:t>SS4: </a:t>
            </a:r>
            <a:r>
              <a:rPr lang="en-GB" sz="2400" dirty="0">
                <a:solidFill>
                  <a:srgbClr val="002060"/>
                </a:solidFill>
              </a:rPr>
              <a:t>examine and explore approaches to promoting inclusion within schools and FE settings.</a:t>
            </a:r>
            <a:r>
              <a:rPr lang="en-GB" sz="2400" dirty="0"/>
              <a:t> </a:t>
            </a:r>
          </a:p>
          <a:p>
            <a:endParaRPr lang="en-US" dirty="0"/>
          </a:p>
        </p:txBody>
      </p:sp>
    </p:spTree>
    <p:extLst>
      <p:ext uri="{BB962C8B-B14F-4D97-AF65-F5344CB8AC3E}">
        <p14:creationId xmlns:p14="http://schemas.microsoft.com/office/powerpoint/2010/main" val="2420140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250" y="129453"/>
            <a:ext cx="7886700" cy="1325563"/>
          </a:xfrm>
        </p:spPr>
        <p:txBody>
          <a:bodyPr/>
          <a:lstStyle/>
          <a:p>
            <a:r>
              <a:rPr lang="en-US" b="1" dirty="0">
                <a:solidFill>
                  <a:srgbClr val="002060"/>
                </a:solidFill>
                <a:latin typeface="+mn-lt"/>
              </a:rPr>
              <a:t>Recap – asynchronous content</a:t>
            </a:r>
            <a:endParaRPr lang="en-GB" dirty="0">
              <a:latin typeface="+mn-lt"/>
            </a:endParaRPr>
          </a:p>
        </p:txBody>
      </p:sp>
      <p:sp>
        <p:nvSpPr>
          <p:cNvPr id="3" name="Content Placeholder 2"/>
          <p:cNvSpPr>
            <a:spLocks noGrp="1"/>
          </p:cNvSpPr>
          <p:nvPr>
            <p:ph idx="1"/>
          </p:nvPr>
        </p:nvSpPr>
        <p:spPr>
          <a:xfrm>
            <a:off x="222250" y="1200726"/>
            <a:ext cx="7886700" cy="4895274"/>
          </a:xfrm>
        </p:spPr>
        <p:txBody>
          <a:bodyPr>
            <a:normAutofit fontScale="70000" lnSpcReduction="20000"/>
          </a:bodyPr>
          <a:lstStyle/>
          <a:p>
            <a:pPr marL="0" indent="0">
              <a:lnSpc>
                <a:spcPct val="150000"/>
              </a:lnSpc>
              <a:buNone/>
            </a:pPr>
            <a:r>
              <a:rPr lang="en-US" dirty="0">
                <a:solidFill>
                  <a:srgbClr val="002060"/>
                </a:solidFill>
              </a:rPr>
              <a:t>During the asynchronous online sessions prior to meeting today we will have considered a number of key areas linked to our understanding of inclusion and how we have come to arrive at where we are today. In particular:</a:t>
            </a:r>
          </a:p>
          <a:p>
            <a:pPr>
              <a:lnSpc>
                <a:spcPct val="150000"/>
              </a:lnSpc>
            </a:pPr>
            <a:r>
              <a:rPr lang="en-US" sz="2600" dirty="0">
                <a:solidFill>
                  <a:srgbClr val="002060"/>
                </a:solidFill>
              </a:rPr>
              <a:t>Definitions of inclusion;</a:t>
            </a:r>
          </a:p>
          <a:p>
            <a:pPr>
              <a:lnSpc>
                <a:spcPct val="150000"/>
              </a:lnSpc>
            </a:pPr>
            <a:r>
              <a:rPr lang="en-US" sz="2600" dirty="0">
                <a:solidFill>
                  <a:srgbClr val="002060"/>
                </a:solidFill>
              </a:rPr>
              <a:t>Personal principles of inclusion;</a:t>
            </a:r>
          </a:p>
          <a:p>
            <a:pPr>
              <a:lnSpc>
                <a:spcPct val="150000"/>
              </a:lnSpc>
            </a:pPr>
            <a:r>
              <a:rPr lang="en-US" sz="2600" dirty="0">
                <a:solidFill>
                  <a:srgbClr val="002060"/>
                </a:solidFill>
              </a:rPr>
              <a:t>Exclusion – segregation – integration – inclusion;</a:t>
            </a:r>
          </a:p>
          <a:p>
            <a:pPr>
              <a:lnSpc>
                <a:spcPct val="150000"/>
              </a:lnSpc>
            </a:pPr>
            <a:r>
              <a:rPr lang="en-US" sz="2600" dirty="0">
                <a:solidFill>
                  <a:srgbClr val="002060"/>
                </a:solidFill>
              </a:rPr>
              <a:t>Differing perceptions of needs (e.g. social and medical model of need);</a:t>
            </a:r>
          </a:p>
          <a:p>
            <a:pPr>
              <a:lnSpc>
                <a:spcPct val="150000"/>
              </a:lnSpc>
            </a:pPr>
            <a:r>
              <a:rPr lang="en-US" sz="2600" dirty="0">
                <a:solidFill>
                  <a:srgbClr val="002060"/>
                </a:solidFill>
              </a:rPr>
              <a:t>Policies and legislation that have informed inclusion in education;</a:t>
            </a:r>
          </a:p>
          <a:p>
            <a:pPr>
              <a:lnSpc>
                <a:spcPct val="150000"/>
              </a:lnSpc>
            </a:pPr>
            <a:r>
              <a:rPr lang="en-US" sz="2600" dirty="0">
                <a:solidFill>
                  <a:srgbClr val="002060"/>
                </a:solidFill>
              </a:rPr>
              <a:t>The national mission and inclusion.</a:t>
            </a:r>
          </a:p>
          <a:p>
            <a:endParaRPr lang="en-GB" dirty="0"/>
          </a:p>
        </p:txBody>
      </p:sp>
    </p:spTree>
    <p:extLst>
      <p:ext uri="{BB962C8B-B14F-4D97-AF65-F5344CB8AC3E}">
        <p14:creationId xmlns:p14="http://schemas.microsoft.com/office/powerpoint/2010/main" val="1533558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Activity (10 minutes)</a:t>
            </a:r>
          </a:p>
          <a:p>
            <a:pPr algn="ctr"/>
            <a:endParaRPr lang="en-US" sz="4400" b="1" dirty="0">
              <a:solidFill>
                <a:srgbClr val="002060"/>
              </a:solidFill>
            </a:endParaRPr>
          </a:p>
          <a:p>
            <a:r>
              <a:rPr lang="en-US" sz="2400" dirty="0">
                <a:solidFill>
                  <a:srgbClr val="002060"/>
                </a:solidFill>
              </a:rPr>
              <a:t>Please discuss and compare your personal definitions of inclusion and key principles that underpin inclusive practice. </a:t>
            </a:r>
          </a:p>
          <a:p>
            <a:endParaRPr lang="en-US" sz="2400" dirty="0">
              <a:solidFill>
                <a:srgbClr val="002060"/>
              </a:solidFill>
            </a:endParaRPr>
          </a:p>
          <a:p>
            <a:pPr marL="342900" indent="-342900">
              <a:buFont typeface="Arial" panose="020B0604020202020204" pitchFamily="34" charset="0"/>
              <a:buChar char="•"/>
            </a:pPr>
            <a:r>
              <a:rPr lang="en-US" sz="2400" dirty="0">
                <a:solidFill>
                  <a:srgbClr val="002060"/>
                </a:solidFill>
              </a:rPr>
              <a:t>What do your definitions and principles have in common?</a:t>
            </a:r>
          </a:p>
          <a:p>
            <a:pPr marL="342900" indent="-342900">
              <a:buFont typeface="Arial" panose="020B0604020202020204" pitchFamily="34" charset="0"/>
              <a:buChar char="•"/>
            </a:pPr>
            <a:r>
              <a:rPr lang="en-US" sz="2400" dirty="0">
                <a:solidFill>
                  <a:srgbClr val="002060"/>
                </a:solidFill>
              </a:rPr>
              <a:t>Where do your definitions and principles differ?</a:t>
            </a:r>
            <a:endParaRPr lang="en-US" sz="4400"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474906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9124"/>
            <a:ext cx="7886700" cy="1325563"/>
          </a:xfrm>
        </p:spPr>
        <p:txBody>
          <a:bodyPr/>
          <a:lstStyle/>
          <a:p>
            <a:pPr algn="ctr"/>
            <a:r>
              <a:rPr lang="en-US" b="1" dirty="0">
                <a:solidFill>
                  <a:srgbClr val="002060"/>
                </a:solidFill>
                <a:latin typeface="+mn-lt"/>
              </a:rPr>
              <a:t>A </a:t>
            </a:r>
            <a:r>
              <a:rPr lang="en-US" sz="4000" b="1" dirty="0">
                <a:solidFill>
                  <a:srgbClr val="002060"/>
                </a:solidFill>
                <a:latin typeface="+mn-lt"/>
              </a:rPr>
              <a:t>brief journey through history recap</a:t>
            </a:r>
            <a:endParaRPr lang="en-GB" sz="4000" dirty="0">
              <a:latin typeface="+mn-lt"/>
            </a:endParaRPr>
          </a:p>
        </p:txBody>
      </p:sp>
      <p:pic>
        <p:nvPicPr>
          <p:cNvPr id="4" name="Content Placeholder 3"/>
          <p:cNvPicPr>
            <a:picLocks noGrp="1" noChangeAspect="1"/>
          </p:cNvPicPr>
          <p:nvPr>
            <p:ph idx="1"/>
          </p:nvPr>
        </p:nvPicPr>
        <p:blipFill>
          <a:blip r:embed="rId3"/>
          <a:stretch>
            <a:fillRect/>
          </a:stretch>
        </p:blipFill>
        <p:spPr>
          <a:xfrm>
            <a:off x="147639" y="1464687"/>
            <a:ext cx="7518544" cy="4247556"/>
          </a:xfrm>
          <a:prstGeom prst="rect">
            <a:avLst/>
          </a:prstGeom>
        </p:spPr>
      </p:pic>
      <p:pic>
        <p:nvPicPr>
          <p:cNvPr id="5" name="Picture 4">
            <a:extLst>
              <a:ext uri="{C183D7F6-B498-43B3-948B-1728B52AA6E4}">
                <adec:decorative xmlns:adec="http://schemas.microsoft.com/office/drawing/2017/decorative" val="1"/>
              </a:ext>
            </a:extLst>
          </p:cNvPr>
          <p:cNvPicPr>
            <a:picLocks noChangeAspect="1"/>
          </p:cNvPicPr>
          <p:nvPr/>
        </p:nvPicPr>
        <p:blipFill rotWithShape="1">
          <a:blip r:embed="rId4"/>
          <a:srcRect l="7088" r="13015" b="8068"/>
          <a:stretch/>
        </p:blipFill>
        <p:spPr>
          <a:xfrm>
            <a:off x="147639" y="1464687"/>
            <a:ext cx="7517823" cy="4247556"/>
          </a:xfrm>
          <a:prstGeom prst="rect">
            <a:avLst/>
          </a:prstGeom>
        </p:spPr>
      </p:pic>
    </p:spTree>
    <p:extLst>
      <p:ext uri="{BB962C8B-B14F-4D97-AF65-F5344CB8AC3E}">
        <p14:creationId xmlns:p14="http://schemas.microsoft.com/office/powerpoint/2010/main" val="1550927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595" y="97271"/>
            <a:ext cx="7886700" cy="1325563"/>
          </a:xfrm>
        </p:spPr>
        <p:txBody>
          <a:bodyPr/>
          <a:lstStyle/>
          <a:p>
            <a:pPr algn="ctr"/>
            <a:r>
              <a:rPr lang="en-US" b="1" dirty="0">
                <a:solidFill>
                  <a:srgbClr val="002060"/>
                </a:solidFill>
                <a:latin typeface="+mn-lt"/>
              </a:rPr>
              <a:t>Perceptions of need recap</a:t>
            </a:r>
            <a:endParaRPr lang="en-GB" dirty="0">
              <a:latin typeface="+mn-lt"/>
            </a:endParaRPr>
          </a:p>
        </p:txBody>
      </p:sp>
      <p:pic>
        <p:nvPicPr>
          <p:cNvPr id="4" name="Content Placeholder 3">
            <a:extLst>
              <a:ext uri="{C183D7F6-B498-43B3-948B-1728B52AA6E4}">
                <adec:decorative xmlns:adec="http://schemas.microsoft.com/office/drawing/2017/decorative" val="1"/>
              </a:ext>
            </a:extLst>
          </p:cNvPr>
          <p:cNvPicPr>
            <a:picLocks noGrp="1" noChangeAspect="1"/>
          </p:cNvPicPr>
          <p:nvPr>
            <p:ph idx="1"/>
          </p:nvPr>
        </p:nvPicPr>
        <p:blipFill>
          <a:blip r:embed="rId3"/>
          <a:stretch>
            <a:fillRect/>
          </a:stretch>
        </p:blipFill>
        <p:spPr>
          <a:xfrm>
            <a:off x="73891" y="1127270"/>
            <a:ext cx="7416800" cy="4673166"/>
          </a:xfrm>
          <a:prstGeom prst="rect">
            <a:avLst/>
          </a:prstGeom>
        </p:spPr>
      </p:pic>
    </p:spTree>
    <p:extLst>
      <p:ext uri="{BB962C8B-B14F-4D97-AF65-F5344CB8AC3E}">
        <p14:creationId xmlns:p14="http://schemas.microsoft.com/office/powerpoint/2010/main" val="2324662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Activity (10 minutes)</a:t>
            </a:r>
          </a:p>
          <a:p>
            <a:pPr algn="ctr"/>
            <a:endParaRPr lang="en-US" sz="4400" b="1" dirty="0">
              <a:solidFill>
                <a:srgbClr val="002060"/>
              </a:solidFill>
            </a:endParaRPr>
          </a:p>
          <a:p>
            <a:r>
              <a:rPr lang="en-US" sz="2400" dirty="0">
                <a:solidFill>
                  <a:srgbClr val="002060"/>
                </a:solidFill>
              </a:rPr>
              <a:t>Please discuss and compare how different perceptions of need may influence the view of the learner and the view of the practitioner and impact upon inclusive practice. </a:t>
            </a:r>
          </a:p>
          <a:p>
            <a:endParaRPr lang="en-US" sz="2400" dirty="0">
              <a:solidFill>
                <a:srgbClr val="002060"/>
              </a:solidFill>
            </a:endParaRPr>
          </a:p>
          <a:p>
            <a:r>
              <a:rPr lang="en-US" sz="2400" dirty="0">
                <a:solidFill>
                  <a:srgbClr val="002060"/>
                </a:solidFill>
              </a:rPr>
              <a:t>Where possible please share examples of different perceptions and their impacts within your practice/practice of your setting.</a:t>
            </a:r>
            <a:endParaRPr lang="en-GB" sz="2400" dirty="0">
              <a:solidFill>
                <a:srgbClr val="002060"/>
              </a:solidFill>
            </a:endParaRP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a:extLs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2608568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122" y="189635"/>
            <a:ext cx="7886700" cy="1325563"/>
          </a:xfrm>
        </p:spPr>
        <p:txBody>
          <a:bodyPr/>
          <a:lstStyle/>
          <a:p>
            <a:pPr algn="ctr"/>
            <a:r>
              <a:rPr lang="en-US" b="1" dirty="0">
                <a:solidFill>
                  <a:srgbClr val="002060"/>
                </a:solidFill>
                <a:latin typeface="+mn-lt"/>
              </a:rPr>
              <a:t>Definitions of inclusion recap </a:t>
            </a:r>
            <a:endParaRPr lang="en-GB" dirty="0">
              <a:latin typeface="+mn-lt"/>
            </a:endParaRPr>
          </a:p>
        </p:txBody>
      </p:sp>
      <p:sp>
        <p:nvSpPr>
          <p:cNvPr id="3" name="Content Placeholder 2"/>
          <p:cNvSpPr>
            <a:spLocks noGrp="1"/>
          </p:cNvSpPr>
          <p:nvPr>
            <p:ph idx="1"/>
          </p:nvPr>
        </p:nvSpPr>
        <p:spPr>
          <a:xfrm>
            <a:off x="139122" y="1403927"/>
            <a:ext cx="7886700" cy="5329382"/>
          </a:xfrm>
        </p:spPr>
        <p:txBody>
          <a:bodyPr>
            <a:normAutofit fontScale="55000" lnSpcReduction="20000"/>
          </a:bodyPr>
          <a:lstStyle/>
          <a:p>
            <a:pPr fontAlgn="base">
              <a:lnSpc>
                <a:spcPct val="170000"/>
              </a:lnSpc>
            </a:pPr>
            <a:r>
              <a:rPr lang="en-GB" b="1" dirty="0">
                <a:solidFill>
                  <a:srgbClr val="C00000"/>
                </a:solidFill>
              </a:rPr>
              <a:t>Example (1): </a:t>
            </a:r>
            <a:r>
              <a:rPr lang="en-GB" dirty="0">
                <a:solidFill>
                  <a:srgbClr val="002060"/>
                </a:solidFill>
              </a:rPr>
              <a:t>Warnock (1978) ‘being involved in a ‘common enterprise of learning’ where everyone can learn best’.</a:t>
            </a:r>
          </a:p>
          <a:p>
            <a:pPr fontAlgn="base">
              <a:lnSpc>
                <a:spcPct val="170000"/>
              </a:lnSpc>
            </a:pPr>
            <a:r>
              <a:rPr lang="en-GB" b="1" dirty="0">
                <a:solidFill>
                  <a:srgbClr val="C00000"/>
                </a:solidFill>
              </a:rPr>
              <a:t>Definition (2): </a:t>
            </a:r>
            <a:r>
              <a:rPr lang="en-GB" dirty="0">
                <a:solidFill>
                  <a:srgbClr val="002060"/>
                </a:solidFill>
              </a:rPr>
              <a:t>UNESCO (2005) ‘Inclusion is seen as a process of addressing... the diversity of needs of all learners through increasing participation in learning, cultures and communities, and reducing exclusion within and from education. It involves... a conviction that it is the responsibility of the regular system to educate all children’.  </a:t>
            </a:r>
          </a:p>
          <a:p>
            <a:pPr fontAlgn="base">
              <a:lnSpc>
                <a:spcPct val="170000"/>
              </a:lnSpc>
            </a:pPr>
            <a:r>
              <a:rPr lang="en-GB" b="1" dirty="0">
                <a:solidFill>
                  <a:srgbClr val="C00000"/>
                </a:solidFill>
              </a:rPr>
              <a:t>Definition (3): </a:t>
            </a:r>
            <a:r>
              <a:rPr lang="en-GB" dirty="0">
                <a:solidFill>
                  <a:srgbClr val="002060"/>
                </a:solidFill>
              </a:rPr>
              <a:t>Welsh Government (2016, p. 4) ‘Inclusion is a process through which all pupils access common opportunities in ways relevant to their needs, and ensures that they fully belong to the school community. Inclusion requires the active involvement of all concerned…. In particular, inclusion of pupils involves much more than the placement of a child or young person in a mainstream or a special school’. </a:t>
            </a:r>
          </a:p>
          <a:p>
            <a:endParaRPr lang="en-GB" dirty="0"/>
          </a:p>
        </p:txBody>
      </p:sp>
    </p:spTree>
    <p:extLst>
      <p:ext uri="{BB962C8B-B14F-4D97-AF65-F5344CB8AC3E}">
        <p14:creationId xmlns:p14="http://schemas.microsoft.com/office/powerpoint/2010/main" val="77019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545" y="263526"/>
            <a:ext cx="7527637" cy="1325563"/>
          </a:xfrm>
        </p:spPr>
        <p:txBody>
          <a:bodyPr>
            <a:normAutofit/>
          </a:bodyPr>
          <a:lstStyle/>
          <a:p>
            <a:pPr algn="ctr"/>
            <a:r>
              <a:rPr lang="en-US" sz="4000" b="1" dirty="0">
                <a:solidFill>
                  <a:srgbClr val="002060"/>
                </a:solidFill>
                <a:latin typeface="+mn-lt"/>
              </a:rPr>
              <a:t>The National Mission and inclusion recap</a:t>
            </a:r>
            <a:endParaRPr lang="en-GB" sz="4000" dirty="0">
              <a:latin typeface="+mn-lt"/>
            </a:endParaRPr>
          </a:p>
        </p:txBody>
      </p:sp>
      <p:sp>
        <p:nvSpPr>
          <p:cNvPr id="3" name="Content Placeholder 2"/>
          <p:cNvSpPr>
            <a:spLocks noGrp="1"/>
          </p:cNvSpPr>
          <p:nvPr>
            <p:ph idx="1"/>
          </p:nvPr>
        </p:nvSpPr>
        <p:spPr>
          <a:xfrm>
            <a:off x="138545" y="1589089"/>
            <a:ext cx="7886700" cy="4202111"/>
          </a:xfrm>
        </p:spPr>
        <p:txBody>
          <a:bodyPr>
            <a:normAutofit fontScale="55000" lnSpcReduction="20000"/>
          </a:bodyPr>
          <a:lstStyle/>
          <a:p>
            <a:pPr marL="0" indent="0">
              <a:lnSpc>
                <a:spcPct val="170000"/>
              </a:lnSpc>
              <a:buNone/>
            </a:pPr>
            <a:r>
              <a:rPr lang="en-US" sz="2900" dirty="0">
                <a:solidFill>
                  <a:srgbClr val="002060"/>
                </a:solidFill>
              </a:rPr>
              <a:t>“We have a new approach, backed by record funding, to support all learners, whether they have additional needs, are from low-income backgrounds, or have suffered particularly during the recent period away from school” (Kirsty Williams, 2021).</a:t>
            </a:r>
          </a:p>
          <a:p>
            <a:pPr marL="0" indent="0">
              <a:lnSpc>
                <a:spcPct val="170000"/>
              </a:lnSpc>
              <a:buNone/>
            </a:pPr>
            <a:r>
              <a:rPr lang="en-US" sz="2900" dirty="0">
                <a:solidFill>
                  <a:srgbClr val="002060"/>
                </a:solidFill>
              </a:rPr>
              <a:t>The aim of reforms and of the education system in Wales is to enable all children and young people in Wales to become:</a:t>
            </a:r>
          </a:p>
          <a:p>
            <a:pPr>
              <a:lnSpc>
                <a:spcPct val="170000"/>
              </a:lnSpc>
            </a:pPr>
            <a:r>
              <a:rPr lang="en-US" sz="2900" dirty="0">
                <a:solidFill>
                  <a:srgbClr val="002060"/>
                </a:solidFill>
              </a:rPr>
              <a:t>ambitious, capable learners</a:t>
            </a:r>
          </a:p>
          <a:p>
            <a:pPr>
              <a:lnSpc>
                <a:spcPct val="170000"/>
              </a:lnSpc>
            </a:pPr>
            <a:r>
              <a:rPr lang="en-US" sz="2900" dirty="0">
                <a:solidFill>
                  <a:srgbClr val="002060"/>
                </a:solidFill>
              </a:rPr>
              <a:t>enterprising, creative contributors</a:t>
            </a:r>
          </a:p>
          <a:p>
            <a:pPr>
              <a:lnSpc>
                <a:spcPct val="170000"/>
              </a:lnSpc>
            </a:pPr>
            <a:r>
              <a:rPr lang="en-US" sz="2900" dirty="0">
                <a:solidFill>
                  <a:srgbClr val="002060"/>
                </a:solidFill>
              </a:rPr>
              <a:t>ethical, informed citizens</a:t>
            </a:r>
          </a:p>
          <a:p>
            <a:pPr>
              <a:lnSpc>
                <a:spcPct val="170000"/>
              </a:lnSpc>
            </a:pPr>
            <a:r>
              <a:rPr lang="en-US" sz="2900" dirty="0">
                <a:solidFill>
                  <a:srgbClr val="002060"/>
                </a:solidFill>
              </a:rPr>
              <a:t>healthy, confident individuals.</a:t>
            </a:r>
          </a:p>
          <a:p>
            <a:endParaRPr lang="en-GB" dirty="0"/>
          </a:p>
        </p:txBody>
      </p:sp>
    </p:spTree>
    <p:extLst>
      <p:ext uri="{BB962C8B-B14F-4D97-AF65-F5344CB8AC3E}">
        <p14:creationId xmlns:p14="http://schemas.microsoft.com/office/powerpoint/2010/main" val="329636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7" y="267856"/>
            <a:ext cx="8422986" cy="1422834"/>
          </a:xfrm>
        </p:spPr>
        <p:txBody>
          <a:bodyPr>
            <a:normAutofit/>
          </a:bodyPr>
          <a:lstStyle/>
          <a:p>
            <a:pPr algn="ctr"/>
            <a:r>
              <a:rPr lang="en-US" sz="4000" b="1" dirty="0">
                <a:solidFill>
                  <a:srgbClr val="002060"/>
                </a:solidFill>
                <a:latin typeface="+mn-lt"/>
              </a:rPr>
              <a:t>Identifying the benefits of and challenges to inclusion in education</a:t>
            </a:r>
            <a:endParaRPr lang="en-GB" sz="4000" dirty="0">
              <a:latin typeface="+mn-lt"/>
            </a:endParaRPr>
          </a:p>
        </p:txBody>
      </p:sp>
      <p:sp>
        <p:nvSpPr>
          <p:cNvPr id="3" name="Content Placeholder 2"/>
          <p:cNvSpPr>
            <a:spLocks noGrp="1"/>
          </p:cNvSpPr>
          <p:nvPr>
            <p:ph idx="1"/>
          </p:nvPr>
        </p:nvSpPr>
        <p:spPr>
          <a:xfrm>
            <a:off x="166832" y="1825625"/>
            <a:ext cx="7886700" cy="4351338"/>
          </a:xfrm>
        </p:spPr>
        <p:txBody>
          <a:bodyPr>
            <a:normAutofit fontScale="70000" lnSpcReduction="20000"/>
          </a:bodyPr>
          <a:lstStyle/>
          <a:p>
            <a:pPr marL="0" indent="0">
              <a:lnSpc>
                <a:spcPct val="150000"/>
              </a:lnSpc>
              <a:buNone/>
            </a:pPr>
            <a:r>
              <a:rPr lang="en-GB" dirty="0">
                <a:solidFill>
                  <a:srgbClr val="002060"/>
                </a:solidFill>
              </a:rPr>
              <a:t>There may be benefits of inclusion for:</a:t>
            </a:r>
          </a:p>
          <a:p>
            <a:pPr>
              <a:lnSpc>
                <a:spcPct val="150000"/>
              </a:lnSpc>
            </a:pPr>
            <a:r>
              <a:rPr lang="en-GB" dirty="0">
                <a:solidFill>
                  <a:srgbClr val="002060"/>
                </a:solidFill>
              </a:rPr>
              <a:t>(a) the learner with ALN for example greater academic gains for children with a range of needs educated in mainstream settings, rather than in separate specialist settings.</a:t>
            </a:r>
          </a:p>
          <a:p>
            <a:pPr>
              <a:lnSpc>
                <a:spcPct val="150000"/>
              </a:lnSpc>
            </a:pPr>
            <a:r>
              <a:rPr lang="en-GB" dirty="0">
                <a:solidFill>
                  <a:srgbClr val="002060"/>
                </a:solidFill>
              </a:rPr>
              <a:t>(b) all learners within the setting for example increased tolerance and social and emotional understanding. </a:t>
            </a:r>
          </a:p>
          <a:p>
            <a:pPr>
              <a:lnSpc>
                <a:spcPct val="150000"/>
              </a:lnSpc>
            </a:pPr>
            <a:r>
              <a:rPr lang="en-GB" dirty="0">
                <a:solidFill>
                  <a:srgbClr val="002060"/>
                </a:solidFill>
              </a:rPr>
              <a:t>(c) for society in general for example tolerance and celebration of diversity, social cohesion, improved wellbeing) and shaping of perspectives and practice.</a:t>
            </a:r>
          </a:p>
          <a:p>
            <a:endParaRPr lang="en-GB" dirty="0"/>
          </a:p>
        </p:txBody>
      </p:sp>
    </p:spTree>
    <p:extLst>
      <p:ext uri="{BB962C8B-B14F-4D97-AF65-F5344CB8AC3E}">
        <p14:creationId xmlns:p14="http://schemas.microsoft.com/office/powerpoint/2010/main" val="36630246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259" y="198872"/>
            <a:ext cx="7886700" cy="1325563"/>
          </a:xfrm>
        </p:spPr>
        <p:txBody>
          <a:bodyPr>
            <a:normAutofit fontScale="90000"/>
          </a:bodyPr>
          <a:lstStyle/>
          <a:p>
            <a:pPr algn="ctr"/>
            <a:r>
              <a:rPr lang="en-US" b="1" dirty="0">
                <a:solidFill>
                  <a:srgbClr val="002060"/>
                </a:solidFill>
                <a:latin typeface="+mn-lt"/>
              </a:rPr>
              <a:t>Identifying the benefits of and challenges to inclusion in education</a:t>
            </a:r>
            <a:endParaRPr lang="en-GB" dirty="0">
              <a:latin typeface="+mn-lt"/>
            </a:endParaRPr>
          </a:p>
        </p:txBody>
      </p:sp>
      <p:sp>
        <p:nvSpPr>
          <p:cNvPr id="3" name="Content Placeholder 2"/>
          <p:cNvSpPr>
            <a:spLocks noGrp="1"/>
          </p:cNvSpPr>
          <p:nvPr>
            <p:ph idx="1"/>
          </p:nvPr>
        </p:nvSpPr>
        <p:spPr>
          <a:xfrm>
            <a:off x="176068" y="1450109"/>
            <a:ext cx="7887278" cy="4726854"/>
          </a:xfrm>
        </p:spPr>
        <p:txBody>
          <a:bodyPr>
            <a:normAutofit fontScale="85000" lnSpcReduction="20000"/>
          </a:bodyPr>
          <a:lstStyle/>
          <a:p>
            <a:pPr marL="0" indent="0">
              <a:buNone/>
            </a:pPr>
            <a:r>
              <a:rPr lang="en-US" dirty="0">
                <a:solidFill>
                  <a:srgbClr val="002060"/>
                </a:solidFill>
              </a:rPr>
              <a:t>Although</a:t>
            </a:r>
            <a:r>
              <a:rPr lang="en-GB" dirty="0">
                <a:solidFill>
                  <a:srgbClr val="002060"/>
                </a:solidFill>
              </a:rPr>
              <a:t> numerous benefits of inclusion within education have been identified challenges to inclusion remain. These barriers may exist may include for example:</a:t>
            </a:r>
          </a:p>
          <a:p>
            <a:pPr lvl="0"/>
            <a:r>
              <a:rPr lang="en-GB" dirty="0">
                <a:solidFill>
                  <a:srgbClr val="002060"/>
                </a:solidFill>
              </a:rPr>
              <a:t>Teacher preparation</a:t>
            </a:r>
          </a:p>
          <a:p>
            <a:pPr lvl="0"/>
            <a:r>
              <a:rPr lang="en-GB" dirty="0">
                <a:solidFill>
                  <a:srgbClr val="002060"/>
                </a:solidFill>
              </a:rPr>
              <a:t>Pedagogy and teaching practices</a:t>
            </a:r>
          </a:p>
          <a:p>
            <a:pPr lvl="0"/>
            <a:r>
              <a:rPr lang="en-GB" dirty="0">
                <a:solidFill>
                  <a:srgbClr val="002060"/>
                </a:solidFill>
              </a:rPr>
              <a:t>Professional development</a:t>
            </a:r>
          </a:p>
          <a:p>
            <a:pPr lvl="0"/>
            <a:r>
              <a:rPr lang="en-GB" dirty="0">
                <a:solidFill>
                  <a:srgbClr val="002060"/>
                </a:solidFill>
              </a:rPr>
              <a:t>Resources</a:t>
            </a:r>
          </a:p>
          <a:p>
            <a:pPr lvl="0"/>
            <a:r>
              <a:rPr lang="en-GB" dirty="0">
                <a:solidFill>
                  <a:srgbClr val="002060"/>
                </a:solidFill>
              </a:rPr>
              <a:t>Physical barriers</a:t>
            </a:r>
          </a:p>
          <a:p>
            <a:pPr lvl="0"/>
            <a:r>
              <a:rPr lang="en-GB" dirty="0">
                <a:solidFill>
                  <a:srgbClr val="002060"/>
                </a:solidFill>
              </a:rPr>
              <a:t>Curriculum</a:t>
            </a:r>
          </a:p>
          <a:p>
            <a:pPr lvl="0"/>
            <a:r>
              <a:rPr lang="en-GB" dirty="0">
                <a:solidFill>
                  <a:srgbClr val="002060"/>
                </a:solidFill>
              </a:rPr>
              <a:t>Organisation</a:t>
            </a:r>
          </a:p>
          <a:p>
            <a:pPr lvl="0"/>
            <a:r>
              <a:rPr lang="en-GB" dirty="0">
                <a:solidFill>
                  <a:srgbClr val="002060"/>
                </a:solidFill>
              </a:rPr>
              <a:t>Assessment</a:t>
            </a:r>
          </a:p>
          <a:p>
            <a:pPr lvl="0"/>
            <a:r>
              <a:rPr lang="en-GB" dirty="0">
                <a:solidFill>
                  <a:srgbClr val="002060"/>
                </a:solidFill>
              </a:rPr>
              <a:t>Attitudes </a:t>
            </a:r>
          </a:p>
          <a:p>
            <a:endParaRPr lang="en-GB" dirty="0"/>
          </a:p>
        </p:txBody>
      </p:sp>
    </p:spTree>
    <p:extLst>
      <p:ext uri="{BB962C8B-B14F-4D97-AF65-F5344CB8AC3E}">
        <p14:creationId xmlns:p14="http://schemas.microsoft.com/office/powerpoint/2010/main" val="36018547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0" y="0"/>
            <a:ext cx="9249102"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rgbClr val="002060"/>
                </a:solidFill>
              </a:rPr>
              <a:t>Breakout group task (30 minutes)</a:t>
            </a:r>
          </a:p>
          <a:p>
            <a:pPr algn="ctr"/>
            <a:endParaRPr lang="en-US" sz="4400" b="1" dirty="0">
              <a:solidFill>
                <a:srgbClr val="002060"/>
              </a:solidFill>
            </a:endParaRPr>
          </a:p>
          <a:p>
            <a:r>
              <a:rPr lang="en-US" sz="2400" dirty="0">
                <a:solidFill>
                  <a:srgbClr val="002060"/>
                </a:solidFill>
              </a:rPr>
              <a:t>In your breakout group please answer the following questions and make links to examples of good practice (your own and of your setting). Please put your thoughts together e.g. as a PPT slide(s) or mind map which can be shared and compared with others by posting these to the </a:t>
            </a:r>
            <a:r>
              <a:rPr lang="en-US" sz="2400" dirty="0" err="1">
                <a:solidFill>
                  <a:srgbClr val="002060"/>
                </a:solidFill>
              </a:rPr>
              <a:t>Padlet</a:t>
            </a:r>
            <a:r>
              <a:rPr lang="en-US" sz="2400" dirty="0">
                <a:solidFill>
                  <a:srgbClr val="002060"/>
                </a:solidFill>
              </a:rPr>
              <a:t> at the end of the session.</a:t>
            </a:r>
          </a:p>
          <a:p>
            <a:endParaRPr lang="en-GB" sz="2400" dirty="0">
              <a:solidFill>
                <a:srgbClr val="002060"/>
              </a:solidFill>
            </a:endParaRPr>
          </a:p>
          <a:p>
            <a:pPr marL="571500" indent="-571500">
              <a:buFont typeface="Arial" panose="020B0604020202020204" pitchFamily="34" charset="0"/>
              <a:buChar char="•"/>
            </a:pPr>
            <a:r>
              <a:rPr lang="en-GB" sz="2400" b="1" dirty="0">
                <a:solidFill>
                  <a:srgbClr val="C00000"/>
                </a:solidFill>
              </a:rPr>
              <a:t>What are the factors that underpin an inclusive classroom?</a:t>
            </a:r>
          </a:p>
          <a:p>
            <a:pPr marL="571500" indent="-571500">
              <a:buFont typeface="Arial" panose="020B0604020202020204" pitchFamily="34" charset="0"/>
              <a:buChar char="•"/>
            </a:pPr>
            <a:r>
              <a:rPr lang="en-GB" sz="2400" b="1" dirty="0">
                <a:solidFill>
                  <a:srgbClr val="C00000"/>
                </a:solidFill>
              </a:rPr>
              <a:t>What are the benefits of an inclusive classroom? </a:t>
            </a: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8" name="Picture 7"/>
          <p:cNvPicPr>
            <a:picLocks noChangeAspect="1"/>
          </p:cNvPicPr>
          <p:nvPr/>
        </p:nvPicPr>
        <p:blipFill>
          <a:blip r:embed="rId2"/>
          <a:stretch>
            <a:fillRect/>
          </a:stretch>
        </p:blipFill>
        <p:spPr>
          <a:xfrm>
            <a:off x="147782" y="4813660"/>
            <a:ext cx="8793019" cy="1855484"/>
          </a:xfrm>
          <a:prstGeom prst="rect">
            <a:avLst/>
          </a:prstGeom>
        </p:spPr>
      </p:pic>
    </p:spTree>
    <p:extLst>
      <p:ext uri="{BB962C8B-B14F-4D97-AF65-F5344CB8AC3E}">
        <p14:creationId xmlns:p14="http://schemas.microsoft.com/office/powerpoint/2010/main" val="3471260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endParaRPr lang="en-GB"/>
          </a:p>
        </p:txBody>
      </p:sp>
      <p:sp>
        <p:nvSpPr>
          <p:cNvPr id="6" name="Rectangle 5">
            <a:extLst>
              <a:ext uri="{FF2B5EF4-FFF2-40B4-BE49-F238E27FC236}">
                <a16:creationId xmlns:a16="http://schemas.microsoft.com/office/drawing/2014/main" id="{3FF13CC8-21D2-0C4C-852D-54D613DE7E9F}"/>
              </a:ext>
            </a:extLst>
          </p:cNvPr>
          <p:cNvSpPr/>
          <p:nvPr/>
        </p:nvSpPr>
        <p:spPr>
          <a:xfrm>
            <a:off x="-105103" y="0"/>
            <a:ext cx="9354205" cy="6858000"/>
          </a:xfrm>
          <a:prstGeom prst="rect">
            <a:avLst/>
          </a:prstGeom>
          <a:solidFill>
            <a:srgbClr val="FAAC0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400" b="1" dirty="0">
              <a:solidFill>
                <a:srgbClr val="002060"/>
              </a:solidFill>
            </a:endParaRPr>
          </a:p>
          <a:p>
            <a:pPr algn="ctr"/>
            <a:r>
              <a:rPr lang="en-US" sz="4400" b="1" dirty="0">
                <a:solidFill>
                  <a:srgbClr val="002060"/>
                </a:solidFill>
              </a:rPr>
              <a:t>Breakout group task (30 minutes)</a:t>
            </a:r>
          </a:p>
          <a:p>
            <a:pPr algn="ctr"/>
            <a:endParaRPr lang="en-US" sz="4400" b="1" dirty="0">
              <a:solidFill>
                <a:srgbClr val="002060"/>
              </a:solidFill>
            </a:endParaRPr>
          </a:p>
          <a:p>
            <a:pPr algn="ctr"/>
            <a:r>
              <a:rPr lang="en-US" sz="2800" b="1" dirty="0">
                <a:solidFill>
                  <a:srgbClr val="002060"/>
                </a:solidFill>
              </a:rPr>
              <a:t>In groups you will share key points of your discussion on Padlet. You can access the Padlet either by following the link below or scanning the QR code.</a:t>
            </a:r>
          </a:p>
          <a:p>
            <a:pPr algn="ctr"/>
            <a:endParaRPr lang="en-US" sz="2800" b="1" dirty="0">
              <a:solidFill>
                <a:srgbClr val="002060"/>
              </a:solidFill>
            </a:endParaRPr>
          </a:p>
          <a:p>
            <a:pPr algn="ctr"/>
            <a:r>
              <a:rPr lang="en-US" sz="2800" b="1" dirty="0">
                <a:solidFill>
                  <a:srgbClr val="002060"/>
                </a:solidFill>
                <a:hlinkClick r:id="rId2"/>
              </a:rPr>
              <a:t>https://padlet.com/thomasdv74/22ksriwwfph43lnz</a:t>
            </a:r>
            <a:endParaRPr lang="en-US" sz="2800" b="1" dirty="0">
              <a:solidFill>
                <a:srgbClr val="002060"/>
              </a:solidFill>
            </a:endParaRPr>
          </a:p>
          <a:p>
            <a:pPr algn="ctr"/>
            <a:endParaRPr lang="en-US" sz="2800" b="1" dirty="0">
              <a:solidFill>
                <a:srgbClr val="002060"/>
              </a:solidFill>
            </a:endParaRPr>
          </a:p>
          <a:p>
            <a:pPr algn="ctr"/>
            <a:r>
              <a:rPr lang="en-US" sz="3200" b="1" dirty="0">
                <a:solidFill>
                  <a:srgbClr val="002060"/>
                </a:solidFill>
              </a:rPr>
              <a:t> </a:t>
            </a:r>
          </a:p>
          <a:p>
            <a:pPr algn="ctr"/>
            <a:endParaRPr lang="en-US" sz="3200" b="1" dirty="0">
              <a:solidFill>
                <a:srgbClr val="002060"/>
              </a:solidFill>
            </a:endParaRPr>
          </a:p>
          <a:p>
            <a:pPr algn="ctr"/>
            <a:endParaRPr lang="en-US" sz="4400" b="1" dirty="0">
              <a:solidFill>
                <a:srgbClr val="002060"/>
              </a:solidFill>
            </a:endParaRPr>
          </a:p>
          <a:p>
            <a:endParaRPr lang="en-GB" sz="2400" b="1" dirty="0">
              <a:solidFill>
                <a:srgbClr val="C00000"/>
              </a:solidFill>
            </a:endParaRPr>
          </a:p>
          <a:p>
            <a:pPr algn="ctr"/>
            <a:endParaRPr lang="en-US" sz="4400" b="1" dirty="0">
              <a:solidFill>
                <a:srgbClr val="002060"/>
              </a:solidFill>
            </a:endParaRPr>
          </a:p>
          <a:p>
            <a:pPr algn="ctr"/>
            <a:endParaRPr lang="en-US" b="1" dirty="0">
              <a:solidFill>
                <a:srgbClr val="002060"/>
              </a:solidFill>
            </a:endParaRPr>
          </a:p>
          <a:p>
            <a:pPr algn="ctr"/>
            <a:endParaRPr lang="en-US" b="1" dirty="0">
              <a:solidFill>
                <a:srgbClr val="002060"/>
              </a:solidFill>
            </a:endParaRPr>
          </a:p>
          <a:p>
            <a:pPr algn="ctr"/>
            <a:endParaRPr lang="en-US" b="1" dirty="0">
              <a:solidFill>
                <a:srgbClr val="002060"/>
              </a:solidFill>
            </a:endParaRPr>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182870"/>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US" sz="8800" dirty="0">
                <a:solidFill>
                  <a:schemeClr val="bg1"/>
                </a:solidFill>
              </a:rPr>
            </a:br>
            <a:endParaRPr lang="en-US" sz="8800" dirty="0">
              <a:solidFill>
                <a:schemeClr val="bg1"/>
              </a:solidFill>
              <a:latin typeface="Helvetica" pitchFamily="2" charset="0"/>
            </a:endParaRPr>
          </a:p>
        </p:txBody>
      </p:sp>
      <p:pic>
        <p:nvPicPr>
          <p:cNvPr id="3" name="Picture 2">
            <a:extLst>
              <a:ext uri="{FF2B5EF4-FFF2-40B4-BE49-F238E27FC236}">
                <a16:creationId xmlns:a16="http://schemas.microsoft.com/office/drawing/2014/main" id="{7344D3DD-E148-19CB-86D1-8A71D576456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980048" y="3598682"/>
            <a:ext cx="3183903" cy="3183903"/>
          </a:xfrm>
          <a:prstGeom prst="rect">
            <a:avLst/>
          </a:prstGeom>
        </p:spPr>
      </p:pic>
    </p:spTree>
    <p:extLst>
      <p:ext uri="{BB962C8B-B14F-4D97-AF65-F5344CB8AC3E}">
        <p14:creationId xmlns:p14="http://schemas.microsoft.com/office/powerpoint/2010/main" val="597108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597E-AFFA-B14D-B2CA-33B55BD0881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876CB6-9D6F-8E48-BE18-D1B0C8A0D56E}"/>
              </a:ext>
            </a:extLst>
          </p:cNvPr>
          <p:cNvSpPr>
            <a:spLocks noGrp="1"/>
          </p:cNvSpPr>
          <p:nvPr>
            <p:ph idx="1"/>
          </p:nvPr>
        </p:nvSpPr>
        <p:spPr/>
        <p:txBody>
          <a:bodyPr/>
          <a:lstStyle/>
          <a:p>
            <a:endParaRPr lang="en-US" dirty="0"/>
          </a:p>
        </p:txBody>
      </p:sp>
      <p:sp>
        <p:nvSpPr>
          <p:cNvPr id="6" name="Rectangle 5">
            <a:extLst>
              <a:ext uri="{FF2B5EF4-FFF2-40B4-BE49-F238E27FC236}">
                <a16:creationId xmlns:a16="http://schemas.microsoft.com/office/drawing/2014/main" id="{3FF13CC8-21D2-0C4C-852D-54D613DE7E9F}"/>
              </a:ext>
            </a:extLst>
          </p:cNvPr>
          <p:cNvSpPr/>
          <p:nvPr/>
        </p:nvSpPr>
        <p:spPr>
          <a:xfrm>
            <a:off x="-105105" y="0"/>
            <a:ext cx="9354205" cy="685800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591D93B1-296A-4B4E-914C-CBCE10F1A107}"/>
              </a:ext>
            </a:extLst>
          </p:cNvPr>
          <p:cNvSpPr txBox="1">
            <a:spLocks/>
          </p:cNvSpPr>
          <p:nvPr/>
        </p:nvSpPr>
        <p:spPr>
          <a:xfrm>
            <a:off x="566241" y="2450725"/>
            <a:ext cx="8011511" cy="334376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dirty="0">
                <a:solidFill>
                  <a:srgbClr val="FFFFCC"/>
                </a:solidFill>
                <a:latin typeface="Helvetica" pitchFamily="2" charset="0"/>
              </a:rPr>
              <a:t>“There is only one way to look at things until someone shows us how to look at them with different eyes”</a:t>
            </a:r>
          </a:p>
          <a:p>
            <a:pPr algn="ctr"/>
            <a:endParaRPr lang="en-US" sz="4800" dirty="0">
              <a:solidFill>
                <a:srgbClr val="FFFFCC"/>
              </a:solidFill>
              <a:latin typeface="Helvetica" pitchFamily="2" charset="0"/>
            </a:endParaRPr>
          </a:p>
          <a:p>
            <a:pPr algn="r"/>
            <a:r>
              <a:rPr lang="en-US" sz="4800" dirty="0">
                <a:solidFill>
                  <a:srgbClr val="FFFFCC"/>
                </a:solidFill>
                <a:latin typeface="Helvetica" pitchFamily="2" charset="0"/>
              </a:rPr>
              <a:t>Pablo Picasso</a:t>
            </a:r>
            <a:br>
              <a:rPr lang="en-US" sz="8800" dirty="0">
                <a:solidFill>
                  <a:schemeClr val="bg1"/>
                </a:solidFill>
              </a:rPr>
            </a:br>
            <a:endParaRPr lang="en-US" sz="8800" dirty="0">
              <a:solidFill>
                <a:schemeClr val="bg1"/>
              </a:solidFill>
              <a:latin typeface="Helvetica" pitchFamily="2" charset="0"/>
            </a:endParaRPr>
          </a:p>
        </p:txBody>
      </p:sp>
    </p:spTree>
    <p:extLst>
      <p:ext uri="{BB962C8B-B14F-4D97-AF65-F5344CB8AC3E}">
        <p14:creationId xmlns:p14="http://schemas.microsoft.com/office/powerpoint/2010/main" val="32567028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F99C6E756E3D84E8B1A0D94836D794A" ma:contentTypeVersion="10" ma:contentTypeDescription="Create a new document." ma:contentTypeScope="" ma:versionID="825988adf8553a6f8d9df5cb6927edbd">
  <xsd:schema xmlns:xsd="http://www.w3.org/2001/XMLSchema" xmlns:xs="http://www.w3.org/2001/XMLSchema" xmlns:p="http://schemas.microsoft.com/office/2006/metadata/properties" xmlns:ns2="c697bc9e-ecf6-4086-8cbb-eb9131efbefa" targetNamespace="http://schemas.microsoft.com/office/2006/metadata/properties" ma:root="true" ma:fieldsID="369d9c94a53587ef0b707512cf425391" ns2:_="">
    <xsd:import namespace="c697bc9e-ecf6-4086-8cbb-eb9131efbef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697bc9e-ecf6-4086-8cbb-eb9131efbe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276D73-970E-4A56-A708-6A725F7E3619}">
  <ds:schemaRefs>
    <ds:schemaRef ds:uri="http://schemas.microsoft.com/office/2006/documentManagement/types"/>
    <ds:schemaRef ds:uri="http://purl.org/dc/terms/"/>
    <ds:schemaRef ds:uri="c697bc9e-ecf6-4086-8cbb-eb9131efbefa"/>
    <ds:schemaRef ds:uri="http://purl.org/dc/dcmityp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31F76394-2EC4-4CFF-AE49-F40F41D200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697bc9e-ecf6-4086-8cbb-eb9131efbef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E536C0-CB8F-4E4C-8BC1-62089C6B7AF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1255</TotalTime>
  <Words>896</Words>
  <Application>Microsoft Office PowerPoint</Application>
  <PresentationFormat>On-screen Show (4:3)</PresentationFormat>
  <Paragraphs>91</Paragraphs>
  <Slides>14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Helvetica</vt:lpstr>
      <vt:lpstr>Office Theme</vt:lpstr>
      <vt:lpstr>   Core strand One - Debates around inclusion in education  Session (1) - Identifying the benefits and challenges to inclusion in education </vt:lpstr>
      <vt:lpstr>Core Strand One Outcomes</vt:lpstr>
      <vt:lpstr>Recap – asynchronous content</vt:lpstr>
      <vt:lpstr>PowerPoint Presentation</vt:lpstr>
      <vt:lpstr>A brief journey through history recap</vt:lpstr>
      <vt:lpstr>Perceptions of need recap</vt:lpstr>
      <vt:lpstr>PowerPoint Presentation</vt:lpstr>
      <vt:lpstr>Definitions of inclusion recap </vt:lpstr>
      <vt:lpstr>The National Mission and inclusion recap</vt:lpstr>
      <vt:lpstr>Identifying the benefits of and challenges to inclusion in education</vt:lpstr>
      <vt:lpstr>Identifying the benefits of and challenges to inclusion in education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Waters Creative</dc:creator>
  <cp:lastModifiedBy>Dai Thomas</cp:lastModifiedBy>
  <cp:revision>25</cp:revision>
  <dcterms:created xsi:type="dcterms:W3CDTF">2021-06-18T14:15:35Z</dcterms:created>
  <dcterms:modified xsi:type="dcterms:W3CDTF">2022-10-20T14:48:08Z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0x010100FF99C6E756E3D84E8B1A0D94836D794A</vt:lpwstr>
  </property>
</Properties>
</file>