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Nunito" pitchFamily="2" charset="77"/>
      <p:regular r:id="rId17"/>
      <p:bold r:id="rId18"/>
      <p:italic r:id="rId19"/>
      <p:boldItalic r:id="rId20"/>
    </p:embeddedFont>
    <p:embeddedFont>
      <p:font typeface="Poppins" pitchFamily="2" charset="77"/>
      <p:regular r:id="rId21"/>
      <p:bold r:id="rId22"/>
    </p:embeddedFont>
    <p:embeddedFont>
      <p:font typeface="Poppins Bold" pitchFamily="2" charset="77"/>
      <p:regular r:id="rId23"/>
      <p:bold r:id="rId24"/>
    </p:embeddedFont>
    <p:embeddedFont>
      <p:font typeface="Poppins Medium" pitchFamily="2" charset="77"/>
      <p:regular r:id="rId25"/>
    </p:embeddedFont>
    <p:embeddedFont>
      <p:font typeface="Poppins Semi-Bold" pitchFamily="2" charset="77"/>
      <p:regular r:id="rId26"/>
      <p:bold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26" autoAdjust="0"/>
  </p:normalViewPr>
  <p:slideViewPr>
    <p:cSldViewPr>
      <p:cViewPr varScale="1">
        <p:scale>
          <a:sx n="80" d="100"/>
          <a:sy n="80" d="100"/>
        </p:scale>
        <p:origin x="824"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94338F-149F-40A8-A436-E5F327923856}" type="datetimeFigureOut">
              <a:rPr lang="en-US" smtClean="0"/>
              <a:t>8/12/26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648A6C-78AA-484D-9AD1-37FBF7CB94D9}" type="slidenum">
              <a:rPr lang="en-US" smtClean="0"/>
              <a:t>‹#›</a:t>
            </a:fld>
            <a:endParaRPr lang="en-US"/>
          </a:p>
        </p:txBody>
      </p:sp>
    </p:spTree>
    <p:extLst>
      <p:ext uri="{BB962C8B-B14F-4D97-AF65-F5344CB8AC3E}">
        <p14:creationId xmlns:p14="http://schemas.microsoft.com/office/powerpoint/2010/main" val="3481019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presentation, a detailed discussion of a case management agenda of a fictional patient, David Khan, diagnosed with Coronary Heart Disease (CHD) is presented. The presentation will combine the awareness of the cardiovascular anatomy and physiology with the effects of the disease processes as well as implementing evidence-based interventions. The objective is to establish the interaction between patient-specific risk factors and lifestyle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clinical management strategies in terms of their impact on health outcomes. Ethical and professional duties in the provision of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are also addressed in the presentation to ensure that the standards and guidelines in the current healthcare are met.</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1</a:t>
            </a:fld>
            <a:endParaRPr lang="en-US"/>
          </a:p>
        </p:txBody>
      </p:sp>
    </p:spTree>
    <p:extLst>
      <p:ext uri="{BB962C8B-B14F-4D97-AF65-F5344CB8AC3E}">
        <p14:creationId xmlns:p14="http://schemas.microsoft.com/office/powerpoint/2010/main" val="3892123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Coronary Heart Disease is a significant cardiovascular disease that is caused by improved blood circulation to the heart because of constriction of the coronary arteries. It is still among the major causes of mortality and morbidity in the United Kingdom. The British Heart Foundation (2025) states that more than 170,000 deaths are caused by cardiovascular diseases every year, and about 1.9 million individuals in England already have CHD (NHS, 2024). These statistics indicate that the disease is a massive threat to health and health care systems. Notably, CHD is closely linked to lifestyle factors that can be altered, such as the smoking habit, poor dietary choices, and physical inactivity, which lead to the development and further progression of the disease (Public Health England, 2023). David Khan is a characteristic high-risk member of this population group.</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2</a:t>
            </a:fld>
            <a:endParaRPr lang="en-US"/>
          </a:p>
        </p:txBody>
      </p:sp>
    </p:spTree>
    <p:extLst>
      <p:ext uri="{BB962C8B-B14F-4D97-AF65-F5344CB8AC3E}">
        <p14:creationId xmlns:p14="http://schemas.microsoft.com/office/powerpoint/2010/main" val="1588039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David Khan is a 58 years old office worker with a rather sedentary lifestyle and who does not have a significant amount of physical activity. His smoking history is over 20-year and he is under a high risk of cardiovascular disease due to this history. Also, his diet contains a lot of saturated fats, which help to increase the level of the low-density lipoprotein cholesterol. He is also overweight, according to his body mass index, and this puts more cardiovascular pressure on him. The genetic factor of his condition is a family history of heart disease. These conditions combine to transfer atherosclerosis, which is the deposition of fatty plaques along the inner walls of the arteries, resulting in the constriction of the coronary arteries and the inability to transfer blood (Libby et al., 2021; WHO, 2023).</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3</a:t>
            </a:fld>
            <a:endParaRPr lang="en-US"/>
          </a:p>
        </p:txBody>
      </p:sp>
    </p:spTree>
    <p:extLst>
      <p:ext uri="{BB962C8B-B14F-4D97-AF65-F5344CB8AC3E}">
        <p14:creationId xmlns:p14="http://schemas.microsoft.com/office/powerpoint/2010/main" val="3222630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Cardiovascular system is extremely essential in ensuring physiological stability by their transportation of oxygen, nutrients and waste products around the body. It is made up of the blood vessels, blood and the heart. The heart also has four chambers, namely the left and right atria and the left and right ventricles which work in unison to control blood circulation. The coronary arteries perform the roles of delivering oxygenated blood directly to the myocardium such that it allows the heart to contract continuously. The efficiency of this system is impaired in case of David Khan of the narrowing of coronary arteries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supply of oxygen to the heart muscle. This condition prevents the heart to fulfil metabolic needs, especially when exercising (Hall and Hall, 2020).</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4</a:t>
            </a:fld>
            <a:endParaRPr lang="en-US"/>
          </a:p>
        </p:txBody>
      </p:sp>
    </p:spTree>
    <p:extLst>
      <p:ext uri="{BB962C8B-B14F-4D97-AF65-F5344CB8AC3E}">
        <p14:creationId xmlns:p14="http://schemas.microsoft.com/office/powerpoint/2010/main" val="1930995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physiological conditions, the left ventricle forces the oxygenated blood into the systemic circulation, which supplies all the body tissues with both oxygen and nutrients (</a:t>
            </a:r>
            <a:r>
              <a:rPr lang="en-US" sz="1200" kern="1200" dirty="0" err="1">
                <a:solidFill>
                  <a:schemeClr val="tx1"/>
                </a:solidFill>
                <a:effectLst/>
                <a:latin typeface="+mn-lt"/>
                <a:ea typeface="+mn-ea"/>
                <a:cs typeface="+mn-cs"/>
              </a:rPr>
              <a:t>Baxtiyarovich</a:t>
            </a:r>
            <a:r>
              <a:rPr lang="en-US" sz="1200" kern="1200" dirty="0">
                <a:solidFill>
                  <a:schemeClr val="tx1"/>
                </a:solidFill>
                <a:effectLst/>
                <a:latin typeface="+mn-lt"/>
                <a:ea typeface="+mn-ea"/>
                <a:cs typeface="+mn-cs"/>
              </a:rPr>
              <a:t>, 2025). This is because the coronary arteries continuously provide the myocardium to keep the heart working. But in David Khan, the long-term smoking effect has led to loss of vascular endothelium that makes artery less elastic and predisposed to inflammation. Moreover, high levels of cholesterol have caused lipid deposition on arteries walls. Such alterations interfere with the normal blood circulation and decrease the supply of oxygen to the heart muscle. Consequently, the workload on the heart is increased, and the efficiency of the cardiovascular system decreases, which is one of the factors in developing the disease (Libby et al., 2021).</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5</a:t>
            </a:fld>
            <a:endParaRPr lang="en-US"/>
          </a:p>
        </p:txBody>
      </p:sp>
    </p:spTree>
    <p:extLst>
      <p:ext uri="{BB962C8B-B14F-4D97-AF65-F5344CB8AC3E}">
        <p14:creationId xmlns:p14="http://schemas.microsoft.com/office/powerpoint/2010/main" val="1680733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Atherosclerosis is the major cause of development of CHD in David Khan. The disease is diagnosed with the progressive deposition of fatty plaques in the coronary arteries, in the result of which the lumen of the arteries becomes narrower (Conte, 2024). The restricted flow of blood leads to the insufficiency of oxygen delivery to the myocardium, which causes ischemia. In the long term, it may hamper the performance of the heart and pose a risk of complications. Plaque rupture in the severe situations can lead to a thrombus, which fully obstructs the artery and results in a heart attack. This development explains the direct correlation between this structural change of blood vessels and the dysfunction of the heart (Guyton and Hall, 2021).</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6</a:t>
            </a:fld>
            <a:endParaRPr lang="en-US"/>
          </a:p>
        </p:txBody>
      </p:sp>
    </p:spTree>
    <p:extLst>
      <p:ext uri="{BB962C8B-B14F-4D97-AF65-F5344CB8AC3E}">
        <p14:creationId xmlns:p14="http://schemas.microsoft.com/office/powerpoint/2010/main" val="3799409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problems that David Khan is experiencing are directly connected to the lack of cardiovascular functionality. Angina or chest pains are experienced when the myocardium is not receiving enough oxygen resulting in the onset of anaerobic metabolism and accumulation of lactic acid. The shortness of breath is caused by the decreased cardiac output that restricts oxygen supply in the body. Fatigue is one more sign that indicates the lowered efficiency of the circulation. In other situations, the pain can spread to the arm, jaw or neck because of common neural pathways. The symptoms suggest that the heart cannot supply the body with the necessary oxygen, which is the distinction of the underlying condition severity (NHS, 2024).</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7</a:t>
            </a:fld>
            <a:endParaRPr lang="en-US"/>
          </a:p>
        </p:txBody>
      </p:sp>
    </p:spTree>
    <p:extLst>
      <p:ext uri="{BB962C8B-B14F-4D97-AF65-F5344CB8AC3E}">
        <p14:creationId xmlns:p14="http://schemas.microsoft.com/office/powerpoint/2010/main" val="2133302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Coronary Heart Disease in David Khan should be addressed in a holistic way using evidence-based practice. Atherosclerosis is treated with pharmacological treatment, such as the use of statins, which decreases the level of LDL cholesterol and slows down the development of the disease (NICE, 2023). Antiplatelet drugs are also recommended like aspirin to inhibit the formation of clots and decrease the chances of the myocardium being infarcted. Lifestyle changes are required besides medication. The importance of smoking cessation to avoid the progressive damage to endothelium and dietary modifications that can strengthen the reduction of saturated fat are essential to lower the level of cholesterol (</a:t>
            </a:r>
            <a:r>
              <a:rPr lang="en-US" sz="1200" kern="1200" dirty="0" err="1">
                <a:solidFill>
                  <a:schemeClr val="tx1"/>
                </a:solidFill>
                <a:effectLst/>
                <a:latin typeface="+mn-lt"/>
                <a:ea typeface="+mn-ea"/>
                <a:cs typeface="+mn-cs"/>
              </a:rPr>
              <a:t>Tokgozoglu</a:t>
            </a:r>
            <a:r>
              <a:rPr lang="en-US" sz="1200" kern="1200" dirty="0">
                <a:solidFill>
                  <a:schemeClr val="tx1"/>
                </a:solidFill>
                <a:effectLst/>
                <a:latin typeface="+mn-lt"/>
                <a:ea typeface="+mn-ea"/>
                <a:cs typeface="+mn-cs"/>
              </a:rPr>
              <a:t> et al., 2022). Exercise enhances the efficiency of the cardiovascular system and the entire health (Pinckard et al., 2019).</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8</a:t>
            </a:fld>
            <a:endParaRPr lang="en-US"/>
          </a:p>
        </p:txBody>
      </p:sp>
    </p:spTree>
    <p:extLst>
      <p:ext uri="{BB962C8B-B14F-4D97-AF65-F5344CB8AC3E}">
        <p14:creationId xmlns:p14="http://schemas.microsoft.com/office/powerpoint/2010/main" val="670065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successfully manage the condition of David Khan in the long run, a well-organized care routine should be involved. He needs to have at least 150 minutes of moderate-intensity exercises (e.g. brisk walking) every week to enhance cardiovascular fitness. To control the cholesterol levels, dietary changes, such as the implementation of a low-fat and balanced diet, are required (Zhao et al., 2022). The effectiveness of the treatment could be assessed continuously by monitoring blood pressure and lipid profiles. According to Katende-</a:t>
            </a:r>
            <a:r>
              <a:rPr lang="en-US" sz="1200" kern="1200" dirty="0" err="1">
                <a:solidFill>
                  <a:schemeClr val="tx1"/>
                </a:solidFill>
                <a:effectLst/>
                <a:latin typeface="+mn-lt"/>
                <a:ea typeface="+mn-ea"/>
                <a:cs typeface="+mn-cs"/>
              </a:rPr>
              <a:t>Kyenda</a:t>
            </a:r>
            <a:r>
              <a:rPr lang="en-US" sz="1200" kern="1200" dirty="0">
                <a:solidFill>
                  <a:schemeClr val="tx1"/>
                </a:solidFill>
                <a:effectLst/>
                <a:latin typeface="+mn-lt"/>
                <a:ea typeface="+mn-ea"/>
                <a:cs typeface="+mn-cs"/>
              </a:rPr>
              <a:t> (2026), communication is crucial in ensuring the compliance with the plan of care. Medical providers should use plain understandable information depending on the level of understanding of the patient, which will allow him to be an active participant in controlling his situation (WHO, 2023).</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9</a:t>
            </a:fld>
            <a:endParaRPr lang="en-US"/>
          </a:p>
        </p:txBody>
      </p:sp>
    </p:spTree>
    <p:extLst>
      <p:ext uri="{BB962C8B-B14F-4D97-AF65-F5344CB8AC3E}">
        <p14:creationId xmlns:p14="http://schemas.microsoft.com/office/powerpoint/2010/main" val="1941701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Professionalism and ethics play a central role in providing effective services to David Khan. The patient autonomy that needs to be respected, in this case, is to make sure that he is completely aware of his condition and of what treatment can be done and make the decision on his own concerning his treatment. Before any interventions are done, informed consent should be received. All the time confidentiality should be kept as per the NHS guidelines (NHS, 2024). Also, care must be provided with dignity and respect, considering the personal values of a patient and his or her culture. These aspects guarantee the ethical and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that fosters trust and enhances the outcomes (NMC, 2024).</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10</a:t>
            </a:fld>
            <a:endParaRPr lang="en-US"/>
          </a:p>
        </p:txBody>
      </p:sp>
    </p:spTree>
    <p:extLst>
      <p:ext uri="{BB962C8B-B14F-4D97-AF65-F5344CB8AC3E}">
        <p14:creationId xmlns:p14="http://schemas.microsoft.com/office/powerpoint/2010/main" val="4099568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Monitoring and evaluation will also be important in the management of the condition of David Khan. Frequent monitoring of blood pressure and lipid levels can be used to identify whether the treatment is effective and to make corrections to it. Cardiac function can be measured using such diagnostic tools as electrocardiograms that are able to detect abnormalities. Combined with constant assessment, this will enable medical workers to see the warning signs of worsening in time and act appropriately. It also gives a chance to strengthen lifestyle changes and guarantee treatment compliance. This dynamic practice promotes the long-term management of the disease and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probability of any complications (NICE, 2023).</a:t>
            </a:r>
          </a:p>
          <a:p>
            <a:endParaRPr lang="en-US" dirty="0"/>
          </a:p>
        </p:txBody>
      </p:sp>
      <p:sp>
        <p:nvSpPr>
          <p:cNvPr id="4" name="Slide Number Placeholder 3"/>
          <p:cNvSpPr>
            <a:spLocks noGrp="1"/>
          </p:cNvSpPr>
          <p:nvPr>
            <p:ph type="sldNum" sz="quarter" idx="5"/>
          </p:nvPr>
        </p:nvSpPr>
        <p:spPr/>
        <p:txBody>
          <a:bodyPr/>
          <a:lstStyle/>
          <a:p>
            <a:fld id="{2D648A6C-78AA-484D-9AD1-37FBF7CB94D9}" type="slidenum">
              <a:rPr lang="en-US" smtClean="0"/>
              <a:t>11</a:t>
            </a:fld>
            <a:endParaRPr lang="en-US"/>
          </a:p>
        </p:txBody>
      </p:sp>
    </p:spTree>
    <p:extLst>
      <p:ext uri="{BB962C8B-B14F-4D97-AF65-F5344CB8AC3E}">
        <p14:creationId xmlns:p14="http://schemas.microsoft.com/office/powerpoint/2010/main" val="20772493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Finally, the CHD is a serious problem that leads to the interference with the regular structure and functions of the cardiovascular system because it arose due to atherosclerosis.</a:t>
            </a:r>
          </a:p>
          <a:p>
            <a:endParaRPr lang="en-US"/>
          </a:p>
        </p:txBody>
      </p:sp>
      <p:sp>
        <p:nvSpPr>
          <p:cNvPr id="4" name="Slide Number Placeholder 3"/>
          <p:cNvSpPr>
            <a:spLocks noGrp="1"/>
          </p:cNvSpPr>
          <p:nvPr>
            <p:ph type="sldNum" sz="quarter" idx="5"/>
          </p:nvPr>
        </p:nvSpPr>
        <p:spPr/>
        <p:txBody>
          <a:bodyPr/>
          <a:lstStyle/>
          <a:p>
            <a:fld id="{2D648A6C-78AA-484D-9AD1-37FBF7CB94D9}" type="slidenum">
              <a:rPr lang="en-US" smtClean="0"/>
              <a:t>12</a:t>
            </a:fld>
            <a:endParaRPr lang="en-US"/>
          </a:p>
        </p:txBody>
      </p:sp>
    </p:spTree>
    <p:extLst>
      <p:ext uri="{BB962C8B-B14F-4D97-AF65-F5344CB8AC3E}">
        <p14:creationId xmlns:p14="http://schemas.microsoft.com/office/powerpoint/2010/main" val="2455082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12.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9.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3.jpe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image" Target="../media/image14.jpeg"/><Relationship Id="rId9" Type="http://schemas.openxmlformats.org/officeDocument/2006/relationships/image" Target="../media/image8.svg"/></Relationships>
</file>

<file path=ppt/slides/_rels/slide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16.jpeg"/><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3.png"/><Relationship Id="rId12" Type="http://schemas.openxmlformats.org/officeDocument/2006/relationships/image" Target="../media/image25.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1.jpeg"/><Relationship Id="rId11" Type="http://schemas.openxmlformats.org/officeDocument/2006/relationships/image" Target="../media/image24.png"/><Relationship Id="rId5" Type="http://schemas.openxmlformats.org/officeDocument/2006/relationships/image" Target="../media/image20.jpeg"/><Relationship Id="rId10" Type="http://schemas.openxmlformats.org/officeDocument/2006/relationships/image" Target="../media/image23.svg"/><Relationship Id="rId4" Type="http://schemas.openxmlformats.org/officeDocument/2006/relationships/image" Target="../media/image19.jpeg"/><Relationship Id="rId9" Type="http://schemas.openxmlformats.org/officeDocument/2006/relationships/image" Target="../media/image22.png"/><Relationship Id="rId14" Type="http://schemas.openxmlformats.org/officeDocument/2006/relationships/image" Target="../media/image8.sv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png"/><Relationship Id="rId7"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6.jpeg"/><Relationship Id="rId11" Type="http://schemas.openxmlformats.org/officeDocument/2006/relationships/image" Target="../media/image29.svg"/><Relationship Id="rId5" Type="http://schemas.openxmlformats.org/officeDocument/2006/relationships/image" Target="../media/image8.svg"/><Relationship Id="rId10" Type="http://schemas.openxmlformats.org/officeDocument/2006/relationships/image" Target="../media/image28.png"/><Relationship Id="rId4" Type="http://schemas.openxmlformats.org/officeDocument/2006/relationships/image" Target="../media/image7.png"/><Relationship Id="rId9" Type="http://schemas.openxmlformats.org/officeDocument/2006/relationships/image" Target="../media/image4.svg"/></Relationships>
</file>

<file path=ppt/slides/_rels/slide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1.jpeg"/><Relationship Id="rId7" Type="http://schemas.openxmlformats.org/officeDocument/2006/relationships/image" Target="../media/image33.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4.sv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1.png"/><Relationship Id="rId3" Type="http://schemas.openxmlformats.org/officeDocument/2006/relationships/image" Target="../media/image34.jpe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40.png"/><Relationship Id="rId5" Type="http://schemas.openxmlformats.org/officeDocument/2006/relationships/image" Target="../media/image3.png"/><Relationship Id="rId15" Type="http://schemas.openxmlformats.org/officeDocument/2006/relationships/image" Target="../media/image8.svg"/><Relationship Id="rId10" Type="http://schemas.openxmlformats.org/officeDocument/2006/relationships/image" Target="../media/image39.svg"/><Relationship Id="rId4" Type="http://schemas.openxmlformats.org/officeDocument/2006/relationships/image" Target="../media/image35.jpeg"/><Relationship Id="rId9" Type="http://schemas.openxmlformats.org/officeDocument/2006/relationships/image" Target="../media/image38.png"/><Relationship Id="rId1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8.svg"/><Relationship Id="rId3" Type="http://schemas.openxmlformats.org/officeDocument/2006/relationships/image" Target="../media/image1.png"/><Relationship Id="rId7" Type="http://schemas.openxmlformats.org/officeDocument/2006/relationships/image" Target="../media/image4.svg"/><Relationship Id="rId12"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25.svg"/><Relationship Id="rId5" Type="http://schemas.openxmlformats.org/officeDocument/2006/relationships/image" Target="../media/image20.jpeg"/><Relationship Id="rId10" Type="http://schemas.openxmlformats.org/officeDocument/2006/relationships/image" Target="../media/image24.png"/><Relationship Id="rId4" Type="http://schemas.openxmlformats.org/officeDocument/2006/relationships/image" Target="../media/image19.jpeg"/><Relationship Id="rId9" Type="http://schemas.openxmlformats.org/officeDocument/2006/relationships/image" Target="../media/image23.sv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8.sv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765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rot="-9019393">
            <a:off x="11180708" y="1719488"/>
            <a:ext cx="2110720" cy="2439189"/>
          </a:xfrm>
          <a:custGeom>
            <a:avLst/>
            <a:gdLst/>
            <a:ahLst/>
            <a:cxnLst/>
            <a:rect l="l" t="t" r="r" b="b"/>
            <a:pathLst>
              <a:path w="2110720" h="2439189">
                <a:moveTo>
                  <a:pt x="0" y="0"/>
                </a:moveTo>
                <a:lnTo>
                  <a:pt x="2110720" y="0"/>
                </a:lnTo>
                <a:lnTo>
                  <a:pt x="2110720" y="2439188"/>
                </a:lnTo>
                <a:lnTo>
                  <a:pt x="0" y="2439188"/>
                </a:lnTo>
                <a:lnTo>
                  <a:pt x="0" y="0"/>
                </a:lnTo>
                <a:close/>
              </a:path>
            </a:pathLst>
          </a:custGeom>
          <a:blipFill>
            <a:blip r:embed="rId3">
              <a:alphaModFix amt="65999"/>
            </a:blip>
            <a:stretch>
              <a:fillRect l="-15561"/>
            </a:stretch>
          </a:blipFill>
        </p:spPr>
        <p:txBody>
          <a:bodyPr/>
          <a:lstStyle/>
          <a:p>
            <a:endParaRPr lang="en-GB"/>
          </a:p>
        </p:txBody>
      </p:sp>
      <p:grpSp>
        <p:nvGrpSpPr>
          <p:cNvPr id="3" name="Group 3"/>
          <p:cNvGrpSpPr/>
          <p:nvPr/>
        </p:nvGrpSpPr>
        <p:grpSpPr>
          <a:xfrm>
            <a:off x="12251827" y="3018712"/>
            <a:ext cx="5007473" cy="4642049"/>
            <a:chOff x="0" y="0"/>
            <a:chExt cx="780121" cy="723191"/>
          </a:xfrm>
        </p:grpSpPr>
        <p:sp>
          <p:nvSpPr>
            <p:cNvPr id="4" name="Freeform 4"/>
            <p:cNvSpPr/>
            <p:nvPr/>
          </p:nvSpPr>
          <p:spPr>
            <a:xfrm>
              <a:off x="0" y="0"/>
              <a:ext cx="780121" cy="723191"/>
            </a:xfrm>
            <a:custGeom>
              <a:avLst/>
              <a:gdLst/>
              <a:ahLst/>
              <a:cxnLst/>
              <a:rect l="l" t="t" r="r" b="b"/>
              <a:pathLst>
                <a:path w="780121" h="723191">
                  <a:moveTo>
                    <a:pt x="37106" y="0"/>
                  </a:moveTo>
                  <a:lnTo>
                    <a:pt x="743015" y="0"/>
                  </a:lnTo>
                  <a:cubicBezTo>
                    <a:pt x="752856" y="0"/>
                    <a:pt x="762294" y="3909"/>
                    <a:pt x="769253" y="10868"/>
                  </a:cubicBezTo>
                  <a:cubicBezTo>
                    <a:pt x="776212" y="17827"/>
                    <a:pt x="780121" y="27265"/>
                    <a:pt x="780121" y="37106"/>
                  </a:cubicBezTo>
                  <a:lnTo>
                    <a:pt x="780121" y="686085"/>
                  </a:lnTo>
                  <a:cubicBezTo>
                    <a:pt x="780121" y="706578"/>
                    <a:pt x="763508" y="723191"/>
                    <a:pt x="743015" y="723191"/>
                  </a:cubicBezTo>
                  <a:lnTo>
                    <a:pt x="37106" y="723191"/>
                  </a:lnTo>
                  <a:cubicBezTo>
                    <a:pt x="16613" y="723191"/>
                    <a:pt x="0" y="706578"/>
                    <a:pt x="0" y="686085"/>
                  </a:cubicBezTo>
                  <a:lnTo>
                    <a:pt x="0" y="37106"/>
                  </a:lnTo>
                  <a:cubicBezTo>
                    <a:pt x="0" y="16613"/>
                    <a:pt x="16613" y="0"/>
                    <a:pt x="37106" y="0"/>
                  </a:cubicBezTo>
                  <a:close/>
                </a:path>
              </a:pathLst>
            </a:custGeom>
            <a:blipFill>
              <a:blip r:embed="rId4"/>
              <a:stretch>
                <a:fillRect l="-24280" r="-14646"/>
              </a:stretch>
            </a:blipFill>
          </p:spPr>
          <p:txBody>
            <a:bodyPr/>
            <a:lstStyle/>
            <a:p>
              <a:endParaRPr lang="en-GB"/>
            </a:p>
          </p:txBody>
        </p:sp>
      </p:grpSp>
      <p:sp>
        <p:nvSpPr>
          <p:cNvPr id="5" name="Freeform 5"/>
          <p:cNvSpPr/>
          <p:nvPr/>
        </p:nvSpPr>
        <p:spPr>
          <a:xfrm rot="-6775482">
            <a:off x="15920921" y="8198052"/>
            <a:ext cx="2676757" cy="3093312"/>
          </a:xfrm>
          <a:custGeom>
            <a:avLst/>
            <a:gdLst/>
            <a:ahLst/>
            <a:cxnLst/>
            <a:rect l="l" t="t" r="r" b="b"/>
            <a:pathLst>
              <a:path w="2676757" h="3093312">
                <a:moveTo>
                  <a:pt x="0" y="0"/>
                </a:moveTo>
                <a:lnTo>
                  <a:pt x="2676758" y="0"/>
                </a:lnTo>
                <a:lnTo>
                  <a:pt x="2676758" y="3093312"/>
                </a:lnTo>
                <a:lnTo>
                  <a:pt x="0" y="3093312"/>
                </a:lnTo>
                <a:lnTo>
                  <a:pt x="0" y="0"/>
                </a:lnTo>
                <a:close/>
              </a:path>
            </a:pathLst>
          </a:custGeom>
          <a:blipFill>
            <a:blip r:embed="rId3">
              <a:alphaModFix amt="65999"/>
            </a:blip>
            <a:stretch>
              <a:fillRect l="-15561"/>
            </a:stretch>
          </a:blipFill>
        </p:spPr>
        <p:txBody>
          <a:bodyPr/>
          <a:lstStyle/>
          <a:p>
            <a:endParaRPr lang="en-GB"/>
          </a:p>
        </p:txBody>
      </p:sp>
      <p:sp>
        <p:nvSpPr>
          <p:cNvPr id="6" name="TextBox 6"/>
          <p:cNvSpPr txBox="1"/>
          <p:nvPr/>
        </p:nvSpPr>
        <p:spPr>
          <a:xfrm>
            <a:off x="2002498" y="568558"/>
            <a:ext cx="10041143" cy="4900308"/>
          </a:xfrm>
          <a:prstGeom prst="rect">
            <a:avLst/>
          </a:prstGeom>
        </p:spPr>
        <p:txBody>
          <a:bodyPr lIns="0" tIns="0" rIns="0" bIns="0" rtlCol="0" anchor="t">
            <a:spAutoFit/>
          </a:bodyPr>
          <a:lstStyle/>
          <a:p>
            <a:pPr algn="l">
              <a:lnSpc>
                <a:spcPts val="9461"/>
              </a:lnSpc>
            </a:pPr>
            <a:r>
              <a:rPr lang="en-US" sz="8601" b="1" dirty="0">
                <a:solidFill>
                  <a:srgbClr val="000000"/>
                </a:solidFill>
                <a:latin typeface="Poppins Semi-Bold"/>
                <a:ea typeface="Poppins Semi-Bold"/>
                <a:cs typeface="Poppins Semi-Bold"/>
                <a:sym typeface="Poppins Semi-Bold"/>
              </a:rPr>
              <a:t>Care Plan for a Patient with Coronary Heart Disease (CHD)</a:t>
            </a:r>
          </a:p>
        </p:txBody>
      </p:sp>
      <p:grpSp>
        <p:nvGrpSpPr>
          <p:cNvPr id="7" name="Group 7"/>
          <p:cNvGrpSpPr/>
          <p:nvPr/>
        </p:nvGrpSpPr>
        <p:grpSpPr>
          <a:xfrm>
            <a:off x="11497779" y="6663567"/>
            <a:ext cx="1880585" cy="1880585"/>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D2C58"/>
            </a:solidFill>
          </p:spPr>
          <p:txBody>
            <a:bodyPr/>
            <a:lstStyle/>
            <a:p>
              <a:endParaRPr lang="en-GB"/>
            </a:p>
          </p:txBody>
        </p:sp>
        <p:sp>
          <p:nvSpPr>
            <p:cNvPr id="9" name="TextBox 9"/>
            <p:cNvSpPr txBox="1"/>
            <p:nvPr/>
          </p:nvSpPr>
          <p:spPr>
            <a:xfrm>
              <a:off x="76200" y="76200"/>
              <a:ext cx="660400" cy="660400"/>
            </a:xfrm>
            <a:prstGeom prst="rect">
              <a:avLst/>
            </a:prstGeom>
          </p:spPr>
          <p:txBody>
            <a:bodyPr lIns="50800" tIns="50800" rIns="50800" bIns="50800" rtlCol="0" anchor="ctr"/>
            <a:lstStyle/>
            <a:p>
              <a:pPr algn="ctr">
                <a:lnSpc>
                  <a:spcPts val="2488"/>
                </a:lnSpc>
              </a:pPr>
              <a:endParaRPr/>
            </a:p>
          </p:txBody>
        </p:sp>
      </p:grpSp>
      <p:sp>
        <p:nvSpPr>
          <p:cNvPr id="10" name="Freeform 10"/>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11922967" y="7246595"/>
            <a:ext cx="1030208" cy="885979"/>
          </a:xfrm>
          <a:custGeom>
            <a:avLst/>
            <a:gdLst/>
            <a:ahLst/>
            <a:cxnLst/>
            <a:rect l="l" t="t" r="r" b="b"/>
            <a:pathLst>
              <a:path w="1030208" h="885979">
                <a:moveTo>
                  <a:pt x="0" y="0"/>
                </a:moveTo>
                <a:lnTo>
                  <a:pt x="1030208" y="0"/>
                </a:lnTo>
                <a:lnTo>
                  <a:pt x="1030208" y="885979"/>
                </a:lnTo>
                <a:lnTo>
                  <a:pt x="0" y="88597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Freeform 12"/>
          <p:cNvSpPr/>
          <p:nvPr/>
        </p:nvSpPr>
        <p:spPr>
          <a:xfrm rot="-5400000">
            <a:off x="15201900" y="-1397523"/>
            <a:ext cx="2057400" cy="4114800"/>
          </a:xfrm>
          <a:custGeom>
            <a:avLst/>
            <a:gdLst/>
            <a:ahLst/>
            <a:cxnLst/>
            <a:rect l="l" t="t" r="r" b="b"/>
            <a:pathLst>
              <a:path w="2057400" h="4114800">
                <a:moveTo>
                  <a:pt x="0" y="0"/>
                </a:moveTo>
                <a:lnTo>
                  <a:pt x="2057400" y="0"/>
                </a:lnTo>
                <a:lnTo>
                  <a:pt x="2057400"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Freeform 13"/>
          <p:cNvSpPr/>
          <p:nvPr/>
        </p:nvSpPr>
        <p:spPr>
          <a:xfrm rot="-5400000" flipH="1" flipV="1">
            <a:off x="627242" y="7687308"/>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7" name="TextBox 17"/>
          <p:cNvSpPr txBox="1"/>
          <p:nvPr/>
        </p:nvSpPr>
        <p:spPr>
          <a:xfrm>
            <a:off x="2980131" y="5880310"/>
            <a:ext cx="8854683" cy="3447098"/>
          </a:xfrm>
          <a:prstGeom prst="rect">
            <a:avLst/>
          </a:prstGeom>
        </p:spPr>
        <p:txBody>
          <a:bodyPr wrap="square" lIns="0" tIns="0" rIns="0" bIns="0" rtlCol="0" anchor="t">
            <a:spAutoFit/>
          </a:bodyPr>
          <a:lstStyle/>
          <a:p>
            <a:r>
              <a:rPr lang="en-US" sz="3200" dirty="0">
                <a:solidFill>
                  <a:srgbClr val="000000"/>
                </a:solidFill>
                <a:latin typeface="Times New Roman" panose="02020603050405020304" pitchFamily="18" charset="0"/>
                <a:ea typeface="Nunito Bold"/>
                <a:cs typeface="Times New Roman" panose="02020603050405020304" pitchFamily="18" charset="0"/>
                <a:sym typeface="Nunito Bold"/>
              </a:rPr>
              <a:t>Name : Hanniel </a:t>
            </a:r>
            <a:r>
              <a:rPr lang="en-US" sz="3200" dirty="0" err="1">
                <a:solidFill>
                  <a:srgbClr val="000000"/>
                </a:solidFill>
                <a:latin typeface="Times New Roman" panose="02020603050405020304" pitchFamily="18" charset="0"/>
                <a:ea typeface="Nunito Bold"/>
                <a:cs typeface="Times New Roman" panose="02020603050405020304" pitchFamily="18" charset="0"/>
                <a:sym typeface="Nunito Bold"/>
              </a:rPr>
              <a:t>Soornack</a:t>
            </a:r>
            <a:endParaRPr lang="en-US" sz="3200" dirty="0">
              <a:solidFill>
                <a:srgbClr val="000000"/>
              </a:solidFill>
              <a:latin typeface="Times New Roman" panose="02020603050405020304" pitchFamily="18" charset="0"/>
              <a:ea typeface="Nunito Bold"/>
              <a:cs typeface="Times New Roman" panose="02020603050405020304" pitchFamily="18" charset="0"/>
              <a:sym typeface="Nunito Bold"/>
            </a:endParaRPr>
          </a:p>
          <a:p>
            <a:r>
              <a:rPr lang="en-US" sz="3200" dirty="0">
                <a:solidFill>
                  <a:srgbClr val="000000"/>
                </a:solidFill>
                <a:latin typeface="Times New Roman" panose="02020603050405020304" pitchFamily="18" charset="0"/>
                <a:ea typeface="Nunito Bold"/>
                <a:cs typeface="Times New Roman" panose="02020603050405020304" pitchFamily="18" charset="0"/>
                <a:sym typeface="Nunito Bold"/>
              </a:rPr>
              <a:t>Student ID: 2321295</a:t>
            </a:r>
          </a:p>
          <a:p>
            <a:r>
              <a:rPr lang="en-US" sz="3200" dirty="0" err="1">
                <a:solidFill>
                  <a:srgbClr val="000000"/>
                </a:solidFill>
                <a:latin typeface="Times New Roman" panose="02020603050405020304" pitchFamily="18" charset="0"/>
                <a:ea typeface="Nunito Bold"/>
                <a:cs typeface="Times New Roman" panose="02020603050405020304" pitchFamily="18" charset="0"/>
                <a:sym typeface="Nunito Bold"/>
              </a:rPr>
              <a:t>Programme</a:t>
            </a:r>
            <a:r>
              <a:rPr lang="en-US" sz="3200" dirty="0">
                <a:solidFill>
                  <a:srgbClr val="000000"/>
                </a:solidFill>
                <a:latin typeface="Times New Roman" panose="02020603050405020304" pitchFamily="18" charset="0"/>
                <a:ea typeface="Nunito Bold"/>
                <a:cs typeface="Times New Roman" panose="02020603050405020304" pitchFamily="18" charset="0"/>
                <a:sym typeface="Nunito Bold"/>
              </a:rPr>
              <a:t>: BSc Health and social care </a:t>
            </a:r>
          </a:p>
          <a:p>
            <a:r>
              <a:rPr lang="en-US" sz="3200" dirty="0">
                <a:solidFill>
                  <a:srgbClr val="000000"/>
                </a:solidFill>
                <a:latin typeface="Times New Roman" panose="02020603050405020304" pitchFamily="18" charset="0"/>
                <a:ea typeface="Nunito Bold"/>
                <a:cs typeface="Times New Roman" panose="02020603050405020304" pitchFamily="18" charset="0"/>
                <a:sym typeface="Nunito Bold"/>
              </a:rPr>
              <a:t>Module: Introduction to Physiology </a:t>
            </a:r>
          </a:p>
          <a:p>
            <a:r>
              <a:rPr lang="en-US" sz="3200" dirty="0">
                <a:solidFill>
                  <a:srgbClr val="000000"/>
                </a:solidFill>
                <a:latin typeface="Times New Roman" panose="02020603050405020304" pitchFamily="18" charset="0"/>
                <a:ea typeface="Nunito Bold"/>
                <a:cs typeface="Times New Roman" panose="02020603050405020304" pitchFamily="18" charset="0"/>
                <a:sym typeface="Nunito Bold"/>
              </a:rPr>
              <a:t>Module code: BMHP5023</a:t>
            </a:r>
          </a:p>
          <a:p>
            <a:r>
              <a:rPr lang="en-US" sz="3200" dirty="0">
                <a:solidFill>
                  <a:srgbClr val="000000"/>
                </a:solidFill>
                <a:latin typeface="Times New Roman" panose="02020603050405020304" pitchFamily="18" charset="0"/>
                <a:ea typeface="Nunito Bold"/>
                <a:cs typeface="Times New Roman" panose="02020603050405020304" pitchFamily="18" charset="0"/>
                <a:sym typeface="Nunito Bold"/>
              </a:rPr>
              <a:t>Lecturer: Angela wells</a:t>
            </a:r>
          </a:p>
          <a:p>
            <a:r>
              <a:rPr lang="en-US" sz="3200" dirty="0">
                <a:solidFill>
                  <a:srgbClr val="000000"/>
                </a:solidFill>
                <a:latin typeface="Times New Roman" panose="02020603050405020304" pitchFamily="18" charset="0"/>
                <a:ea typeface="Nunito Bold"/>
                <a:cs typeface="Times New Roman" panose="02020603050405020304" pitchFamily="18" charset="0"/>
                <a:sym typeface="Nunito Bold"/>
              </a:rPr>
              <a:t>Assignment title : Presentation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6559248" y="5920002"/>
            <a:ext cx="3693376" cy="3693376"/>
          </a:xfrm>
          <a:custGeom>
            <a:avLst/>
            <a:gdLst/>
            <a:ahLst/>
            <a:cxnLst/>
            <a:rect l="l" t="t" r="r" b="b"/>
            <a:pathLst>
              <a:path w="3693376" h="3693376">
                <a:moveTo>
                  <a:pt x="0" y="0"/>
                </a:moveTo>
                <a:lnTo>
                  <a:pt x="3693376" y="0"/>
                </a:lnTo>
                <a:lnTo>
                  <a:pt x="3693376" y="3693376"/>
                </a:lnTo>
                <a:lnTo>
                  <a:pt x="0" y="3693376"/>
                </a:lnTo>
                <a:lnTo>
                  <a:pt x="0" y="0"/>
                </a:lnTo>
                <a:close/>
              </a:path>
            </a:pathLst>
          </a:custGeom>
          <a:blipFill>
            <a:blip r:embed="rId3">
              <a:alphaModFix amt="65999"/>
            </a:blip>
            <a:stretch>
              <a:fillRect/>
            </a:stretch>
          </a:blipFill>
        </p:spPr>
        <p:txBody>
          <a:bodyPr/>
          <a:lstStyle/>
          <a:p>
            <a:endParaRPr lang="en-GB"/>
          </a:p>
        </p:txBody>
      </p:sp>
      <p:grpSp>
        <p:nvGrpSpPr>
          <p:cNvPr id="3" name="Group 3"/>
          <p:cNvGrpSpPr/>
          <p:nvPr/>
        </p:nvGrpSpPr>
        <p:grpSpPr>
          <a:xfrm>
            <a:off x="1683668" y="4717473"/>
            <a:ext cx="7390729" cy="3983393"/>
            <a:chOff x="0" y="0"/>
            <a:chExt cx="9037532" cy="4870972"/>
          </a:xfrm>
        </p:grpSpPr>
        <p:sp>
          <p:nvSpPr>
            <p:cNvPr id="4" name="Freeform 4"/>
            <p:cNvSpPr/>
            <p:nvPr/>
          </p:nvSpPr>
          <p:spPr>
            <a:xfrm>
              <a:off x="0" y="0"/>
              <a:ext cx="9037531" cy="4870972"/>
            </a:xfrm>
            <a:custGeom>
              <a:avLst/>
              <a:gdLst/>
              <a:ahLst/>
              <a:cxnLst/>
              <a:rect l="l" t="t" r="r" b="b"/>
              <a:pathLst>
                <a:path w="9037531" h="4870972">
                  <a:moveTo>
                    <a:pt x="23045" y="0"/>
                  </a:moveTo>
                  <a:lnTo>
                    <a:pt x="9014486" y="0"/>
                  </a:lnTo>
                  <a:cubicBezTo>
                    <a:pt x="9027213" y="0"/>
                    <a:pt x="9037531" y="10318"/>
                    <a:pt x="9037531" y="23045"/>
                  </a:cubicBezTo>
                  <a:lnTo>
                    <a:pt x="9037531" y="4847927"/>
                  </a:lnTo>
                  <a:cubicBezTo>
                    <a:pt x="9037531" y="4860654"/>
                    <a:pt x="9027213" y="4870972"/>
                    <a:pt x="9014486" y="4870972"/>
                  </a:cubicBezTo>
                  <a:lnTo>
                    <a:pt x="23045" y="4870972"/>
                  </a:lnTo>
                  <a:cubicBezTo>
                    <a:pt x="10318" y="4870972"/>
                    <a:pt x="0" y="4860654"/>
                    <a:pt x="0" y="4847927"/>
                  </a:cubicBezTo>
                  <a:lnTo>
                    <a:pt x="0" y="23045"/>
                  </a:lnTo>
                  <a:cubicBezTo>
                    <a:pt x="0" y="10318"/>
                    <a:pt x="10318" y="0"/>
                    <a:pt x="23045" y="0"/>
                  </a:cubicBezTo>
                  <a:close/>
                </a:path>
              </a:pathLst>
            </a:custGeom>
            <a:blipFill>
              <a:blip r:embed="rId4"/>
              <a:stretch>
                <a:fillRect t="-9723" b="-9723"/>
              </a:stretch>
            </a:blipFill>
          </p:spPr>
          <p:txBody>
            <a:bodyPr/>
            <a:lstStyle/>
            <a:p>
              <a:endParaRPr lang="en-GB"/>
            </a:p>
          </p:txBody>
        </p:sp>
      </p:grpSp>
      <p:sp>
        <p:nvSpPr>
          <p:cNvPr id="5" name="Freeform 5"/>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3057036" y="2142035"/>
            <a:ext cx="641188" cy="629530"/>
          </a:xfrm>
          <a:custGeom>
            <a:avLst/>
            <a:gdLst/>
            <a:ahLst/>
            <a:cxnLst/>
            <a:rect l="l" t="t" r="r" b="b"/>
            <a:pathLst>
              <a:path w="641188" h="629530">
                <a:moveTo>
                  <a:pt x="0" y="0"/>
                </a:moveTo>
                <a:lnTo>
                  <a:pt x="641188" y="0"/>
                </a:lnTo>
                <a:lnTo>
                  <a:pt x="641188" y="629530"/>
                </a:lnTo>
                <a:lnTo>
                  <a:pt x="0" y="629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10031890" y="2142046"/>
            <a:ext cx="641188" cy="629530"/>
          </a:xfrm>
          <a:custGeom>
            <a:avLst/>
            <a:gdLst/>
            <a:ahLst/>
            <a:cxnLst/>
            <a:rect l="l" t="t" r="r" b="b"/>
            <a:pathLst>
              <a:path w="641188" h="629530">
                <a:moveTo>
                  <a:pt x="0" y="0"/>
                </a:moveTo>
                <a:lnTo>
                  <a:pt x="641188" y="0"/>
                </a:lnTo>
                <a:lnTo>
                  <a:pt x="641188" y="629530"/>
                </a:lnTo>
                <a:lnTo>
                  <a:pt x="0" y="6295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15583089" y="-1601868"/>
            <a:ext cx="4058679" cy="4058679"/>
          </a:xfrm>
          <a:custGeom>
            <a:avLst/>
            <a:gdLst/>
            <a:ahLst/>
            <a:cxnLst/>
            <a:rect l="l" t="t" r="r" b="b"/>
            <a:pathLst>
              <a:path w="4058679" h="4058679">
                <a:moveTo>
                  <a:pt x="0" y="0"/>
                </a:moveTo>
                <a:lnTo>
                  <a:pt x="4058679" y="0"/>
                </a:lnTo>
                <a:lnTo>
                  <a:pt x="4058679" y="4058679"/>
                </a:lnTo>
                <a:lnTo>
                  <a:pt x="0" y="4058679"/>
                </a:lnTo>
                <a:lnTo>
                  <a:pt x="0" y="0"/>
                </a:lnTo>
                <a:close/>
              </a:path>
            </a:pathLst>
          </a:custGeom>
          <a:blipFill>
            <a:blip r:embed="rId3">
              <a:alphaModFix amt="65999"/>
            </a:blip>
            <a:stretch>
              <a:fillRect/>
            </a:stretch>
          </a:blipFill>
        </p:spPr>
        <p:txBody>
          <a:bodyPr/>
          <a:lstStyle/>
          <a:p>
            <a:endParaRPr lang="en-GB"/>
          </a:p>
        </p:txBody>
      </p:sp>
      <p:sp>
        <p:nvSpPr>
          <p:cNvPr id="9" name="Freeform 9"/>
          <p:cNvSpPr/>
          <p:nvPr/>
        </p:nvSpPr>
        <p:spPr>
          <a:xfrm flipH="1" flipV="1">
            <a:off x="-649957" y="1805202"/>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0" name="Freeform 10"/>
          <p:cNvSpPr/>
          <p:nvPr/>
        </p:nvSpPr>
        <p:spPr>
          <a:xfrm>
            <a:off x="10882279" y="4345691"/>
            <a:ext cx="6019893" cy="3257925"/>
          </a:xfrm>
          <a:custGeom>
            <a:avLst/>
            <a:gdLst/>
            <a:ahLst/>
            <a:cxnLst/>
            <a:rect l="l" t="t" r="r" b="b"/>
            <a:pathLst>
              <a:path w="6019893" h="3257925">
                <a:moveTo>
                  <a:pt x="0" y="0"/>
                </a:moveTo>
                <a:lnTo>
                  <a:pt x="6019893" y="0"/>
                </a:lnTo>
                <a:lnTo>
                  <a:pt x="6019893" y="3257924"/>
                </a:lnTo>
                <a:lnTo>
                  <a:pt x="0" y="3257924"/>
                </a:lnTo>
                <a:lnTo>
                  <a:pt x="0" y="0"/>
                </a:lnTo>
                <a:close/>
              </a:path>
            </a:pathLst>
          </a:custGeom>
          <a:blipFill>
            <a:blip r:embed="rId11"/>
            <a:stretch>
              <a:fillRect/>
            </a:stretch>
          </a:blipFill>
        </p:spPr>
        <p:txBody>
          <a:bodyPr/>
          <a:lstStyle/>
          <a:p>
            <a:endParaRPr lang="en-GB"/>
          </a:p>
        </p:txBody>
      </p:sp>
      <p:sp>
        <p:nvSpPr>
          <p:cNvPr id="11" name="TextBox 11"/>
          <p:cNvSpPr txBox="1"/>
          <p:nvPr/>
        </p:nvSpPr>
        <p:spPr>
          <a:xfrm>
            <a:off x="10949303" y="1681377"/>
            <a:ext cx="7338697" cy="3091816"/>
          </a:xfrm>
          <a:prstGeom prst="rect">
            <a:avLst/>
          </a:prstGeom>
        </p:spPr>
        <p:txBody>
          <a:bodyPr lIns="0" tIns="0" rIns="0" bIns="0" rtlCol="0" anchor="t">
            <a:spAutoFit/>
          </a:bodyPr>
          <a:lstStyle/>
          <a:p>
            <a:pPr algn="l">
              <a:lnSpc>
                <a:spcPts val="4139"/>
              </a:lnSpc>
            </a:pPr>
            <a:r>
              <a:rPr lang="en-US" sz="2299">
                <a:solidFill>
                  <a:srgbClr val="000000"/>
                </a:solidFill>
                <a:latin typeface="Nunito"/>
                <a:ea typeface="Nunito"/>
                <a:cs typeface="Nunito"/>
                <a:sym typeface="Nunito"/>
              </a:rPr>
              <a:t>Over 170,000 people die yearly in the UK of cardiovascular diseases (British Heart Foundation, 2025).</a:t>
            </a:r>
          </a:p>
          <a:p>
            <a:pPr algn="l">
              <a:lnSpc>
                <a:spcPts val="4139"/>
              </a:lnSpc>
            </a:pPr>
            <a:r>
              <a:rPr lang="en-US" sz="2299">
                <a:solidFill>
                  <a:srgbClr val="000000"/>
                </a:solidFill>
                <a:latin typeface="Nunito"/>
                <a:ea typeface="Nunito"/>
                <a:cs typeface="Nunito"/>
                <a:sym typeface="Nunito"/>
              </a:rPr>
              <a:t>CHD is a condition that affects about 1.9 million individuals in England (NHS, 2024)</a:t>
            </a:r>
          </a:p>
          <a:p>
            <a:pPr algn="l">
              <a:lnSpc>
                <a:spcPts val="4139"/>
              </a:lnSpc>
            </a:pPr>
            <a:endParaRPr lang="en-US" sz="2299">
              <a:solidFill>
                <a:srgbClr val="000000"/>
              </a:solidFill>
              <a:latin typeface="Nunito"/>
              <a:ea typeface="Nunito"/>
              <a:cs typeface="Nunito"/>
              <a:sym typeface="Nunito"/>
            </a:endParaRPr>
          </a:p>
        </p:txBody>
      </p:sp>
      <p:sp>
        <p:nvSpPr>
          <p:cNvPr id="12" name="TextBox 12"/>
          <p:cNvSpPr txBox="1"/>
          <p:nvPr/>
        </p:nvSpPr>
        <p:spPr>
          <a:xfrm>
            <a:off x="5707192" y="558538"/>
            <a:ext cx="7009904" cy="9810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 Introduction </a:t>
            </a:r>
          </a:p>
        </p:txBody>
      </p:sp>
      <p:sp>
        <p:nvSpPr>
          <p:cNvPr id="13" name="TextBox 13"/>
          <p:cNvSpPr txBox="1"/>
          <p:nvPr/>
        </p:nvSpPr>
        <p:spPr>
          <a:xfrm>
            <a:off x="1655942" y="2768725"/>
            <a:ext cx="7975718" cy="2638427"/>
          </a:xfrm>
          <a:prstGeom prst="rect">
            <a:avLst/>
          </a:prstGeom>
        </p:spPr>
        <p:txBody>
          <a:bodyPr lIns="0" tIns="0" rIns="0" bIns="0" rtlCol="0" anchor="t">
            <a:spAutoFit/>
          </a:bodyPr>
          <a:lstStyle/>
          <a:p>
            <a:pPr algn="l">
              <a:lnSpc>
                <a:spcPts val="5399"/>
              </a:lnSpc>
            </a:pPr>
            <a:r>
              <a:rPr lang="en-US" sz="2999">
                <a:solidFill>
                  <a:srgbClr val="000000"/>
                </a:solidFill>
                <a:latin typeface="Nunito"/>
                <a:ea typeface="Nunito"/>
                <a:cs typeface="Nunito"/>
                <a:sym typeface="Nunito"/>
              </a:rPr>
              <a:t>Coronary Heart Disease (CHD) is a condition associated with the impaired circulation of coronary blood </a:t>
            </a:r>
          </a:p>
          <a:p>
            <a:pPr algn="l">
              <a:lnSpc>
                <a:spcPts val="5399"/>
              </a:lnSpc>
            </a:pPr>
            <a:endParaRPr lang="en-US" sz="2999">
              <a:solidFill>
                <a:srgbClr val="000000"/>
              </a:solidFill>
              <a:latin typeface="Nunito"/>
              <a:ea typeface="Nunito"/>
              <a:cs typeface="Nunito"/>
              <a:sym typeface="Nunito"/>
            </a:endParaRPr>
          </a:p>
        </p:txBody>
      </p:sp>
      <p:sp>
        <p:nvSpPr>
          <p:cNvPr id="14" name="TextBox 14"/>
          <p:cNvSpPr txBox="1"/>
          <p:nvPr/>
        </p:nvSpPr>
        <p:spPr>
          <a:xfrm>
            <a:off x="3974497" y="2271063"/>
            <a:ext cx="2963431" cy="552450"/>
          </a:xfrm>
          <a:prstGeom prst="rect">
            <a:avLst/>
          </a:prstGeom>
        </p:spPr>
        <p:txBody>
          <a:bodyPr lIns="0" tIns="0" rIns="0" bIns="0" rtlCol="0" anchor="t">
            <a:spAutoFit/>
          </a:bodyPr>
          <a:lstStyle/>
          <a:p>
            <a:pPr algn="l">
              <a:lnSpc>
                <a:spcPts val="4199"/>
              </a:lnSpc>
            </a:pPr>
            <a:r>
              <a:rPr lang="en-US" sz="3499" b="1">
                <a:solidFill>
                  <a:srgbClr val="000000"/>
                </a:solidFill>
                <a:latin typeface="Poppins Bold"/>
                <a:ea typeface="Poppins Bold"/>
                <a:cs typeface="Poppins Bold"/>
                <a:sym typeface="Poppins Bold"/>
              </a:rPr>
              <a:t>CHD</a:t>
            </a:r>
          </a:p>
        </p:txBody>
      </p:sp>
      <p:sp>
        <p:nvSpPr>
          <p:cNvPr id="15" name="TextBox 15"/>
          <p:cNvSpPr txBox="1"/>
          <p:nvPr/>
        </p:nvSpPr>
        <p:spPr>
          <a:xfrm>
            <a:off x="12410510" y="1136127"/>
            <a:ext cx="2963431" cy="552450"/>
          </a:xfrm>
          <a:prstGeom prst="rect">
            <a:avLst/>
          </a:prstGeom>
        </p:spPr>
        <p:txBody>
          <a:bodyPr lIns="0" tIns="0" rIns="0" bIns="0" rtlCol="0" anchor="t">
            <a:spAutoFit/>
          </a:bodyPr>
          <a:lstStyle/>
          <a:p>
            <a:pPr algn="l">
              <a:lnSpc>
                <a:spcPts val="4199"/>
              </a:lnSpc>
            </a:pPr>
            <a:r>
              <a:rPr lang="en-US" sz="3499" b="1">
                <a:solidFill>
                  <a:srgbClr val="000000"/>
                </a:solidFill>
                <a:latin typeface="Poppins Bold"/>
                <a:ea typeface="Poppins Bold"/>
                <a:cs typeface="Poppins Bold"/>
                <a:sym typeface="Poppins Bold"/>
              </a:rPr>
              <a:t>Statistics</a:t>
            </a:r>
          </a:p>
        </p:txBody>
      </p:sp>
      <p:sp>
        <p:nvSpPr>
          <p:cNvPr id="16" name="TextBox 16"/>
          <p:cNvSpPr txBox="1"/>
          <p:nvPr/>
        </p:nvSpPr>
        <p:spPr>
          <a:xfrm>
            <a:off x="10882279" y="8272017"/>
            <a:ext cx="6730149" cy="2122171"/>
          </a:xfrm>
          <a:prstGeom prst="rect">
            <a:avLst/>
          </a:prstGeom>
        </p:spPr>
        <p:txBody>
          <a:bodyPr lIns="0" tIns="0" rIns="0" bIns="0" rtlCol="0" anchor="t">
            <a:spAutoFit/>
          </a:bodyPr>
          <a:lstStyle/>
          <a:p>
            <a:pPr algn="l">
              <a:lnSpc>
                <a:spcPts val="4319"/>
              </a:lnSpc>
            </a:pPr>
            <a:r>
              <a:rPr lang="en-US" sz="2399">
                <a:solidFill>
                  <a:srgbClr val="000000"/>
                </a:solidFill>
                <a:latin typeface="Nunito"/>
                <a:ea typeface="Nunito"/>
                <a:cs typeface="Nunito"/>
                <a:sym typeface="Nunito"/>
              </a:rPr>
              <a:t>David Khan has a high-risk demographic as he is ageing, leading a lifestyle and behaving in a way that puts him at risk.</a:t>
            </a:r>
          </a:p>
          <a:p>
            <a:pPr algn="l">
              <a:lnSpc>
                <a:spcPts val="4319"/>
              </a:lnSpc>
            </a:pPr>
            <a:endParaRPr lang="en-US" sz="2399">
              <a:solidFill>
                <a:srgbClr val="000000"/>
              </a:solidFill>
              <a:latin typeface="Nunito"/>
              <a:ea typeface="Nunito"/>
              <a:cs typeface="Nunito"/>
              <a:sym typeface="Nunito"/>
            </a:endParaRPr>
          </a:p>
        </p:txBody>
      </p:sp>
      <p:sp>
        <p:nvSpPr>
          <p:cNvPr id="17" name="TextBox 17"/>
          <p:cNvSpPr txBox="1"/>
          <p:nvPr/>
        </p:nvSpPr>
        <p:spPr>
          <a:xfrm>
            <a:off x="12410510" y="7852917"/>
            <a:ext cx="2963431" cy="552450"/>
          </a:xfrm>
          <a:prstGeom prst="rect">
            <a:avLst/>
          </a:prstGeom>
        </p:spPr>
        <p:txBody>
          <a:bodyPr lIns="0" tIns="0" rIns="0" bIns="0" rtlCol="0" anchor="t">
            <a:spAutoFit/>
          </a:bodyPr>
          <a:lstStyle/>
          <a:p>
            <a:pPr algn="l">
              <a:lnSpc>
                <a:spcPts val="4199"/>
              </a:lnSpc>
            </a:pPr>
            <a:r>
              <a:rPr lang="en-US" sz="3499" b="1">
                <a:solidFill>
                  <a:srgbClr val="000000"/>
                </a:solidFill>
                <a:latin typeface="Poppins Bold"/>
                <a:ea typeface="Poppins Bold"/>
                <a:cs typeface="Poppins Bold"/>
                <a:sym typeface="Poppins Bold"/>
              </a:rPr>
              <a:t>Case</a:t>
            </a:r>
          </a:p>
        </p:txBody>
      </p:sp>
      <p:sp>
        <p:nvSpPr>
          <p:cNvPr id="18" name="TextBox 18"/>
          <p:cNvSpPr txBox="1"/>
          <p:nvPr/>
        </p:nvSpPr>
        <p:spPr>
          <a:xfrm>
            <a:off x="1028700" y="9139016"/>
            <a:ext cx="8602960" cy="333375"/>
          </a:xfrm>
          <a:prstGeom prst="rect">
            <a:avLst/>
          </a:prstGeom>
        </p:spPr>
        <p:txBody>
          <a:bodyPr lIns="0" tIns="0" rIns="0" bIns="0" rtlCol="0" anchor="t">
            <a:spAutoFit/>
          </a:bodyPr>
          <a:lstStyle/>
          <a:p>
            <a:pPr algn="ctr">
              <a:lnSpc>
                <a:spcPts val="2520"/>
              </a:lnSpc>
              <a:spcBef>
                <a:spcPct val="0"/>
              </a:spcBef>
            </a:pPr>
            <a:r>
              <a:rPr lang="en-US" sz="2100" b="1">
                <a:solidFill>
                  <a:srgbClr val="000000"/>
                </a:solidFill>
                <a:latin typeface="Poppins Bold"/>
                <a:ea typeface="Poppins Bold"/>
                <a:cs typeface="Poppins Bold"/>
                <a:sym typeface="Poppins Bold"/>
              </a:rPr>
              <a:t>Figure 1: Increasing rate of Premature deaths in the UK due CVD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8063705" y="1110024"/>
            <a:ext cx="3560359" cy="2942153"/>
          </a:xfrm>
          <a:custGeom>
            <a:avLst/>
            <a:gdLst/>
            <a:ahLst/>
            <a:cxnLst/>
            <a:rect l="l" t="t" r="r" b="b"/>
            <a:pathLst>
              <a:path w="3560359" h="2942153">
                <a:moveTo>
                  <a:pt x="0" y="0"/>
                </a:moveTo>
                <a:lnTo>
                  <a:pt x="3560358" y="0"/>
                </a:lnTo>
                <a:lnTo>
                  <a:pt x="3560358" y="2942153"/>
                </a:lnTo>
                <a:lnTo>
                  <a:pt x="0" y="2942153"/>
                </a:lnTo>
                <a:lnTo>
                  <a:pt x="0" y="0"/>
                </a:lnTo>
                <a:close/>
              </a:path>
            </a:pathLst>
          </a:custGeom>
          <a:blipFill>
            <a:blip r:embed="rId3">
              <a:alphaModFix amt="65999"/>
            </a:blip>
            <a:stretch>
              <a:fillRect t="-10506" b="-10506"/>
            </a:stretch>
          </a:blipFill>
        </p:spPr>
        <p:txBody>
          <a:bodyPr/>
          <a:lstStyle/>
          <a:p>
            <a:endParaRPr lang="en-GB"/>
          </a:p>
        </p:txBody>
      </p:sp>
      <p:grpSp>
        <p:nvGrpSpPr>
          <p:cNvPr id="3" name="Group 3"/>
          <p:cNvGrpSpPr/>
          <p:nvPr/>
        </p:nvGrpSpPr>
        <p:grpSpPr>
          <a:xfrm>
            <a:off x="8775837" y="1358638"/>
            <a:ext cx="6818115" cy="3215631"/>
            <a:chOff x="0" y="0"/>
            <a:chExt cx="302885864" cy="142850212"/>
          </a:xfrm>
        </p:grpSpPr>
        <p:sp>
          <p:nvSpPr>
            <p:cNvPr id="4" name="Freeform 4"/>
            <p:cNvSpPr/>
            <p:nvPr/>
          </p:nvSpPr>
          <p:spPr>
            <a:xfrm>
              <a:off x="0" y="0"/>
              <a:ext cx="302885872" cy="142850208"/>
            </a:xfrm>
            <a:custGeom>
              <a:avLst/>
              <a:gdLst/>
              <a:ahLst/>
              <a:cxnLst/>
              <a:rect l="l" t="t" r="r" b="b"/>
              <a:pathLst>
                <a:path w="302885872" h="142850208">
                  <a:moveTo>
                    <a:pt x="27252" y="0"/>
                  </a:moveTo>
                  <a:lnTo>
                    <a:pt x="302858612" y="0"/>
                  </a:lnTo>
                  <a:cubicBezTo>
                    <a:pt x="302873668" y="0"/>
                    <a:pt x="302885872" y="12201"/>
                    <a:pt x="302885872" y="27252"/>
                  </a:cubicBezTo>
                  <a:lnTo>
                    <a:pt x="302885872" y="142822960"/>
                  </a:lnTo>
                  <a:cubicBezTo>
                    <a:pt x="302885872" y="142838004"/>
                    <a:pt x="302873668" y="142850208"/>
                    <a:pt x="302858612" y="142850208"/>
                  </a:cubicBezTo>
                  <a:lnTo>
                    <a:pt x="27252" y="142850208"/>
                  </a:lnTo>
                  <a:cubicBezTo>
                    <a:pt x="20024" y="142850208"/>
                    <a:pt x="13093" y="142847343"/>
                    <a:pt x="7982" y="142842221"/>
                  </a:cubicBezTo>
                  <a:cubicBezTo>
                    <a:pt x="2871" y="142837111"/>
                    <a:pt x="0" y="142830190"/>
                    <a:pt x="0" y="142822960"/>
                  </a:cubicBezTo>
                  <a:lnTo>
                    <a:pt x="0" y="27252"/>
                  </a:lnTo>
                  <a:cubicBezTo>
                    <a:pt x="0" y="12201"/>
                    <a:pt x="12201" y="0"/>
                    <a:pt x="27252" y="0"/>
                  </a:cubicBezTo>
                  <a:close/>
                </a:path>
              </a:pathLst>
            </a:custGeom>
            <a:blipFill>
              <a:blip r:embed="rId4"/>
              <a:stretch>
                <a:fillRect t="-20632" b="-20632"/>
              </a:stretch>
            </a:blipFill>
          </p:spPr>
          <p:txBody>
            <a:bodyPr/>
            <a:lstStyle/>
            <a:p>
              <a:endParaRPr lang="en-GB"/>
            </a:p>
          </p:txBody>
        </p:sp>
      </p:grpSp>
      <p:grpSp>
        <p:nvGrpSpPr>
          <p:cNvPr id="5" name="Group 5"/>
          <p:cNvGrpSpPr/>
          <p:nvPr/>
        </p:nvGrpSpPr>
        <p:grpSpPr>
          <a:xfrm>
            <a:off x="2270448" y="7821630"/>
            <a:ext cx="4323436" cy="2465370"/>
            <a:chOff x="0" y="0"/>
            <a:chExt cx="889596" cy="507278"/>
          </a:xfrm>
        </p:grpSpPr>
        <p:sp>
          <p:nvSpPr>
            <p:cNvPr id="6" name="Freeform 6"/>
            <p:cNvSpPr/>
            <p:nvPr/>
          </p:nvSpPr>
          <p:spPr>
            <a:xfrm>
              <a:off x="0" y="0"/>
              <a:ext cx="889596" cy="507278"/>
            </a:xfrm>
            <a:custGeom>
              <a:avLst/>
              <a:gdLst/>
              <a:ahLst/>
              <a:cxnLst/>
              <a:rect l="l" t="t" r="r" b="b"/>
              <a:pathLst>
                <a:path w="889596" h="507278">
                  <a:moveTo>
                    <a:pt x="139897" y="0"/>
                  </a:moveTo>
                  <a:lnTo>
                    <a:pt x="749698" y="0"/>
                  </a:lnTo>
                  <a:cubicBezTo>
                    <a:pt x="786801" y="0"/>
                    <a:pt x="822385" y="14739"/>
                    <a:pt x="848621" y="40975"/>
                  </a:cubicBezTo>
                  <a:cubicBezTo>
                    <a:pt x="874857" y="67211"/>
                    <a:pt x="889596" y="102794"/>
                    <a:pt x="889596" y="139897"/>
                  </a:cubicBezTo>
                  <a:lnTo>
                    <a:pt x="889596" y="367380"/>
                  </a:lnTo>
                  <a:cubicBezTo>
                    <a:pt x="889596" y="444644"/>
                    <a:pt x="826962" y="507278"/>
                    <a:pt x="749698" y="507278"/>
                  </a:cubicBezTo>
                  <a:lnTo>
                    <a:pt x="139897" y="507278"/>
                  </a:lnTo>
                  <a:cubicBezTo>
                    <a:pt x="102794" y="507278"/>
                    <a:pt x="67211" y="492539"/>
                    <a:pt x="40975" y="466303"/>
                  </a:cubicBezTo>
                  <a:cubicBezTo>
                    <a:pt x="14739" y="440067"/>
                    <a:pt x="0" y="404484"/>
                    <a:pt x="0" y="367380"/>
                  </a:cubicBezTo>
                  <a:lnTo>
                    <a:pt x="0" y="139897"/>
                  </a:lnTo>
                  <a:cubicBezTo>
                    <a:pt x="0" y="102794"/>
                    <a:pt x="14739" y="67211"/>
                    <a:pt x="40975" y="40975"/>
                  </a:cubicBezTo>
                  <a:cubicBezTo>
                    <a:pt x="67211" y="14739"/>
                    <a:pt x="102794" y="0"/>
                    <a:pt x="139897" y="0"/>
                  </a:cubicBezTo>
                  <a:close/>
                </a:path>
              </a:pathLst>
            </a:custGeom>
            <a:solidFill>
              <a:srgbClr val="CD2C58"/>
            </a:solidFill>
          </p:spPr>
          <p:txBody>
            <a:bodyPr/>
            <a:lstStyle/>
            <a:p>
              <a:endParaRPr lang="en-GB"/>
            </a:p>
          </p:txBody>
        </p:sp>
        <p:sp>
          <p:nvSpPr>
            <p:cNvPr id="7" name="TextBox 7"/>
            <p:cNvSpPr txBox="1"/>
            <p:nvPr/>
          </p:nvSpPr>
          <p:spPr>
            <a:xfrm>
              <a:off x="0" y="-9525"/>
              <a:ext cx="889596" cy="516803"/>
            </a:xfrm>
            <a:prstGeom prst="rect">
              <a:avLst/>
            </a:prstGeom>
          </p:spPr>
          <p:txBody>
            <a:bodyPr lIns="50800" tIns="50800" rIns="50800" bIns="50800" rtlCol="0" anchor="ctr"/>
            <a:lstStyle/>
            <a:p>
              <a:pPr algn="ctr">
                <a:lnSpc>
                  <a:spcPts val="1980"/>
                </a:lnSpc>
              </a:pPr>
              <a:endParaRPr/>
            </a:p>
          </p:txBody>
        </p:sp>
      </p:grpSp>
      <p:sp>
        <p:nvSpPr>
          <p:cNvPr id="8" name="AutoShape 8"/>
          <p:cNvSpPr/>
          <p:nvPr/>
        </p:nvSpPr>
        <p:spPr>
          <a:xfrm>
            <a:off x="9322010" y="6473753"/>
            <a:ext cx="6587470" cy="0"/>
          </a:xfrm>
          <a:prstGeom prst="line">
            <a:avLst/>
          </a:prstGeom>
          <a:ln w="9525" cap="flat">
            <a:solidFill>
              <a:srgbClr val="000000"/>
            </a:solidFill>
            <a:prstDash val="solid"/>
            <a:headEnd type="none" w="sm" len="sm"/>
            <a:tailEnd type="none" w="sm" len="sm"/>
          </a:ln>
        </p:spPr>
        <p:txBody>
          <a:bodyPr/>
          <a:lstStyle/>
          <a:p>
            <a:endParaRPr lang="en-GB"/>
          </a:p>
        </p:txBody>
      </p:sp>
      <p:sp>
        <p:nvSpPr>
          <p:cNvPr id="9" name="AutoShape 9"/>
          <p:cNvSpPr/>
          <p:nvPr/>
        </p:nvSpPr>
        <p:spPr>
          <a:xfrm>
            <a:off x="9430082" y="8918427"/>
            <a:ext cx="6587470" cy="0"/>
          </a:xfrm>
          <a:prstGeom prst="line">
            <a:avLst/>
          </a:prstGeom>
          <a:ln w="9525" cap="flat">
            <a:solidFill>
              <a:srgbClr val="000000"/>
            </a:solidFill>
            <a:prstDash val="solid"/>
            <a:headEnd type="none" w="sm" len="sm"/>
            <a:tailEnd type="none" w="sm" len="sm"/>
          </a:ln>
        </p:spPr>
        <p:txBody>
          <a:bodyPr/>
          <a:lstStyle/>
          <a:p>
            <a:endParaRPr lang="en-GB"/>
          </a:p>
        </p:txBody>
      </p:sp>
      <p:sp>
        <p:nvSpPr>
          <p:cNvPr id="10" name="Freeform 10"/>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TextBox 11"/>
          <p:cNvSpPr txBox="1"/>
          <p:nvPr/>
        </p:nvSpPr>
        <p:spPr>
          <a:xfrm>
            <a:off x="2270448" y="2514426"/>
            <a:ext cx="5793256" cy="9810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Patient Profile </a:t>
            </a:r>
          </a:p>
        </p:txBody>
      </p:sp>
      <p:sp>
        <p:nvSpPr>
          <p:cNvPr id="12" name="TextBox 12"/>
          <p:cNvSpPr txBox="1"/>
          <p:nvPr/>
        </p:nvSpPr>
        <p:spPr>
          <a:xfrm>
            <a:off x="8063705" y="5241248"/>
            <a:ext cx="9567285" cy="1514475"/>
          </a:xfrm>
          <a:prstGeom prst="rect">
            <a:avLst/>
          </a:prstGeom>
        </p:spPr>
        <p:txBody>
          <a:bodyPr lIns="0" tIns="0" rIns="0" bIns="0" rtlCol="0" anchor="t">
            <a:spAutoFit/>
          </a:bodyPr>
          <a:lstStyle/>
          <a:p>
            <a:pPr algn="l">
              <a:lnSpc>
                <a:spcPts val="3959"/>
              </a:lnSpc>
            </a:pPr>
            <a:r>
              <a:rPr lang="en-US" sz="3299">
                <a:solidFill>
                  <a:srgbClr val="000000"/>
                </a:solidFill>
                <a:latin typeface="Poppins"/>
                <a:ea typeface="Poppins"/>
                <a:cs typeface="Poppins"/>
                <a:sym typeface="Poppins"/>
              </a:rPr>
              <a:t>Overweight (elevated BMI), growing heart pressure.</a:t>
            </a:r>
          </a:p>
          <a:p>
            <a:pPr algn="l">
              <a:lnSpc>
                <a:spcPts val="3959"/>
              </a:lnSpc>
            </a:pPr>
            <a:endParaRPr lang="en-US" sz="3299">
              <a:solidFill>
                <a:srgbClr val="000000"/>
              </a:solidFill>
              <a:latin typeface="Poppins"/>
              <a:ea typeface="Poppins"/>
              <a:cs typeface="Poppins"/>
              <a:sym typeface="Poppins"/>
            </a:endParaRPr>
          </a:p>
        </p:txBody>
      </p:sp>
      <p:sp>
        <p:nvSpPr>
          <p:cNvPr id="13" name="TextBox 13"/>
          <p:cNvSpPr txBox="1"/>
          <p:nvPr/>
        </p:nvSpPr>
        <p:spPr>
          <a:xfrm>
            <a:off x="8063705" y="6680266"/>
            <a:ext cx="8538585" cy="2609850"/>
          </a:xfrm>
          <a:prstGeom prst="rect">
            <a:avLst/>
          </a:prstGeom>
        </p:spPr>
        <p:txBody>
          <a:bodyPr lIns="0" tIns="0" rIns="0" bIns="0" rtlCol="0" anchor="t">
            <a:spAutoFit/>
          </a:bodyPr>
          <a:lstStyle/>
          <a:p>
            <a:pPr algn="l">
              <a:lnSpc>
                <a:spcPts val="4079"/>
              </a:lnSpc>
            </a:pPr>
            <a:r>
              <a:rPr lang="en-US" sz="3399">
                <a:solidFill>
                  <a:srgbClr val="000000"/>
                </a:solidFill>
                <a:latin typeface="Poppins"/>
                <a:ea typeface="Poppins"/>
                <a:cs typeface="Poppins"/>
                <a:sym typeface="Poppins"/>
              </a:rPr>
              <a:t>In David Khan, these two factors are the cause of accelerated atherosclerosis and arterial constriction (Libby et al., 2021; WHO, 2023).</a:t>
            </a:r>
          </a:p>
          <a:p>
            <a:pPr algn="l">
              <a:lnSpc>
                <a:spcPts val="4079"/>
              </a:lnSpc>
            </a:pPr>
            <a:endParaRPr lang="en-US" sz="3399">
              <a:solidFill>
                <a:srgbClr val="000000"/>
              </a:solidFill>
              <a:latin typeface="Poppins"/>
              <a:ea typeface="Poppins"/>
              <a:cs typeface="Poppins"/>
              <a:sym typeface="Poppins"/>
            </a:endParaRPr>
          </a:p>
        </p:txBody>
      </p:sp>
      <p:sp>
        <p:nvSpPr>
          <p:cNvPr id="14" name="TextBox 14"/>
          <p:cNvSpPr txBox="1"/>
          <p:nvPr/>
        </p:nvSpPr>
        <p:spPr>
          <a:xfrm>
            <a:off x="1028700" y="3461976"/>
            <a:ext cx="7128012" cy="3396619"/>
          </a:xfrm>
          <a:prstGeom prst="rect">
            <a:avLst/>
          </a:prstGeom>
        </p:spPr>
        <p:txBody>
          <a:bodyPr lIns="0" tIns="0" rIns="0" bIns="0" rtlCol="0" anchor="t">
            <a:spAutoFit/>
          </a:bodyPr>
          <a:lstStyle/>
          <a:p>
            <a:pPr marL="820409" lvl="1" indent="-410205" algn="l">
              <a:lnSpc>
                <a:spcPts val="6839"/>
              </a:lnSpc>
              <a:buFont typeface="Arial"/>
              <a:buChar char="•"/>
            </a:pPr>
            <a:r>
              <a:rPr lang="en-US" sz="3799">
                <a:solidFill>
                  <a:srgbClr val="000000"/>
                </a:solidFill>
                <a:latin typeface="Nunito"/>
                <a:ea typeface="Nunito"/>
                <a:cs typeface="Nunito"/>
                <a:sym typeface="Nunito"/>
              </a:rPr>
              <a:t>David Khan, 58-year-old, a low-activity office worker.</a:t>
            </a:r>
          </a:p>
          <a:p>
            <a:pPr marL="820409" lvl="1" indent="-410205" algn="l">
              <a:lnSpc>
                <a:spcPts val="6839"/>
              </a:lnSpc>
              <a:buFont typeface="Arial"/>
              <a:buChar char="•"/>
            </a:pPr>
            <a:r>
              <a:rPr lang="en-US" sz="3799">
                <a:solidFill>
                  <a:srgbClr val="000000"/>
                </a:solidFill>
                <a:latin typeface="Nunito"/>
                <a:ea typeface="Nunito"/>
                <a:cs typeface="Nunito"/>
                <a:sym typeface="Nunito"/>
              </a:rPr>
              <a:t>Patient is a long-term smoker (20 or older years)</a:t>
            </a:r>
          </a:p>
        </p:txBody>
      </p:sp>
      <p:sp>
        <p:nvSpPr>
          <p:cNvPr id="15" name="TextBox 15"/>
          <p:cNvSpPr txBox="1"/>
          <p:nvPr/>
        </p:nvSpPr>
        <p:spPr>
          <a:xfrm>
            <a:off x="2765020" y="7922353"/>
            <a:ext cx="3334292" cy="2505075"/>
          </a:xfrm>
          <a:prstGeom prst="rect">
            <a:avLst/>
          </a:prstGeom>
        </p:spPr>
        <p:txBody>
          <a:bodyPr lIns="0" tIns="0" rIns="0" bIns="0" rtlCol="0" anchor="t">
            <a:spAutoFit/>
          </a:bodyPr>
          <a:lstStyle/>
          <a:p>
            <a:pPr algn="ctr">
              <a:lnSpc>
                <a:spcPts val="3959"/>
              </a:lnSpc>
            </a:pPr>
            <a:r>
              <a:rPr lang="en-US" sz="3299" b="1">
                <a:solidFill>
                  <a:srgbClr val="FFFFFF"/>
                </a:solidFill>
                <a:latin typeface="Poppins Bold"/>
                <a:ea typeface="Poppins Bold"/>
                <a:cs typeface="Poppins Bold"/>
                <a:sym typeface="Poppins Bold"/>
              </a:rPr>
              <a:t>High-fat diet, which causes the increase of LDL cholesterol</a:t>
            </a:r>
          </a:p>
          <a:p>
            <a:pPr algn="ctr">
              <a:lnSpc>
                <a:spcPts val="3959"/>
              </a:lnSpc>
              <a:spcBef>
                <a:spcPct val="0"/>
              </a:spcBef>
            </a:pPr>
            <a:endParaRPr lang="en-US" sz="3299" b="1">
              <a:solidFill>
                <a:srgbClr val="FFFFFF"/>
              </a:solidFill>
              <a:latin typeface="Poppins Bold"/>
              <a:ea typeface="Poppins Bold"/>
              <a:cs typeface="Poppins Bold"/>
              <a:sym typeface="Poppins Bold"/>
            </a:endParaRPr>
          </a:p>
        </p:txBody>
      </p:sp>
      <p:sp>
        <p:nvSpPr>
          <p:cNvPr id="16" name="Freeform 16"/>
          <p:cNvSpPr/>
          <p:nvPr/>
        </p:nvSpPr>
        <p:spPr>
          <a:xfrm>
            <a:off x="-2037434" y="4310865"/>
            <a:ext cx="3693376" cy="3693376"/>
          </a:xfrm>
          <a:custGeom>
            <a:avLst/>
            <a:gdLst/>
            <a:ahLst/>
            <a:cxnLst/>
            <a:rect l="l" t="t" r="r" b="b"/>
            <a:pathLst>
              <a:path w="3693376" h="3693376">
                <a:moveTo>
                  <a:pt x="0" y="0"/>
                </a:moveTo>
                <a:lnTo>
                  <a:pt x="3693376" y="0"/>
                </a:lnTo>
                <a:lnTo>
                  <a:pt x="3693376" y="3693376"/>
                </a:lnTo>
                <a:lnTo>
                  <a:pt x="0" y="3693376"/>
                </a:lnTo>
                <a:lnTo>
                  <a:pt x="0" y="0"/>
                </a:lnTo>
                <a:close/>
              </a:path>
            </a:pathLst>
          </a:custGeom>
          <a:blipFill>
            <a:blip r:embed="rId3">
              <a:alphaModFix amt="65999"/>
            </a:blip>
            <a:stretch>
              <a:fillRect/>
            </a:stretch>
          </a:blipFill>
        </p:spPr>
        <p:txBody>
          <a:bodyPr/>
          <a:lstStyle/>
          <a:p>
            <a:endParaRPr lang="en-GB"/>
          </a:p>
        </p:txBody>
      </p:sp>
      <p:sp>
        <p:nvSpPr>
          <p:cNvPr id="17" name="Freeform 17"/>
          <p:cNvSpPr/>
          <p:nvPr/>
        </p:nvSpPr>
        <p:spPr>
          <a:xfrm rot="-10800000" flipH="1" flipV="1">
            <a:off x="16831895" y="-368823"/>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8" name="Freeform 18"/>
          <p:cNvSpPr/>
          <p:nvPr/>
        </p:nvSpPr>
        <p:spPr>
          <a:xfrm rot="-5400000" flipH="1" flipV="1">
            <a:off x="7128012" y="7780190"/>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0345070" y="6932946"/>
            <a:ext cx="3693376" cy="3693376"/>
          </a:xfrm>
          <a:custGeom>
            <a:avLst/>
            <a:gdLst/>
            <a:ahLst/>
            <a:cxnLst/>
            <a:rect l="l" t="t" r="r" b="b"/>
            <a:pathLst>
              <a:path w="3693376" h="3693376">
                <a:moveTo>
                  <a:pt x="0" y="0"/>
                </a:moveTo>
                <a:lnTo>
                  <a:pt x="3693376" y="0"/>
                </a:lnTo>
                <a:lnTo>
                  <a:pt x="3693376" y="3693375"/>
                </a:lnTo>
                <a:lnTo>
                  <a:pt x="0" y="3693375"/>
                </a:lnTo>
                <a:lnTo>
                  <a:pt x="0" y="0"/>
                </a:lnTo>
                <a:close/>
              </a:path>
            </a:pathLst>
          </a:custGeom>
          <a:blipFill>
            <a:blip r:embed="rId3">
              <a:alphaModFix amt="65999"/>
            </a:blip>
            <a:stretch>
              <a:fillRect/>
            </a:stretch>
          </a:blipFill>
        </p:spPr>
        <p:txBody>
          <a:bodyPr/>
          <a:lstStyle/>
          <a:p>
            <a:endParaRPr lang="en-GB"/>
          </a:p>
        </p:txBody>
      </p:sp>
      <p:grpSp>
        <p:nvGrpSpPr>
          <p:cNvPr id="3" name="Group 3"/>
          <p:cNvGrpSpPr/>
          <p:nvPr/>
        </p:nvGrpSpPr>
        <p:grpSpPr>
          <a:xfrm>
            <a:off x="9765171" y="5630230"/>
            <a:ext cx="3243032" cy="3149403"/>
            <a:chOff x="0" y="0"/>
            <a:chExt cx="554199" cy="538199"/>
          </a:xfrm>
        </p:grpSpPr>
        <p:sp>
          <p:nvSpPr>
            <p:cNvPr id="4" name="Freeform 4"/>
            <p:cNvSpPr/>
            <p:nvPr/>
          </p:nvSpPr>
          <p:spPr>
            <a:xfrm>
              <a:off x="0" y="0"/>
              <a:ext cx="554200" cy="538199"/>
            </a:xfrm>
            <a:custGeom>
              <a:avLst/>
              <a:gdLst/>
              <a:ahLst/>
              <a:cxnLst/>
              <a:rect l="l" t="t" r="r" b="b"/>
              <a:pathLst>
                <a:path w="554200" h="538199">
                  <a:moveTo>
                    <a:pt x="52519" y="0"/>
                  </a:moveTo>
                  <a:lnTo>
                    <a:pt x="501680" y="0"/>
                  </a:lnTo>
                  <a:cubicBezTo>
                    <a:pt x="515609" y="0"/>
                    <a:pt x="528968" y="5533"/>
                    <a:pt x="538817" y="15383"/>
                  </a:cubicBezTo>
                  <a:cubicBezTo>
                    <a:pt x="548666" y="25232"/>
                    <a:pt x="554200" y="38590"/>
                    <a:pt x="554200" y="52519"/>
                  </a:cubicBezTo>
                  <a:lnTo>
                    <a:pt x="554200" y="485680"/>
                  </a:lnTo>
                  <a:cubicBezTo>
                    <a:pt x="554200" y="514686"/>
                    <a:pt x="530686" y="538199"/>
                    <a:pt x="501680" y="538199"/>
                  </a:cubicBezTo>
                  <a:lnTo>
                    <a:pt x="52519" y="538199"/>
                  </a:lnTo>
                  <a:cubicBezTo>
                    <a:pt x="23514" y="538199"/>
                    <a:pt x="0" y="514686"/>
                    <a:pt x="0" y="485680"/>
                  </a:cubicBezTo>
                  <a:lnTo>
                    <a:pt x="0" y="52519"/>
                  </a:lnTo>
                  <a:cubicBezTo>
                    <a:pt x="0" y="23514"/>
                    <a:pt x="23514" y="0"/>
                    <a:pt x="52519" y="0"/>
                  </a:cubicBezTo>
                  <a:close/>
                </a:path>
              </a:pathLst>
            </a:custGeom>
            <a:blipFill>
              <a:blip r:embed="rId4"/>
              <a:stretch>
                <a:fillRect l="-17215" r="-28321"/>
              </a:stretch>
            </a:blipFill>
          </p:spPr>
          <p:txBody>
            <a:bodyPr/>
            <a:lstStyle/>
            <a:p>
              <a:endParaRPr lang="en-GB"/>
            </a:p>
          </p:txBody>
        </p:sp>
      </p:grpSp>
      <p:grpSp>
        <p:nvGrpSpPr>
          <p:cNvPr id="5" name="Group 5"/>
          <p:cNvGrpSpPr/>
          <p:nvPr/>
        </p:nvGrpSpPr>
        <p:grpSpPr>
          <a:xfrm>
            <a:off x="13167619" y="5630230"/>
            <a:ext cx="3243032" cy="3149403"/>
            <a:chOff x="0" y="0"/>
            <a:chExt cx="554199" cy="538199"/>
          </a:xfrm>
        </p:grpSpPr>
        <p:sp>
          <p:nvSpPr>
            <p:cNvPr id="6" name="Freeform 6"/>
            <p:cNvSpPr/>
            <p:nvPr/>
          </p:nvSpPr>
          <p:spPr>
            <a:xfrm>
              <a:off x="0" y="0"/>
              <a:ext cx="554200" cy="538199"/>
            </a:xfrm>
            <a:custGeom>
              <a:avLst/>
              <a:gdLst/>
              <a:ahLst/>
              <a:cxnLst/>
              <a:rect l="l" t="t" r="r" b="b"/>
              <a:pathLst>
                <a:path w="554200" h="538199">
                  <a:moveTo>
                    <a:pt x="52519" y="0"/>
                  </a:moveTo>
                  <a:lnTo>
                    <a:pt x="501680" y="0"/>
                  </a:lnTo>
                  <a:cubicBezTo>
                    <a:pt x="515609" y="0"/>
                    <a:pt x="528968" y="5533"/>
                    <a:pt x="538817" y="15383"/>
                  </a:cubicBezTo>
                  <a:cubicBezTo>
                    <a:pt x="548666" y="25232"/>
                    <a:pt x="554200" y="38590"/>
                    <a:pt x="554200" y="52519"/>
                  </a:cubicBezTo>
                  <a:lnTo>
                    <a:pt x="554200" y="485680"/>
                  </a:lnTo>
                  <a:cubicBezTo>
                    <a:pt x="554200" y="514686"/>
                    <a:pt x="530686" y="538199"/>
                    <a:pt x="501680" y="538199"/>
                  </a:cubicBezTo>
                  <a:lnTo>
                    <a:pt x="52519" y="538199"/>
                  </a:lnTo>
                  <a:cubicBezTo>
                    <a:pt x="23514" y="538199"/>
                    <a:pt x="0" y="514686"/>
                    <a:pt x="0" y="485680"/>
                  </a:cubicBezTo>
                  <a:lnTo>
                    <a:pt x="0" y="52519"/>
                  </a:lnTo>
                  <a:cubicBezTo>
                    <a:pt x="0" y="23514"/>
                    <a:pt x="23514" y="0"/>
                    <a:pt x="52519" y="0"/>
                  </a:cubicBezTo>
                  <a:close/>
                </a:path>
              </a:pathLst>
            </a:custGeom>
            <a:blipFill>
              <a:blip r:embed="rId5"/>
              <a:stretch>
                <a:fillRect l="-22768" r="-22768"/>
              </a:stretch>
            </a:blipFill>
          </p:spPr>
          <p:txBody>
            <a:bodyPr/>
            <a:lstStyle/>
            <a:p>
              <a:endParaRPr lang="en-GB"/>
            </a:p>
          </p:txBody>
        </p:sp>
      </p:grpSp>
      <p:grpSp>
        <p:nvGrpSpPr>
          <p:cNvPr id="7" name="Group 7"/>
          <p:cNvGrpSpPr/>
          <p:nvPr/>
        </p:nvGrpSpPr>
        <p:grpSpPr>
          <a:xfrm>
            <a:off x="10082289" y="3518388"/>
            <a:ext cx="3553118" cy="1516508"/>
            <a:chOff x="0" y="0"/>
            <a:chExt cx="430794" cy="183868"/>
          </a:xfrm>
        </p:grpSpPr>
        <p:sp>
          <p:nvSpPr>
            <p:cNvPr id="8" name="Freeform 8"/>
            <p:cNvSpPr/>
            <p:nvPr/>
          </p:nvSpPr>
          <p:spPr>
            <a:xfrm>
              <a:off x="0" y="0"/>
              <a:ext cx="430794" cy="183868"/>
            </a:xfrm>
            <a:custGeom>
              <a:avLst/>
              <a:gdLst/>
              <a:ahLst/>
              <a:cxnLst/>
              <a:rect l="l" t="t" r="r" b="b"/>
              <a:pathLst>
                <a:path w="430794" h="183868">
                  <a:moveTo>
                    <a:pt x="91934" y="0"/>
                  </a:moveTo>
                  <a:lnTo>
                    <a:pt x="338861" y="0"/>
                  </a:lnTo>
                  <a:cubicBezTo>
                    <a:pt x="389634" y="0"/>
                    <a:pt x="430794" y="41160"/>
                    <a:pt x="430794" y="91934"/>
                  </a:cubicBezTo>
                  <a:lnTo>
                    <a:pt x="430794" y="91934"/>
                  </a:lnTo>
                  <a:cubicBezTo>
                    <a:pt x="430794" y="116316"/>
                    <a:pt x="421109" y="139700"/>
                    <a:pt x="403868" y="156941"/>
                  </a:cubicBezTo>
                  <a:cubicBezTo>
                    <a:pt x="386627" y="174182"/>
                    <a:pt x="363243" y="183868"/>
                    <a:pt x="338861" y="183868"/>
                  </a:cubicBezTo>
                  <a:lnTo>
                    <a:pt x="91934" y="183868"/>
                  </a:lnTo>
                  <a:cubicBezTo>
                    <a:pt x="41160" y="183868"/>
                    <a:pt x="0" y="142707"/>
                    <a:pt x="0" y="91934"/>
                  </a:cubicBezTo>
                  <a:lnTo>
                    <a:pt x="0" y="91934"/>
                  </a:lnTo>
                  <a:cubicBezTo>
                    <a:pt x="0" y="41160"/>
                    <a:pt x="41160" y="0"/>
                    <a:pt x="91934" y="0"/>
                  </a:cubicBezTo>
                  <a:close/>
                </a:path>
              </a:pathLst>
            </a:custGeom>
            <a:solidFill>
              <a:srgbClr val="CD2C58"/>
            </a:solidFill>
          </p:spPr>
          <p:txBody>
            <a:bodyPr/>
            <a:lstStyle/>
            <a:p>
              <a:endParaRPr lang="en-GB"/>
            </a:p>
          </p:txBody>
        </p:sp>
        <p:sp>
          <p:nvSpPr>
            <p:cNvPr id="9" name="TextBox 9"/>
            <p:cNvSpPr txBox="1"/>
            <p:nvPr/>
          </p:nvSpPr>
          <p:spPr>
            <a:xfrm>
              <a:off x="0" y="-9525"/>
              <a:ext cx="430794" cy="193393"/>
            </a:xfrm>
            <a:prstGeom prst="rect">
              <a:avLst/>
            </a:prstGeom>
          </p:spPr>
          <p:txBody>
            <a:bodyPr lIns="50800" tIns="50800" rIns="50800" bIns="50800" rtlCol="0" anchor="ctr"/>
            <a:lstStyle/>
            <a:p>
              <a:pPr algn="ctr">
                <a:lnSpc>
                  <a:spcPts val="1980"/>
                </a:lnSpc>
              </a:pPr>
              <a:endParaRPr/>
            </a:p>
          </p:txBody>
        </p:sp>
      </p:grpSp>
      <p:sp>
        <p:nvSpPr>
          <p:cNvPr id="10" name="TextBox 10"/>
          <p:cNvSpPr txBox="1"/>
          <p:nvPr/>
        </p:nvSpPr>
        <p:spPr>
          <a:xfrm>
            <a:off x="2337892" y="2328337"/>
            <a:ext cx="7054395" cy="18954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Cardiovascular System </a:t>
            </a:r>
          </a:p>
        </p:txBody>
      </p:sp>
      <p:sp>
        <p:nvSpPr>
          <p:cNvPr id="11" name="TextBox 11"/>
          <p:cNvSpPr txBox="1"/>
          <p:nvPr/>
        </p:nvSpPr>
        <p:spPr>
          <a:xfrm>
            <a:off x="10082289" y="2299762"/>
            <a:ext cx="5996201" cy="1186815"/>
          </a:xfrm>
          <a:prstGeom prst="rect">
            <a:avLst/>
          </a:prstGeom>
        </p:spPr>
        <p:txBody>
          <a:bodyPr lIns="0" tIns="0" rIns="0" bIns="0" rtlCol="0" anchor="t">
            <a:spAutoFit/>
          </a:bodyPr>
          <a:lstStyle/>
          <a:p>
            <a:pPr algn="l">
              <a:lnSpc>
                <a:spcPts val="3240"/>
              </a:lnSpc>
            </a:pPr>
            <a:r>
              <a:rPr lang="en-US" sz="1800">
                <a:solidFill>
                  <a:srgbClr val="000000"/>
                </a:solidFill>
                <a:latin typeface="Nunito"/>
                <a:ea typeface="Nunito"/>
                <a:cs typeface="Nunito"/>
                <a:sym typeface="Nunito"/>
              </a:rPr>
              <a:t>In David Khan, the defective coronary arteries decrease the oxygen level to cardiac tissue.</a:t>
            </a:r>
          </a:p>
          <a:p>
            <a:pPr algn="l">
              <a:lnSpc>
                <a:spcPts val="3240"/>
              </a:lnSpc>
            </a:pPr>
            <a:endParaRPr lang="en-US" sz="1800">
              <a:solidFill>
                <a:srgbClr val="000000"/>
              </a:solidFill>
              <a:latin typeface="Nunito"/>
              <a:ea typeface="Nunito"/>
              <a:cs typeface="Nunito"/>
              <a:sym typeface="Nunito"/>
            </a:endParaRPr>
          </a:p>
        </p:txBody>
      </p:sp>
      <p:sp>
        <p:nvSpPr>
          <p:cNvPr id="12" name="TextBox 12"/>
          <p:cNvSpPr txBox="1"/>
          <p:nvPr/>
        </p:nvSpPr>
        <p:spPr>
          <a:xfrm>
            <a:off x="715846" y="7268672"/>
            <a:ext cx="3244093" cy="1596390"/>
          </a:xfrm>
          <a:prstGeom prst="rect">
            <a:avLst/>
          </a:prstGeom>
        </p:spPr>
        <p:txBody>
          <a:bodyPr lIns="0" tIns="0" rIns="0" bIns="0" rtlCol="0" anchor="t">
            <a:spAutoFit/>
          </a:bodyPr>
          <a:lstStyle/>
          <a:p>
            <a:pPr algn="l">
              <a:lnSpc>
                <a:spcPts val="3240"/>
              </a:lnSpc>
            </a:pPr>
            <a:r>
              <a:rPr lang="en-US" sz="1800">
                <a:solidFill>
                  <a:srgbClr val="000000"/>
                </a:solidFill>
                <a:latin typeface="Nunito"/>
                <a:ea typeface="Nunito"/>
                <a:cs typeface="Nunito"/>
                <a:sym typeface="Nunito"/>
              </a:rPr>
              <a:t>The cardiovascular system is made up of blood, blood vessels and heart.</a:t>
            </a:r>
          </a:p>
          <a:p>
            <a:pPr algn="l">
              <a:lnSpc>
                <a:spcPts val="3240"/>
              </a:lnSpc>
            </a:pPr>
            <a:endParaRPr lang="en-US" sz="1800">
              <a:solidFill>
                <a:srgbClr val="000000"/>
              </a:solidFill>
              <a:latin typeface="Nunito"/>
              <a:ea typeface="Nunito"/>
              <a:cs typeface="Nunito"/>
              <a:sym typeface="Nunito"/>
            </a:endParaRPr>
          </a:p>
        </p:txBody>
      </p:sp>
      <p:sp>
        <p:nvSpPr>
          <p:cNvPr id="13" name="TextBox 13"/>
          <p:cNvSpPr txBox="1"/>
          <p:nvPr/>
        </p:nvSpPr>
        <p:spPr>
          <a:xfrm>
            <a:off x="715846" y="6481238"/>
            <a:ext cx="2635508" cy="537300"/>
          </a:xfrm>
          <a:prstGeom prst="rect">
            <a:avLst/>
          </a:prstGeom>
        </p:spPr>
        <p:txBody>
          <a:bodyPr lIns="0" tIns="0" rIns="0" bIns="0" rtlCol="0" anchor="t">
            <a:spAutoFit/>
          </a:bodyPr>
          <a:lstStyle/>
          <a:p>
            <a:pPr algn="l">
              <a:lnSpc>
                <a:spcPts val="3600"/>
              </a:lnSpc>
            </a:pPr>
            <a:r>
              <a:rPr lang="en-US" sz="3000" b="1">
                <a:solidFill>
                  <a:srgbClr val="000000"/>
                </a:solidFill>
                <a:latin typeface="Poppins Bold"/>
                <a:ea typeface="Poppins Bold"/>
                <a:cs typeface="Poppins Bold"/>
                <a:sym typeface="Poppins Bold"/>
              </a:rPr>
              <a:t>01.</a:t>
            </a:r>
          </a:p>
        </p:txBody>
      </p:sp>
      <p:sp>
        <p:nvSpPr>
          <p:cNvPr id="14" name="TextBox 14"/>
          <p:cNvSpPr txBox="1"/>
          <p:nvPr/>
        </p:nvSpPr>
        <p:spPr>
          <a:xfrm>
            <a:off x="3959941" y="7268672"/>
            <a:ext cx="3244093" cy="1596390"/>
          </a:xfrm>
          <a:prstGeom prst="rect">
            <a:avLst/>
          </a:prstGeom>
        </p:spPr>
        <p:txBody>
          <a:bodyPr lIns="0" tIns="0" rIns="0" bIns="0" rtlCol="0" anchor="t">
            <a:spAutoFit/>
          </a:bodyPr>
          <a:lstStyle/>
          <a:p>
            <a:pPr algn="l">
              <a:lnSpc>
                <a:spcPts val="3240"/>
              </a:lnSpc>
            </a:pPr>
            <a:r>
              <a:rPr lang="en-US" sz="1800">
                <a:solidFill>
                  <a:srgbClr val="000000"/>
                </a:solidFill>
                <a:latin typeface="Nunito"/>
                <a:ea typeface="Nunito"/>
                <a:cs typeface="Nunito"/>
                <a:sym typeface="Nunito"/>
              </a:rPr>
              <a:t>The four chambers of the heart control the blood flow and cardiac output.</a:t>
            </a:r>
          </a:p>
          <a:p>
            <a:pPr algn="l">
              <a:lnSpc>
                <a:spcPts val="3240"/>
              </a:lnSpc>
            </a:pPr>
            <a:endParaRPr lang="en-US" sz="1800">
              <a:solidFill>
                <a:srgbClr val="000000"/>
              </a:solidFill>
              <a:latin typeface="Nunito"/>
              <a:ea typeface="Nunito"/>
              <a:cs typeface="Nunito"/>
              <a:sym typeface="Nunito"/>
            </a:endParaRPr>
          </a:p>
        </p:txBody>
      </p:sp>
      <p:sp>
        <p:nvSpPr>
          <p:cNvPr id="15" name="TextBox 15"/>
          <p:cNvSpPr txBox="1"/>
          <p:nvPr/>
        </p:nvSpPr>
        <p:spPr>
          <a:xfrm>
            <a:off x="3959939" y="6481238"/>
            <a:ext cx="2635508" cy="537300"/>
          </a:xfrm>
          <a:prstGeom prst="rect">
            <a:avLst/>
          </a:prstGeom>
        </p:spPr>
        <p:txBody>
          <a:bodyPr lIns="0" tIns="0" rIns="0" bIns="0" rtlCol="0" anchor="t">
            <a:spAutoFit/>
          </a:bodyPr>
          <a:lstStyle/>
          <a:p>
            <a:pPr algn="l">
              <a:lnSpc>
                <a:spcPts val="3600"/>
              </a:lnSpc>
            </a:pPr>
            <a:r>
              <a:rPr lang="en-US" sz="3000" b="1">
                <a:solidFill>
                  <a:srgbClr val="000000"/>
                </a:solidFill>
                <a:latin typeface="Poppins Bold"/>
                <a:ea typeface="Poppins Bold"/>
                <a:cs typeface="Poppins Bold"/>
                <a:sym typeface="Poppins Bold"/>
              </a:rPr>
              <a:t>02.</a:t>
            </a:r>
          </a:p>
        </p:txBody>
      </p:sp>
      <p:sp>
        <p:nvSpPr>
          <p:cNvPr id="16" name="TextBox 16"/>
          <p:cNvSpPr txBox="1"/>
          <p:nvPr/>
        </p:nvSpPr>
        <p:spPr>
          <a:xfrm>
            <a:off x="10940353" y="3943267"/>
            <a:ext cx="1836991" cy="647700"/>
          </a:xfrm>
          <a:prstGeom prst="rect">
            <a:avLst/>
          </a:prstGeom>
        </p:spPr>
        <p:txBody>
          <a:bodyPr lIns="0" tIns="0" rIns="0" bIns="0" rtlCol="0" anchor="t">
            <a:spAutoFit/>
          </a:bodyPr>
          <a:lstStyle/>
          <a:p>
            <a:pPr algn="ctr">
              <a:lnSpc>
                <a:spcPts val="2519"/>
              </a:lnSpc>
              <a:spcBef>
                <a:spcPct val="0"/>
              </a:spcBef>
            </a:pPr>
            <a:r>
              <a:rPr lang="en-US" sz="2099" b="1">
                <a:solidFill>
                  <a:srgbClr val="FFFFFF"/>
                </a:solidFill>
                <a:latin typeface="Poppins Bold"/>
                <a:ea typeface="Poppins Bold"/>
                <a:cs typeface="Poppins Bold"/>
                <a:sym typeface="Poppins Bold"/>
              </a:rPr>
              <a:t>Apply to the case</a:t>
            </a:r>
          </a:p>
        </p:txBody>
      </p:sp>
      <p:sp>
        <p:nvSpPr>
          <p:cNvPr id="17" name="Freeform 17"/>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8" name="Freeform 18"/>
          <p:cNvSpPr/>
          <p:nvPr/>
        </p:nvSpPr>
        <p:spPr>
          <a:xfrm>
            <a:off x="13635407" y="-2519066"/>
            <a:ext cx="4058679" cy="4058679"/>
          </a:xfrm>
          <a:custGeom>
            <a:avLst/>
            <a:gdLst/>
            <a:ahLst/>
            <a:cxnLst/>
            <a:rect l="l" t="t" r="r" b="b"/>
            <a:pathLst>
              <a:path w="4058679" h="4058679">
                <a:moveTo>
                  <a:pt x="0" y="0"/>
                </a:moveTo>
                <a:lnTo>
                  <a:pt x="4058680" y="0"/>
                </a:lnTo>
                <a:lnTo>
                  <a:pt x="4058680" y="4058679"/>
                </a:lnTo>
                <a:lnTo>
                  <a:pt x="0" y="4058679"/>
                </a:lnTo>
                <a:lnTo>
                  <a:pt x="0" y="0"/>
                </a:lnTo>
                <a:close/>
              </a:path>
            </a:pathLst>
          </a:custGeom>
          <a:blipFill>
            <a:blip r:embed="rId3">
              <a:alphaModFix amt="65999"/>
            </a:blip>
            <a:stretch>
              <a:fillRect/>
            </a:stretch>
          </a:blipFill>
        </p:spPr>
        <p:txBody>
          <a:bodyPr/>
          <a:lstStyle/>
          <a:p>
            <a:endParaRPr lang="en-GB"/>
          </a:p>
        </p:txBody>
      </p:sp>
      <p:sp>
        <p:nvSpPr>
          <p:cNvPr id="19" name="Freeform 19"/>
          <p:cNvSpPr/>
          <p:nvPr/>
        </p:nvSpPr>
        <p:spPr>
          <a:xfrm flipH="1" flipV="1">
            <a:off x="-142341" y="2395012"/>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Freeform 20"/>
          <p:cNvSpPr/>
          <p:nvPr/>
        </p:nvSpPr>
        <p:spPr>
          <a:xfrm rot="-10800000" flipH="1" flipV="1">
            <a:off x="16782125" y="2818146"/>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1" name="TextBox 21"/>
          <p:cNvSpPr txBox="1"/>
          <p:nvPr/>
        </p:nvSpPr>
        <p:spPr>
          <a:xfrm>
            <a:off x="5581989" y="5336556"/>
            <a:ext cx="3244093" cy="1596390"/>
          </a:xfrm>
          <a:prstGeom prst="rect">
            <a:avLst/>
          </a:prstGeom>
        </p:spPr>
        <p:txBody>
          <a:bodyPr lIns="0" tIns="0" rIns="0" bIns="0" rtlCol="0" anchor="t">
            <a:spAutoFit/>
          </a:bodyPr>
          <a:lstStyle/>
          <a:p>
            <a:pPr algn="l">
              <a:lnSpc>
                <a:spcPts val="3240"/>
              </a:lnSpc>
            </a:pPr>
            <a:r>
              <a:rPr lang="en-US" sz="1800">
                <a:solidFill>
                  <a:srgbClr val="000000"/>
                </a:solidFill>
                <a:latin typeface="Nunito"/>
                <a:ea typeface="Nunito"/>
                <a:cs typeface="Nunito"/>
                <a:sym typeface="Nunito"/>
              </a:rPr>
              <a:t>Coronary arteries bring the oxygenated blood to the myocardium.</a:t>
            </a:r>
          </a:p>
          <a:p>
            <a:pPr algn="l">
              <a:lnSpc>
                <a:spcPts val="3240"/>
              </a:lnSpc>
            </a:pPr>
            <a:endParaRPr lang="en-US" sz="1800">
              <a:solidFill>
                <a:srgbClr val="000000"/>
              </a:solidFill>
              <a:latin typeface="Nunito"/>
              <a:ea typeface="Nunito"/>
              <a:cs typeface="Nunito"/>
              <a:sym typeface="Nunito"/>
            </a:endParaRPr>
          </a:p>
        </p:txBody>
      </p:sp>
      <p:sp>
        <p:nvSpPr>
          <p:cNvPr id="22" name="TextBox 22"/>
          <p:cNvSpPr txBox="1"/>
          <p:nvPr/>
        </p:nvSpPr>
        <p:spPr>
          <a:xfrm>
            <a:off x="5581987" y="4549122"/>
            <a:ext cx="2635508" cy="485775"/>
          </a:xfrm>
          <a:prstGeom prst="rect">
            <a:avLst/>
          </a:prstGeom>
        </p:spPr>
        <p:txBody>
          <a:bodyPr lIns="0" tIns="0" rIns="0" bIns="0" rtlCol="0" anchor="t">
            <a:spAutoFit/>
          </a:bodyPr>
          <a:lstStyle/>
          <a:p>
            <a:pPr algn="l">
              <a:lnSpc>
                <a:spcPts val="3600"/>
              </a:lnSpc>
            </a:pPr>
            <a:r>
              <a:rPr lang="en-US" sz="3000" b="1">
                <a:solidFill>
                  <a:srgbClr val="000000"/>
                </a:solidFill>
                <a:latin typeface="Poppins Bold"/>
                <a:ea typeface="Poppins Bold"/>
                <a:cs typeface="Poppins Bold"/>
                <a:sym typeface="Poppins Bold"/>
              </a:rPr>
              <a:t>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8826994" y="6304513"/>
            <a:ext cx="3693376" cy="3693376"/>
          </a:xfrm>
          <a:custGeom>
            <a:avLst/>
            <a:gdLst/>
            <a:ahLst/>
            <a:cxnLst/>
            <a:rect l="l" t="t" r="r" b="b"/>
            <a:pathLst>
              <a:path w="3693376" h="3693376">
                <a:moveTo>
                  <a:pt x="0" y="0"/>
                </a:moveTo>
                <a:lnTo>
                  <a:pt x="3693376" y="0"/>
                </a:lnTo>
                <a:lnTo>
                  <a:pt x="3693376" y="3693376"/>
                </a:lnTo>
                <a:lnTo>
                  <a:pt x="0" y="3693376"/>
                </a:lnTo>
                <a:lnTo>
                  <a:pt x="0" y="0"/>
                </a:lnTo>
                <a:close/>
              </a:path>
            </a:pathLst>
          </a:custGeom>
          <a:blipFill>
            <a:blip r:embed="rId3">
              <a:alphaModFix amt="65999"/>
            </a:blip>
            <a:stretch>
              <a:fillRect/>
            </a:stretch>
          </a:blipFill>
        </p:spPr>
        <p:txBody>
          <a:bodyPr/>
          <a:lstStyle/>
          <a:p>
            <a:endParaRPr lang="en-GB"/>
          </a:p>
        </p:txBody>
      </p:sp>
      <p:grpSp>
        <p:nvGrpSpPr>
          <p:cNvPr id="3" name="Group 3"/>
          <p:cNvGrpSpPr/>
          <p:nvPr/>
        </p:nvGrpSpPr>
        <p:grpSpPr>
          <a:xfrm>
            <a:off x="1923217" y="4818232"/>
            <a:ext cx="9696450" cy="3673964"/>
            <a:chOff x="0" y="0"/>
            <a:chExt cx="1502234" cy="569193"/>
          </a:xfrm>
        </p:grpSpPr>
        <p:sp>
          <p:nvSpPr>
            <p:cNvPr id="4" name="Freeform 4"/>
            <p:cNvSpPr/>
            <p:nvPr/>
          </p:nvSpPr>
          <p:spPr>
            <a:xfrm>
              <a:off x="0" y="0"/>
              <a:ext cx="1502234" cy="569193"/>
            </a:xfrm>
            <a:custGeom>
              <a:avLst/>
              <a:gdLst/>
              <a:ahLst/>
              <a:cxnLst/>
              <a:rect l="l" t="t" r="r" b="b"/>
              <a:pathLst>
                <a:path w="1502234" h="569193">
                  <a:moveTo>
                    <a:pt x="17565" y="0"/>
                  </a:moveTo>
                  <a:lnTo>
                    <a:pt x="1484668" y="0"/>
                  </a:lnTo>
                  <a:cubicBezTo>
                    <a:pt x="1494370" y="0"/>
                    <a:pt x="1502234" y="7864"/>
                    <a:pt x="1502234" y="17565"/>
                  </a:cubicBezTo>
                  <a:lnTo>
                    <a:pt x="1502234" y="551628"/>
                  </a:lnTo>
                  <a:cubicBezTo>
                    <a:pt x="1502234" y="561329"/>
                    <a:pt x="1494370" y="569193"/>
                    <a:pt x="1484668" y="569193"/>
                  </a:cubicBezTo>
                  <a:lnTo>
                    <a:pt x="17565" y="569193"/>
                  </a:lnTo>
                  <a:cubicBezTo>
                    <a:pt x="7864" y="569193"/>
                    <a:pt x="0" y="561329"/>
                    <a:pt x="0" y="551628"/>
                  </a:cubicBezTo>
                  <a:lnTo>
                    <a:pt x="0" y="17565"/>
                  </a:lnTo>
                  <a:cubicBezTo>
                    <a:pt x="0" y="7864"/>
                    <a:pt x="7864" y="0"/>
                    <a:pt x="17565" y="0"/>
                  </a:cubicBezTo>
                  <a:close/>
                </a:path>
              </a:pathLst>
            </a:custGeom>
            <a:blipFill>
              <a:blip r:embed="rId4"/>
              <a:stretch>
                <a:fillRect t="-38054" b="-38054"/>
              </a:stretch>
            </a:blipFill>
          </p:spPr>
          <p:txBody>
            <a:bodyPr/>
            <a:lstStyle/>
            <a:p>
              <a:endParaRPr lang="en-GB"/>
            </a:p>
          </p:txBody>
        </p:sp>
      </p:grpSp>
      <p:sp>
        <p:nvSpPr>
          <p:cNvPr id="5" name="Freeform 5"/>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2539821" y="2144592"/>
            <a:ext cx="646972" cy="617565"/>
          </a:xfrm>
          <a:custGeom>
            <a:avLst/>
            <a:gdLst/>
            <a:ahLst/>
            <a:cxnLst/>
            <a:rect l="l" t="t" r="r" b="b"/>
            <a:pathLst>
              <a:path w="646972" h="617565">
                <a:moveTo>
                  <a:pt x="0" y="0"/>
                </a:moveTo>
                <a:lnTo>
                  <a:pt x="646973" y="0"/>
                </a:lnTo>
                <a:lnTo>
                  <a:pt x="646973" y="617565"/>
                </a:lnTo>
                <a:lnTo>
                  <a:pt x="0" y="6175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12520370" y="4484090"/>
            <a:ext cx="646972" cy="617565"/>
          </a:xfrm>
          <a:custGeom>
            <a:avLst/>
            <a:gdLst/>
            <a:ahLst/>
            <a:cxnLst/>
            <a:rect l="l" t="t" r="r" b="b"/>
            <a:pathLst>
              <a:path w="646972" h="617565">
                <a:moveTo>
                  <a:pt x="0" y="0"/>
                </a:moveTo>
                <a:lnTo>
                  <a:pt x="646973" y="0"/>
                </a:lnTo>
                <a:lnTo>
                  <a:pt x="646973" y="617565"/>
                </a:lnTo>
                <a:lnTo>
                  <a:pt x="0" y="6175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12539821" y="6847596"/>
            <a:ext cx="646972" cy="617565"/>
          </a:xfrm>
          <a:custGeom>
            <a:avLst/>
            <a:gdLst/>
            <a:ahLst/>
            <a:cxnLst/>
            <a:rect l="l" t="t" r="r" b="b"/>
            <a:pathLst>
              <a:path w="646972" h="617565">
                <a:moveTo>
                  <a:pt x="0" y="0"/>
                </a:moveTo>
                <a:lnTo>
                  <a:pt x="646973" y="0"/>
                </a:lnTo>
                <a:lnTo>
                  <a:pt x="646973" y="617564"/>
                </a:lnTo>
                <a:lnTo>
                  <a:pt x="0" y="61756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1923217" y="2053487"/>
            <a:ext cx="9696450" cy="18954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Physiology and Lifestyle Impact</a:t>
            </a:r>
          </a:p>
        </p:txBody>
      </p:sp>
      <p:sp>
        <p:nvSpPr>
          <p:cNvPr id="10" name="TextBox 10"/>
          <p:cNvSpPr txBox="1"/>
          <p:nvPr/>
        </p:nvSpPr>
        <p:spPr>
          <a:xfrm>
            <a:off x="12524398" y="2909177"/>
            <a:ext cx="4421410" cy="777240"/>
          </a:xfrm>
          <a:prstGeom prst="rect">
            <a:avLst/>
          </a:prstGeom>
        </p:spPr>
        <p:txBody>
          <a:bodyPr lIns="0" tIns="0" rIns="0" bIns="0" rtlCol="0" anchor="t">
            <a:spAutoFit/>
          </a:bodyPr>
          <a:lstStyle/>
          <a:p>
            <a:pPr algn="l">
              <a:lnSpc>
                <a:spcPts val="3240"/>
              </a:lnSpc>
            </a:pPr>
            <a:r>
              <a:rPr lang="en-US" sz="1800">
                <a:solidFill>
                  <a:srgbClr val="000000"/>
                </a:solidFill>
                <a:latin typeface="Nunito"/>
                <a:ea typeface="Nunito"/>
                <a:cs typeface="Nunito"/>
                <a:sym typeface="Nunito"/>
              </a:rPr>
              <a:t>The left ventricle forces out oxygenated blood into the systemic circulation</a:t>
            </a:r>
          </a:p>
        </p:txBody>
      </p:sp>
      <p:sp>
        <p:nvSpPr>
          <p:cNvPr id="11" name="TextBox 11"/>
          <p:cNvSpPr txBox="1"/>
          <p:nvPr/>
        </p:nvSpPr>
        <p:spPr>
          <a:xfrm>
            <a:off x="13377602" y="2277162"/>
            <a:ext cx="2519584" cy="333375"/>
          </a:xfrm>
          <a:prstGeom prst="rect">
            <a:avLst/>
          </a:prstGeom>
        </p:spPr>
        <p:txBody>
          <a:bodyPr lIns="0" tIns="0" rIns="0" bIns="0" rtlCol="0" anchor="t">
            <a:spAutoFit/>
          </a:bodyPr>
          <a:lstStyle/>
          <a:p>
            <a:pPr algn="l">
              <a:lnSpc>
                <a:spcPts val="2520"/>
              </a:lnSpc>
            </a:pPr>
            <a:r>
              <a:rPr lang="en-US" sz="2100" b="1">
                <a:solidFill>
                  <a:srgbClr val="000000"/>
                </a:solidFill>
                <a:latin typeface="Poppins Bold"/>
                <a:ea typeface="Poppins Bold"/>
                <a:cs typeface="Poppins Bold"/>
                <a:sym typeface="Poppins Bold"/>
              </a:rPr>
              <a:t>Circulation</a:t>
            </a:r>
          </a:p>
        </p:txBody>
      </p:sp>
      <p:sp>
        <p:nvSpPr>
          <p:cNvPr id="12" name="TextBox 12"/>
          <p:cNvSpPr txBox="1"/>
          <p:nvPr/>
        </p:nvSpPr>
        <p:spPr>
          <a:xfrm>
            <a:off x="12520370" y="7714956"/>
            <a:ext cx="3844412" cy="1186815"/>
          </a:xfrm>
          <a:prstGeom prst="rect">
            <a:avLst/>
          </a:prstGeom>
        </p:spPr>
        <p:txBody>
          <a:bodyPr lIns="0" tIns="0" rIns="0" bIns="0" rtlCol="0" anchor="t">
            <a:spAutoFit/>
          </a:bodyPr>
          <a:lstStyle/>
          <a:p>
            <a:pPr algn="l">
              <a:lnSpc>
                <a:spcPts val="3240"/>
              </a:lnSpc>
            </a:pPr>
            <a:r>
              <a:rPr lang="en-US" sz="1800">
                <a:solidFill>
                  <a:srgbClr val="000000"/>
                </a:solidFill>
                <a:latin typeface="Nunito"/>
                <a:ea typeface="Nunito"/>
                <a:cs typeface="Nunito"/>
                <a:sym typeface="Nunito"/>
              </a:rPr>
              <a:t>Smoking in David Khan has destroyed endothelium in vascularity.</a:t>
            </a:r>
          </a:p>
          <a:p>
            <a:pPr algn="l">
              <a:lnSpc>
                <a:spcPts val="3240"/>
              </a:lnSpc>
            </a:pPr>
            <a:endParaRPr lang="en-US" sz="1800">
              <a:solidFill>
                <a:srgbClr val="000000"/>
              </a:solidFill>
              <a:latin typeface="Nunito"/>
              <a:ea typeface="Nunito"/>
              <a:cs typeface="Nunito"/>
              <a:sym typeface="Nunito"/>
            </a:endParaRPr>
          </a:p>
        </p:txBody>
      </p:sp>
      <p:sp>
        <p:nvSpPr>
          <p:cNvPr id="13" name="TextBox 13"/>
          <p:cNvSpPr txBox="1"/>
          <p:nvPr/>
        </p:nvSpPr>
        <p:spPr>
          <a:xfrm>
            <a:off x="13377602" y="6980166"/>
            <a:ext cx="2523611" cy="333375"/>
          </a:xfrm>
          <a:prstGeom prst="rect">
            <a:avLst/>
          </a:prstGeom>
        </p:spPr>
        <p:txBody>
          <a:bodyPr lIns="0" tIns="0" rIns="0" bIns="0" rtlCol="0" anchor="t">
            <a:spAutoFit/>
          </a:bodyPr>
          <a:lstStyle/>
          <a:p>
            <a:pPr algn="l">
              <a:lnSpc>
                <a:spcPts val="2520"/>
              </a:lnSpc>
            </a:pPr>
            <a:r>
              <a:rPr lang="en-US" sz="2100" b="1">
                <a:solidFill>
                  <a:srgbClr val="000000"/>
                </a:solidFill>
                <a:latin typeface="Poppins Bold"/>
                <a:ea typeface="Poppins Bold"/>
                <a:cs typeface="Poppins Bold"/>
                <a:sym typeface="Poppins Bold"/>
              </a:rPr>
              <a:t>Lifestyle</a:t>
            </a:r>
          </a:p>
        </p:txBody>
      </p:sp>
      <p:sp>
        <p:nvSpPr>
          <p:cNvPr id="14" name="TextBox 14"/>
          <p:cNvSpPr txBox="1"/>
          <p:nvPr/>
        </p:nvSpPr>
        <p:spPr>
          <a:xfrm>
            <a:off x="12520370" y="5288526"/>
            <a:ext cx="3844412" cy="777240"/>
          </a:xfrm>
          <a:prstGeom prst="rect">
            <a:avLst/>
          </a:prstGeom>
        </p:spPr>
        <p:txBody>
          <a:bodyPr lIns="0" tIns="0" rIns="0" bIns="0" rtlCol="0" anchor="t">
            <a:spAutoFit/>
          </a:bodyPr>
          <a:lstStyle/>
          <a:p>
            <a:pPr algn="l">
              <a:lnSpc>
                <a:spcPts val="3240"/>
              </a:lnSpc>
            </a:pPr>
            <a:r>
              <a:rPr lang="en-US" sz="1800">
                <a:solidFill>
                  <a:srgbClr val="000000"/>
                </a:solidFill>
                <a:latin typeface="Nunito"/>
                <a:ea typeface="Nunito"/>
                <a:cs typeface="Nunito"/>
                <a:sym typeface="Nunito"/>
              </a:rPr>
              <a:t>Coronary perfusion provides an oxygenated blood flow to the heart.</a:t>
            </a:r>
          </a:p>
        </p:txBody>
      </p:sp>
      <p:sp>
        <p:nvSpPr>
          <p:cNvPr id="15" name="TextBox 15"/>
          <p:cNvSpPr txBox="1"/>
          <p:nvPr/>
        </p:nvSpPr>
        <p:spPr>
          <a:xfrm>
            <a:off x="13377602" y="4605416"/>
            <a:ext cx="2523611" cy="333375"/>
          </a:xfrm>
          <a:prstGeom prst="rect">
            <a:avLst/>
          </a:prstGeom>
        </p:spPr>
        <p:txBody>
          <a:bodyPr lIns="0" tIns="0" rIns="0" bIns="0" rtlCol="0" anchor="t">
            <a:spAutoFit/>
          </a:bodyPr>
          <a:lstStyle/>
          <a:p>
            <a:pPr algn="l">
              <a:lnSpc>
                <a:spcPts val="2520"/>
              </a:lnSpc>
            </a:pPr>
            <a:r>
              <a:rPr lang="en-US" sz="2100" b="1">
                <a:solidFill>
                  <a:srgbClr val="000000"/>
                </a:solidFill>
                <a:latin typeface="Poppins Bold"/>
                <a:ea typeface="Poppins Bold"/>
                <a:cs typeface="Poppins Bold"/>
                <a:sym typeface="Poppins Bold"/>
              </a:rPr>
              <a:t>Blood Flow</a:t>
            </a:r>
          </a:p>
        </p:txBody>
      </p:sp>
      <p:sp>
        <p:nvSpPr>
          <p:cNvPr id="16" name="Freeform 16"/>
          <p:cNvSpPr/>
          <p:nvPr/>
        </p:nvSpPr>
        <p:spPr>
          <a:xfrm>
            <a:off x="-2716358" y="1688577"/>
            <a:ext cx="4058679" cy="4058679"/>
          </a:xfrm>
          <a:custGeom>
            <a:avLst/>
            <a:gdLst/>
            <a:ahLst/>
            <a:cxnLst/>
            <a:rect l="l" t="t" r="r" b="b"/>
            <a:pathLst>
              <a:path w="4058679" h="4058679">
                <a:moveTo>
                  <a:pt x="0" y="0"/>
                </a:moveTo>
                <a:lnTo>
                  <a:pt x="4058679" y="0"/>
                </a:lnTo>
                <a:lnTo>
                  <a:pt x="4058679" y="4058679"/>
                </a:lnTo>
                <a:lnTo>
                  <a:pt x="0" y="4058679"/>
                </a:lnTo>
                <a:lnTo>
                  <a:pt x="0" y="0"/>
                </a:lnTo>
                <a:close/>
              </a:path>
            </a:pathLst>
          </a:custGeom>
          <a:blipFill>
            <a:blip r:embed="rId3">
              <a:alphaModFix amt="65999"/>
            </a:blip>
            <a:stretch>
              <a:fillRect/>
            </a:stretch>
          </a:blipFill>
        </p:spPr>
        <p:txBody>
          <a:bodyPr/>
          <a:lstStyle/>
          <a:p>
            <a:endParaRPr lang="en-GB"/>
          </a:p>
        </p:txBody>
      </p:sp>
      <p:sp>
        <p:nvSpPr>
          <p:cNvPr id="17" name="Freeform 17"/>
          <p:cNvSpPr/>
          <p:nvPr/>
        </p:nvSpPr>
        <p:spPr>
          <a:xfrm flipV="1">
            <a:off x="16945808" y="3198741"/>
            <a:ext cx="2057400" cy="4114800"/>
          </a:xfrm>
          <a:custGeom>
            <a:avLst/>
            <a:gdLst/>
            <a:ahLst/>
            <a:cxnLst/>
            <a:rect l="l" t="t" r="r" b="b"/>
            <a:pathLst>
              <a:path w="2057400" h="4114800">
                <a:moveTo>
                  <a:pt x="0" y="4114800"/>
                </a:moveTo>
                <a:lnTo>
                  <a:pt x="2057400" y="4114800"/>
                </a:lnTo>
                <a:lnTo>
                  <a:pt x="2057400" y="0"/>
                </a:lnTo>
                <a:lnTo>
                  <a:pt x="0" y="0"/>
                </a:lnTo>
                <a:lnTo>
                  <a:pt x="0" y="411480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8" name="Freeform 18"/>
          <p:cNvSpPr/>
          <p:nvPr/>
        </p:nvSpPr>
        <p:spPr>
          <a:xfrm rot="-5400000">
            <a:off x="8881341" y="-1546487"/>
            <a:ext cx="2057400" cy="4114800"/>
          </a:xfrm>
          <a:custGeom>
            <a:avLst/>
            <a:gdLst/>
            <a:ahLst/>
            <a:cxnLst/>
            <a:rect l="l" t="t" r="r" b="b"/>
            <a:pathLst>
              <a:path w="2057400" h="4114800">
                <a:moveTo>
                  <a:pt x="0" y="0"/>
                </a:moveTo>
                <a:lnTo>
                  <a:pt x="2057400" y="0"/>
                </a:lnTo>
                <a:lnTo>
                  <a:pt x="2057400"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6431197" y="4221284"/>
            <a:ext cx="3693376" cy="3693376"/>
          </a:xfrm>
          <a:custGeom>
            <a:avLst/>
            <a:gdLst/>
            <a:ahLst/>
            <a:cxnLst/>
            <a:rect l="l" t="t" r="r" b="b"/>
            <a:pathLst>
              <a:path w="3693376" h="3693376">
                <a:moveTo>
                  <a:pt x="0" y="0"/>
                </a:moveTo>
                <a:lnTo>
                  <a:pt x="3693376" y="0"/>
                </a:lnTo>
                <a:lnTo>
                  <a:pt x="3693376" y="3693376"/>
                </a:lnTo>
                <a:lnTo>
                  <a:pt x="0" y="3693376"/>
                </a:lnTo>
                <a:lnTo>
                  <a:pt x="0" y="0"/>
                </a:lnTo>
                <a:close/>
              </a:path>
            </a:pathLst>
          </a:custGeom>
          <a:blipFill>
            <a:blip r:embed="rId3">
              <a:alphaModFix amt="65999"/>
            </a:blip>
            <a:stretch>
              <a:fillRect/>
            </a:stretch>
          </a:blipFill>
        </p:spPr>
        <p:txBody>
          <a:bodyPr/>
          <a:lstStyle/>
          <a:p>
            <a:endParaRPr lang="en-GB"/>
          </a:p>
        </p:txBody>
      </p:sp>
      <p:grpSp>
        <p:nvGrpSpPr>
          <p:cNvPr id="3" name="Group 3"/>
          <p:cNvGrpSpPr/>
          <p:nvPr/>
        </p:nvGrpSpPr>
        <p:grpSpPr>
          <a:xfrm>
            <a:off x="2671181" y="6504708"/>
            <a:ext cx="4267919" cy="4311218"/>
            <a:chOff x="0" y="0"/>
            <a:chExt cx="881442" cy="890384"/>
          </a:xfrm>
        </p:grpSpPr>
        <p:sp>
          <p:nvSpPr>
            <p:cNvPr id="4" name="Freeform 4"/>
            <p:cNvSpPr/>
            <p:nvPr/>
          </p:nvSpPr>
          <p:spPr>
            <a:xfrm flipH="1">
              <a:off x="0" y="0"/>
              <a:ext cx="881442" cy="890384"/>
            </a:xfrm>
            <a:custGeom>
              <a:avLst/>
              <a:gdLst/>
              <a:ahLst/>
              <a:cxnLst/>
              <a:rect l="l" t="t" r="r" b="b"/>
              <a:pathLst>
                <a:path w="881442" h="890384">
                  <a:moveTo>
                    <a:pt x="841534" y="0"/>
                  </a:moveTo>
                  <a:lnTo>
                    <a:pt x="39908" y="0"/>
                  </a:lnTo>
                  <a:cubicBezTo>
                    <a:pt x="29323" y="0"/>
                    <a:pt x="19173" y="4205"/>
                    <a:pt x="11689" y="11689"/>
                  </a:cubicBezTo>
                  <a:cubicBezTo>
                    <a:pt x="4204" y="19173"/>
                    <a:pt x="0" y="29323"/>
                    <a:pt x="0" y="39908"/>
                  </a:cubicBezTo>
                  <a:lnTo>
                    <a:pt x="0" y="850477"/>
                  </a:lnTo>
                  <a:cubicBezTo>
                    <a:pt x="0" y="861061"/>
                    <a:pt x="4204" y="871211"/>
                    <a:pt x="11689" y="878695"/>
                  </a:cubicBezTo>
                  <a:cubicBezTo>
                    <a:pt x="19173" y="886180"/>
                    <a:pt x="29323" y="890384"/>
                    <a:pt x="39908" y="890384"/>
                  </a:cubicBezTo>
                  <a:lnTo>
                    <a:pt x="841534" y="890384"/>
                  </a:lnTo>
                  <a:cubicBezTo>
                    <a:pt x="852118" y="890384"/>
                    <a:pt x="862269" y="886180"/>
                    <a:pt x="869753" y="878695"/>
                  </a:cubicBezTo>
                  <a:cubicBezTo>
                    <a:pt x="877237" y="871211"/>
                    <a:pt x="881442" y="861061"/>
                    <a:pt x="881442" y="850477"/>
                  </a:cubicBezTo>
                  <a:lnTo>
                    <a:pt x="881442" y="39908"/>
                  </a:lnTo>
                  <a:cubicBezTo>
                    <a:pt x="881442" y="29323"/>
                    <a:pt x="877237" y="19173"/>
                    <a:pt x="869753" y="11689"/>
                  </a:cubicBezTo>
                  <a:cubicBezTo>
                    <a:pt x="862269" y="4205"/>
                    <a:pt x="852118" y="0"/>
                    <a:pt x="841534" y="0"/>
                  </a:cubicBezTo>
                  <a:close/>
                </a:path>
              </a:pathLst>
            </a:custGeom>
            <a:blipFill>
              <a:blip r:embed="rId4"/>
              <a:stretch>
                <a:fillRect l="-11451" r="-39932"/>
              </a:stretch>
            </a:blipFill>
          </p:spPr>
          <p:txBody>
            <a:bodyPr/>
            <a:lstStyle/>
            <a:p>
              <a:endParaRPr lang="en-GB"/>
            </a:p>
          </p:txBody>
        </p:sp>
      </p:grpSp>
      <p:grpSp>
        <p:nvGrpSpPr>
          <p:cNvPr id="5" name="Group 5"/>
          <p:cNvGrpSpPr/>
          <p:nvPr/>
        </p:nvGrpSpPr>
        <p:grpSpPr>
          <a:xfrm>
            <a:off x="7161874" y="5465616"/>
            <a:ext cx="4267919" cy="5031643"/>
            <a:chOff x="0" y="0"/>
            <a:chExt cx="881442" cy="1039172"/>
          </a:xfrm>
        </p:grpSpPr>
        <p:sp>
          <p:nvSpPr>
            <p:cNvPr id="6" name="Freeform 6"/>
            <p:cNvSpPr/>
            <p:nvPr/>
          </p:nvSpPr>
          <p:spPr>
            <a:xfrm>
              <a:off x="0" y="0"/>
              <a:ext cx="881442" cy="1039172"/>
            </a:xfrm>
            <a:custGeom>
              <a:avLst/>
              <a:gdLst/>
              <a:ahLst/>
              <a:cxnLst/>
              <a:rect l="l" t="t" r="r" b="b"/>
              <a:pathLst>
                <a:path w="881442" h="1039172">
                  <a:moveTo>
                    <a:pt x="39908" y="0"/>
                  </a:moveTo>
                  <a:lnTo>
                    <a:pt x="841534" y="0"/>
                  </a:lnTo>
                  <a:cubicBezTo>
                    <a:pt x="852118" y="0"/>
                    <a:pt x="862269" y="4205"/>
                    <a:pt x="869753" y="11689"/>
                  </a:cubicBezTo>
                  <a:cubicBezTo>
                    <a:pt x="877237" y="19173"/>
                    <a:pt x="881442" y="29323"/>
                    <a:pt x="881442" y="39908"/>
                  </a:cubicBezTo>
                  <a:lnTo>
                    <a:pt x="881442" y="999264"/>
                  </a:lnTo>
                  <a:cubicBezTo>
                    <a:pt x="881442" y="1009848"/>
                    <a:pt x="877237" y="1019999"/>
                    <a:pt x="869753" y="1027483"/>
                  </a:cubicBezTo>
                  <a:cubicBezTo>
                    <a:pt x="862269" y="1034967"/>
                    <a:pt x="852118" y="1039172"/>
                    <a:pt x="841534" y="1039172"/>
                  </a:cubicBezTo>
                  <a:lnTo>
                    <a:pt x="39908" y="1039172"/>
                  </a:lnTo>
                  <a:cubicBezTo>
                    <a:pt x="29323" y="1039172"/>
                    <a:pt x="19173" y="1034967"/>
                    <a:pt x="11689" y="1027483"/>
                  </a:cubicBezTo>
                  <a:cubicBezTo>
                    <a:pt x="4205" y="1019999"/>
                    <a:pt x="0" y="1009848"/>
                    <a:pt x="0" y="999264"/>
                  </a:cubicBezTo>
                  <a:lnTo>
                    <a:pt x="0" y="39908"/>
                  </a:lnTo>
                  <a:cubicBezTo>
                    <a:pt x="0" y="29323"/>
                    <a:pt x="4205" y="19173"/>
                    <a:pt x="11689" y="11689"/>
                  </a:cubicBezTo>
                  <a:cubicBezTo>
                    <a:pt x="19173" y="4205"/>
                    <a:pt x="29323" y="0"/>
                    <a:pt x="39908" y="0"/>
                  </a:cubicBezTo>
                  <a:close/>
                </a:path>
              </a:pathLst>
            </a:custGeom>
            <a:blipFill>
              <a:blip r:embed="rId5"/>
              <a:stretch>
                <a:fillRect t="-13558" b="-13558"/>
              </a:stretch>
            </a:blipFill>
          </p:spPr>
          <p:txBody>
            <a:bodyPr/>
            <a:lstStyle/>
            <a:p>
              <a:endParaRPr lang="en-GB"/>
            </a:p>
          </p:txBody>
        </p:sp>
      </p:grpSp>
      <p:sp>
        <p:nvSpPr>
          <p:cNvPr id="7" name="Freeform 7"/>
          <p:cNvSpPr/>
          <p:nvPr/>
        </p:nvSpPr>
        <p:spPr>
          <a:xfrm>
            <a:off x="13847725" y="7981438"/>
            <a:ext cx="4058679" cy="4058679"/>
          </a:xfrm>
          <a:custGeom>
            <a:avLst/>
            <a:gdLst/>
            <a:ahLst/>
            <a:cxnLst/>
            <a:rect l="l" t="t" r="r" b="b"/>
            <a:pathLst>
              <a:path w="4058679" h="4058679">
                <a:moveTo>
                  <a:pt x="0" y="0"/>
                </a:moveTo>
                <a:lnTo>
                  <a:pt x="4058679" y="0"/>
                </a:lnTo>
                <a:lnTo>
                  <a:pt x="4058679" y="4058679"/>
                </a:lnTo>
                <a:lnTo>
                  <a:pt x="0" y="4058679"/>
                </a:lnTo>
                <a:lnTo>
                  <a:pt x="0" y="0"/>
                </a:lnTo>
                <a:close/>
              </a:path>
            </a:pathLst>
          </a:custGeom>
          <a:blipFill>
            <a:blip r:embed="rId3">
              <a:alphaModFix amt="65999"/>
            </a:blip>
            <a:stretch>
              <a:fillRect/>
            </a:stretch>
          </a:blipFill>
        </p:spPr>
        <p:txBody>
          <a:bodyPr/>
          <a:lstStyle/>
          <a:p>
            <a:endParaRPr lang="en-GB"/>
          </a:p>
        </p:txBody>
      </p:sp>
      <p:grpSp>
        <p:nvGrpSpPr>
          <p:cNvPr id="8" name="Group 8"/>
          <p:cNvGrpSpPr/>
          <p:nvPr/>
        </p:nvGrpSpPr>
        <p:grpSpPr>
          <a:xfrm>
            <a:off x="11680261" y="4728849"/>
            <a:ext cx="4334928" cy="5768410"/>
            <a:chOff x="0" y="0"/>
            <a:chExt cx="895281" cy="1191334"/>
          </a:xfrm>
        </p:grpSpPr>
        <p:sp>
          <p:nvSpPr>
            <p:cNvPr id="9" name="Freeform 9"/>
            <p:cNvSpPr/>
            <p:nvPr/>
          </p:nvSpPr>
          <p:spPr>
            <a:xfrm>
              <a:off x="0" y="0"/>
              <a:ext cx="895281" cy="1191334"/>
            </a:xfrm>
            <a:custGeom>
              <a:avLst/>
              <a:gdLst/>
              <a:ahLst/>
              <a:cxnLst/>
              <a:rect l="l" t="t" r="r" b="b"/>
              <a:pathLst>
                <a:path w="895281" h="1191334">
                  <a:moveTo>
                    <a:pt x="39291" y="0"/>
                  </a:moveTo>
                  <a:lnTo>
                    <a:pt x="855990" y="0"/>
                  </a:lnTo>
                  <a:cubicBezTo>
                    <a:pt x="866411" y="0"/>
                    <a:pt x="876404" y="4140"/>
                    <a:pt x="883773" y="11508"/>
                  </a:cubicBezTo>
                  <a:cubicBezTo>
                    <a:pt x="891141" y="18876"/>
                    <a:pt x="895281" y="28870"/>
                    <a:pt x="895281" y="39291"/>
                  </a:cubicBezTo>
                  <a:lnTo>
                    <a:pt x="895281" y="1152043"/>
                  </a:lnTo>
                  <a:cubicBezTo>
                    <a:pt x="895281" y="1162464"/>
                    <a:pt x="891141" y="1172458"/>
                    <a:pt x="883773" y="1179826"/>
                  </a:cubicBezTo>
                  <a:cubicBezTo>
                    <a:pt x="876404" y="1187194"/>
                    <a:pt x="866411" y="1191334"/>
                    <a:pt x="855990" y="1191334"/>
                  </a:cubicBezTo>
                  <a:lnTo>
                    <a:pt x="39291" y="1191334"/>
                  </a:lnTo>
                  <a:cubicBezTo>
                    <a:pt x="28870" y="1191334"/>
                    <a:pt x="18876" y="1187194"/>
                    <a:pt x="11508" y="1179826"/>
                  </a:cubicBezTo>
                  <a:cubicBezTo>
                    <a:pt x="4140" y="1172458"/>
                    <a:pt x="0" y="1162464"/>
                    <a:pt x="0" y="1152043"/>
                  </a:cubicBezTo>
                  <a:lnTo>
                    <a:pt x="0" y="39291"/>
                  </a:lnTo>
                  <a:cubicBezTo>
                    <a:pt x="0" y="28870"/>
                    <a:pt x="4140" y="18876"/>
                    <a:pt x="11508" y="11508"/>
                  </a:cubicBezTo>
                  <a:cubicBezTo>
                    <a:pt x="18876" y="4140"/>
                    <a:pt x="28870" y="0"/>
                    <a:pt x="39291" y="0"/>
                  </a:cubicBezTo>
                  <a:close/>
                </a:path>
              </a:pathLst>
            </a:custGeom>
            <a:blipFill>
              <a:blip r:embed="rId6"/>
              <a:stretch>
                <a:fillRect t="-6397" b="-6397"/>
              </a:stretch>
            </a:blipFill>
          </p:spPr>
          <p:txBody>
            <a:bodyPr/>
            <a:lstStyle/>
            <a:p>
              <a:endParaRPr lang="en-GB"/>
            </a:p>
          </p:txBody>
        </p:sp>
      </p:grpSp>
      <p:grpSp>
        <p:nvGrpSpPr>
          <p:cNvPr id="10" name="Group 10"/>
          <p:cNvGrpSpPr/>
          <p:nvPr/>
        </p:nvGrpSpPr>
        <p:grpSpPr>
          <a:xfrm>
            <a:off x="1926851" y="5161575"/>
            <a:ext cx="4893502" cy="3546462"/>
            <a:chOff x="0" y="0"/>
            <a:chExt cx="1102547" cy="799048"/>
          </a:xfrm>
        </p:grpSpPr>
        <p:sp>
          <p:nvSpPr>
            <p:cNvPr id="11" name="Freeform 11"/>
            <p:cNvSpPr/>
            <p:nvPr/>
          </p:nvSpPr>
          <p:spPr>
            <a:xfrm>
              <a:off x="0" y="0"/>
              <a:ext cx="1102547" cy="799048"/>
            </a:xfrm>
            <a:custGeom>
              <a:avLst/>
              <a:gdLst/>
              <a:ahLst/>
              <a:cxnLst/>
              <a:rect l="l" t="t" r="r" b="b"/>
              <a:pathLst>
                <a:path w="1102547" h="799048">
                  <a:moveTo>
                    <a:pt x="18540" y="0"/>
                  </a:moveTo>
                  <a:lnTo>
                    <a:pt x="1084007" y="0"/>
                  </a:lnTo>
                  <a:cubicBezTo>
                    <a:pt x="1088924" y="0"/>
                    <a:pt x="1093640" y="1953"/>
                    <a:pt x="1097117" y="5430"/>
                  </a:cubicBezTo>
                  <a:cubicBezTo>
                    <a:pt x="1100594" y="8907"/>
                    <a:pt x="1102547" y="13623"/>
                    <a:pt x="1102547" y="18540"/>
                  </a:cubicBezTo>
                  <a:lnTo>
                    <a:pt x="1102547" y="780508"/>
                  </a:lnTo>
                  <a:cubicBezTo>
                    <a:pt x="1102547" y="785425"/>
                    <a:pt x="1100594" y="790141"/>
                    <a:pt x="1097117" y="793617"/>
                  </a:cubicBezTo>
                  <a:cubicBezTo>
                    <a:pt x="1093640" y="797094"/>
                    <a:pt x="1088924" y="799048"/>
                    <a:pt x="1084007" y="799048"/>
                  </a:cubicBezTo>
                  <a:lnTo>
                    <a:pt x="18540" y="799048"/>
                  </a:lnTo>
                  <a:cubicBezTo>
                    <a:pt x="13623" y="799048"/>
                    <a:pt x="8907" y="797094"/>
                    <a:pt x="5430" y="793617"/>
                  </a:cubicBezTo>
                  <a:cubicBezTo>
                    <a:pt x="1953" y="790141"/>
                    <a:pt x="0" y="785425"/>
                    <a:pt x="0" y="780508"/>
                  </a:cubicBezTo>
                  <a:lnTo>
                    <a:pt x="0" y="18540"/>
                  </a:lnTo>
                  <a:cubicBezTo>
                    <a:pt x="0" y="13623"/>
                    <a:pt x="1953" y="8907"/>
                    <a:pt x="5430" y="5430"/>
                  </a:cubicBezTo>
                  <a:cubicBezTo>
                    <a:pt x="8907" y="1953"/>
                    <a:pt x="13623" y="0"/>
                    <a:pt x="18540" y="0"/>
                  </a:cubicBezTo>
                  <a:close/>
                </a:path>
              </a:pathLst>
            </a:custGeom>
            <a:solidFill>
              <a:srgbClr val="CD2C58"/>
            </a:solidFill>
          </p:spPr>
          <p:txBody>
            <a:bodyPr/>
            <a:lstStyle/>
            <a:p>
              <a:endParaRPr lang="en-GB"/>
            </a:p>
          </p:txBody>
        </p:sp>
        <p:sp>
          <p:nvSpPr>
            <p:cNvPr id="12" name="TextBox 12"/>
            <p:cNvSpPr txBox="1"/>
            <p:nvPr/>
          </p:nvSpPr>
          <p:spPr>
            <a:xfrm>
              <a:off x="0" y="-95250"/>
              <a:ext cx="1102547" cy="894298"/>
            </a:xfrm>
            <a:prstGeom prst="rect">
              <a:avLst/>
            </a:prstGeom>
          </p:spPr>
          <p:txBody>
            <a:bodyPr lIns="50800" tIns="50800" rIns="50800" bIns="50800" rtlCol="0" anchor="ctr"/>
            <a:lstStyle/>
            <a:p>
              <a:pPr algn="ctr">
                <a:lnSpc>
                  <a:spcPts val="3240"/>
                </a:lnSpc>
              </a:pPr>
              <a:endParaRPr/>
            </a:p>
          </p:txBody>
        </p:sp>
      </p:grpSp>
      <p:sp>
        <p:nvSpPr>
          <p:cNvPr id="13" name="Freeform 13"/>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4" name="Freeform 14"/>
          <p:cNvSpPr/>
          <p:nvPr/>
        </p:nvSpPr>
        <p:spPr>
          <a:xfrm>
            <a:off x="9144000" y="2698410"/>
            <a:ext cx="483266" cy="545783"/>
          </a:xfrm>
          <a:custGeom>
            <a:avLst/>
            <a:gdLst/>
            <a:ahLst/>
            <a:cxnLst/>
            <a:rect l="l" t="t" r="r" b="b"/>
            <a:pathLst>
              <a:path w="483266" h="545783">
                <a:moveTo>
                  <a:pt x="0" y="0"/>
                </a:moveTo>
                <a:lnTo>
                  <a:pt x="483266" y="0"/>
                </a:lnTo>
                <a:lnTo>
                  <a:pt x="483266" y="545782"/>
                </a:lnTo>
                <a:lnTo>
                  <a:pt x="0" y="54578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Freeform 15"/>
          <p:cNvSpPr/>
          <p:nvPr/>
        </p:nvSpPr>
        <p:spPr>
          <a:xfrm>
            <a:off x="3452033" y="5465616"/>
            <a:ext cx="602356" cy="602356"/>
          </a:xfrm>
          <a:custGeom>
            <a:avLst/>
            <a:gdLst/>
            <a:ahLst/>
            <a:cxnLst/>
            <a:rect l="l" t="t" r="r" b="b"/>
            <a:pathLst>
              <a:path w="602356" h="602356">
                <a:moveTo>
                  <a:pt x="0" y="0"/>
                </a:moveTo>
                <a:lnTo>
                  <a:pt x="602356" y="0"/>
                </a:lnTo>
                <a:lnTo>
                  <a:pt x="602356" y="602356"/>
                </a:lnTo>
                <a:lnTo>
                  <a:pt x="0" y="60235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TextBox 16"/>
          <p:cNvSpPr txBox="1"/>
          <p:nvPr/>
        </p:nvSpPr>
        <p:spPr>
          <a:xfrm>
            <a:off x="1028700" y="2351700"/>
            <a:ext cx="6956085" cy="2809875"/>
          </a:xfrm>
          <a:prstGeom prst="rect">
            <a:avLst/>
          </a:prstGeom>
        </p:spPr>
        <p:txBody>
          <a:bodyPr lIns="0" tIns="0" rIns="0" bIns="0" rtlCol="0" anchor="t">
            <a:spAutoFit/>
          </a:bodyPr>
          <a:lstStyle/>
          <a:p>
            <a:pPr marL="0" lvl="0" indent="0" algn="l">
              <a:lnSpc>
                <a:spcPts val="7200"/>
              </a:lnSpc>
            </a:pPr>
            <a:r>
              <a:rPr lang="en-US" sz="6000" b="1">
                <a:solidFill>
                  <a:srgbClr val="000000"/>
                </a:solidFill>
                <a:latin typeface="Poppins Bold"/>
                <a:ea typeface="Poppins Bold"/>
                <a:cs typeface="Poppins Bold"/>
                <a:sym typeface="Poppins Bold"/>
              </a:rPr>
              <a:t>Pathophysiology of CHD</a:t>
            </a:r>
          </a:p>
          <a:p>
            <a:pPr algn="l">
              <a:lnSpc>
                <a:spcPts val="7200"/>
              </a:lnSpc>
            </a:pPr>
            <a:endParaRPr lang="en-US" sz="6000" b="1">
              <a:solidFill>
                <a:srgbClr val="000000"/>
              </a:solidFill>
              <a:latin typeface="Poppins Bold"/>
              <a:ea typeface="Poppins Bold"/>
              <a:cs typeface="Poppins Bold"/>
              <a:sym typeface="Poppins Bold"/>
            </a:endParaRPr>
          </a:p>
        </p:txBody>
      </p:sp>
      <p:sp>
        <p:nvSpPr>
          <p:cNvPr id="17" name="TextBox 17"/>
          <p:cNvSpPr txBox="1"/>
          <p:nvPr/>
        </p:nvSpPr>
        <p:spPr>
          <a:xfrm>
            <a:off x="10124573" y="2488860"/>
            <a:ext cx="7134727" cy="2442214"/>
          </a:xfrm>
          <a:prstGeom prst="rect">
            <a:avLst/>
          </a:prstGeom>
        </p:spPr>
        <p:txBody>
          <a:bodyPr lIns="0" tIns="0" rIns="0" bIns="0" rtlCol="0" anchor="t">
            <a:spAutoFit/>
          </a:bodyPr>
          <a:lstStyle/>
          <a:p>
            <a:pPr algn="l">
              <a:lnSpc>
                <a:spcPts val="6659"/>
              </a:lnSpc>
            </a:pPr>
            <a:r>
              <a:rPr lang="en-US" sz="3699">
                <a:solidFill>
                  <a:srgbClr val="000000"/>
                </a:solidFill>
                <a:latin typeface="Nunito"/>
                <a:ea typeface="Nunito"/>
                <a:cs typeface="Nunito"/>
                <a:sym typeface="Nunito"/>
              </a:rPr>
              <a:t>In David Khan, atherosclerosis has been developed as a result of long exposure to risk factors.</a:t>
            </a:r>
          </a:p>
        </p:txBody>
      </p:sp>
      <p:sp>
        <p:nvSpPr>
          <p:cNvPr id="18" name="TextBox 18"/>
          <p:cNvSpPr txBox="1"/>
          <p:nvPr/>
        </p:nvSpPr>
        <p:spPr>
          <a:xfrm>
            <a:off x="9144000" y="1488735"/>
            <a:ext cx="4197415" cy="676275"/>
          </a:xfrm>
          <a:prstGeom prst="rect">
            <a:avLst/>
          </a:prstGeom>
        </p:spPr>
        <p:txBody>
          <a:bodyPr lIns="0" tIns="0" rIns="0" bIns="0" rtlCol="0" anchor="t">
            <a:spAutoFit/>
          </a:bodyPr>
          <a:lstStyle/>
          <a:p>
            <a:pPr algn="l">
              <a:lnSpc>
                <a:spcPts val="5159"/>
              </a:lnSpc>
            </a:pPr>
            <a:r>
              <a:rPr lang="en-US" sz="4299" b="1">
                <a:solidFill>
                  <a:srgbClr val="000000"/>
                </a:solidFill>
                <a:latin typeface="Poppins Bold"/>
                <a:ea typeface="Poppins Bold"/>
                <a:cs typeface="Poppins Bold"/>
                <a:sym typeface="Poppins Bold"/>
              </a:rPr>
              <a:t>Risk Factors</a:t>
            </a:r>
          </a:p>
        </p:txBody>
      </p:sp>
      <p:sp>
        <p:nvSpPr>
          <p:cNvPr id="19" name="TextBox 19"/>
          <p:cNvSpPr txBox="1"/>
          <p:nvPr/>
        </p:nvSpPr>
        <p:spPr>
          <a:xfrm>
            <a:off x="2440483" y="5932171"/>
            <a:ext cx="3743064" cy="2897507"/>
          </a:xfrm>
          <a:prstGeom prst="rect">
            <a:avLst/>
          </a:prstGeom>
        </p:spPr>
        <p:txBody>
          <a:bodyPr lIns="0" tIns="0" rIns="0" bIns="0" rtlCol="0" anchor="t">
            <a:spAutoFit/>
          </a:bodyPr>
          <a:lstStyle/>
          <a:p>
            <a:pPr algn="l">
              <a:lnSpc>
                <a:spcPts val="4679"/>
              </a:lnSpc>
            </a:pPr>
            <a:r>
              <a:rPr lang="en-US" sz="2599">
                <a:solidFill>
                  <a:srgbClr val="FFFFFF"/>
                </a:solidFill>
                <a:latin typeface="Nunito"/>
                <a:ea typeface="Nunito"/>
                <a:cs typeface="Nunito"/>
                <a:sym typeface="Nunito"/>
              </a:rPr>
              <a:t>Extreme obstruction is associated with a higher risk of myocardial infarction.</a:t>
            </a:r>
          </a:p>
          <a:p>
            <a:pPr algn="l">
              <a:lnSpc>
                <a:spcPts val="4679"/>
              </a:lnSpc>
            </a:pPr>
            <a:endParaRPr lang="en-US" sz="2599">
              <a:solidFill>
                <a:srgbClr val="FFFFFF"/>
              </a:solidFill>
              <a:latin typeface="Nunito"/>
              <a:ea typeface="Nunito"/>
              <a:cs typeface="Nunito"/>
              <a:sym typeface="Nunito"/>
            </a:endParaRPr>
          </a:p>
        </p:txBody>
      </p:sp>
      <p:sp>
        <p:nvSpPr>
          <p:cNvPr id="20" name="Freeform 20"/>
          <p:cNvSpPr/>
          <p:nvPr/>
        </p:nvSpPr>
        <p:spPr>
          <a:xfrm flipH="1" flipV="1">
            <a:off x="-472069" y="4221284"/>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1" name="Freeform 21"/>
          <p:cNvSpPr/>
          <p:nvPr/>
        </p:nvSpPr>
        <p:spPr>
          <a:xfrm rot="-5400000" flipV="1">
            <a:off x="13904185" y="-1397523"/>
            <a:ext cx="2057400" cy="4114800"/>
          </a:xfrm>
          <a:custGeom>
            <a:avLst/>
            <a:gdLst/>
            <a:ahLst/>
            <a:cxnLst/>
            <a:rect l="l" t="t" r="r" b="b"/>
            <a:pathLst>
              <a:path w="2057400" h="4114800">
                <a:moveTo>
                  <a:pt x="0" y="4114800"/>
                </a:moveTo>
                <a:lnTo>
                  <a:pt x="2057400" y="4114800"/>
                </a:lnTo>
                <a:lnTo>
                  <a:pt x="2057400" y="0"/>
                </a:lnTo>
                <a:lnTo>
                  <a:pt x="0" y="0"/>
                </a:lnTo>
                <a:lnTo>
                  <a:pt x="0" y="411480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2575825" y="4794272"/>
            <a:ext cx="5140691" cy="5054941"/>
            <a:chOff x="0" y="0"/>
            <a:chExt cx="1353927" cy="1331342"/>
          </a:xfrm>
        </p:grpSpPr>
        <p:sp>
          <p:nvSpPr>
            <p:cNvPr id="3" name="Freeform 3"/>
            <p:cNvSpPr/>
            <p:nvPr/>
          </p:nvSpPr>
          <p:spPr>
            <a:xfrm>
              <a:off x="0" y="0"/>
              <a:ext cx="1353927" cy="1331342"/>
            </a:xfrm>
            <a:custGeom>
              <a:avLst/>
              <a:gdLst/>
              <a:ahLst/>
              <a:cxnLst/>
              <a:rect l="l" t="t" r="r" b="b"/>
              <a:pathLst>
                <a:path w="1353927" h="1331342">
                  <a:moveTo>
                    <a:pt x="34638" y="0"/>
                  </a:moveTo>
                  <a:lnTo>
                    <a:pt x="1319289" y="0"/>
                  </a:lnTo>
                  <a:cubicBezTo>
                    <a:pt x="1328475" y="0"/>
                    <a:pt x="1337286" y="3649"/>
                    <a:pt x="1343781" y="10145"/>
                  </a:cubicBezTo>
                  <a:cubicBezTo>
                    <a:pt x="1350277" y="16641"/>
                    <a:pt x="1353927" y="25452"/>
                    <a:pt x="1353927" y="34638"/>
                  </a:cubicBezTo>
                  <a:lnTo>
                    <a:pt x="1353927" y="1296704"/>
                  </a:lnTo>
                  <a:cubicBezTo>
                    <a:pt x="1353927" y="1305891"/>
                    <a:pt x="1350277" y="1314701"/>
                    <a:pt x="1343781" y="1321197"/>
                  </a:cubicBezTo>
                  <a:cubicBezTo>
                    <a:pt x="1337286" y="1327693"/>
                    <a:pt x="1328475" y="1331342"/>
                    <a:pt x="1319289" y="1331342"/>
                  </a:cubicBezTo>
                  <a:lnTo>
                    <a:pt x="34638" y="1331342"/>
                  </a:lnTo>
                  <a:cubicBezTo>
                    <a:pt x="25452" y="1331342"/>
                    <a:pt x="16641" y="1327693"/>
                    <a:pt x="10145" y="1321197"/>
                  </a:cubicBezTo>
                  <a:cubicBezTo>
                    <a:pt x="3649" y="1314701"/>
                    <a:pt x="0" y="1305891"/>
                    <a:pt x="0" y="1296704"/>
                  </a:cubicBezTo>
                  <a:lnTo>
                    <a:pt x="0" y="34638"/>
                  </a:lnTo>
                  <a:cubicBezTo>
                    <a:pt x="0" y="25452"/>
                    <a:pt x="3649" y="16641"/>
                    <a:pt x="10145" y="10145"/>
                  </a:cubicBezTo>
                  <a:cubicBezTo>
                    <a:pt x="16641" y="3649"/>
                    <a:pt x="25452" y="0"/>
                    <a:pt x="34638" y="0"/>
                  </a:cubicBezTo>
                  <a:close/>
                </a:path>
              </a:pathLst>
            </a:custGeom>
            <a:solidFill>
              <a:srgbClr val="CD2C58"/>
            </a:solidFill>
          </p:spPr>
          <p:txBody>
            <a:bodyPr/>
            <a:lstStyle/>
            <a:p>
              <a:endParaRPr lang="en-GB"/>
            </a:p>
          </p:txBody>
        </p:sp>
        <p:sp>
          <p:nvSpPr>
            <p:cNvPr id="4" name="TextBox 4"/>
            <p:cNvSpPr txBox="1"/>
            <p:nvPr/>
          </p:nvSpPr>
          <p:spPr>
            <a:xfrm>
              <a:off x="0" y="-95250"/>
              <a:ext cx="1353927" cy="1426592"/>
            </a:xfrm>
            <a:prstGeom prst="rect">
              <a:avLst/>
            </a:prstGeom>
          </p:spPr>
          <p:txBody>
            <a:bodyPr lIns="50800" tIns="50800" rIns="50800" bIns="50800" rtlCol="0" anchor="ctr"/>
            <a:lstStyle/>
            <a:p>
              <a:pPr algn="ctr">
                <a:lnSpc>
                  <a:spcPts val="3240"/>
                </a:lnSpc>
              </a:pPr>
              <a:endParaRPr/>
            </a:p>
          </p:txBody>
        </p:sp>
      </p:grpSp>
      <p:sp>
        <p:nvSpPr>
          <p:cNvPr id="5" name="Freeform 5"/>
          <p:cNvSpPr/>
          <p:nvPr/>
        </p:nvSpPr>
        <p:spPr>
          <a:xfrm>
            <a:off x="7363424" y="4080916"/>
            <a:ext cx="3343120" cy="3343120"/>
          </a:xfrm>
          <a:custGeom>
            <a:avLst/>
            <a:gdLst/>
            <a:ahLst/>
            <a:cxnLst/>
            <a:rect l="l" t="t" r="r" b="b"/>
            <a:pathLst>
              <a:path w="3343120" h="3343120">
                <a:moveTo>
                  <a:pt x="0" y="0"/>
                </a:moveTo>
                <a:lnTo>
                  <a:pt x="3343120" y="0"/>
                </a:lnTo>
                <a:lnTo>
                  <a:pt x="3343120" y="3343120"/>
                </a:lnTo>
                <a:lnTo>
                  <a:pt x="0" y="3343120"/>
                </a:lnTo>
                <a:lnTo>
                  <a:pt x="0" y="0"/>
                </a:lnTo>
                <a:close/>
              </a:path>
            </a:pathLst>
          </a:custGeom>
          <a:blipFill>
            <a:blip r:embed="rId3">
              <a:alphaModFix amt="65999"/>
            </a:blip>
            <a:stretch>
              <a:fillRect/>
            </a:stretch>
          </a:blipFill>
        </p:spPr>
        <p:txBody>
          <a:bodyPr/>
          <a:lstStyle/>
          <a:p>
            <a:endParaRPr lang="en-GB"/>
          </a:p>
        </p:txBody>
      </p:sp>
      <p:sp>
        <p:nvSpPr>
          <p:cNvPr id="6" name="Freeform 6"/>
          <p:cNvSpPr/>
          <p:nvPr/>
        </p:nvSpPr>
        <p:spPr>
          <a:xfrm rot="-5400000" flipV="1">
            <a:off x="14630415" y="-1397523"/>
            <a:ext cx="2057400" cy="4114800"/>
          </a:xfrm>
          <a:custGeom>
            <a:avLst/>
            <a:gdLst/>
            <a:ahLst/>
            <a:cxnLst/>
            <a:rect l="l" t="t" r="r" b="b"/>
            <a:pathLst>
              <a:path w="2057400" h="4114800">
                <a:moveTo>
                  <a:pt x="0" y="4114800"/>
                </a:moveTo>
                <a:lnTo>
                  <a:pt x="2057400" y="4114800"/>
                </a:lnTo>
                <a:lnTo>
                  <a:pt x="2057400" y="0"/>
                </a:lnTo>
                <a:lnTo>
                  <a:pt x="0" y="0"/>
                </a:lnTo>
                <a:lnTo>
                  <a:pt x="0" y="411480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8680817" y="1446279"/>
            <a:ext cx="7927170" cy="3189814"/>
            <a:chOff x="0" y="0"/>
            <a:chExt cx="1714514" cy="689903"/>
          </a:xfrm>
        </p:grpSpPr>
        <p:sp>
          <p:nvSpPr>
            <p:cNvPr id="8" name="Freeform 8"/>
            <p:cNvSpPr/>
            <p:nvPr/>
          </p:nvSpPr>
          <p:spPr>
            <a:xfrm>
              <a:off x="0" y="0"/>
              <a:ext cx="1714514" cy="689903"/>
            </a:xfrm>
            <a:custGeom>
              <a:avLst/>
              <a:gdLst/>
              <a:ahLst/>
              <a:cxnLst/>
              <a:rect l="l" t="t" r="r" b="b"/>
              <a:pathLst>
                <a:path w="1714514" h="689903">
                  <a:moveTo>
                    <a:pt x="23439" y="0"/>
                  </a:moveTo>
                  <a:lnTo>
                    <a:pt x="1691075" y="0"/>
                  </a:lnTo>
                  <a:cubicBezTo>
                    <a:pt x="1704020" y="0"/>
                    <a:pt x="1714514" y="10494"/>
                    <a:pt x="1714514" y="23439"/>
                  </a:cubicBezTo>
                  <a:lnTo>
                    <a:pt x="1714514" y="666464"/>
                  </a:lnTo>
                  <a:cubicBezTo>
                    <a:pt x="1714514" y="679409"/>
                    <a:pt x="1704020" y="689903"/>
                    <a:pt x="1691075" y="689903"/>
                  </a:cubicBezTo>
                  <a:lnTo>
                    <a:pt x="23439" y="689903"/>
                  </a:lnTo>
                  <a:cubicBezTo>
                    <a:pt x="17223" y="689903"/>
                    <a:pt x="11261" y="687434"/>
                    <a:pt x="6865" y="683038"/>
                  </a:cubicBezTo>
                  <a:cubicBezTo>
                    <a:pt x="2469" y="678642"/>
                    <a:pt x="0" y="672681"/>
                    <a:pt x="0" y="666464"/>
                  </a:cubicBezTo>
                  <a:lnTo>
                    <a:pt x="0" y="23439"/>
                  </a:lnTo>
                  <a:cubicBezTo>
                    <a:pt x="0" y="10494"/>
                    <a:pt x="10494" y="0"/>
                    <a:pt x="23439" y="0"/>
                  </a:cubicBezTo>
                  <a:close/>
                </a:path>
              </a:pathLst>
            </a:custGeom>
            <a:blipFill>
              <a:blip r:embed="rId6"/>
              <a:stretch>
                <a:fillRect t="-37147" b="-28679"/>
              </a:stretch>
            </a:blipFill>
          </p:spPr>
          <p:txBody>
            <a:bodyPr/>
            <a:lstStyle/>
            <a:p>
              <a:endParaRPr lang="en-GB"/>
            </a:p>
          </p:txBody>
        </p:sp>
      </p:grpSp>
      <p:grpSp>
        <p:nvGrpSpPr>
          <p:cNvPr id="9" name="Group 9"/>
          <p:cNvGrpSpPr/>
          <p:nvPr/>
        </p:nvGrpSpPr>
        <p:grpSpPr>
          <a:xfrm>
            <a:off x="8661858" y="4794272"/>
            <a:ext cx="3913967" cy="4046450"/>
            <a:chOff x="0" y="0"/>
            <a:chExt cx="846525" cy="875179"/>
          </a:xfrm>
        </p:grpSpPr>
        <p:sp>
          <p:nvSpPr>
            <p:cNvPr id="10" name="Freeform 10"/>
            <p:cNvSpPr/>
            <p:nvPr/>
          </p:nvSpPr>
          <p:spPr>
            <a:xfrm>
              <a:off x="0" y="0"/>
              <a:ext cx="846525" cy="875179"/>
            </a:xfrm>
            <a:custGeom>
              <a:avLst/>
              <a:gdLst/>
              <a:ahLst/>
              <a:cxnLst/>
              <a:rect l="l" t="t" r="r" b="b"/>
              <a:pathLst>
                <a:path w="846525" h="875179">
                  <a:moveTo>
                    <a:pt x="47473" y="0"/>
                  </a:moveTo>
                  <a:lnTo>
                    <a:pt x="799053" y="0"/>
                  </a:lnTo>
                  <a:cubicBezTo>
                    <a:pt x="811643" y="0"/>
                    <a:pt x="823718" y="5002"/>
                    <a:pt x="832621" y="13904"/>
                  </a:cubicBezTo>
                  <a:cubicBezTo>
                    <a:pt x="841524" y="22807"/>
                    <a:pt x="846525" y="34882"/>
                    <a:pt x="846525" y="47473"/>
                  </a:cubicBezTo>
                  <a:lnTo>
                    <a:pt x="846525" y="827707"/>
                  </a:lnTo>
                  <a:cubicBezTo>
                    <a:pt x="846525" y="853925"/>
                    <a:pt x="825271" y="875179"/>
                    <a:pt x="799053" y="875179"/>
                  </a:cubicBezTo>
                  <a:lnTo>
                    <a:pt x="47473" y="875179"/>
                  </a:lnTo>
                  <a:cubicBezTo>
                    <a:pt x="34882" y="875179"/>
                    <a:pt x="22807" y="870178"/>
                    <a:pt x="13904" y="861275"/>
                  </a:cubicBezTo>
                  <a:cubicBezTo>
                    <a:pt x="5002" y="852372"/>
                    <a:pt x="0" y="840297"/>
                    <a:pt x="0" y="827707"/>
                  </a:cubicBezTo>
                  <a:lnTo>
                    <a:pt x="0" y="47473"/>
                  </a:lnTo>
                  <a:cubicBezTo>
                    <a:pt x="0" y="34882"/>
                    <a:pt x="5002" y="22807"/>
                    <a:pt x="13904" y="13904"/>
                  </a:cubicBezTo>
                  <a:cubicBezTo>
                    <a:pt x="22807" y="5002"/>
                    <a:pt x="34882" y="0"/>
                    <a:pt x="47473" y="0"/>
                  </a:cubicBezTo>
                  <a:close/>
                </a:path>
              </a:pathLst>
            </a:custGeom>
            <a:blipFill>
              <a:blip r:embed="rId7"/>
              <a:stretch>
                <a:fillRect t="-22478" b="-22478"/>
              </a:stretch>
            </a:blipFill>
          </p:spPr>
          <p:txBody>
            <a:bodyPr/>
            <a:lstStyle/>
            <a:p>
              <a:endParaRPr lang="en-GB"/>
            </a:p>
          </p:txBody>
        </p:sp>
      </p:grpSp>
      <p:sp>
        <p:nvSpPr>
          <p:cNvPr id="11" name="Freeform 11"/>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2" name="Freeform 12"/>
          <p:cNvSpPr/>
          <p:nvPr/>
        </p:nvSpPr>
        <p:spPr>
          <a:xfrm>
            <a:off x="13214000" y="5255631"/>
            <a:ext cx="775431" cy="568179"/>
          </a:xfrm>
          <a:custGeom>
            <a:avLst/>
            <a:gdLst/>
            <a:ahLst/>
            <a:cxnLst/>
            <a:rect l="l" t="t" r="r" b="b"/>
            <a:pathLst>
              <a:path w="775431" h="568179">
                <a:moveTo>
                  <a:pt x="0" y="0"/>
                </a:moveTo>
                <a:lnTo>
                  <a:pt x="775431" y="0"/>
                </a:lnTo>
                <a:lnTo>
                  <a:pt x="775431" y="568180"/>
                </a:lnTo>
                <a:lnTo>
                  <a:pt x="0" y="56818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TextBox 13"/>
          <p:cNvSpPr txBox="1"/>
          <p:nvPr/>
        </p:nvSpPr>
        <p:spPr>
          <a:xfrm>
            <a:off x="1655942" y="2346726"/>
            <a:ext cx="6724669" cy="18954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Symptoms</a:t>
            </a:r>
          </a:p>
          <a:p>
            <a:pPr algn="l">
              <a:lnSpc>
                <a:spcPts val="7200"/>
              </a:lnSpc>
            </a:pPr>
            <a:endParaRPr lang="en-US" sz="6000" b="1">
              <a:solidFill>
                <a:srgbClr val="000000"/>
              </a:solidFill>
              <a:latin typeface="Poppins Bold"/>
              <a:ea typeface="Poppins Bold"/>
              <a:cs typeface="Poppins Bold"/>
              <a:sym typeface="Poppins Bold"/>
            </a:endParaRPr>
          </a:p>
        </p:txBody>
      </p:sp>
      <p:sp>
        <p:nvSpPr>
          <p:cNvPr id="14" name="TextBox 14"/>
          <p:cNvSpPr txBox="1"/>
          <p:nvPr/>
        </p:nvSpPr>
        <p:spPr>
          <a:xfrm>
            <a:off x="12752580" y="5595211"/>
            <a:ext cx="4963935" cy="4583434"/>
          </a:xfrm>
          <a:prstGeom prst="rect">
            <a:avLst/>
          </a:prstGeom>
        </p:spPr>
        <p:txBody>
          <a:bodyPr lIns="0" tIns="0" rIns="0" bIns="0" rtlCol="0" anchor="t">
            <a:spAutoFit/>
          </a:bodyPr>
          <a:lstStyle/>
          <a:p>
            <a:pPr algn="l">
              <a:lnSpc>
                <a:spcPts val="7379"/>
              </a:lnSpc>
            </a:pPr>
            <a:r>
              <a:rPr lang="en-US" sz="4099">
                <a:solidFill>
                  <a:srgbClr val="FFFFFF"/>
                </a:solidFill>
                <a:latin typeface="Nunito"/>
                <a:ea typeface="Nunito"/>
                <a:cs typeface="Nunito"/>
                <a:sym typeface="Nunito"/>
              </a:rPr>
              <a:t>Shortness of breath is an indication of reduced cardiac output.</a:t>
            </a:r>
          </a:p>
          <a:p>
            <a:pPr algn="l">
              <a:lnSpc>
                <a:spcPts val="7379"/>
              </a:lnSpc>
            </a:pPr>
            <a:endParaRPr lang="en-US" sz="4099">
              <a:solidFill>
                <a:srgbClr val="FFFFFF"/>
              </a:solidFill>
              <a:latin typeface="Nunito"/>
              <a:ea typeface="Nunito"/>
              <a:cs typeface="Nunito"/>
              <a:sym typeface="Nunito"/>
            </a:endParaRPr>
          </a:p>
        </p:txBody>
      </p:sp>
      <p:sp>
        <p:nvSpPr>
          <p:cNvPr id="15" name="TextBox 15"/>
          <p:cNvSpPr txBox="1"/>
          <p:nvPr/>
        </p:nvSpPr>
        <p:spPr>
          <a:xfrm>
            <a:off x="1028700" y="4461867"/>
            <a:ext cx="7351911" cy="5387346"/>
          </a:xfrm>
          <a:prstGeom prst="rect">
            <a:avLst/>
          </a:prstGeom>
        </p:spPr>
        <p:txBody>
          <a:bodyPr lIns="0" tIns="0" rIns="0" bIns="0" rtlCol="0" anchor="t">
            <a:spAutoFit/>
          </a:bodyPr>
          <a:lstStyle/>
          <a:p>
            <a:pPr algn="l">
              <a:lnSpc>
                <a:spcPts val="8639"/>
              </a:lnSpc>
            </a:pPr>
            <a:r>
              <a:rPr lang="en-US" sz="4799">
                <a:solidFill>
                  <a:srgbClr val="000000"/>
                </a:solidFill>
                <a:latin typeface="Nunito"/>
                <a:ea typeface="Nunito"/>
                <a:cs typeface="Nunito"/>
                <a:sym typeface="Nunito"/>
              </a:rPr>
              <a:t>The angina is expected to occur in David Khan because of the low supply of myocardial oxygen.</a:t>
            </a:r>
          </a:p>
          <a:p>
            <a:pPr algn="l">
              <a:lnSpc>
                <a:spcPts val="8639"/>
              </a:lnSpc>
            </a:pPr>
            <a:endParaRPr lang="en-US" sz="4799">
              <a:solidFill>
                <a:srgbClr val="000000"/>
              </a:solidFill>
              <a:latin typeface="Nunito"/>
              <a:ea typeface="Nunito"/>
              <a:cs typeface="Nunito"/>
              <a:sym typeface="Nunito"/>
            </a:endParaRPr>
          </a:p>
        </p:txBody>
      </p:sp>
      <p:sp>
        <p:nvSpPr>
          <p:cNvPr id="16" name="TextBox 16"/>
          <p:cNvSpPr txBox="1"/>
          <p:nvPr/>
        </p:nvSpPr>
        <p:spPr>
          <a:xfrm>
            <a:off x="1028700" y="4052341"/>
            <a:ext cx="3592328" cy="552450"/>
          </a:xfrm>
          <a:prstGeom prst="rect">
            <a:avLst/>
          </a:prstGeom>
        </p:spPr>
        <p:txBody>
          <a:bodyPr lIns="0" tIns="0" rIns="0" bIns="0" rtlCol="0" anchor="t">
            <a:spAutoFit/>
          </a:bodyPr>
          <a:lstStyle/>
          <a:p>
            <a:pPr algn="l">
              <a:lnSpc>
                <a:spcPts val="4199"/>
              </a:lnSpc>
            </a:pPr>
            <a:r>
              <a:rPr lang="en-US" sz="3499" b="1">
                <a:solidFill>
                  <a:srgbClr val="000000"/>
                </a:solidFill>
                <a:latin typeface="Poppins Bold"/>
                <a:ea typeface="Poppins Bold"/>
                <a:cs typeface="Poppins Bold"/>
                <a:sym typeface="Poppins Bold"/>
              </a:rPr>
              <a:t>Primary Care</a:t>
            </a:r>
          </a:p>
        </p:txBody>
      </p:sp>
      <p:sp>
        <p:nvSpPr>
          <p:cNvPr id="17" name="Freeform 17"/>
          <p:cNvSpPr/>
          <p:nvPr/>
        </p:nvSpPr>
        <p:spPr>
          <a:xfrm flipH="1" flipV="1">
            <a:off x="-320744" y="6960869"/>
            <a:ext cx="1663065" cy="3326131"/>
          </a:xfrm>
          <a:custGeom>
            <a:avLst/>
            <a:gdLst/>
            <a:ahLst/>
            <a:cxnLst/>
            <a:rect l="l" t="t" r="r" b="b"/>
            <a:pathLst>
              <a:path w="1663065" h="3326131">
                <a:moveTo>
                  <a:pt x="1663065" y="3326131"/>
                </a:moveTo>
                <a:lnTo>
                  <a:pt x="0" y="3326131"/>
                </a:lnTo>
                <a:lnTo>
                  <a:pt x="0" y="0"/>
                </a:lnTo>
                <a:lnTo>
                  <a:pt x="1663065" y="0"/>
                </a:lnTo>
                <a:lnTo>
                  <a:pt x="1663065" y="332613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10891110" y="2302490"/>
            <a:ext cx="6002317" cy="28098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 Evidence-Based Care Plan</a:t>
            </a:r>
          </a:p>
        </p:txBody>
      </p:sp>
      <p:sp>
        <p:nvSpPr>
          <p:cNvPr id="3" name="TextBox 3"/>
          <p:cNvSpPr txBox="1"/>
          <p:nvPr/>
        </p:nvSpPr>
        <p:spPr>
          <a:xfrm>
            <a:off x="10891112" y="5499206"/>
            <a:ext cx="5522261" cy="2385062"/>
          </a:xfrm>
          <a:prstGeom prst="rect">
            <a:avLst/>
          </a:prstGeom>
        </p:spPr>
        <p:txBody>
          <a:bodyPr lIns="0" tIns="0" rIns="0" bIns="0" rtlCol="0" anchor="t">
            <a:spAutoFit/>
          </a:bodyPr>
          <a:lstStyle/>
          <a:p>
            <a:pPr algn="l">
              <a:lnSpc>
                <a:spcPts val="4859"/>
              </a:lnSpc>
            </a:pPr>
            <a:r>
              <a:rPr lang="en-US" sz="2699">
                <a:solidFill>
                  <a:srgbClr val="000000"/>
                </a:solidFill>
                <a:latin typeface="Nunito"/>
                <a:ea typeface="Nunito"/>
                <a:cs typeface="Nunito"/>
                <a:sym typeface="Nunito"/>
              </a:rPr>
              <a:t>Statins prescribed to David Khan to lower the level of LDL cholesterol (NICE, 2023)</a:t>
            </a:r>
          </a:p>
          <a:p>
            <a:pPr algn="l">
              <a:lnSpc>
                <a:spcPts val="4859"/>
              </a:lnSpc>
            </a:pPr>
            <a:endParaRPr lang="en-US" sz="2699">
              <a:solidFill>
                <a:srgbClr val="000000"/>
              </a:solidFill>
              <a:latin typeface="Nunito"/>
              <a:ea typeface="Nunito"/>
              <a:cs typeface="Nunito"/>
              <a:sym typeface="Nunito"/>
            </a:endParaRPr>
          </a:p>
        </p:txBody>
      </p:sp>
      <p:sp>
        <p:nvSpPr>
          <p:cNvPr id="4" name="Freeform 4"/>
          <p:cNvSpPr/>
          <p:nvPr/>
        </p:nvSpPr>
        <p:spPr>
          <a:xfrm>
            <a:off x="6530564" y="1028700"/>
            <a:ext cx="4058679" cy="4058679"/>
          </a:xfrm>
          <a:custGeom>
            <a:avLst/>
            <a:gdLst/>
            <a:ahLst/>
            <a:cxnLst/>
            <a:rect l="l" t="t" r="r" b="b"/>
            <a:pathLst>
              <a:path w="4058679" h="4058679">
                <a:moveTo>
                  <a:pt x="0" y="0"/>
                </a:moveTo>
                <a:lnTo>
                  <a:pt x="4058680" y="0"/>
                </a:lnTo>
                <a:lnTo>
                  <a:pt x="4058680" y="4058679"/>
                </a:lnTo>
                <a:lnTo>
                  <a:pt x="0" y="4058679"/>
                </a:lnTo>
                <a:lnTo>
                  <a:pt x="0" y="0"/>
                </a:lnTo>
                <a:close/>
              </a:path>
            </a:pathLst>
          </a:custGeom>
          <a:blipFill>
            <a:blip r:embed="rId3">
              <a:alphaModFix amt="65999"/>
            </a:blip>
            <a:stretch>
              <a:fillRect/>
            </a:stretch>
          </a:blipFill>
        </p:spPr>
        <p:txBody>
          <a:bodyPr/>
          <a:lstStyle/>
          <a:p>
            <a:endParaRPr lang="en-GB"/>
          </a:p>
        </p:txBody>
      </p:sp>
      <p:grpSp>
        <p:nvGrpSpPr>
          <p:cNvPr id="5" name="Group 5"/>
          <p:cNvGrpSpPr/>
          <p:nvPr/>
        </p:nvGrpSpPr>
        <p:grpSpPr>
          <a:xfrm>
            <a:off x="-1810056" y="3974941"/>
            <a:ext cx="11910591" cy="8772564"/>
            <a:chOff x="0" y="0"/>
            <a:chExt cx="3136946" cy="2310470"/>
          </a:xfrm>
        </p:grpSpPr>
        <p:sp>
          <p:nvSpPr>
            <p:cNvPr id="6" name="Freeform 6"/>
            <p:cNvSpPr/>
            <p:nvPr/>
          </p:nvSpPr>
          <p:spPr>
            <a:xfrm>
              <a:off x="0" y="0"/>
              <a:ext cx="3136946" cy="2310470"/>
            </a:xfrm>
            <a:custGeom>
              <a:avLst/>
              <a:gdLst/>
              <a:ahLst/>
              <a:cxnLst/>
              <a:rect l="l" t="t" r="r" b="b"/>
              <a:pathLst>
                <a:path w="3136946" h="2310470">
                  <a:moveTo>
                    <a:pt x="65000" y="0"/>
                  </a:moveTo>
                  <a:lnTo>
                    <a:pt x="3071945" y="0"/>
                  </a:lnTo>
                  <a:cubicBezTo>
                    <a:pt x="3107844" y="0"/>
                    <a:pt x="3136946" y="29102"/>
                    <a:pt x="3136946" y="65000"/>
                  </a:cubicBezTo>
                  <a:lnTo>
                    <a:pt x="3136946" y="2245469"/>
                  </a:lnTo>
                  <a:cubicBezTo>
                    <a:pt x="3136946" y="2281368"/>
                    <a:pt x="3107844" y="2310470"/>
                    <a:pt x="3071945" y="2310470"/>
                  </a:cubicBezTo>
                  <a:lnTo>
                    <a:pt x="65000" y="2310470"/>
                  </a:lnTo>
                  <a:cubicBezTo>
                    <a:pt x="29102" y="2310470"/>
                    <a:pt x="0" y="2281368"/>
                    <a:pt x="0" y="2245469"/>
                  </a:cubicBezTo>
                  <a:lnTo>
                    <a:pt x="0" y="65000"/>
                  </a:lnTo>
                  <a:cubicBezTo>
                    <a:pt x="0" y="29102"/>
                    <a:pt x="29102" y="0"/>
                    <a:pt x="65000" y="0"/>
                  </a:cubicBezTo>
                  <a:close/>
                </a:path>
              </a:pathLst>
            </a:custGeom>
            <a:solidFill>
              <a:srgbClr val="CD2C58"/>
            </a:solidFill>
          </p:spPr>
          <p:txBody>
            <a:bodyPr/>
            <a:lstStyle/>
            <a:p>
              <a:endParaRPr lang="en-GB"/>
            </a:p>
          </p:txBody>
        </p:sp>
        <p:sp>
          <p:nvSpPr>
            <p:cNvPr id="7" name="TextBox 7"/>
            <p:cNvSpPr txBox="1"/>
            <p:nvPr/>
          </p:nvSpPr>
          <p:spPr>
            <a:xfrm>
              <a:off x="0" y="-19050"/>
              <a:ext cx="3136946" cy="2329520"/>
            </a:xfrm>
            <a:prstGeom prst="rect">
              <a:avLst/>
            </a:prstGeom>
          </p:spPr>
          <p:txBody>
            <a:bodyPr lIns="50800" tIns="50800" rIns="50800" bIns="50800" rtlCol="0" anchor="ctr"/>
            <a:lstStyle/>
            <a:p>
              <a:pPr algn="ctr">
                <a:lnSpc>
                  <a:spcPts val="2520"/>
                </a:lnSpc>
              </a:pPr>
              <a:endParaRPr/>
            </a:p>
          </p:txBody>
        </p:sp>
      </p:grpSp>
      <p:grpSp>
        <p:nvGrpSpPr>
          <p:cNvPr id="8" name="Group 8"/>
          <p:cNvGrpSpPr/>
          <p:nvPr/>
        </p:nvGrpSpPr>
        <p:grpSpPr>
          <a:xfrm>
            <a:off x="5361522" y="6681812"/>
            <a:ext cx="3865608" cy="3019825"/>
            <a:chOff x="0" y="0"/>
            <a:chExt cx="1018103" cy="795345"/>
          </a:xfrm>
        </p:grpSpPr>
        <p:sp>
          <p:nvSpPr>
            <p:cNvPr id="9" name="Freeform 9"/>
            <p:cNvSpPr/>
            <p:nvPr/>
          </p:nvSpPr>
          <p:spPr>
            <a:xfrm>
              <a:off x="0" y="0"/>
              <a:ext cx="1018103" cy="795345"/>
            </a:xfrm>
            <a:custGeom>
              <a:avLst/>
              <a:gdLst/>
              <a:ahLst/>
              <a:cxnLst/>
              <a:rect l="l" t="t" r="r" b="b"/>
              <a:pathLst>
                <a:path w="1018103" h="795345">
                  <a:moveTo>
                    <a:pt x="48066" y="0"/>
                  </a:moveTo>
                  <a:lnTo>
                    <a:pt x="970036" y="0"/>
                  </a:lnTo>
                  <a:cubicBezTo>
                    <a:pt x="996582" y="0"/>
                    <a:pt x="1018103" y="21520"/>
                    <a:pt x="1018103" y="48066"/>
                  </a:cubicBezTo>
                  <a:lnTo>
                    <a:pt x="1018103" y="747279"/>
                  </a:lnTo>
                  <a:cubicBezTo>
                    <a:pt x="1018103" y="773825"/>
                    <a:pt x="996582" y="795345"/>
                    <a:pt x="970036" y="795345"/>
                  </a:cubicBezTo>
                  <a:lnTo>
                    <a:pt x="48066" y="795345"/>
                  </a:lnTo>
                  <a:cubicBezTo>
                    <a:pt x="21520" y="795345"/>
                    <a:pt x="0" y="773825"/>
                    <a:pt x="0" y="747279"/>
                  </a:cubicBezTo>
                  <a:lnTo>
                    <a:pt x="0" y="48066"/>
                  </a:lnTo>
                  <a:cubicBezTo>
                    <a:pt x="0" y="21520"/>
                    <a:pt x="21520" y="0"/>
                    <a:pt x="48066" y="0"/>
                  </a:cubicBezTo>
                  <a:close/>
                </a:path>
              </a:pathLst>
            </a:custGeom>
            <a:solidFill>
              <a:srgbClr val="FFFFFF"/>
            </a:solidFill>
          </p:spPr>
          <p:txBody>
            <a:bodyPr/>
            <a:lstStyle/>
            <a:p>
              <a:endParaRPr lang="en-GB"/>
            </a:p>
          </p:txBody>
        </p:sp>
        <p:sp>
          <p:nvSpPr>
            <p:cNvPr id="10" name="TextBox 10"/>
            <p:cNvSpPr txBox="1"/>
            <p:nvPr/>
          </p:nvSpPr>
          <p:spPr>
            <a:xfrm>
              <a:off x="0" y="-19050"/>
              <a:ext cx="1018103" cy="814395"/>
            </a:xfrm>
            <a:prstGeom prst="rect">
              <a:avLst/>
            </a:prstGeom>
          </p:spPr>
          <p:txBody>
            <a:bodyPr lIns="50800" tIns="50800" rIns="50800" bIns="50800" rtlCol="0" anchor="ctr"/>
            <a:lstStyle/>
            <a:p>
              <a:pPr algn="ctr">
                <a:lnSpc>
                  <a:spcPts val="2520"/>
                </a:lnSpc>
              </a:pPr>
              <a:endParaRPr/>
            </a:p>
          </p:txBody>
        </p:sp>
      </p:grpSp>
      <p:grpSp>
        <p:nvGrpSpPr>
          <p:cNvPr id="11" name="Group 11"/>
          <p:cNvGrpSpPr/>
          <p:nvPr/>
        </p:nvGrpSpPr>
        <p:grpSpPr>
          <a:xfrm>
            <a:off x="1773044" y="2369165"/>
            <a:ext cx="7454086" cy="3843585"/>
            <a:chOff x="0" y="0"/>
            <a:chExt cx="3175841" cy="1637574"/>
          </a:xfrm>
        </p:grpSpPr>
        <p:sp>
          <p:nvSpPr>
            <p:cNvPr id="12" name="Freeform 12"/>
            <p:cNvSpPr/>
            <p:nvPr/>
          </p:nvSpPr>
          <p:spPr>
            <a:xfrm>
              <a:off x="0" y="0"/>
              <a:ext cx="3175841" cy="1637574"/>
            </a:xfrm>
            <a:custGeom>
              <a:avLst/>
              <a:gdLst/>
              <a:ahLst/>
              <a:cxnLst/>
              <a:rect l="l" t="t" r="r" b="b"/>
              <a:pathLst>
                <a:path w="3175841" h="1637574">
                  <a:moveTo>
                    <a:pt x="22850" y="0"/>
                  </a:moveTo>
                  <a:lnTo>
                    <a:pt x="3152992" y="0"/>
                  </a:lnTo>
                  <a:cubicBezTo>
                    <a:pt x="3159052" y="0"/>
                    <a:pt x="3164864" y="2407"/>
                    <a:pt x="3169149" y="6692"/>
                  </a:cubicBezTo>
                  <a:cubicBezTo>
                    <a:pt x="3173434" y="10978"/>
                    <a:pt x="3175841" y="16789"/>
                    <a:pt x="3175841" y="22850"/>
                  </a:cubicBezTo>
                  <a:lnTo>
                    <a:pt x="3175841" y="1614724"/>
                  </a:lnTo>
                  <a:cubicBezTo>
                    <a:pt x="3175841" y="1620784"/>
                    <a:pt x="3173434" y="1626596"/>
                    <a:pt x="3169149" y="1630881"/>
                  </a:cubicBezTo>
                  <a:cubicBezTo>
                    <a:pt x="3164864" y="1635166"/>
                    <a:pt x="3159052" y="1637574"/>
                    <a:pt x="3152992" y="1637574"/>
                  </a:cubicBezTo>
                  <a:lnTo>
                    <a:pt x="22850" y="1637574"/>
                  </a:lnTo>
                  <a:cubicBezTo>
                    <a:pt x="16789" y="1637574"/>
                    <a:pt x="10978" y="1635166"/>
                    <a:pt x="6692" y="1630881"/>
                  </a:cubicBezTo>
                  <a:cubicBezTo>
                    <a:pt x="2407" y="1626596"/>
                    <a:pt x="0" y="1620784"/>
                    <a:pt x="0" y="1614724"/>
                  </a:cubicBezTo>
                  <a:lnTo>
                    <a:pt x="0" y="22850"/>
                  </a:lnTo>
                  <a:cubicBezTo>
                    <a:pt x="0" y="16789"/>
                    <a:pt x="2407" y="10978"/>
                    <a:pt x="6692" y="6692"/>
                  </a:cubicBezTo>
                  <a:cubicBezTo>
                    <a:pt x="10978" y="2407"/>
                    <a:pt x="16789" y="0"/>
                    <a:pt x="22850" y="0"/>
                  </a:cubicBezTo>
                  <a:close/>
                </a:path>
              </a:pathLst>
            </a:custGeom>
            <a:blipFill>
              <a:blip r:embed="rId4"/>
              <a:stretch>
                <a:fillRect t="-14704" b="-14704"/>
              </a:stretch>
            </a:blipFill>
          </p:spPr>
          <p:txBody>
            <a:bodyPr/>
            <a:lstStyle/>
            <a:p>
              <a:endParaRPr lang="en-GB"/>
            </a:p>
          </p:txBody>
        </p:sp>
      </p:grpSp>
      <p:sp>
        <p:nvSpPr>
          <p:cNvPr id="13" name="TextBox 13"/>
          <p:cNvSpPr txBox="1"/>
          <p:nvPr/>
        </p:nvSpPr>
        <p:spPr>
          <a:xfrm>
            <a:off x="875718" y="6729837"/>
            <a:ext cx="4076229" cy="3638550"/>
          </a:xfrm>
          <a:prstGeom prst="rect">
            <a:avLst/>
          </a:prstGeom>
        </p:spPr>
        <p:txBody>
          <a:bodyPr lIns="0" tIns="0" rIns="0" bIns="0" rtlCol="0" anchor="t">
            <a:spAutoFit/>
          </a:bodyPr>
          <a:lstStyle/>
          <a:p>
            <a:pPr algn="l">
              <a:lnSpc>
                <a:spcPts val="4079"/>
              </a:lnSpc>
            </a:pPr>
            <a:r>
              <a:rPr lang="en-US" sz="3399" b="1">
                <a:solidFill>
                  <a:srgbClr val="FFFFFF"/>
                </a:solidFill>
                <a:latin typeface="Poppins Medium"/>
                <a:ea typeface="Poppins Medium"/>
                <a:cs typeface="Poppins Medium"/>
                <a:sym typeface="Poppins Medium"/>
              </a:rPr>
              <a:t>Smoking cessation is essential to eliminate additional endothelial damage.</a:t>
            </a:r>
          </a:p>
        </p:txBody>
      </p:sp>
      <p:sp>
        <p:nvSpPr>
          <p:cNvPr id="14" name="TextBox 14"/>
          <p:cNvSpPr txBox="1"/>
          <p:nvPr/>
        </p:nvSpPr>
        <p:spPr>
          <a:xfrm>
            <a:off x="5547130" y="6912718"/>
            <a:ext cx="3596870" cy="2543175"/>
          </a:xfrm>
          <a:prstGeom prst="rect">
            <a:avLst/>
          </a:prstGeom>
        </p:spPr>
        <p:txBody>
          <a:bodyPr lIns="0" tIns="0" rIns="0" bIns="0" rtlCol="0" anchor="t">
            <a:spAutoFit/>
          </a:bodyPr>
          <a:lstStyle/>
          <a:p>
            <a:pPr algn="l">
              <a:lnSpc>
                <a:spcPts val="3359"/>
              </a:lnSpc>
            </a:pPr>
            <a:r>
              <a:rPr lang="en-US" sz="2799" b="1">
                <a:solidFill>
                  <a:srgbClr val="000000"/>
                </a:solidFill>
                <a:latin typeface="Poppins Medium"/>
                <a:ea typeface="Poppins Medium"/>
                <a:cs typeface="Poppins Medium"/>
                <a:sym typeface="Poppins Medium"/>
              </a:rPr>
              <a:t>These interventions are specifically aimed at his risk factors (BHF, 2025; NICE, 2023).</a:t>
            </a:r>
          </a:p>
          <a:p>
            <a:pPr algn="l">
              <a:lnSpc>
                <a:spcPts val="3359"/>
              </a:lnSpc>
            </a:pPr>
            <a:endParaRPr lang="en-US" sz="2799" b="1">
              <a:solidFill>
                <a:srgbClr val="000000"/>
              </a:solidFill>
              <a:latin typeface="Poppins Medium"/>
              <a:ea typeface="Poppins Medium"/>
              <a:cs typeface="Poppins Medium"/>
              <a:sym typeface="Poppins Medium"/>
            </a:endParaRPr>
          </a:p>
        </p:txBody>
      </p:sp>
      <p:grpSp>
        <p:nvGrpSpPr>
          <p:cNvPr id="15" name="Group 15"/>
          <p:cNvGrpSpPr/>
          <p:nvPr/>
        </p:nvGrpSpPr>
        <p:grpSpPr>
          <a:xfrm>
            <a:off x="10891110" y="7445504"/>
            <a:ext cx="4765961" cy="1812796"/>
            <a:chOff x="0" y="0"/>
            <a:chExt cx="991167" cy="377003"/>
          </a:xfrm>
        </p:grpSpPr>
        <p:sp>
          <p:nvSpPr>
            <p:cNvPr id="16" name="Freeform 16"/>
            <p:cNvSpPr/>
            <p:nvPr/>
          </p:nvSpPr>
          <p:spPr>
            <a:xfrm>
              <a:off x="0" y="0"/>
              <a:ext cx="991167" cy="377003"/>
            </a:xfrm>
            <a:custGeom>
              <a:avLst/>
              <a:gdLst/>
              <a:ahLst/>
              <a:cxnLst/>
              <a:rect l="l" t="t" r="r" b="b"/>
              <a:pathLst>
                <a:path w="991167" h="377003">
                  <a:moveTo>
                    <a:pt x="126908" y="0"/>
                  </a:moveTo>
                  <a:lnTo>
                    <a:pt x="864259" y="0"/>
                  </a:lnTo>
                  <a:cubicBezTo>
                    <a:pt x="897917" y="0"/>
                    <a:pt x="930197" y="13371"/>
                    <a:pt x="953996" y="37170"/>
                  </a:cubicBezTo>
                  <a:cubicBezTo>
                    <a:pt x="977796" y="60970"/>
                    <a:pt x="991167" y="93250"/>
                    <a:pt x="991167" y="126908"/>
                  </a:cubicBezTo>
                  <a:lnTo>
                    <a:pt x="991167" y="250096"/>
                  </a:lnTo>
                  <a:cubicBezTo>
                    <a:pt x="991167" y="283754"/>
                    <a:pt x="977796" y="316033"/>
                    <a:pt x="953996" y="339833"/>
                  </a:cubicBezTo>
                  <a:cubicBezTo>
                    <a:pt x="930197" y="363633"/>
                    <a:pt x="897917" y="377003"/>
                    <a:pt x="864259" y="377003"/>
                  </a:cubicBezTo>
                  <a:lnTo>
                    <a:pt x="126908" y="377003"/>
                  </a:lnTo>
                  <a:cubicBezTo>
                    <a:pt x="93250" y="377003"/>
                    <a:pt x="60970" y="363633"/>
                    <a:pt x="37170" y="339833"/>
                  </a:cubicBezTo>
                  <a:cubicBezTo>
                    <a:pt x="13371" y="316033"/>
                    <a:pt x="0" y="283754"/>
                    <a:pt x="0" y="250096"/>
                  </a:cubicBezTo>
                  <a:lnTo>
                    <a:pt x="0" y="126908"/>
                  </a:lnTo>
                  <a:cubicBezTo>
                    <a:pt x="0" y="93250"/>
                    <a:pt x="13371" y="60970"/>
                    <a:pt x="37170" y="37170"/>
                  </a:cubicBezTo>
                  <a:cubicBezTo>
                    <a:pt x="60970" y="13371"/>
                    <a:pt x="93250" y="0"/>
                    <a:pt x="126908" y="0"/>
                  </a:cubicBezTo>
                  <a:close/>
                </a:path>
              </a:pathLst>
            </a:custGeom>
            <a:solidFill>
              <a:srgbClr val="FFFFFF"/>
            </a:solidFill>
          </p:spPr>
          <p:txBody>
            <a:bodyPr/>
            <a:lstStyle/>
            <a:p>
              <a:endParaRPr lang="en-GB"/>
            </a:p>
          </p:txBody>
        </p:sp>
        <p:sp>
          <p:nvSpPr>
            <p:cNvPr id="17" name="TextBox 17"/>
            <p:cNvSpPr txBox="1"/>
            <p:nvPr/>
          </p:nvSpPr>
          <p:spPr>
            <a:xfrm>
              <a:off x="0" y="-9525"/>
              <a:ext cx="991167" cy="386528"/>
            </a:xfrm>
            <a:prstGeom prst="rect">
              <a:avLst/>
            </a:prstGeom>
          </p:spPr>
          <p:txBody>
            <a:bodyPr lIns="50800" tIns="50800" rIns="50800" bIns="50800" rtlCol="0" anchor="ctr"/>
            <a:lstStyle/>
            <a:p>
              <a:pPr algn="ctr">
                <a:lnSpc>
                  <a:spcPts val="1980"/>
                </a:lnSpc>
              </a:pPr>
              <a:endParaRPr/>
            </a:p>
          </p:txBody>
        </p:sp>
      </p:grpSp>
      <p:sp>
        <p:nvSpPr>
          <p:cNvPr id="18" name="TextBox 18"/>
          <p:cNvSpPr txBox="1"/>
          <p:nvPr/>
        </p:nvSpPr>
        <p:spPr>
          <a:xfrm>
            <a:off x="11167335" y="7913778"/>
            <a:ext cx="4489736" cy="962025"/>
          </a:xfrm>
          <a:prstGeom prst="rect">
            <a:avLst/>
          </a:prstGeom>
        </p:spPr>
        <p:txBody>
          <a:bodyPr lIns="0" tIns="0" rIns="0" bIns="0" rtlCol="0" anchor="t">
            <a:spAutoFit/>
          </a:bodyPr>
          <a:lstStyle/>
          <a:p>
            <a:pPr algn="ctr">
              <a:lnSpc>
                <a:spcPts val="2519"/>
              </a:lnSpc>
            </a:pPr>
            <a:r>
              <a:rPr lang="en-US" sz="2099" b="1">
                <a:solidFill>
                  <a:srgbClr val="000000"/>
                </a:solidFill>
                <a:latin typeface="Poppins Bold"/>
                <a:ea typeface="Poppins Bold"/>
                <a:cs typeface="Poppins Bold"/>
                <a:sym typeface="Poppins Bold"/>
              </a:rPr>
              <a:t>Aspirin advised to prevent the formation of thrombus.</a:t>
            </a:r>
          </a:p>
          <a:p>
            <a:pPr algn="ctr">
              <a:lnSpc>
                <a:spcPts val="2519"/>
              </a:lnSpc>
              <a:spcBef>
                <a:spcPct val="0"/>
              </a:spcBef>
            </a:pPr>
            <a:endParaRPr lang="en-US" sz="2099" b="1">
              <a:solidFill>
                <a:srgbClr val="000000"/>
              </a:solidFill>
              <a:latin typeface="Poppins Bold"/>
              <a:ea typeface="Poppins Bold"/>
              <a:cs typeface="Poppins Bold"/>
              <a:sym typeface="Poppins Bold"/>
            </a:endParaRPr>
          </a:p>
        </p:txBody>
      </p:sp>
      <p:sp>
        <p:nvSpPr>
          <p:cNvPr id="19" name="Freeform 19"/>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0" name="Freeform 20"/>
          <p:cNvSpPr/>
          <p:nvPr/>
        </p:nvSpPr>
        <p:spPr>
          <a:xfrm>
            <a:off x="16822948" y="4754719"/>
            <a:ext cx="2057400" cy="4114800"/>
          </a:xfrm>
          <a:custGeom>
            <a:avLst/>
            <a:gdLst/>
            <a:ahLst/>
            <a:cxnLst/>
            <a:rect l="l" t="t" r="r" b="b"/>
            <a:pathLst>
              <a:path w="2057400" h="4114800">
                <a:moveTo>
                  <a:pt x="0" y="0"/>
                </a:moveTo>
                <a:lnTo>
                  <a:pt x="2057400" y="0"/>
                </a:lnTo>
                <a:lnTo>
                  <a:pt x="205740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9885749" y="2046325"/>
            <a:ext cx="3663989" cy="2637360"/>
            <a:chOff x="0" y="0"/>
            <a:chExt cx="753907" cy="542667"/>
          </a:xfrm>
        </p:grpSpPr>
        <p:sp>
          <p:nvSpPr>
            <p:cNvPr id="3" name="Freeform 3"/>
            <p:cNvSpPr/>
            <p:nvPr/>
          </p:nvSpPr>
          <p:spPr>
            <a:xfrm>
              <a:off x="0" y="0"/>
              <a:ext cx="753907" cy="542667"/>
            </a:xfrm>
            <a:custGeom>
              <a:avLst/>
              <a:gdLst/>
              <a:ahLst/>
              <a:cxnLst/>
              <a:rect l="l" t="t" r="r" b="b"/>
              <a:pathLst>
                <a:path w="753907" h="542667">
                  <a:moveTo>
                    <a:pt x="21460" y="0"/>
                  </a:moveTo>
                  <a:lnTo>
                    <a:pt x="732447" y="0"/>
                  </a:lnTo>
                  <a:cubicBezTo>
                    <a:pt x="738139" y="0"/>
                    <a:pt x="743597" y="2261"/>
                    <a:pt x="747622" y="6285"/>
                  </a:cubicBezTo>
                  <a:cubicBezTo>
                    <a:pt x="751646" y="10310"/>
                    <a:pt x="753907" y="15768"/>
                    <a:pt x="753907" y="21460"/>
                  </a:cubicBezTo>
                  <a:lnTo>
                    <a:pt x="753907" y="521207"/>
                  </a:lnTo>
                  <a:cubicBezTo>
                    <a:pt x="753907" y="526898"/>
                    <a:pt x="751646" y="532357"/>
                    <a:pt x="747622" y="536381"/>
                  </a:cubicBezTo>
                  <a:cubicBezTo>
                    <a:pt x="743597" y="540406"/>
                    <a:pt x="738139" y="542667"/>
                    <a:pt x="732447" y="542667"/>
                  </a:cubicBezTo>
                  <a:lnTo>
                    <a:pt x="21460" y="542667"/>
                  </a:lnTo>
                  <a:cubicBezTo>
                    <a:pt x="15768" y="542667"/>
                    <a:pt x="10310" y="540406"/>
                    <a:pt x="6285" y="536381"/>
                  </a:cubicBezTo>
                  <a:cubicBezTo>
                    <a:pt x="2261" y="532357"/>
                    <a:pt x="0" y="526898"/>
                    <a:pt x="0" y="521207"/>
                  </a:cubicBezTo>
                  <a:lnTo>
                    <a:pt x="0" y="21460"/>
                  </a:lnTo>
                  <a:cubicBezTo>
                    <a:pt x="0" y="15768"/>
                    <a:pt x="2261" y="10310"/>
                    <a:pt x="6285" y="6285"/>
                  </a:cubicBezTo>
                  <a:cubicBezTo>
                    <a:pt x="10310" y="2261"/>
                    <a:pt x="15768" y="0"/>
                    <a:pt x="21460" y="0"/>
                  </a:cubicBezTo>
                  <a:close/>
                </a:path>
              </a:pathLst>
            </a:custGeom>
            <a:solidFill>
              <a:srgbClr val="CD2C58"/>
            </a:solidFill>
          </p:spPr>
          <p:txBody>
            <a:bodyPr/>
            <a:lstStyle/>
            <a:p>
              <a:endParaRPr lang="en-GB"/>
            </a:p>
          </p:txBody>
        </p:sp>
        <p:sp>
          <p:nvSpPr>
            <p:cNvPr id="4" name="TextBox 4"/>
            <p:cNvSpPr txBox="1"/>
            <p:nvPr/>
          </p:nvSpPr>
          <p:spPr>
            <a:xfrm>
              <a:off x="0" y="-19050"/>
              <a:ext cx="753907" cy="561717"/>
            </a:xfrm>
            <a:prstGeom prst="rect">
              <a:avLst/>
            </a:prstGeom>
          </p:spPr>
          <p:txBody>
            <a:bodyPr lIns="50800" tIns="50800" rIns="50800" bIns="50800" rtlCol="0" anchor="ctr"/>
            <a:lstStyle/>
            <a:p>
              <a:pPr algn="ctr">
                <a:lnSpc>
                  <a:spcPts val="2160"/>
                </a:lnSpc>
              </a:pPr>
              <a:endParaRPr/>
            </a:p>
          </p:txBody>
        </p:sp>
      </p:grpSp>
      <p:grpSp>
        <p:nvGrpSpPr>
          <p:cNvPr id="5" name="Group 5"/>
          <p:cNvGrpSpPr/>
          <p:nvPr/>
        </p:nvGrpSpPr>
        <p:grpSpPr>
          <a:xfrm>
            <a:off x="8873836" y="5226483"/>
            <a:ext cx="7545420" cy="3693384"/>
            <a:chOff x="0" y="0"/>
            <a:chExt cx="6671039" cy="3265386"/>
          </a:xfrm>
        </p:grpSpPr>
        <p:sp>
          <p:nvSpPr>
            <p:cNvPr id="6" name="Freeform 6"/>
            <p:cNvSpPr/>
            <p:nvPr/>
          </p:nvSpPr>
          <p:spPr>
            <a:xfrm>
              <a:off x="0" y="0"/>
              <a:ext cx="6671039" cy="3265386"/>
            </a:xfrm>
            <a:custGeom>
              <a:avLst/>
              <a:gdLst/>
              <a:ahLst/>
              <a:cxnLst/>
              <a:rect l="l" t="t" r="r" b="b"/>
              <a:pathLst>
                <a:path w="6671039" h="3265386">
                  <a:moveTo>
                    <a:pt x="22573" y="0"/>
                  </a:moveTo>
                  <a:lnTo>
                    <a:pt x="6648466" y="0"/>
                  </a:lnTo>
                  <a:cubicBezTo>
                    <a:pt x="6654452" y="0"/>
                    <a:pt x="6660193" y="2378"/>
                    <a:pt x="6664427" y="6611"/>
                  </a:cubicBezTo>
                  <a:cubicBezTo>
                    <a:pt x="6668660" y="10845"/>
                    <a:pt x="6671039" y="16586"/>
                    <a:pt x="6671039" y="22573"/>
                  </a:cubicBezTo>
                  <a:lnTo>
                    <a:pt x="6671039" y="3242813"/>
                  </a:lnTo>
                  <a:cubicBezTo>
                    <a:pt x="6671039" y="3255280"/>
                    <a:pt x="6660932" y="3265386"/>
                    <a:pt x="6648466" y="3265386"/>
                  </a:cubicBezTo>
                  <a:lnTo>
                    <a:pt x="22573" y="3265386"/>
                  </a:lnTo>
                  <a:cubicBezTo>
                    <a:pt x="10106" y="3265386"/>
                    <a:pt x="0" y="3255280"/>
                    <a:pt x="0" y="3242813"/>
                  </a:cubicBezTo>
                  <a:lnTo>
                    <a:pt x="0" y="22573"/>
                  </a:lnTo>
                  <a:cubicBezTo>
                    <a:pt x="0" y="10106"/>
                    <a:pt x="10106" y="0"/>
                    <a:pt x="22573" y="0"/>
                  </a:cubicBezTo>
                  <a:close/>
                </a:path>
              </a:pathLst>
            </a:custGeom>
            <a:blipFill>
              <a:blip r:embed="rId3"/>
              <a:stretch>
                <a:fillRect t="-17974" b="-17974"/>
              </a:stretch>
            </a:blipFill>
          </p:spPr>
          <p:txBody>
            <a:bodyPr/>
            <a:lstStyle/>
            <a:p>
              <a:endParaRPr lang="en-GB"/>
            </a:p>
          </p:txBody>
        </p:sp>
      </p:grpSp>
      <p:sp>
        <p:nvSpPr>
          <p:cNvPr id="7" name="Freeform 7"/>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4061831" y="2046325"/>
            <a:ext cx="610432" cy="557158"/>
          </a:xfrm>
          <a:custGeom>
            <a:avLst/>
            <a:gdLst/>
            <a:ahLst/>
            <a:cxnLst/>
            <a:rect l="l" t="t" r="r" b="b"/>
            <a:pathLst>
              <a:path w="610432" h="557158">
                <a:moveTo>
                  <a:pt x="0" y="0"/>
                </a:moveTo>
                <a:lnTo>
                  <a:pt x="610432" y="0"/>
                </a:lnTo>
                <a:lnTo>
                  <a:pt x="610432" y="557158"/>
                </a:lnTo>
                <a:lnTo>
                  <a:pt x="0" y="5571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1766918" y="1165208"/>
            <a:ext cx="8175982" cy="28098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Care Routine and Communication</a:t>
            </a:r>
          </a:p>
          <a:p>
            <a:pPr algn="l">
              <a:lnSpc>
                <a:spcPts val="7200"/>
              </a:lnSpc>
            </a:pPr>
            <a:endParaRPr lang="en-US" sz="6000" b="1">
              <a:solidFill>
                <a:srgbClr val="000000"/>
              </a:solidFill>
              <a:latin typeface="Poppins Bold"/>
              <a:ea typeface="Poppins Bold"/>
              <a:cs typeface="Poppins Bold"/>
              <a:sym typeface="Poppins Bold"/>
            </a:endParaRPr>
          </a:p>
        </p:txBody>
      </p:sp>
      <p:sp>
        <p:nvSpPr>
          <p:cNvPr id="10" name="TextBox 10"/>
          <p:cNvSpPr txBox="1"/>
          <p:nvPr/>
        </p:nvSpPr>
        <p:spPr>
          <a:xfrm>
            <a:off x="1359430" y="7462841"/>
            <a:ext cx="7171506" cy="2775590"/>
          </a:xfrm>
          <a:prstGeom prst="rect">
            <a:avLst/>
          </a:prstGeom>
        </p:spPr>
        <p:txBody>
          <a:bodyPr lIns="0" tIns="0" rIns="0" bIns="0" rtlCol="0" anchor="t">
            <a:spAutoFit/>
          </a:bodyPr>
          <a:lstStyle/>
          <a:p>
            <a:pPr algn="l">
              <a:lnSpc>
                <a:spcPts val="7559"/>
              </a:lnSpc>
            </a:pPr>
            <a:r>
              <a:rPr lang="en-US" sz="4199">
                <a:solidFill>
                  <a:srgbClr val="000000"/>
                </a:solidFill>
                <a:latin typeface="Nunito"/>
                <a:ea typeface="Nunito"/>
                <a:cs typeface="Nunito"/>
                <a:sym typeface="Nunito"/>
              </a:rPr>
              <a:t>Eat low fat, heart-protecting diet.</a:t>
            </a:r>
          </a:p>
          <a:p>
            <a:pPr algn="l">
              <a:lnSpc>
                <a:spcPts val="7559"/>
              </a:lnSpc>
            </a:pPr>
            <a:endParaRPr lang="en-US" sz="4199">
              <a:solidFill>
                <a:srgbClr val="000000"/>
              </a:solidFill>
              <a:latin typeface="Nunito"/>
              <a:ea typeface="Nunito"/>
              <a:cs typeface="Nunito"/>
              <a:sym typeface="Nunito"/>
            </a:endParaRPr>
          </a:p>
        </p:txBody>
      </p:sp>
      <p:sp>
        <p:nvSpPr>
          <p:cNvPr id="11" name="TextBox 11"/>
          <p:cNvSpPr txBox="1"/>
          <p:nvPr/>
        </p:nvSpPr>
        <p:spPr>
          <a:xfrm>
            <a:off x="9942899" y="2272284"/>
            <a:ext cx="3427799" cy="2590800"/>
          </a:xfrm>
          <a:prstGeom prst="rect">
            <a:avLst/>
          </a:prstGeom>
        </p:spPr>
        <p:txBody>
          <a:bodyPr lIns="0" tIns="0" rIns="0" bIns="0" rtlCol="0" anchor="t">
            <a:spAutoFit/>
          </a:bodyPr>
          <a:lstStyle/>
          <a:p>
            <a:pPr algn="l">
              <a:lnSpc>
                <a:spcPts val="5040"/>
              </a:lnSpc>
            </a:pPr>
            <a:r>
              <a:rPr lang="en-US" sz="4200" b="1">
                <a:solidFill>
                  <a:srgbClr val="FFFFFF"/>
                </a:solidFill>
                <a:latin typeface="Poppins Bold"/>
                <a:ea typeface="Poppins Bold"/>
                <a:cs typeface="Poppins Bold"/>
                <a:sym typeface="Poppins Bold"/>
              </a:rPr>
              <a:t>Maintained BP and cholesterol </a:t>
            </a:r>
          </a:p>
          <a:p>
            <a:pPr algn="l">
              <a:lnSpc>
                <a:spcPts val="5040"/>
              </a:lnSpc>
            </a:pPr>
            <a:endParaRPr lang="en-US" sz="4200" b="1">
              <a:solidFill>
                <a:srgbClr val="FFFFFF"/>
              </a:solidFill>
              <a:latin typeface="Poppins Bold"/>
              <a:ea typeface="Poppins Bold"/>
              <a:cs typeface="Poppins Bold"/>
              <a:sym typeface="Poppins Bold"/>
            </a:endParaRPr>
          </a:p>
        </p:txBody>
      </p:sp>
      <p:sp>
        <p:nvSpPr>
          <p:cNvPr id="12" name="TextBox 12"/>
          <p:cNvSpPr txBox="1"/>
          <p:nvPr/>
        </p:nvSpPr>
        <p:spPr>
          <a:xfrm>
            <a:off x="14786563" y="721789"/>
            <a:ext cx="3004388" cy="1895475"/>
          </a:xfrm>
          <a:prstGeom prst="rect">
            <a:avLst/>
          </a:prstGeom>
        </p:spPr>
        <p:txBody>
          <a:bodyPr lIns="0" tIns="0" rIns="0" bIns="0" rtlCol="0" anchor="t">
            <a:spAutoFit/>
          </a:bodyPr>
          <a:lstStyle/>
          <a:p>
            <a:pPr algn="l">
              <a:lnSpc>
                <a:spcPts val="4920"/>
              </a:lnSpc>
            </a:pPr>
            <a:r>
              <a:rPr lang="en-US" sz="4100" b="1">
                <a:solidFill>
                  <a:srgbClr val="000000"/>
                </a:solidFill>
                <a:latin typeface="Poppins Bold"/>
                <a:ea typeface="Poppins Bold"/>
                <a:cs typeface="Poppins Bold"/>
                <a:sym typeface="Poppins Bold"/>
              </a:rPr>
              <a:t>Effective Communication</a:t>
            </a:r>
          </a:p>
        </p:txBody>
      </p:sp>
      <p:sp>
        <p:nvSpPr>
          <p:cNvPr id="13" name="TextBox 13"/>
          <p:cNvSpPr txBox="1"/>
          <p:nvPr/>
        </p:nvSpPr>
        <p:spPr>
          <a:xfrm>
            <a:off x="14061831" y="3120009"/>
            <a:ext cx="4226169" cy="1743075"/>
          </a:xfrm>
          <a:prstGeom prst="rect">
            <a:avLst/>
          </a:prstGeom>
        </p:spPr>
        <p:txBody>
          <a:bodyPr lIns="0" tIns="0" rIns="0" bIns="0" rtlCol="0" anchor="t">
            <a:spAutoFit/>
          </a:bodyPr>
          <a:lstStyle/>
          <a:p>
            <a:pPr algn="l">
              <a:lnSpc>
                <a:spcPts val="3479"/>
              </a:lnSpc>
            </a:pPr>
            <a:r>
              <a:rPr lang="en-US" sz="2899">
                <a:solidFill>
                  <a:srgbClr val="000000"/>
                </a:solidFill>
                <a:latin typeface="Nunito"/>
                <a:ea typeface="Nunito"/>
                <a:cs typeface="Nunito"/>
                <a:sym typeface="Nunito"/>
              </a:rPr>
              <a:t>Individualised education enhancing compliance and permanent lifestyle change.</a:t>
            </a:r>
          </a:p>
        </p:txBody>
      </p:sp>
      <p:sp>
        <p:nvSpPr>
          <p:cNvPr id="14" name="TextBox 14"/>
          <p:cNvSpPr txBox="1"/>
          <p:nvPr/>
        </p:nvSpPr>
        <p:spPr>
          <a:xfrm>
            <a:off x="1028700" y="3648075"/>
            <a:ext cx="8125558" cy="2943225"/>
          </a:xfrm>
          <a:prstGeom prst="rect">
            <a:avLst/>
          </a:prstGeom>
        </p:spPr>
        <p:txBody>
          <a:bodyPr lIns="0" tIns="0" rIns="0" bIns="0" rtlCol="0" anchor="t">
            <a:spAutoFit/>
          </a:bodyPr>
          <a:lstStyle/>
          <a:p>
            <a:pPr algn="l">
              <a:lnSpc>
                <a:spcPts val="5759"/>
              </a:lnSpc>
            </a:pPr>
            <a:r>
              <a:rPr lang="en-US" sz="4800" b="1">
                <a:solidFill>
                  <a:srgbClr val="000000"/>
                </a:solidFill>
                <a:latin typeface="Poppins Bold"/>
                <a:ea typeface="Poppins Bold"/>
                <a:cs typeface="Poppins Bold"/>
                <a:sym typeface="Poppins Bold"/>
              </a:rPr>
              <a:t>David Khan must initiate the gradual moderate exercise (e.g., walking 150 min/week).</a:t>
            </a:r>
          </a:p>
        </p:txBody>
      </p:sp>
      <p:sp>
        <p:nvSpPr>
          <p:cNvPr id="15" name="Freeform 15"/>
          <p:cNvSpPr/>
          <p:nvPr/>
        </p:nvSpPr>
        <p:spPr>
          <a:xfrm>
            <a:off x="-1570516" y="7959306"/>
            <a:ext cx="3693376" cy="3693376"/>
          </a:xfrm>
          <a:custGeom>
            <a:avLst/>
            <a:gdLst/>
            <a:ahLst/>
            <a:cxnLst/>
            <a:rect l="l" t="t" r="r" b="b"/>
            <a:pathLst>
              <a:path w="3693376" h="3693376">
                <a:moveTo>
                  <a:pt x="0" y="0"/>
                </a:moveTo>
                <a:lnTo>
                  <a:pt x="3693376" y="0"/>
                </a:lnTo>
                <a:lnTo>
                  <a:pt x="3693376" y="3693376"/>
                </a:lnTo>
                <a:lnTo>
                  <a:pt x="0" y="3693376"/>
                </a:lnTo>
                <a:lnTo>
                  <a:pt x="0" y="0"/>
                </a:lnTo>
                <a:close/>
              </a:path>
            </a:pathLst>
          </a:custGeom>
          <a:blipFill>
            <a:blip r:embed="rId8">
              <a:alphaModFix amt="65999"/>
            </a:blip>
            <a:stretch>
              <a:fillRect/>
            </a:stretch>
          </a:blipFill>
        </p:spPr>
        <p:txBody>
          <a:bodyPr/>
          <a:lstStyle/>
          <a:p>
            <a:endParaRPr lang="en-GB"/>
          </a:p>
        </p:txBody>
      </p:sp>
      <p:sp>
        <p:nvSpPr>
          <p:cNvPr id="16" name="Freeform 16"/>
          <p:cNvSpPr/>
          <p:nvPr/>
        </p:nvSpPr>
        <p:spPr>
          <a:xfrm>
            <a:off x="16762250" y="6118731"/>
            <a:ext cx="2057400" cy="4114800"/>
          </a:xfrm>
          <a:custGeom>
            <a:avLst/>
            <a:gdLst/>
            <a:ahLst/>
            <a:cxnLst/>
            <a:rect l="l" t="t" r="r" b="b"/>
            <a:pathLst>
              <a:path w="2057400" h="4114800">
                <a:moveTo>
                  <a:pt x="0" y="0"/>
                </a:moveTo>
                <a:lnTo>
                  <a:pt x="2057400" y="0"/>
                </a:lnTo>
                <a:lnTo>
                  <a:pt x="2057400"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7" name="Freeform 17"/>
          <p:cNvSpPr/>
          <p:nvPr/>
        </p:nvSpPr>
        <p:spPr>
          <a:xfrm rot="-5400000" flipV="1">
            <a:off x="8396840" y="-1546487"/>
            <a:ext cx="2057400" cy="4114800"/>
          </a:xfrm>
          <a:custGeom>
            <a:avLst/>
            <a:gdLst/>
            <a:ahLst/>
            <a:cxnLst/>
            <a:rect l="l" t="t" r="r" b="b"/>
            <a:pathLst>
              <a:path w="2057400" h="4114800">
                <a:moveTo>
                  <a:pt x="0" y="4114800"/>
                </a:moveTo>
                <a:lnTo>
                  <a:pt x="2057400" y="4114800"/>
                </a:lnTo>
                <a:lnTo>
                  <a:pt x="2057400" y="0"/>
                </a:lnTo>
                <a:lnTo>
                  <a:pt x="0" y="0"/>
                </a:lnTo>
                <a:lnTo>
                  <a:pt x="0" y="411480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655942" y="5552325"/>
            <a:ext cx="5043520" cy="4346274"/>
            <a:chOff x="0" y="0"/>
            <a:chExt cx="1328335" cy="1144698"/>
          </a:xfrm>
        </p:grpSpPr>
        <p:sp>
          <p:nvSpPr>
            <p:cNvPr id="3" name="Freeform 3"/>
            <p:cNvSpPr/>
            <p:nvPr/>
          </p:nvSpPr>
          <p:spPr>
            <a:xfrm>
              <a:off x="0" y="0"/>
              <a:ext cx="1328335" cy="1144698"/>
            </a:xfrm>
            <a:custGeom>
              <a:avLst/>
              <a:gdLst/>
              <a:ahLst/>
              <a:cxnLst/>
              <a:rect l="l" t="t" r="r" b="b"/>
              <a:pathLst>
                <a:path w="1328335" h="1144698">
                  <a:moveTo>
                    <a:pt x="29165" y="0"/>
                  </a:moveTo>
                  <a:lnTo>
                    <a:pt x="1299169" y="0"/>
                  </a:lnTo>
                  <a:cubicBezTo>
                    <a:pt x="1306904" y="0"/>
                    <a:pt x="1314323" y="3073"/>
                    <a:pt x="1319792" y="8542"/>
                  </a:cubicBezTo>
                  <a:cubicBezTo>
                    <a:pt x="1325262" y="14012"/>
                    <a:pt x="1328335" y="21430"/>
                    <a:pt x="1328335" y="29165"/>
                  </a:cubicBezTo>
                  <a:lnTo>
                    <a:pt x="1328335" y="1115532"/>
                  </a:lnTo>
                  <a:cubicBezTo>
                    <a:pt x="1328335" y="1131640"/>
                    <a:pt x="1315277" y="1144698"/>
                    <a:pt x="1299169" y="1144698"/>
                  </a:cubicBezTo>
                  <a:lnTo>
                    <a:pt x="29165" y="1144698"/>
                  </a:lnTo>
                  <a:cubicBezTo>
                    <a:pt x="21430" y="1144698"/>
                    <a:pt x="14012" y="1141625"/>
                    <a:pt x="8542" y="1136155"/>
                  </a:cubicBezTo>
                  <a:cubicBezTo>
                    <a:pt x="3073" y="1130686"/>
                    <a:pt x="0" y="1123267"/>
                    <a:pt x="0" y="1115532"/>
                  </a:cubicBezTo>
                  <a:lnTo>
                    <a:pt x="0" y="29165"/>
                  </a:lnTo>
                  <a:cubicBezTo>
                    <a:pt x="0" y="21430"/>
                    <a:pt x="3073" y="14012"/>
                    <a:pt x="8542" y="8542"/>
                  </a:cubicBezTo>
                  <a:cubicBezTo>
                    <a:pt x="14012" y="3073"/>
                    <a:pt x="21430" y="0"/>
                    <a:pt x="29165" y="0"/>
                  </a:cubicBezTo>
                  <a:close/>
                </a:path>
              </a:pathLst>
            </a:custGeom>
            <a:solidFill>
              <a:srgbClr val="CD2C58"/>
            </a:solidFill>
          </p:spPr>
          <p:txBody>
            <a:bodyPr/>
            <a:lstStyle/>
            <a:p>
              <a:endParaRPr lang="en-GB"/>
            </a:p>
          </p:txBody>
        </p:sp>
        <p:sp>
          <p:nvSpPr>
            <p:cNvPr id="4" name="TextBox 4"/>
            <p:cNvSpPr txBox="1"/>
            <p:nvPr/>
          </p:nvSpPr>
          <p:spPr>
            <a:xfrm>
              <a:off x="0" y="-19050"/>
              <a:ext cx="1328335" cy="1163748"/>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9414191" y="1807626"/>
            <a:ext cx="6639743" cy="2838209"/>
            <a:chOff x="0" y="0"/>
            <a:chExt cx="1028670" cy="439713"/>
          </a:xfrm>
        </p:grpSpPr>
        <p:sp>
          <p:nvSpPr>
            <p:cNvPr id="6" name="Freeform 6"/>
            <p:cNvSpPr/>
            <p:nvPr/>
          </p:nvSpPr>
          <p:spPr>
            <a:xfrm>
              <a:off x="0" y="0"/>
              <a:ext cx="1028670" cy="439713"/>
            </a:xfrm>
            <a:custGeom>
              <a:avLst/>
              <a:gdLst/>
              <a:ahLst/>
              <a:cxnLst/>
              <a:rect l="l" t="t" r="r" b="b"/>
              <a:pathLst>
                <a:path w="1028670" h="439713">
                  <a:moveTo>
                    <a:pt x="25652" y="0"/>
                  </a:moveTo>
                  <a:lnTo>
                    <a:pt x="1003018" y="0"/>
                  </a:lnTo>
                  <a:cubicBezTo>
                    <a:pt x="1009821" y="0"/>
                    <a:pt x="1016346" y="2703"/>
                    <a:pt x="1021157" y="7513"/>
                  </a:cubicBezTo>
                  <a:cubicBezTo>
                    <a:pt x="1025967" y="12324"/>
                    <a:pt x="1028670" y="18849"/>
                    <a:pt x="1028670" y="25652"/>
                  </a:cubicBezTo>
                  <a:lnTo>
                    <a:pt x="1028670" y="414061"/>
                  </a:lnTo>
                  <a:cubicBezTo>
                    <a:pt x="1028670" y="428228"/>
                    <a:pt x="1017185" y="439713"/>
                    <a:pt x="1003018" y="439713"/>
                  </a:cubicBezTo>
                  <a:lnTo>
                    <a:pt x="25652" y="439713"/>
                  </a:lnTo>
                  <a:cubicBezTo>
                    <a:pt x="18849" y="439713"/>
                    <a:pt x="12324" y="437010"/>
                    <a:pt x="7513" y="432200"/>
                  </a:cubicBezTo>
                  <a:cubicBezTo>
                    <a:pt x="2703" y="427389"/>
                    <a:pt x="0" y="420864"/>
                    <a:pt x="0" y="414061"/>
                  </a:cubicBezTo>
                  <a:lnTo>
                    <a:pt x="0" y="25652"/>
                  </a:lnTo>
                  <a:cubicBezTo>
                    <a:pt x="0" y="18849"/>
                    <a:pt x="2703" y="12324"/>
                    <a:pt x="7513" y="7513"/>
                  </a:cubicBezTo>
                  <a:cubicBezTo>
                    <a:pt x="12324" y="2703"/>
                    <a:pt x="18849" y="0"/>
                    <a:pt x="25652" y="0"/>
                  </a:cubicBezTo>
                  <a:close/>
                </a:path>
              </a:pathLst>
            </a:custGeom>
            <a:blipFill>
              <a:blip r:embed="rId3"/>
              <a:stretch>
                <a:fillRect l="-8992" t="-15916" b="-54223"/>
              </a:stretch>
            </a:blipFill>
          </p:spPr>
          <p:txBody>
            <a:bodyPr/>
            <a:lstStyle/>
            <a:p>
              <a:endParaRPr lang="en-GB"/>
            </a:p>
          </p:txBody>
        </p:sp>
      </p:grpSp>
      <p:grpSp>
        <p:nvGrpSpPr>
          <p:cNvPr id="7" name="Group 7"/>
          <p:cNvGrpSpPr/>
          <p:nvPr/>
        </p:nvGrpSpPr>
        <p:grpSpPr>
          <a:xfrm>
            <a:off x="7095213" y="5552325"/>
            <a:ext cx="2421981" cy="2927049"/>
            <a:chOff x="0" y="0"/>
            <a:chExt cx="375228" cy="453476"/>
          </a:xfrm>
        </p:grpSpPr>
        <p:sp>
          <p:nvSpPr>
            <p:cNvPr id="8" name="Freeform 8"/>
            <p:cNvSpPr/>
            <p:nvPr/>
          </p:nvSpPr>
          <p:spPr>
            <a:xfrm>
              <a:off x="0" y="0"/>
              <a:ext cx="375228" cy="453476"/>
            </a:xfrm>
            <a:custGeom>
              <a:avLst/>
              <a:gdLst/>
              <a:ahLst/>
              <a:cxnLst/>
              <a:rect l="l" t="t" r="r" b="b"/>
              <a:pathLst>
                <a:path w="375228" h="453476">
                  <a:moveTo>
                    <a:pt x="70324" y="0"/>
                  </a:moveTo>
                  <a:lnTo>
                    <a:pt x="304905" y="0"/>
                  </a:lnTo>
                  <a:cubicBezTo>
                    <a:pt x="343743" y="0"/>
                    <a:pt x="375228" y="31485"/>
                    <a:pt x="375228" y="70324"/>
                  </a:cubicBezTo>
                  <a:lnTo>
                    <a:pt x="375228" y="383153"/>
                  </a:lnTo>
                  <a:cubicBezTo>
                    <a:pt x="375228" y="421992"/>
                    <a:pt x="343743" y="453476"/>
                    <a:pt x="304905" y="453476"/>
                  </a:cubicBezTo>
                  <a:lnTo>
                    <a:pt x="70324" y="453476"/>
                  </a:lnTo>
                  <a:cubicBezTo>
                    <a:pt x="31485" y="453476"/>
                    <a:pt x="0" y="421992"/>
                    <a:pt x="0" y="383153"/>
                  </a:cubicBezTo>
                  <a:lnTo>
                    <a:pt x="0" y="70324"/>
                  </a:lnTo>
                  <a:cubicBezTo>
                    <a:pt x="0" y="31485"/>
                    <a:pt x="31485" y="0"/>
                    <a:pt x="70324" y="0"/>
                  </a:cubicBezTo>
                  <a:close/>
                </a:path>
              </a:pathLst>
            </a:custGeom>
            <a:blipFill>
              <a:blip r:embed="rId4"/>
              <a:stretch>
                <a:fillRect l="-40557" r="-40557"/>
              </a:stretch>
            </a:blipFill>
          </p:spPr>
          <p:txBody>
            <a:bodyPr/>
            <a:lstStyle/>
            <a:p>
              <a:endParaRPr lang="en-GB"/>
            </a:p>
          </p:txBody>
        </p:sp>
      </p:grpSp>
      <p:sp>
        <p:nvSpPr>
          <p:cNvPr id="9" name="Freeform 9"/>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2453494" y="6008342"/>
            <a:ext cx="626942" cy="541450"/>
          </a:xfrm>
          <a:custGeom>
            <a:avLst/>
            <a:gdLst/>
            <a:ahLst/>
            <a:cxnLst/>
            <a:rect l="l" t="t" r="r" b="b"/>
            <a:pathLst>
              <a:path w="626942" h="541450">
                <a:moveTo>
                  <a:pt x="0" y="0"/>
                </a:moveTo>
                <a:lnTo>
                  <a:pt x="626942" y="0"/>
                </a:lnTo>
                <a:lnTo>
                  <a:pt x="626942" y="541450"/>
                </a:lnTo>
                <a:lnTo>
                  <a:pt x="0" y="54145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1028700" y="1921806"/>
            <a:ext cx="8354459" cy="3743325"/>
          </a:xfrm>
          <a:prstGeom prst="rect">
            <a:avLst/>
          </a:prstGeom>
        </p:spPr>
        <p:txBody>
          <a:bodyPr lIns="0" tIns="0" rIns="0" bIns="0" rtlCol="0" anchor="t">
            <a:spAutoFit/>
          </a:bodyPr>
          <a:lstStyle/>
          <a:p>
            <a:pPr algn="l">
              <a:lnSpc>
                <a:spcPts val="9600"/>
              </a:lnSpc>
            </a:pPr>
            <a:r>
              <a:rPr lang="en-US" sz="8000" b="1">
                <a:solidFill>
                  <a:srgbClr val="000000"/>
                </a:solidFill>
                <a:latin typeface="Poppins Bold"/>
                <a:ea typeface="Poppins Bold"/>
                <a:cs typeface="Poppins Bold"/>
                <a:sym typeface="Poppins Bold"/>
              </a:rPr>
              <a:t>Ethical &amp; Professional Considerations</a:t>
            </a:r>
          </a:p>
        </p:txBody>
      </p:sp>
      <p:sp>
        <p:nvSpPr>
          <p:cNvPr id="12" name="TextBox 12"/>
          <p:cNvSpPr txBox="1"/>
          <p:nvPr/>
        </p:nvSpPr>
        <p:spPr>
          <a:xfrm>
            <a:off x="12401476" y="5901935"/>
            <a:ext cx="4857824" cy="925830"/>
          </a:xfrm>
          <a:prstGeom prst="rect">
            <a:avLst/>
          </a:prstGeom>
        </p:spPr>
        <p:txBody>
          <a:bodyPr lIns="0" tIns="0" rIns="0" bIns="0" rtlCol="0" anchor="t">
            <a:spAutoFit/>
          </a:bodyPr>
          <a:lstStyle/>
          <a:p>
            <a:pPr algn="l">
              <a:lnSpc>
                <a:spcPts val="3780"/>
              </a:lnSpc>
            </a:pPr>
            <a:r>
              <a:rPr lang="en-US" sz="2100" b="1">
                <a:solidFill>
                  <a:srgbClr val="000000"/>
                </a:solidFill>
                <a:latin typeface="Poppins Medium"/>
                <a:ea typeface="Poppins Medium"/>
                <a:cs typeface="Poppins Medium"/>
                <a:sym typeface="Poppins Medium"/>
              </a:rPr>
              <a:t>According to NHS, his confidentiality should be guarded.</a:t>
            </a:r>
          </a:p>
        </p:txBody>
      </p:sp>
      <p:sp>
        <p:nvSpPr>
          <p:cNvPr id="13" name="TextBox 13"/>
          <p:cNvSpPr txBox="1"/>
          <p:nvPr/>
        </p:nvSpPr>
        <p:spPr>
          <a:xfrm>
            <a:off x="10799868" y="5902705"/>
            <a:ext cx="1314816" cy="449580"/>
          </a:xfrm>
          <a:prstGeom prst="rect">
            <a:avLst/>
          </a:prstGeom>
        </p:spPr>
        <p:txBody>
          <a:bodyPr lIns="0" tIns="0" rIns="0" bIns="0" rtlCol="0" anchor="t">
            <a:spAutoFit/>
          </a:bodyPr>
          <a:lstStyle/>
          <a:p>
            <a:pPr algn="l">
              <a:lnSpc>
                <a:spcPts val="3780"/>
              </a:lnSpc>
            </a:pPr>
            <a:r>
              <a:rPr lang="en-US" sz="2100" b="1">
                <a:solidFill>
                  <a:srgbClr val="000000"/>
                </a:solidFill>
                <a:latin typeface="Poppins Bold"/>
                <a:ea typeface="Poppins Bold"/>
                <a:cs typeface="Poppins Bold"/>
                <a:sym typeface="Poppins Bold"/>
              </a:rPr>
              <a:t>NHS</a:t>
            </a:r>
          </a:p>
        </p:txBody>
      </p:sp>
      <p:sp>
        <p:nvSpPr>
          <p:cNvPr id="14" name="TextBox 14"/>
          <p:cNvSpPr txBox="1"/>
          <p:nvPr/>
        </p:nvSpPr>
        <p:spPr>
          <a:xfrm>
            <a:off x="12401476" y="7344756"/>
            <a:ext cx="3528253" cy="1402080"/>
          </a:xfrm>
          <a:prstGeom prst="rect">
            <a:avLst/>
          </a:prstGeom>
        </p:spPr>
        <p:txBody>
          <a:bodyPr lIns="0" tIns="0" rIns="0" bIns="0" rtlCol="0" anchor="t">
            <a:spAutoFit/>
          </a:bodyPr>
          <a:lstStyle/>
          <a:p>
            <a:pPr algn="l">
              <a:lnSpc>
                <a:spcPts val="3780"/>
              </a:lnSpc>
            </a:pPr>
            <a:r>
              <a:rPr lang="en-US" sz="2100" b="1">
                <a:solidFill>
                  <a:srgbClr val="000000"/>
                </a:solidFill>
                <a:latin typeface="Poppins Medium"/>
                <a:ea typeface="Poppins Medium"/>
                <a:cs typeface="Poppins Medium"/>
                <a:sym typeface="Poppins Medium"/>
              </a:rPr>
              <a:t>Consider his dignity and personal tastes </a:t>
            </a:r>
          </a:p>
          <a:p>
            <a:pPr algn="l">
              <a:lnSpc>
                <a:spcPts val="3780"/>
              </a:lnSpc>
            </a:pPr>
            <a:endParaRPr lang="en-US" sz="2100" b="1">
              <a:solidFill>
                <a:srgbClr val="000000"/>
              </a:solidFill>
              <a:latin typeface="Poppins Medium"/>
              <a:ea typeface="Poppins Medium"/>
              <a:cs typeface="Poppins Medium"/>
              <a:sym typeface="Poppins Medium"/>
            </a:endParaRPr>
          </a:p>
        </p:txBody>
      </p:sp>
      <p:sp>
        <p:nvSpPr>
          <p:cNvPr id="15" name="TextBox 15"/>
          <p:cNvSpPr txBox="1"/>
          <p:nvPr/>
        </p:nvSpPr>
        <p:spPr>
          <a:xfrm>
            <a:off x="10799868" y="7345526"/>
            <a:ext cx="1314816" cy="449580"/>
          </a:xfrm>
          <a:prstGeom prst="rect">
            <a:avLst/>
          </a:prstGeom>
        </p:spPr>
        <p:txBody>
          <a:bodyPr lIns="0" tIns="0" rIns="0" bIns="0" rtlCol="0" anchor="t">
            <a:spAutoFit/>
          </a:bodyPr>
          <a:lstStyle/>
          <a:p>
            <a:pPr algn="l">
              <a:lnSpc>
                <a:spcPts val="3780"/>
              </a:lnSpc>
            </a:pPr>
            <a:r>
              <a:rPr lang="en-US" sz="2100" b="1">
                <a:solidFill>
                  <a:srgbClr val="000000"/>
                </a:solidFill>
                <a:latin typeface="Poppins Bold"/>
                <a:ea typeface="Poppins Bold"/>
                <a:cs typeface="Poppins Bold"/>
                <a:sym typeface="Poppins Bold"/>
              </a:rPr>
              <a:t>Choice</a:t>
            </a:r>
          </a:p>
        </p:txBody>
      </p:sp>
      <p:sp>
        <p:nvSpPr>
          <p:cNvPr id="16" name="TextBox 16"/>
          <p:cNvSpPr txBox="1"/>
          <p:nvPr/>
        </p:nvSpPr>
        <p:spPr>
          <a:xfrm>
            <a:off x="2453494" y="6843946"/>
            <a:ext cx="3927425" cy="3139442"/>
          </a:xfrm>
          <a:prstGeom prst="rect">
            <a:avLst/>
          </a:prstGeom>
        </p:spPr>
        <p:txBody>
          <a:bodyPr lIns="0" tIns="0" rIns="0" bIns="0" rtlCol="0" anchor="t">
            <a:spAutoFit/>
          </a:bodyPr>
          <a:lstStyle/>
          <a:p>
            <a:pPr algn="l">
              <a:lnSpc>
                <a:spcPts val="5039"/>
              </a:lnSpc>
            </a:pPr>
            <a:r>
              <a:rPr lang="en-US" sz="2799">
                <a:solidFill>
                  <a:srgbClr val="FFFFFF"/>
                </a:solidFill>
                <a:latin typeface="Nunito"/>
                <a:ea typeface="Nunito"/>
                <a:cs typeface="Nunito"/>
                <a:sym typeface="Nunito"/>
              </a:rPr>
              <a:t>David Khan needs to make informed consent prior to treatment decisions.</a:t>
            </a:r>
          </a:p>
          <a:p>
            <a:pPr algn="l">
              <a:lnSpc>
                <a:spcPts val="5039"/>
              </a:lnSpc>
            </a:pPr>
            <a:endParaRPr lang="en-US" sz="2799">
              <a:solidFill>
                <a:srgbClr val="FFFFFF"/>
              </a:solidFill>
              <a:latin typeface="Nunito"/>
              <a:ea typeface="Nunito"/>
              <a:cs typeface="Nunito"/>
              <a:sym typeface="Nunito"/>
            </a:endParaRPr>
          </a:p>
        </p:txBody>
      </p:sp>
      <p:sp>
        <p:nvSpPr>
          <p:cNvPr id="17" name="TextBox 17"/>
          <p:cNvSpPr txBox="1"/>
          <p:nvPr/>
        </p:nvSpPr>
        <p:spPr>
          <a:xfrm>
            <a:off x="3347635" y="5858062"/>
            <a:ext cx="2461703" cy="1047751"/>
          </a:xfrm>
          <a:prstGeom prst="rect">
            <a:avLst/>
          </a:prstGeom>
        </p:spPr>
        <p:txBody>
          <a:bodyPr lIns="0" tIns="0" rIns="0" bIns="0" rtlCol="0" anchor="t">
            <a:spAutoFit/>
          </a:bodyPr>
          <a:lstStyle/>
          <a:p>
            <a:pPr algn="l">
              <a:lnSpc>
                <a:spcPts val="4199"/>
              </a:lnSpc>
            </a:pPr>
            <a:r>
              <a:rPr lang="en-US" sz="2999" b="1">
                <a:solidFill>
                  <a:srgbClr val="FFFFFF"/>
                </a:solidFill>
                <a:latin typeface="Poppins Bold"/>
                <a:ea typeface="Poppins Bold"/>
                <a:cs typeface="Poppins Bold"/>
                <a:sym typeface="Poppins Bold"/>
              </a:rPr>
              <a:t>Confidentiality</a:t>
            </a:r>
          </a:p>
        </p:txBody>
      </p:sp>
      <p:sp>
        <p:nvSpPr>
          <p:cNvPr id="18" name="Freeform 18"/>
          <p:cNvSpPr/>
          <p:nvPr/>
        </p:nvSpPr>
        <p:spPr>
          <a:xfrm>
            <a:off x="9931100" y="7351640"/>
            <a:ext cx="569162" cy="569162"/>
          </a:xfrm>
          <a:custGeom>
            <a:avLst/>
            <a:gdLst/>
            <a:ahLst/>
            <a:cxnLst/>
            <a:rect l="l" t="t" r="r" b="b"/>
            <a:pathLst>
              <a:path w="569162" h="569162">
                <a:moveTo>
                  <a:pt x="0" y="0"/>
                </a:moveTo>
                <a:lnTo>
                  <a:pt x="569162" y="0"/>
                </a:lnTo>
                <a:lnTo>
                  <a:pt x="569162" y="569162"/>
                </a:lnTo>
                <a:lnTo>
                  <a:pt x="0" y="5691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9" name="Freeform 19"/>
          <p:cNvSpPr/>
          <p:nvPr/>
        </p:nvSpPr>
        <p:spPr>
          <a:xfrm>
            <a:off x="9931100" y="5908819"/>
            <a:ext cx="569162" cy="569162"/>
          </a:xfrm>
          <a:custGeom>
            <a:avLst/>
            <a:gdLst/>
            <a:ahLst/>
            <a:cxnLst/>
            <a:rect l="l" t="t" r="r" b="b"/>
            <a:pathLst>
              <a:path w="569162" h="569162">
                <a:moveTo>
                  <a:pt x="0" y="0"/>
                </a:moveTo>
                <a:lnTo>
                  <a:pt x="569162" y="0"/>
                </a:lnTo>
                <a:lnTo>
                  <a:pt x="569162" y="569162"/>
                </a:lnTo>
                <a:lnTo>
                  <a:pt x="0" y="56916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0" name="Freeform 20"/>
          <p:cNvSpPr/>
          <p:nvPr/>
        </p:nvSpPr>
        <p:spPr>
          <a:xfrm>
            <a:off x="-2037434" y="2500794"/>
            <a:ext cx="3693376" cy="3693376"/>
          </a:xfrm>
          <a:custGeom>
            <a:avLst/>
            <a:gdLst/>
            <a:ahLst/>
            <a:cxnLst/>
            <a:rect l="l" t="t" r="r" b="b"/>
            <a:pathLst>
              <a:path w="3693376" h="3693376">
                <a:moveTo>
                  <a:pt x="0" y="0"/>
                </a:moveTo>
                <a:lnTo>
                  <a:pt x="3693376" y="0"/>
                </a:lnTo>
                <a:lnTo>
                  <a:pt x="3693376" y="3693376"/>
                </a:lnTo>
                <a:lnTo>
                  <a:pt x="0" y="3693376"/>
                </a:lnTo>
                <a:lnTo>
                  <a:pt x="0" y="0"/>
                </a:lnTo>
                <a:close/>
              </a:path>
            </a:pathLst>
          </a:custGeom>
          <a:blipFill>
            <a:blip r:embed="rId13">
              <a:alphaModFix amt="65999"/>
            </a:blip>
            <a:stretch>
              <a:fillRect/>
            </a:stretch>
          </a:blipFill>
        </p:spPr>
        <p:txBody>
          <a:bodyPr/>
          <a:lstStyle/>
          <a:p>
            <a:endParaRPr lang="en-GB"/>
          </a:p>
        </p:txBody>
      </p:sp>
      <p:sp>
        <p:nvSpPr>
          <p:cNvPr id="21" name="Freeform 21"/>
          <p:cNvSpPr/>
          <p:nvPr/>
        </p:nvSpPr>
        <p:spPr>
          <a:xfrm>
            <a:off x="16809591" y="6387255"/>
            <a:ext cx="2956817" cy="2956817"/>
          </a:xfrm>
          <a:custGeom>
            <a:avLst/>
            <a:gdLst/>
            <a:ahLst/>
            <a:cxnLst/>
            <a:rect l="l" t="t" r="r" b="b"/>
            <a:pathLst>
              <a:path w="2956817" h="2956817">
                <a:moveTo>
                  <a:pt x="0" y="0"/>
                </a:moveTo>
                <a:lnTo>
                  <a:pt x="2956818" y="0"/>
                </a:lnTo>
                <a:lnTo>
                  <a:pt x="2956818" y="2956817"/>
                </a:lnTo>
                <a:lnTo>
                  <a:pt x="0" y="2956817"/>
                </a:lnTo>
                <a:lnTo>
                  <a:pt x="0" y="0"/>
                </a:lnTo>
                <a:close/>
              </a:path>
            </a:pathLst>
          </a:custGeom>
          <a:blipFill>
            <a:blip r:embed="rId13">
              <a:alphaModFix amt="65999"/>
            </a:blip>
            <a:stretch>
              <a:fillRect/>
            </a:stretch>
          </a:blipFill>
        </p:spPr>
        <p:txBody>
          <a:bodyPr/>
          <a:lstStyle/>
          <a:p>
            <a:endParaRPr lang="en-GB"/>
          </a:p>
        </p:txBody>
      </p:sp>
      <p:sp>
        <p:nvSpPr>
          <p:cNvPr id="22" name="Freeform 22"/>
          <p:cNvSpPr/>
          <p:nvPr/>
        </p:nvSpPr>
        <p:spPr>
          <a:xfrm rot="5319742" flipH="1" flipV="1">
            <a:off x="13453629" y="-1850096"/>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3" name="Freeform 23"/>
          <p:cNvSpPr/>
          <p:nvPr/>
        </p:nvSpPr>
        <p:spPr>
          <a:xfrm rot="-5400000" flipH="1" flipV="1">
            <a:off x="8488494" y="7841199"/>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6431197" y="4221284"/>
            <a:ext cx="3693376" cy="3693376"/>
          </a:xfrm>
          <a:custGeom>
            <a:avLst/>
            <a:gdLst/>
            <a:ahLst/>
            <a:cxnLst/>
            <a:rect l="l" t="t" r="r" b="b"/>
            <a:pathLst>
              <a:path w="3693376" h="3693376">
                <a:moveTo>
                  <a:pt x="0" y="0"/>
                </a:moveTo>
                <a:lnTo>
                  <a:pt x="3693376" y="0"/>
                </a:lnTo>
                <a:lnTo>
                  <a:pt x="3693376" y="3693376"/>
                </a:lnTo>
                <a:lnTo>
                  <a:pt x="0" y="3693376"/>
                </a:lnTo>
                <a:lnTo>
                  <a:pt x="0" y="0"/>
                </a:lnTo>
                <a:close/>
              </a:path>
            </a:pathLst>
          </a:custGeom>
          <a:blipFill>
            <a:blip r:embed="rId3">
              <a:alphaModFix amt="65999"/>
            </a:blip>
            <a:stretch>
              <a:fillRect/>
            </a:stretch>
          </a:blipFill>
        </p:spPr>
        <p:txBody>
          <a:bodyPr/>
          <a:lstStyle/>
          <a:p>
            <a:endParaRPr lang="en-GB"/>
          </a:p>
        </p:txBody>
      </p:sp>
      <p:grpSp>
        <p:nvGrpSpPr>
          <p:cNvPr id="3" name="Group 3"/>
          <p:cNvGrpSpPr/>
          <p:nvPr/>
        </p:nvGrpSpPr>
        <p:grpSpPr>
          <a:xfrm>
            <a:off x="2671181" y="6504708"/>
            <a:ext cx="4267919" cy="4311218"/>
            <a:chOff x="0" y="0"/>
            <a:chExt cx="881442" cy="890384"/>
          </a:xfrm>
        </p:grpSpPr>
        <p:sp>
          <p:nvSpPr>
            <p:cNvPr id="4" name="Freeform 4"/>
            <p:cNvSpPr/>
            <p:nvPr/>
          </p:nvSpPr>
          <p:spPr>
            <a:xfrm flipH="1">
              <a:off x="0" y="0"/>
              <a:ext cx="881442" cy="890384"/>
            </a:xfrm>
            <a:custGeom>
              <a:avLst/>
              <a:gdLst/>
              <a:ahLst/>
              <a:cxnLst/>
              <a:rect l="l" t="t" r="r" b="b"/>
              <a:pathLst>
                <a:path w="881442" h="890384">
                  <a:moveTo>
                    <a:pt x="841534" y="0"/>
                  </a:moveTo>
                  <a:lnTo>
                    <a:pt x="39908" y="0"/>
                  </a:lnTo>
                  <a:cubicBezTo>
                    <a:pt x="29323" y="0"/>
                    <a:pt x="19173" y="4205"/>
                    <a:pt x="11689" y="11689"/>
                  </a:cubicBezTo>
                  <a:cubicBezTo>
                    <a:pt x="4204" y="19173"/>
                    <a:pt x="0" y="29323"/>
                    <a:pt x="0" y="39908"/>
                  </a:cubicBezTo>
                  <a:lnTo>
                    <a:pt x="0" y="850477"/>
                  </a:lnTo>
                  <a:cubicBezTo>
                    <a:pt x="0" y="861061"/>
                    <a:pt x="4204" y="871211"/>
                    <a:pt x="11689" y="878695"/>
                  </a:cubicBezTo>
                  <a:cubicBezTo>
                    <a:pt x="19173" y="886180"/>
                    <a:pt x="29323" y="890384"/>
                    <a:pt x="39908" y="890384"/>
                  </a:cubicBezTo>
                  <a:lnTo>
                    <a:pt x="841534" y="890384"/>
                  </a:lnTo>
                  <a:cubicBezTo>
                    <a:pt x="852118" y="890384"/>
                    <a:pt x="862269" y="886180"/>
                    <a:pt x="869753" y="878695"/>
                  </a:cubicBezTo>
                  <a:cubicBezTo>
                    <a:pt x="877237" y="871211"/>
                    <a:pt x="881442" y="861061"/>
                    <a:pt x="881442" y="850477"/>
                  </a:cubicBezTo>
                  <a:lnTo>
                    <a:pt x="881442" y="39908"/>
                  </a:lnTo>
                  <a:cubicBezTo>
                    <a:pt x="881442" y="29323"/>
                    <a:pt x="877237" y="19173"/>
                    <a:pt x="869753" y="11689"/>
                  </a:cubicBezTo>
                  <a:cubicBezTo>
                    <a:pt x="862269" y="4205"/>
                    <a:pt x="852118" y="0"/>
                    <a:pt x="841534" y="0"/>
                  </a:cubicBezTo>
                  <a:close/>
                </a:path>
              </a:pathLst>
            </a:custGeom>
            <a:blipFill>
              <a:blip r:embed="rId4"/>
              <a:stretch>
                <a:fillRect l="-11451" r="-39932"/>
              </a:stretch>
            </a:blipFill>
          </p:spPr>
          <p:txBody>
            <a:bodyPr/>
            <a:lstStyle/>
            <a:p>
              <a:endParaRPr lang="en-GB"/>
            </a:p>
          </p:txBody>
        </p:sp>
      </p:grpSp>
      <p:grpSp>
        <p:nvGrpSpPr>
          <p:cNvPr id="5" name="Group 5"/>
          <p:cNvGrpSpPr/>
          <p:nvPr/>
        </p:nvGrpSpPr>
        <p:grpSpPr>
          <a:xfrm>
            <a:off x="7161874" y="6504708"/>
            <a:ext cx="3386545" cy="3992551"/>
            <a:chOff x="0" y="0"/>
            <a:chExt cx="881442" cy="1039172"/>
          </a:xfrm>
        </p:grpSpPr>
        <p:sp>
          <p:nvSpPr>
            <p:cNvPr id="6" name="Freeform 6"/>
            <p:cNvSpPr/>
            <p:nvPr/>
          </p:nvSpPr>
          <p:spPr>
            <a:xfrm>
              <a:off x="0" y="0"/>
              <a:ext cx="881442" cy="1039172"/>
            </a:xfrm>
            <a:custGeom>
              <a:avLst/>
              <a:gdLst/>
              <a:ahLst/>
              <a:cxnLst/>
              <a:rect l="l" t="t" r="r" b="b"/>
              <a:pathLst>
                <a:path w="881442" h="1039172">
                  <a:moveTo>
                    <a:pt x="50294" y="0"/>
                  </a:moveTo>
                  <a:lnTo>
                    <a:pt x="831148" y="0"/>
                  </a:lnTo>
                  <a:cubicBezTo>
                    <a:pt x="858924" y="0"/>
                    <a:pt x="881442" y="22517"/>
                    <a:pt x="881442" y="50294"/>
                  </a:cubicBezTo>
                  <a:lnTo>
                    <a:pt x="881442" y="988878"/>
                  </a:lnTo>
                  <a:cubicBezTo>
                    <a:pt x="881442" y="1002217"/>
                    <a:pt x="876143" y="1015009"/>
                    <a:pt x="866711" y="1024441"/>
                  </a:cubicBezTo>
                  <a:cubicBezTo>
                    <a:pt x="857279" y="1033873"/>
                    <a:pt x="844487" y="1039172"/>
                    <a:pt x="831148" y="1039172"/>
                  </a:cubicBezTo>
                  <a:lnTo>
                    <a:pt x="50294" y="1039172"/>
                  </a:lnTo>
                  <a:cubicBezTo>
                    <a:pt x="22517" y="1039172"/>
                    <a:pt x="0" y="1016654"/>
                    <a:pt x="0" y="988878"/>
                  </a:cubicBezTo>
                  <a:lnTo>
                    <a:pt x="0" y="50294"/>
                  </a:lnTo>
                  <a:cubicBezTo>
                    <a:pt x="0" y="22517"/>
                    <a:pt x="22517" y="0"/>
                    <a:pt x="50294" y="0"/>
                  </a:cubicBezTo>
                  <a:close/>
                </a:path>
              </a:pathLst>
            </a:custGeom>
            <a:blipFill>
              <a:blip r:embed="rId5"/>
              <a:stretch>
                <a:fillRect t="-13558" b="-13558"/>
              </a:stretch>
            </a:blipFill>
          </p:spPr>
          <p:txBody>
            <a:bodyPr/>
            <a:lstStyle/>
            <a:p>
              <a:endParaRPr lang="en-GB"/>
            </a:p>
          </p:txBody>
        </p:sp>
      </p:grpSp>
      <p:sp>
        <p:nvSpPr>
          <p:cNvPr id="7" name="Freeform 7"/>
          <p:cNvSpPr/>
          <p:nvPr/>
        </p:nvSpPr>
        <p:spPr>
          <a:xfrm>
            <a:off x="13847725" y="7981438"/>
            <a:ext cx="4058679" cy="4058679"/>
          </a:xfrm>
          <a:custGeom>
            <a:avLst/>
            <a:gdLst/>
            <a:ahLst/>
            <a:cxnLst/>
            <a:rect l="l" t="t" r="r" b="b"/>
            <a:pathLst>
              <a:path w="4058679" h="4058679">
                <a:moveTo>
                  <a:pt x="0" y="0"/>
                </a:moveTo>
                <a:lnTo>
                  <a:pt x="4058679" y="0"/>
                </a:lnTo>
                <a:lnTo>
                  <a:pt x="4058679" y="4058679"/>
                </a:lnTo>
                <a:lnTo>
                  <a:pt x="0" y="4058679"/>
                </a:lnTo>
                <a:lnTo>
                  <a:pt x="0" y="0"/>
                </a:lnTo>
                <a:close/>
              </a:path>
            </a:pathLst>
          </a:custGeom>
          <a:blipFill>
            <a:blip r:embed="rId3">
              <a:alphaModFix amt="65999"/>
            </a:blip>
            <a:stretch>
              <a:fillRect/>
            </a:stretch>
          </a:blipFill>
        </p:spPr>
        <p:txBody>
          <a:bodyPr/>
          <a:lstStyle/>
          <a:p>
            <a:endParaRPr lang="en-GB"/>
          </a:p>
        </p:txBody>
      </p:sp>
      <p:grpSp>
        <p:nvGrpSpPr>
          <p:cNvPr id="8" name="Group 8"/>
          <p:cNvGrpSpPr/>
          <p:nvPr/>
        </p:nvGrpSpPr>
        <p:grpSpPr>
          <a:xfrm>
            <a:off x="1926851" y="5161575"/>
            <a:ext cx="4893502" cy="3546462"/>
            <a:chOff x="0" y="0"/>
            <a:chExt cx="1102547" cy="799048"/>
          </a:xfrm>
        </p:grpSpPr>
        <p:sp>
          <p:nvSpPr>
            <p:cNvPr id="9" name="Freeform 9"/>
            <p:cNvSpPr/>
            <p:nvPr/>
          </p:nvSpPr>
          <p:spPr>
            <a:xfrm>
              <a:off x="0" y="0"/>
              <a:ext cx="1102547" cy="799048"/>
            </a:xfrm>
            <a:custGeom>
              <a:avLst/>
              <a:gdLst/>
              <a:ahLst/>
              <a:cxnLst/>
              <a:rect l="l" t="t" r="r" b="b"/>
              <a:pathLst>
                <a:path w="1102547" h="799048">
                  <a:moveTo>
                    <a:pt x="18540" y="0"/>
                  </a:moveTo>
                  <a:lnTo>
                    <a:pt x="1084007" y="0"/>
                  </a:lnTo>
                  <a:cubicBezTo>
                    <a:pt x="1088924" y="0"/>
                    <a:pt x="1093640" y="1953"/>
                    <a:pt x="1097117" y="5430"/>
                  </a:cubicBezTo>
                  <a:cubicBezTo>
                    <a:pt x="1100594" y="8907"/>
                    <a:pt x="1102547" y="13623"/>
                    <a:pt x="1102547" y="18540"/>
                  </a:cubicBezTo>
                  <a:lnTo>
                    <a:pt x="1102547" y="780508"/>
                  </a:lnTo>
                  <a:cubicBezTo>
                    <a:pt x="1102547" y="785425"/>
                    <a:pt x="1100594" y="790141"/>
                    <a:pt x="1097117" y="793617"/>
                  </a:cubicBezTo>
                  <a:cubicBezTo>
                    <a:pt x="1093640" y="797094"/>
                    <a:pt x="1088924" y="799048"/>
                    <a:pt x="1084007" y="799048"/>
                  </a:cubicBezTo>
                  <a:lnTo>
                    <a:pt x="18540" y="799048"/>
                  </a:lnTo>
                  <a:cubicBezTo>
                    <a:pt x="13623" y="799048"/>
                    <a:pt x="8907" y="797094"/>
                    <a:pt x="5430" y="793617"/>
                  </a:cubicBezTo>
                  <a:cubicBezTo>
                    <a:pt x="1953" y="790141"/>
                    <a:pt x="0" y="785425"/>
                    <a:pt x="0" y="780508"/>
                  </a:cubicBezTo>
                  <a:lnTo>
                    <a:pt x="0" y="18540"/>
                  </a:lnTo>
                  <a:cubicBezTo>
                    <a:pt x="0" y="13623"/>
                    <a:pt x="1953" y="8907"/>
                    <a:pt x="5430" y="5430"/>
                  </a:cubicBezTo>
                  <a:cubicBezTo>
                    <a:pt x="8907" y="1953"/>
                    <a:pt x="13623" y="0"/>
                    <a:pt x="18540" y="0"/>
                  </a:cubicBezTo>
                  <a:close/>
                </a:path>
              </a:pathLst>
            </a:custGeom>
            <a:solidFill>
              <a:srgbClr val="CD2C58"/>
            </a:solidFill>
          </p:spPr>
          <p:txBody>
            <a:bodyPr/>
            <a:lstStyle/>
            <a:p>
              <a:endParaRPr lang="en-GB"/>
            </a:p>
          </p:txBody>
        </p:sp>
        <p:sp>
          <p:nvSpPr>
            <p:cNvPr id="10" name="TextBox 10"/>
            <p:cNvSpPr txBox="1"/>
            <p:nvPr/>
          </p:nvSpPr>
          <p:spPr>
            <a:xfrm>
              <a:off x="0" y="-95250"/>
              <a:ext cx="1102547" cy="894298"/>
            </a:xfrm>
            <a:prstGeom prst="rect">
              <a:avLst/>
            </a:prstGeom>
          </p:spPr>
          <p:txBody>
            <a:bodyPr lIns="50800" tIns="50800" rIns="50800" bIns="50800" rtlCol="0" anchor="ctr"/>
            <a:lstStyle/>
            <a:p>
              <a:pPr algn="ctr">
                <a:lnSpc>
                  <a:spcPts val="3240"/>
                </a:lnSpc>
              </a:pPr>
              <a:endParaRPr/>
            </a:p>
          </p:txBody>
        </p:sp>
      </p:grpSp>
      <p:sp>
        <p:nvSpPr>
          <p:cNvPr id="11" name="Freeform 11"/>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a:off x="9144000" y="2698410"/>
            <a:ext cx="483266" cy="545783"/>
          </a:xfrm>
          <a:custGeom>
            <a:avLst/>
            <a:gdLst/>
            <a:ahLst/>
            <a:cxnLst/>
            <a:rect l="l" t="t" r="r" b="b"/>
            <a:pathLst>
              <a:path w="483266" h="545783">
                <a:moveTo>
                  <a:pt x="0" y="0"/>
                </a:moveTo>
                <a:lnTo>
                  <a:pt x="483266" y="0"/>
                </a:lnTo>
                <a:lnTo>
                  <a:pt x="483266" y="545782"/>
                </a:lnTo>
                <a:lnTo>
                  <a:pt x="0" y="54578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3" name="Freeform 13"/>
          <p:cNvSpPr/>
          <p:nvPr/>
        </p:nvSpPr>
        <p:spPr>
          <a:xfrm>
            <a:off x="2068824" y="4931073"/>
            <a:ext cx="602356" cy="602356"/>
          </a:xfrm>
          <a:custGeom>
            <a:avLst/>
            <a:gdLst/>
            <a:ahLst/>
            <a:cxnLst/>
            <a:rect l="l" t="t" r="r" b="b"/>
            <a:pathLst>
              <a:path w="602356" h="602356">
                <a:moveTo>
                  <a:pt x="0" y="0"/>
                </a:moveTo>
                <a:lnTo>
                  <a:pt x="602357" y="0"/>
                </a:lnTo>
                <a:lnTo>
                  <a:pt x="602357" y="602356"/>
                </a:lnTo>
                <a:lnTo>
                  <a:pt x="0" y="60235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4" name="TextBox 14"/>
          <p:cNvSpPr txBox="1"/>
          <p:nvPr/>
        </p:nvSpPr>
        <p:spPr>
          <a:xfrm>
            <a:off x="1028700" y="2351700"/>
            <a:ext cx="6956085" cy="18954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Monitoring &amp; Evaluation</a:t>
            </a:r>
          </a:p>
        </p:txBody>
      </p:sp>
      <p:sp>
        <p:nvSpPr>
          <p:cNvPr id="15" name="TextBox 15"/>
          <p:cNvSpPr txBox="1"/>
          <p:nvPr/>
        </p:nvSpPr>
        <p:spPr>
          <a:xfrm>
            <a:off x="10124573" y="2488860"/>
            <a:ext cx="7781831" cy="3280414"/>
          </a:xfrm>
          <a:prstGeom prst="rect">
            <a:avLst/>
          </a:prstGeom>
        </p:spPr>
        <p:txBody>
          <a:bodyPr lIns="0" tIns="0" rIns="0" bIns="0" rtlCol="0" anchor="t">
            <a:spAutoFit/>
          </a:bodyPr>
          <a:lstStyle/>
          <a:p>
            <a:pPr marL="798820" lvl="1" indent="-399410" algn="l">
              <a:lnSpc>
                <a:spcPts val="6659"/>
              </a:lnSpc>
              <a:buFont typeface="Arial"/>
              <a:buChar char="•"/>
            </a:pPr>
            <a:r>
              <a:rPr lang="en-US" sz="3699">
                <a:solidFill>
                  <a:srgbClr val="000000"/>
                </a:solidFill>
                <a:latin typeface="Nunito"/>
                <a:ea typeface="Nunito"/>
                <a:cs typeface="Nunito"/>
                <a:sym typeface="Nunito"/>
              </a:rPr>
              <a:t>ECG measurements to determine heart activity.</a:t>
            </a:r>
          </a:p>
          <a:p>
            <a:pPr marL="798820" lvl="1" indent="-399410" algn="l">
              <a:lnSpc>
                <a:spcPts val="6659"/>
              </a:lnSpc>
              <a:buFont typeface="Arial"/>
              <a:buChar char="•"/>
            </a:pPr>
            <a:r>
              <a:rPr lang="en-US" sz="3699">
                <a:solidFill>
                  <a:srgbClr val="000000"/>
                </a:solidFill>
                <a:latin typeface="Nunito"/>
                <a:ea typeface="Nunito"/>
                <a:cs typeface="Nunito"/>
                <a:sym typeface="Nunito"/>
              </a:rPr>
              <a:t>Constant re-evaluation of efficacy of treatment.</a:t>
            </a:r>
          </a:p>
        </p:txBody>
      </p:sp>
      <p:sp>
        <p:nvSpPr>
          <p:cNvPr id="16" name="TextBox 16"/>
          <p:cNvSpPr txBox="1"/>
          <p:nvPr/>
        </p:nvSpPr>
        <p:spPr>
          <a:xfrm>
            <a:off x="9144000" y="1488735"/>
            <a:ext cx="4197415" cy="676275"/>
          </a:xfrm>
          <a:prstGeom prst="rect">
            <a:avLst/>
          </a:prstGeom>
        </p:spPr>
        <p:txBody>
          <a:bodyPr lIns="0" tIns="0" rIns="0" bIns="0" rtlCol="0" anchor="t">
            <a:spAutoFit/>
          </a:bodyPr>
          <a:lstStyle/>
          <a:p>
            <a:pPr algn="l">
              <a:lnSpc>
                <a:spcPts val="5159"/>
              </a:lnSpc>
            </a:pPr>
            <a:r>
              <a:rPr lang="en-US" sz="4299" b="1">
                <a:solidFill>
                  <a:srgbClr val="000000"/>
                </a:solidFill>
                <a:latin typeface="Poppins Bold"/>
                <a:ea typeface="Poppins Bold"/>
                <a:cs typeface="Poppins Bold"/>
                <a:sym typeface="Poppins Bold"/>
              </a:rPr>
              <a:t>Risk Factors</a:t>
            </a:r>
          </a:p>
        </p:txBody>
      </p:sp>
      <p:sp>
        <p:nvSpPr>
          <p:cNvPr id="17" name="TextBox 17"/>
          <p:cNvSpPr txBox="1"/>
          <p:nvPr/>
        </p:nvSpPr>
        <p:spPr>
          <a:xfrm>
            <a:off x="2068824" y="5770243"/>
            <a:ext cx="4751529" cy="2897507"/>
          </a:xfrm>
          <a:prstGeom prst="rect">
            <a:avLst/>
          </a:prstGeom>
        </p:spPr>
        <p:txBody>
          <a:bodyPr lIns="0" tIns="0" rIns="0" bIns="0" rtlCol="0" anchor="t">
            <a:spAutoFit/>
          </a:bodyPr>
          <a:lstStyle/>
          <a:p>
            <a:pPr marL="561336" lvl="1" indent="-280668" algn="l">
              <a:lnSpc>
                <a:spcPts val="4679"/>
              </a:lnSpc>
              <a:buFont typeface="Arial"/>
              <a:buChar char="•"/>
            </a:pPr>
            <a:r>
              <a:rPr lang="en-US" sz="2599">
                <a:solidFill>
                  <a:srgbClr val="FFFFFF"/>
                </a:solidFill>
                <a:latin typeface="Nunito"/>
                <a:ea typeface="Nunito"/>
                <a:cs typeface="Nunito"/>
                <a:sym typeface="Nunito"/>
              </a:rPr>
              <a:t>Periodic lipid profile evaluation </a:t>
            </a:r>
          </a:p>
          <a:p>
            <a:pPr marL="561336" lvl="1" indent="-280668" algn="l">
              <a:lnSpc>
                <a:spcPts val="4679"/>
              </a:lnSpc>
              <a:buFont typeface="Arial"/>
              <a:buChar char="•"/>
            </a:pPr>
            <a:r>
              <a:rPr lang="en-US" sz="2599">
                <a:solidFill>
                  <a:srgbClr val="FFFFFF"/>
                </a:solidFill>
                <a:latin typeface="Nunito"/>
                <a:ea typeface="Nunito"/>
                <a:cs typeface="Nunito"/>
                <a:sym typeface="Nunito"/>
              </a:rPr>
              <a:t>Blood pressure Level to assess cardiovascular risk.</a:t>
            </a:r>
          </a:p>
          <a:p>
            <a:pPr marL="561336" lvl="1" indent="-280668" algn="l">
              <a:lnSpc>
                <a:spcPts val="4679"/>
              </a:lnSpc>
              <a:buFont typeface="Arial"/>
              <a:buChar char="•"/>
            </a:pPr>
            <a:endParaRPr lang="en-US" sz="2599">
              <a:solidFill>
                <a:srgbClr val="FFFFFF"/>
              </a:solidFill>
              <a:latin typeface="Nunito"/>
              <a:ea typeface="Nunito"/>
              <a:cs typeface="Nunito"/>
              <a:sym typeface="Nunito"/>
            </a:endParaRPr>
          </a:p>
        </p:txBody>
      </p:sp>
      <p:sp>
        <p:nvSpPr>
          <p:cNvPr id="18" name="Freeform 18"/>
          <p:cNvSpPr/>
          <p:nvPr/>
        </p:nvSpPr>
        <p:spPr>
          <a:xfrm flipH="1" flipV="1">
            <a:off x="-472069" y="4221284"/>
            <a:ext cx="2057400" cy="4114800"/>
          </a:xfrm>
          <a:custGeom>
            <a:avLst/>
            <a:gdLst/>
            <a:ahLst/>
            <a:cxnLst/>
            <a:rect l="l" t="t" r="r" b="b"/>
            <a:pathLst>
              <a:path w="2057400" h="4114800">
                <a:moveTo>
                  <a:pt x="2057400" y="4114800"/>
                </a:moveTo>
                <a:lnTo>
                  <a:pt x="0" y="4114800"/>
                </a:lnTo>
                <a:lnTo>
                  <a:pt x="0" y="0"/>
                </a:lnTo>
                <a:lnTo>
                  <a:pt x="2057400" y="0"/>
                </a:lnTo>
                <a:lnTo>
                  <a:pt x="2057400" y="411480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9" name="Freeform 19"/>
          <p:cNvSpPr/>
          <p:nvPr/>
        </p:nvSpPr>
        <p:spPr>
          <a:xfrm rot="-5400000" flipV="1">
            <a:off x="13904185" y="-1397523"/>
            <a:ext cx="2057400" cy="4114800"/>
          </a:xfrm>
          <a:custGeom>
            <a:avLst/>
            <a:gdLst/>
            <a:ahLst/>
            <a:cxnLst/>
            <a:rect l="l" t="t" r="r" b="b"/>
            <a:pathLst>
              <a:path w="2057400" h="4114800">
                <a:moveTo>
                  <a:pt x="0" y="4114800"/>
                </a:moveTo>
                <a:lnTo>
                  <a:pt x="2057400" y="4114800"/>
                </a:lnTo>
                <a:lnTo>
                  <a:pt x="2057400" y="0"/>
                </a:lnTo>
                <a:lnTo>
                  <a:pt x="0" y="0"/>
                </a:lnTo>
                <a:lnTo>
                  <a:pt x="0" y="411480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7363424" y="4080916"/>
            <a:ext cx="3343120" cy="3343120"/>
          </a:xfrm>
          <a:custGeom>
            <a:avLst/>
            <a:gdLst/>
            <a:ahLst/>
            <a:cxnLst/>
            <a:rect l="l" t="t" r="r" b="b"/>
            <a:pathLst>
              <a:path w="3343120" h="3343120">
                <a:moveTo>
                  <a:pt x="0" y="0"/>
                </a:moveTo>
                <a:lnTo>
                  <a:pt x="3343120" y="0"/>
                </a:lnTo>
                <a:lnTo>
                  <a:pt x="3343120" y="3343120"/>
                </a:lnTo>
                <a:lnTo>
                  <a:pt x="0" y="3343120"/>
                </a:lnTo>
                <a:lnTo>
                  <a:pt x="0" y="0"/>
                </a:lnTo>
                <a:close/>
              </a:path>
            </a:pathLst>
          </a:custGeom>
          <a:blipFill>
            <a:blip r:embed="rId3">
              <a:alphaModFix amt="65999"/>
            </a:blip>
            <a:stretch>
              <a:fillRect/>
            </a:stretch>
          </a:blipFill>
        </p:spPr>
        <p:txBody>
          <a:bodyPr/>
          <a:lstStyle/>
          <a:p>
            <a:endParaRPr lang="en-GB"/>
          </a:p>
        </p:txBody>
      </p:sp>
      <p:sp>
        <p:nvSpPr>
          <p:cNvPr id="3" name="Freeform 3"/>
          <p:cNvSpPr/>
          <p:nvPr/>
        </p:nvSpPr>
        <p:spPr>
          <a:xfrm rot="-5400000" flipV="1">
            <a:off x="14630415" y="-1397523"/>
            <a:ext cx="2057400" cy="4114800"/>
          </a:xfrm>
          <a:custGeom>
            <a:avLst/>
            <a:gdLst/>
            <a:ahLst/>
            <a:cxnLst/>
            <a:rect l="l" t="t" r="r" b="b"/>
            <a:pathLst>
              <a:path w="2057400" h="4114800">
                <a:moveTo>
                  <a:pt x="0" y="4114800"/>
                </a:moveTo>
                <a:lnTo>
                  <a:pt x="2057400" y="4114800"/>
                </a:lnTo>
                <a:lnTo>
                  <a:pt x="2057400" y="0"/>
                </a:lnTo>
                <a:lnTo>
                  <a:pt x="0" y="0"/>
                </a:lnTo>
                <a:lnTo>
                  <a:pt x="0" y="411480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028700" y="1028700"/>
            <a:ext cx="627242" cy="659877"/>
          </a:xfrm>
          <a:custGeom>
            <a:avLst/>
            <a:gdLst/>
            <a:ahLst/>
            <a:cxnLst/>
            <a:rect l="l" t="t" r="r" b="b"/>
            <a:pathLst>
              <a:path w="627242" h="659877">
                <a:moveTo>
                  <a:pt x="0" y="0"/>
                </a:moveTo>
                <a:lnTo>
                  <a:pt x="627242" y="0"/>
                </a:lnTo>
                <a:lnTo>
                  <a:pt x="627242" y="659877"/>
                </a:lnTo>
                <a:lnTo>
                  <a:pt x="0" y="65987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1655942" y="2346726"/>
            <a:ext cx="6724669" cy="9810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Conclusion</a:t>
            </a:r>
          </a:p>
        </p:txBody>
      </p:sp>
      <p:sp>
        <p:nvSpPr>
          <p:cNvPr id="6" name="TextBox 6"/>
          <p:cNvSpPr txBox="1"/>
          <p:nvPr/>
        </p:nvSpPr>
        <p:spPr>
          <a:xfrm>
            <a:off x="1028700" y="3496876"/>
            <a:ext cx="16687815" cy="7578096"/>
          </a:xfrm>
          <a:prstGeom prst="rect">
            <a:avLst/>
          </a:prstGeom>
        </p:spPr>
        <p:txBody>
          <a:bodyPr lIns="0" tIns="0" rIns="0" bIns="0" rtlCol="0" anchor="t">
            <a:spAutoFit/>
          </a:bodyPr>
          <a:lstStyle/>
          <a:p>
            <a:pPr marL="1036304" lvl="1" indent="-518152" algn="l">
              <a:lnSpc>
                <a:spcPts val="8639"/>
              </a:lnSpc>
              <a:buFont typeface="Arial"/>
              <a:buChar char="•"/>
            </a:pPr>
            <a:r>
              <a:rPr lang="en-US" sz="4799">
                <a:solidFill>
                  <a:srgbClr val="000000"/>
                </a:solidFill>
                <a:latin typeface="Nunito"/>
                <a:ea typeface="Nunito"/>
                <a:cs typeface="Nunito"/>
                <a:sym typeface="Nunito"/>
              </a:rPr>
              <a:t>In David Khan, CHD results from interaction of lifestyle and physiological factors</a:t>
            </a:r>
          </a:p>
          <a:p>
            <a:pPr marL="1036304" lvl="1" indent="-518152" algn="l">
              <a:lnSpc>
                <a:spcPts val="8639"/>
              </a:lnSpc>
              <a:buFont typeface="Arial"/>
              <a:buChar char="•"/>
            </a:pPr>
            <a:r>
              <a:rPr lang="en-US" sz="4799">
                <a:solidFill>
                  <a:srgbClr val="000000"/>
                </a:solidFill>
                <a:latin typeface="Nunito"/>
                <a:ea typeface="Nunito"/>
                <a:cs typeface="Nunito"/>
                <a:sym typeface="Nunito"/>
              </a:rPr>
              <a:t>Atherosclerosis has disrupted normal cardiovascular function</a:t>
            </a:r>
          </a:p>
          <a:p>
            <a:pPr marL="1036304" lvl="1" indent="-518152" algn="l">
              <a:lnSpc>
                <a:spcPts val="8639"/>
              </a:lnSpc>
              <a:buFont typeface="Arial"/>
              <a:buChar char="•"/>
            </a:pPr>
            <a:r>
              <a:rPr lang="en-US" sz="4799">
                <a:solidFill>
                  <a:srgbClr val="000000"/>
                </a:solidFill>
                <a:latin typeface="Nunito"/>
                <a:ea typeface="Nunito"/>
                <a:cs typeface="Nunito"/>
                <a:sym typeface="Nunito"/>
              </a:rPr>
              <a:t>Specific interventions may have a significant effect on his prognosis.</a:t>
            </a:r>
          </a:p>
          <a:p>
            <a:pPr marL="1036304" lvl="1" indent="-518152" algn="l">
              <a:lnSpc>
                <a:spcPts val="8639"/>
              </a:lnSpc>
              <a:buFont typeface="Arial"/>
              <a:buChar char="•"/>
            </a:pPr>
            <a:endParaRPr lang="en-US" sz="4799">
              <a:solidFill>
                <a:srgbClr val="000000"/>
              </a:solidFill>
              <a:latin typeface="Nunito"/>
              <a:ea typeface="Nunito"/>
              <a:cs typeface="Nunito"/>
              <a:sym typeface="Nunito"/>
            </a:endParaRPr>
          </a:p>
        </p:txBody>
      </p:sp>
      <p:sp>
        <p:nvSpPr>
          <p:cNvPr id="7" name="Freeform 7"/>
          <p:cNvSpPr/>
          <p:nvPr/>
        </p:nvSpPr>
        <p:spPr>
          <a:xfrm flipH="1" flipV="1">
            <a:off x="-320744" y="6960869"/>
            <a:ext cx="1663065" cy="3326131"/>
          </a:xfrm>
          <a:custGeom>
            <a:avLst/>
            <a:gdLst/>
            <a:ahLst/>
            <a:cxnLst/>
            <a:rect l="l" t="t" r="r" b="b"/>
            <a:pathLst>
              <a:path w="1663065" h="3326131">
                <a:moveTo>
                  <a:pt x="1663065" y="3326131"/>
                </a:moveTo>
                <a:lnTo>
                  <a:pt x="0" y="3326131"/>
                </a:lnTo>
                <a:lnTo>
                  <a:pt x="0" y="0"/>
                </a:lnTo>
                <a:lnTo>
                  <a:pt x="1663065" y="0"/>
                </a:lnTo>
                <a:lnTo>
                  <a:pt x="1663065" y="332613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7275692" y="504825"/>
            <a:ext cx="6724669" cy="9810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References</a:t>
            </a:r>
          </a:p>
        </p:txBody>
      </p:sp>
      <p:sp>
        <p:nvSpPr>
          <p:cNvPr id="3" name="TextBox 3"/>
          <p:cNvSpPr txBox="1"/>
          <p:nvPr/>
        </p:nvSpPr>
        <p:spPr>
          <a:xfrm>
            <a:off x="1028700" y="885825"/>
            <a:ext cx="17259300" cy="9984107"/>
          </a:xfrm>
          <a:prstGeom prst="rect">
            <a:avLst/>
          </a:prstGeom>
        </p:spPr>
        <p:txBody>
          <a:bodyPr lIns="0" tIns="0" rIns="0" bIns="0" rtlCol="0" anchor="t">
            <a:spAutoFit/>
          </a:bodyPr>
          <a:lstStyle/>
          <a:p>
            <a:pPr marL="561336" lvl="1" indent="-280668" algn="l">
              <a:lnSpc>
                <a:spcPts val="4679"/>
              </a:lnSpc>
              <a:buFont typeface="Arial"/>
              <a:buChar char="•"/>
            </a:pPr>
            <a:r>
              <a:rPr lang="en-US" sz="2599">
                <a:solidFill>
                  <a:srgbClr val="000000"/>
                </a:solidFill>
                <a:latin typeface="Nunito"/>
                <a:ea typeface="Nunito"/>
                <a:cs typeface="Nunito"/>
                <a:sym typeface="Nunito"/>
              </a:rPr>
              <a:t>· Baxtiyarovich, A. R., &amp; Rustam o'g'li, S. A. (2025). THE HEART AND CARDIOVASCULAR SYSTEM: STRUCTURE, FUNCTION, AND HEALTH IMPLICATIONS. YANGI O ‘ZBEKISTON, YANGI TADQIQOTLAR JURNALI, 3(6), 391-395.</a:t>
            </a:r>
          </a:p>
          <a:p>
            <a:pPr marL="561336" lvl="1" indent="-280668" algn="l">
              <a:lnSpc>
                <a:spcPts val="4679"/>
              </a:lnSpc>
              <a:buFont typeface="Arial"/>
              <a:buChar char="•"/>
            </a:pPr>
            <a:r>
              <a:rPr lang="en-US" sz="2599">
                <a:solidFill>
                  <a:srgbClr val="000000"/>
                </a:solidFill>
                <a:latin typeface="Nunito"/>
                <a:ea typeface="Nunito"/>
                <a:cs typeface="Nunito"/>
                <a:sym typeface="Nunito"/>
              </a:rPr>
              <a:t>British Heart Foundation (2025) UK Cardiovascular Disease Factsheet. https://www.bhf.org.uk/-/media/files/for-professionals/research/heart-statistics/bhf-cvd-statistics-uk-factsheet-jan26.pdf?rev=26534e1487094dbd806277891baef112</a:t>
            </a:r>
          </a:p>
          <a:p>
            <a:pPr marL="561336" lvl="1" indent="-280668" algn="l">
              <a:lnSpc>
                <a:spcPts val="4679"/>
              </a:lnSpc>
              <a:buFont typeface="Arial"/>
              <a:buChar char="•"/>
            </a:pPr>
            <a:r>
              <a:rPr lang="en-US" sz="2599">
                <a:solidFill>
                  <a:srgbClr val="000000"/>
                </a:solidFill>
                <a:latin typeface="Nunito"/>
                <a:ea typeface="Nunito"/>
                <a:cs typeface="Nunito"/>
                <a:sym typeface="Nunito"/>
              </a:rPr>
              <a:t>· Conte, E. (2024). TO FACIAL FEATURES AS A NEW BIOMARKER FOR EARLY IDENTIFICATION OF HIGH-RISK ATHEROSCLEROSIS: A TRANSLATIONAL APPROACH.</a:t>
            </a:r>
          </a:p>
          <a:p>
            <a:pPr marL="561336" lvl="1" indent="-280668" algn="l">
              <a:lnSpc>
                <a:spcPts val="4679"/>
              </a:lnSpc>
              <a:buFont typeface="Arial"/>
              <a:buChar char="•"/>
            </a:pPr>
            <a:r>
              <a:rPr lang="en-US" sz="2599">
                <a:solidFill>
                  <a:srgbClr val="000000"/>
                </a:solidFill>
                <a:latin typeface="Nunito"/>
                <a:ea typeface="Nunito"/>
                <a:cs typeface="Nunito"/>
                <a:sym typeface="Nunito"/>
              </a:rPr>
              <a:t>Hall, J. E., and Hall, M. E. (2020). Guyton and Hall textbook of medical physiology e-book: Guyton and Hall textbook of medical physiology e-book. Elsevier Health Sciences.</a:t>
            </a:r>
          </a:p>
          <a:p>
            <a:pPr marL="561336" lvl="1" indent="-280668" algn="l">
              <a:lnSpc>
                <a:spcPts val="4679"/>
              </a:lnSpc>
              <a:buFont typeface="Arial"/>
              <a:buChar char="•"/>
            </a:pPr>
            <a:r>
              <a:rPr lang="en-US" sz="2599">
                <a:solidFill>
                  <a:srgbClr val="000000"/>
                </a:solidFill>
                <a:latin typeface="Nunito"/>
                <a:ea typeface="Nunito"/>
                <a:cs typeface="Nunito"/>
                <a:sym typeface="Nunito"/>
              </a:rPr>
              <a:t>· Katende-Kyenda, L. N. (2026). The Critical Role of Medicine Adherence in Management of Chronic Conditions: A Review Article. Journal of Mind and Medical Sciences, 13(1), 2.</a:t>
            </a:r>
          </a:p>
          <a:p>
            <a:pPr marL="561336" lvl="1" indent="-280668" algn="l">
              <a:lnSpc>
                <a:spcPts val="4679"/>
              </a:lnSpc>
              <a:buFont typeface="Arial"/>
              <a:buChar char="•"/>
            </a:pPr>
            <a:endParaRPr lang="en-US" sz="2599">
              <a:solidFill>
                <a:srgbClr val="000000"/>
              </a:solidFill>
              <a:latin typeface="Nunito"/>
              <a:ea typeface="Nunito"/>
              <a:cs typeface="Nunito"/>
              <a:sym typeface="Nunito"/>
            </a:endParaRPr>
          </a:p>
          <a:p>
            <a:pPr marL="561336" lvl="1" indent="-280668" algn="l">
              <a:lnSpc>
                <a:spcPts val="4679"/>
              </a:lnSpc>
              <a:buFont typeface="Arial"/>
              <a:buChar char="•"/>
            </a:pPr>
            <a:r>
              <a:rPr lang="en-US" sz="2599">
                <a:solidFill>
                  <a:srgbClr val="000000"/>
                </a:solidFill>
                <a:latin typeface="Nunito"/>
                <a:ea typeface="Nunito"/>
                <a:cs typeface="Nunito"/>
                <a:sym typeface="Nunito"/>
              </a:rPr>
              <a:t>World Health Organization (2023) Cardiovascular Diseases Report. </a:t>
            </a:r>
          </a:p>
          <a:p>
            <a:pPr marL="561336" lvl="1" indent="-280668" algn="l">
              <a:lnSpc>
                <a:spcPts val="4679"/>
              </a:lnSpc>
              <a:buFont typeface="Arial"/>
              <a:buChar char="•"/>
            </a:pPr>
            <a:r>
              <a:rPr lang="en-US" sz="2599">
                <a:solidFill>
                  <a:srgbClr val="000000"/>
                </a:solidFill>
                <a:latin typeface="Nunito"/>
                <a:ea typeface="Nunito"/>
                <a:cs typeface="Nunito"/>
                <a:sym typeface="Nunito"/>
              </a:rPr>
              <a:t>· Zhao, B., Gan, L., Graubard, B. I., Männistö, S., Albanes, D., &amp; Huang, J. (2022). Associations of dietary cholesterol, serum cholesterol, and egg consumption with overall and cause-specific mortality: systematic review and updated meta-analysis. Circulation, 145(20), 1506-1520.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50000">
              <a:srgbClr val="FFC6D6">
                <a:alpha val="60000"/>
              </a:srgbClr>
            </a:gs>
            <a:gs pos="100000">
              <a:srgbClr val="CD2C58">
                <a:alpha val="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7275692" y="504825"/>
            <a:ext cx="6724669" cy="981075"/>
          </a:xfrm>
          <a:prstGeom prst="rect">
            <a:avLst/>
          </a:prstGeom>
        </p:spPr>
        <p:txBody>
          <a:bodyPr lIns="0" tIns="0" rIns="0" bIns="0" rtlCol="0" anchor="t">
            <a:spAutoFit/>
          </a:bodyPr>
          <a:lstStyle/>
          <a:p>
            <a:pPr algn="l">
              <a:lnSpc>
                <a:spcPts val="7200"/>
              </a:lnSpc>
            </a:pPr>
            <a:r>
              <a:rPr lang="en-US" sz="6000" b="1">
                <a:solidFill>
                  <a:srgbClr val="000000"/>
                </a:solidFill>
                <a:latin typeface="Poppins Bold"/>
                <a:ea typeface="Poppins Bold"/>
                <a:cs typeface="Poppins Bold"/>
                <a:sym typeface="Poppins Bold"/>
              </a:rPr>
              <a:t>References</a:t>
            </a:r>
          </a:p>
        </p:txBody>
      </p:sp>
      <p:sp>
        <p:nvSpPr>
          <p:cNvPr id="3" name="TextBox 3"/>
          <p:cNvSpPr txBox="1"/>
          <p:nvPr/>
        </p:nvSpPr>
        <p:spPr>
          <a:xfrm>
            <a:off x="1028700" y="1813559"/>
            <a:ext cx="16230600" cy="8623938"/>
          </a:xfrm>
          <a:prstGeom prst="rect">
            <a:avLst/>
          </a:prstGeom>
        </p:spPr>
        <p:txBody>
          <a:bodyPr lIns="0" tIns="0" rIns="0" bIns="0" rtlCol="0" anchor="t">
            <a:spAutoFit/>
          </a:bodyPr>
          <a:lstStyle/>
          <a:p>
            <a:pPr marL="690872" lvl="1" indent="-345436" algn="l">
              <a:lnSpc>
                <a:spcPts val="5759"/>
              </a:lnSpc>
              <a:buFont typeface="Arial"/>
              <a:buChar char="•"/>
            </a:pPr>
            <a:r>
              <a:rPr lang="en-US" sz="3199">
                <a:solidFill>
                  <a:srgbClr val="000000"/>
                </a:solidFill>
                <a:latin typeface="Nunito"/>
                <a:ea typeface="Nunito"/>
                <a:cs typeface="Nunito"/>
                <a:sym typeface="Nunito"/>
              </a:rPr>
              <a:t>Libby, P. (2021). The changing landscape of atherosclerosis. Nature, 592(7855), 524-533.</a:t>
            </a:r>
          </a:p>
          <a:p>
            <a:pPr marL="690872" lvl="1" indent="-345436" algn="l">
              <a:lnSpc>
                <a:spcPts val="5759"/>
              </a:lnSpc>
              <a:buFont typeface="Arial"/>
              <a:buChar char="•"/>
            </a:pPr>
            <a:r>
              <a:rPr lang="en-US" sz="3199">
                <a:solidFill>
                  <a:srgbClr val="000000"/>
                </a:solidFill>
                <a:latin typeface="Nunito"/>
                <a:ea typeface="Nunito"/>
                <a:cs typeface="Nunito"/>
                <a:sym typeface="Nunito"/>
              </a:rPr>
              <a:t>NHS (2024) Coronary Heart Disease. https://www.nhs.uk/conditions/coronary-heart-disease/</a:t>
            </a:r>
          </a:p>
          <a:p>
            <a:pPr marL="690872" lvl="1" indent="-345436" algn="l">
              <a:lnSpc>
                <a:spcPts val="5759"/>
              </a:lnSpc>
              <a:buFont typeface="Arial"/>
              <a:buChar char="•"/>
            </a:pPr>
            <a:r>
              <a:rPr lang="en-US" sz="3199">
                <a:solidFill>
                  <a:srgbClr val="000000"/>
                </a:solidFill>
                <a:latin typeface="Nunito"/>
                <a:ea typeface="Nunito"/>
                <a:cs typeface="Nunito"/>
                <a:sym typeface="Nunito"/>
              </a:rPr>
              <a:t>NICE (2023) Cardiovascular Disease. https://www.nice.org.uk/guidance/ng238</a:t>
            </a:r>
          </a:p>
          <a:p>
            <a:pPr marL="690872" lvl="1" indent="-345436" algn="l">
              <a:lnSpc>
                <a:spcPts val="5759"/>
              </a:lnSpc>
              <a:buFont typeface="Arial"/>
              <a:buChar char="•"/>
            </a:pPr>
            <a:r>
              <a:rPr lang="en-US" sz="3199">
                <a:solidFill>
                  <a:srgbClr val="000000"/>
                </a:solidFill>
                <a:latin typeface="Nunito"/>
                <a:ea typeface="Nunito"/>
                <a:cs typeface="Nunito"/>
                <a:sym typeface="Nunito"/>
              </a:rPr>
              <a:t>NMC (2024) The Code. https://www.nmc.org.uk/standards/code/</a:t>
            </a:r>
          </a:p>
          <a:p>
            <a:pPr marL="690872" lvl="1" indent="-345436" algn="l">
              <a:lnSpc>
                <a:spcPts val="5759"/>
              </a:lnSpc>
              <a:buFont typeface="Arial"/>
              <a:buChar char="•"/>
            </a:pPr>
            <a:r>
              <a:rPr lang="en-US" sz="3199">
                <a:solidFill>
                  <a:srgbClr val="000000"/>
                </a:solidFill>
                <a:latin typeface="Nunito"/>
                <a:ea typeface="Nunito"/>
                <a:cs typeface="Nunito"/>
                <a:sym typeface="Nunito"/>
              </a:rPr>
              <a:t>· Pinckard, K., Baskin, K. K., &amp; Stanford, K. I. (2019). Effects of exercise to improve cardiovascular health. Frontiers in cardiovascular medicine, 6, 458447.</a:t>
            </a:r>
          </a:p>
          <a:p>
            <a:pPr marL="690872" lvl="1" indent="-345436" algn="l">
              <a:lnSpc>
                <a:spcPts val="5759"/>
              </a:lnSpc>
              <a:buFont typeface="Arial"/>
              <a:buChar char="•"/>
            </a:pPr>
            <a:r>
              <a:rPr lang="en-US" sz="3199">
                <a:solidFill>
                  <a:srgbClr val="000000"/>
                </a:solidFill>
                <a:latin typeface="Nunito"/>
                <a:ea typeface="Nunito"/>
                <a:cs typeface="Nunito"/>
                <a:sym typeface="Nunito"/>
              </a:rPr>
              <a:t>Public Health England (2023) Cardiovascular Disease Profile. </a:t>
            </a:r>
          </a:p>
          <a:p>
            <a:pPr marL="690872" lvl="1" indent="-345436" algn="l">
              <a:lnSpc>
                <a:spcPts val="5759"/>
              </a:lnSpc>
              <a:buFont typeface="Arial"/>
              <a:buChar char="•"/>
            </a:pPr>
            <a:r>
              <a:rPr lang="en-US" sz="3199">
                <a:solidFill>
                  <a:srgbClr val="000000"/>
                </a:solidFill>
                <a:latin typeface="Nunito"/>
                <a:ea typeface="Nunito"/>
                <a:cs typeface="Nunito"/>
                <a:sym typeface="Nunito"/>
              </a:rPr>
              <a:t>· Tokgozoglu, L., Hekimsoy, V., Costabile, G., Calabrese, I., &amp; Riccardi, G. (2020). Diet, lifestyle, smoking. Prevention and Treatment of Atherosclerosis: Improving State-of-the-Art Management and Search for Novel Targets, 3-24.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2552</Words>
  <Application>Microsoft Macintosh PowerPoint</Application>
  <PresentationFormat>Custom</PresentationFormat>
  <Paragraphs>116</Paragraphs>
  <Slides>14</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Poppins</vt:lpstr>
      <vt:lpstr>Arial</vt:lpstr>
      <vt:lpstr>Poppins Medium</vt:lpstr>
      <vt:lpstr>Times New Roman</vt:lpstr>
      <vt:lpstr>Poppins Semi-Bold</vt:lpstr>
      <vt:lpstr>Poppins Bold</vt:lpstr>
      <vt:lpstr>Calibri</vt:lpstr>
      <vt:lpstr>Nunito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White Modern Medical Heart Care Presentation</dc:title>
  <cp:lastModifiedBy>Bianca Sanfilippo</cp:lastModifiedBy>
  <cp:revision>2</cp:revision>
  <dcterms:created xsi:type="dcterms:W3CDTF">2006-08-16T00:00:00Z</dcterms:created>
  <dcterms:modified xsi:type="dcterms:W3CDTF">2026-08-12T10:34:14Z</dcterms:modified>
  <dc:identifier>DAHFWSCJmqs</dc:identifier>
</cp:coreProperties>
</file>