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8" r:id="rId3"/>
    <p:sldId id="260" r:id="rId4"/>
    <p:sldId id="289" r:id="rId5"/>
    <p:sldId id="262" r:id="rId6"/>
    <p:sldId id="265" r:id="rId7"/>
    <p:sldId id="270" r:id="rId8"/>
    <p:sldId id="277" r:id="rId9"/>
    <p:sldId id="263" r:id="rId10"/>
    <p:sldId id="266" r:id="rId11"/>
    <p:sldId id="267" r:id="rId12"/>
    <p:sldId id="268" r:id="rId13"/>
    <p:sldId id="269" r:id="rId14"/>
    <p:sldId id="294" r:id="rId15"/>
    <p:sldId id="286" r:id="rId16"/>
    <p:sldId id="284" r:id="rId17"/>
    <p:sldId id="285" r:id="rId18"/>
    <p:sldId id="292" r:id="rId19"/>
    <p:sldId id="287" r:id="rId20"/>
    <p:sldId id="288" r:id="rId21"/>
    <p:sldId id="293" r:id="rId22"/>
    <p:sldId id="257" r:id="rId23"/>
    <p:sldId id="295" r:id="rId24"/>
    <p:sldId id="290" r:id="rId25"/>
    <p:sldId id="291" r:id="rId26"/>
    <p:sldId id="29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744" autoAdjust="0"/>
  </p:normalViewPr>
  <p:slideViewPr>
    <p:cSldViewPr>
      <p:cViewPr varScale="1">
        <p:scale>
          <a:sx n="51" d="100"/>
          <a:sy n="51" d="100"/>
        </p:scale>
        <p:origin x="-101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EAA6C9-FB39-4FB3-A5C3-272830213CF4}" type="datetimeFigureOut">
              <a:rPr lang="en-GB" smtClean="0"/>
              <a:t>27/06/2014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C544D8-3244-4F6C-9DFC-0C38630DE966}" type="slidenum">
              <a:rPr lang="en-GB" smtClean="0"/>
              <a:t>‹#›</a:t>
            </a:fld>
            <a:endParaRPr lang="en-GB"/>
          </a:p>
        </p:txBody>
      </p:sp>
    </p:spTree>
    <p:extLst>
      <p:ext uri="{BB962C8B-B14F-4D97-AF65-F5344CB8AC3E}">
        <p14:creationId xmlns:p14="http://schemas.microsoft.com/office/powerpoint/2010/main" val="1458880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the old kingdom only</a:t>
            </a:r>
            <a:r>
              <a:rPr lang="en-GB" baseline="0" dirty="0" smtClean="0"/>
              <a:t> the Pharaoh had a soul, and soul represented responsibility to maintaining the perfection of the universe. By the time of the new kingdom (1500 – 1000 BCE) and the reproduction of the Book of the Dead onto papyrus, most Egyptians considered that they had a soul, and that they also had a responsibility to the unchanging perfection of the universe. </a:t>
            </a:r>
          </a:p>
          <a:p>
            <a:endParaRPr lang="en-GB" baseline="0" dirty="0" smtClean="0"/>
          </a:p>
          <a:p>
            <a:r>
              <a:rPr lang="en-GB" baseline="0" dirty="0" smtClean="0"/>
              <a:t>The Egyptian soul appears to be based on the ways that a person can have a form of immortality.  Their soul was also linked to the Nile – they needed to be buried near the Nile in order to have eternal life. </a:t>
            </a:r>
            <a:endParaRPr lang="en-GB" dirty="0"/>
          </a:p>
        </p:txBody>
      </p:sp>
      <p:sp>
        <p:nvSpPr>
          <p:cNvPr id="4" name="Slide Number Placeholder 3"/>
          <p:cNvSpPr>
            <a:spLocks noGrp="1"/>
          </p:cNvSpPr>
          <p:nvPr>
            <p:ph type="sldNum" sz="quarter" idx="10"/>
          </p:nvPr>
        </p:nvSpPr>
        <p:spPr/>
        <p:txBody>
          <a:bodyPr/>
          <a:lstStyle/>
          <a:p>
            <a:pPr>
              <a:defRPr/>
            </a:pPr>
            <a:fld id="{E951A93D-AF71-4E22-8621-07711C9F66F2}" type="slidenum">
              <a:rPr lang="en-US" smtClean="0">
                <a:solidFill>
                  <a:prstClr val="black"/>
                </a:solidFill>
              </a:rPr>
              <a:pPr>
                <a:defRPr/>
              </a:pPr>
              <a:t>7</a:t>
            </a:fld>
            <a:endParaRPr lang="en-US">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Cornford</a:t>
            </a:r>
            <a:r>
              <a:rPr lang="en-GB" dirty="0" smtClean="0"/>
              <a:t> pointed out that Plato’s doctrine of Being and Becoming, ‘lays down the Platonic classification of existence into two orders. The higher is the realm of unchanging and eternal being possessed by the Platonic Forms…. The lower realm contains “that which is always becoming” passing into existence, changing and perishing but never has real being.’ The nature of the higher realm is made of a substance which is not subject to the same natural laws as that of the lower realm, even though the latter was created from the former. </a:t>
            </a:r>
          </a:p>
          <a:p>
            <a:r>
              <a:rPr lang="en-GB" dirty="0" err="1" smtClean="0"/>
              <a:t>Cornford</a:t>
            </a:r>
            <a:r>
              <a:rPr lang="en-GB" dirty="0" smtClean="0"/>
              <a:t>, </a:t>
            </a:r>
            <a:r>
              <a:rPr lang="en-GB" i="1" dirty="0" smtClean="0"/>
              <a:t>Plato's Cosmology</a:t>
            </a:r>
            <a:r>
              <a:rPr lang="en-GB" dirty="0" smtClean="0"/>
              <a:t>: p.24. Dualism</a:t>
            </a:r>
          </a:p>
          <a:p>
            <a:endParaRPr lang="en-GB" dirty="0" smtClean="0"/>
          </a:p>
          <a:p>
            <a:r>
              <a:rPr lang="en-GB" dirty="0" smtClean="0"/>
              <a:t>Soul contains the free will.</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Plato considered that, ‘You forget that creation is not for your benefit: </a:t>
            </a:r>
            <a:r>
              <a:rPr lang="en-GB" sz="1200" i="1" kern="1200" dirty="0" smtClean="0">
                <a:solidFill>
                  <a:schemeClr val="tx1"/>
                </a:solidFill>
                <a:effectLst/>
                <a:latin typeface="+mn-lt"/>
                <a:ea typeface="+mn-ea"/>
                <a:cs typeface="+mn-cs"/>
              </a:rPr>
              <a:t>you</a:t>
            </a:r>
            <a:r>
              <a:rPr lang="en-GB" sz="1200" kern="1200" dirty="0" smtClean="0">
                <a:solidFill>
                  <a:schemeClr val="tx1"/>
                </a:solidFill>
                <a:effectLst/>
                <a:latin typeface="+mn-lt"/>
                <a:ea typeface="+mn-ea"/>
                <a:cs typeface="+mn-cs"/>
              </a:rPr>
              <a:t> exist for the sake of the universe.’ Plato, </a:t>
            </a:r>
            <a:r>
              <a:rPr lang="en-GB" sz="1200" i="1" kern="1200" dirty="0" smtClean="0">
                <a:solidFill>
                  <a:schemeClr val="tx1"/>
                </a:solidFill>
                <a:effectLst/>
                <a:latin typeface="+mn-lt"/>
                <a:ea typeface="+mn-ea"/>
                <a:cs typeface="+mn-cs"/>
              </a:rPr>
              <a:t>Laws</a:t>
            </a:r>
            <a:r>
              <a:rPr lang="en-GB" sz="1200" kern="1200" dirty="0" smtClean="0">
                <a:solidFill>
                  <a:schemeClr val="tx1"/>
                </a:solidFill>
                <a:effectLst/>
                <a:latin typeface="+mn-lt"/>
                <a:ea typeface="+mn-ea"/>
                <a:cs typeface="+mn-cs"/>
              </a:rPr>
              <a:t>: 903c.</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F0CFD63-6101-41B2-AECB-81D43BC85FF2}" type="slidenum">
              <a:rPr lang="en-GB" smtClean="0"/>
              <a:t>8</a:t>
            </a:fld>
            <a:endParaRPr lang="en-GB"/>
          </a:p>
        </p:txBody>
      </p:sp>
    </p:spTree>
    <p:extLst>
      <p:ext uri="{BB962C8B-B14F-4D97-AF65-F5344CB8AC3E}">
        <p14:creationId xmlns:p14="http://schemas.microsoft.com/office/powerpoint/2010/main" val="1010388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E951A93D-AF71-4E22-8621-07711C9F66F2}" type="slidenum">
              <a:rPr lang="en-US" smtClean="0"/>
              <a:pPr>
                <a:defRPr/>
              </a:pPr>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E951A93D-AF71-4E22-8621-07711C9F66F2}" type="slidenum">
              <a:rPr lang="en-US" smtClean="0"/>
              <a:pPr>
                <a:defRPr/>
              </a:pPr>
              <a:t>11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Each soul holds the potential for their unique possibilities inside themselves already, much as an acorn holds the pattern for an oak, invisible within itself.</a:t>
            </a:r>
            <a:endParaRPr lang="en-GB" dirty="0"/>
          </a:p>
        </p:txBody>
      </p:sp>
      <p:sp>
        <p:nvSpPr>
          <p:cNvPr id="4" name="Slide Number Placeholder 3"/>
          <p:cNvSpPr>
            <a:spLocks noGrp="1"/>
          </p:cNvSpPr>
          <p:nvPr>
            <p:ph type="sldNum" sz="quarter" idx="10"/>
          </p:nvPr>
        </p:nvSpPr>
        <p:spPr/>
        <p:txBody>
          <a:bodyPr/>
          <a:lstStyle/>
          <a:p>
            <a:pPr>
              <a:defRPr/>
            </a:pPr>
            <a:fld id="{E951A93D-AF71-4E22-8621-07711C9F66F2}" type="slidenum">
              <a:rPr lang="en-US" smtClean="0"/>
              <a:pPr>
                <a:defRPr/>
              </a:pPr>
              <a:t>12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1" dirty="0" smtClean="0"/>
              <a:t>The aesthetic paradigm</a:t>
            </a:r>
            <a:endParaRPr lang="en-GB" dirty="0" smtClean="0"/>
          </a:p>
          <a:p>
            <a:r>
              <a:rPr lang="en-GB" dirty="0" smtClean="0"/>
              <a:t>Quite contrary to what H. infers, Jung's psychology is not about enforcing some ideas of goal-directedness onto the patient, </a:t>
            </a:r>
            <a:r>
              <a:rPr lang="en-GB" dirty="0" err="1" smtClean="0"/>
              <a:t>e.g</a:t>
            </a:r>
            <a:r>
              <a:rPr lang="en-GB" dirty="0" smtClean="0"/>
              <a:t>, "the anima must be integrated," et cetera. Jung emphasizes that it's necessary to look at the compensating contents within the unconscious. If the unconscious is not friendly towards starting analysis in the traditional form, it must be acknowledged. For instance, if a patient needs to lie on the beach for a while since he is a workaholic, then it's necessary to listen to the unconscious and not force some rigid conceptions on the patient. </a:t>
            </a:r>
            <a:r>
              <a:rPr lang="en-GB" i="1" dirty="0" smtClean="0"/>
              <a:t>The unconscious compensates the conscious standpoint </a:t>
            </a:r>
            <a:r>
              <a:rPr lang="en-GB" dirty="0" smtClean="0"/>
              <a:t>- this is the key sentence to the understanding of analytical psychology. Comparatively, Hillman's psychology must be branded as dogmatic. His psychology engenders an overestimation of the psychic </a:t>
            </a:r>
            <a:r>
              <a:rPr lang="en-GB" i="1" dirty="0" smtClean="0"/>
              <a:t>images.</a:t>
            </a:r>
            <a:r>
              <a:rPr lang="en-GB" dirty="0" smtClean="0"/>
              <a:t> This would be typical for the </a:t>
            </a:r>
            <a:r>
              <a:rPr lang="en-GB" i="1" dirty="0" err="1" smtClean="0"/>
              <a:t>puer</a:t>
            </a:r>
            <a:r>
              <a:rPr lang="en-GB" i="1" dirty="0" smtClean="0"/>
              <a:t> </a:t>
            </a:r>
            <a:r>
              <a:rPr lang="en-GB" i="1" dirty="0" err="1" smtClean="0"/>
              <a:t>aeternus</a:t>
            </a:r>
            <a:r>
              <a:rPr lang="en-GB" dirty="0" smtClean="0"/>
              <a:t> who has a hard time adapting to everyday reality. In </a:t>
            </a:r>
            <a:r>
              <a:rPr lang="en-GB" i="1" dirty="0" smtClean="0"/>
              <a:t>The Soul's Code </a:t>
            </a:r>
            <a:r>
              <a:rPr lang="en-GB" dirty="0" smtClean="0"/>
              <a:t>H. speaks about the artistic demon in each of us and how we must try to find beauty around us, trying to love what we see. But this is nothing new. This is the well-known conception of the artist and the poet. Western society has always swarmed with these people who have a </a:t>
            </a:r>
            <a:r>
              <a:rPr lang="en-GB" dirty="0" err="1" smtClean="0"/>
              <a:t>subjectivistic</a:t>
            </a:r>
            <a:r>
              <a:rPr lang="en-GB" dirty="0" smtClean="0"/>
              <a:t> and romantic view of the world. Many of them continue all their life to live as </a:t>
            </a:r>
            <a:r>
              <a:rPr lang="en-GB" i="1" dirty="0" err="1" smtClean="0"/>
              <a:t>puers</a:t>
            </a:r>
            <a:r>
              <a:rPr lang="en-GB" i="1" dirty="0" smtClean="0"/>
              <a:t>,</a:t>
            </a:r>
            <a:r>
              <a:rPr lang="en-GB" dirty="0" smtClean="0"/>
              <a:t> sitting under the oak tree, writing poetry. This is not wrong provided that it is done in unison with the unconscious. However, in Jungian psychology there exist no patent truths. One must always regard the unconscious as a compensating force and one must approach life unbiased and see what the unconscious has prepared beforehand. Hillman shuns this apprehensive attitude towards the unconscious and, instead, builds a dogma out of a specific case; the aesthetic conception. But this is merely the remedy in special cases and, perhaps, during a specific time within an individual's lifetime. Hillman's approach is dogmatic, something that Jung strongly rejects. In fact, Hillman's notions are politically quite threatening and are close to the views of Josef (</a:t>
            </a:r>
            <a:r>
              <a:rPr lang="en-GB" dirty="0" err="1" smtClean="0"/>
              <a:t>Georg</a:t>
            </a:r>
            <a:r>
              <a:rPr lang="en-GB" dirty="0" smtClean="0"/>
              <a:t>) </a:t>
            </a:r>
            <a:r>
              <a:rPr lang="en-GB" dirty="0" err="1" smtClean="0"/>
              <a:t>Lanz</a:t>
            </a:r>
            <a:r>
              <a:rPr lang="en-GB" dirty="0" smtClean="0"/>
              <a:t> von </a:t>
            </a:r>
            <a:r>
              <a:rPr lang="en-GB" dirty="0" err="1" smtClean="0"/>
              <a:t>Liebenfels</a:t>
            </a:r>
            <a:r>
              <a:rPr lang="en-GB" dirty="0" smtClean="0"/>
              <a:t> who brought up Hitler on the notions of a "beautiful" and </a:t>
            </a:r>
            <a:r>
              <a:rPr lang="en-GB" dirty="0" err="1" smtClean="0"/>
              <a:t>subjectivistic</a:t>
            </a:r>
            <a:r>
              <a:rPr lang="en-GB" dirty="0" smtClean="0"/>
              <a:t> view of the world which would be created following the destruction of the existing society. Hillman says:</a:t>
            </a:r>
          </a:p>
          <a:p>
            <a:r>
              <a:rPr lang="en-GB" dirty="0" smtClean="0"/>
              <a:t>"The calling from the eternal world demands that this world here be turned upside down, to restore its nearness to the moon; lunacy, love, poetics" (Hillman, The Soul's Code, p.282).</a:t>
            </a:r>
          </a:p>
          <a:p>
            <a:r>
              <a:rPr lang="en-GB" dirty="0" smtClean="0"/>
              <a:t>Consequently, Hillman's notion of a poetic basis of mind, which looks upon everything with the eyes of imagination, is, potentially, quite evil. It is an unscientific viewpoint wherein all world pictures and human actions are expressions of subjective </a:t>
            </a:r>
            <a:r>
              <a:rPr lang="en-GB" dirty="0" err="1" smtClean="0"/>
              <a:t>phantasies</a:t>
            </a:r>
            <a:r>
              <a:rPr lang="en-GB" dirty="0" smtClean="0"/>
              <a:t>. We live in a big phantasmagoria, so to speak. This is alluring to the artistic personality. The fanatic artist wants to create a </a:t>
            </a:r>
            <a:r>
              <a:rPr lang="en-GB" dirty="0" err="1" smtClean="0"/>
              <a:t>phantasy</a:t>
            </a:r>
            <a:r>
              <a:rPr lang="en-GB" dirty="0" smtClean="0"/>
              <a:t> world of his own rather than relating to objective, grey reality. Actually, Hillman wants to take his archetypal psychology "out on the street" and make it a collective dogma. Every man should become a poet who creates a </a:t>
            </a:r>
            <a:r>
              <a:rPr lang="en-GB" dirty="0" err="1" smtClean="0"/>
              <a:t>phantasy</a:t>
            </a:r>
            <a:r>
              <a:rPr lang="en-GB" dirty="0" smtClean="0"/>
              <a:t>-world for himself and thus make the world "beautiful and pleasant." </a:t>
            </a:r>
          </a:p>
          <a:p>
            <a:endParaRPr lang="en-GB" dirty="0"/>
          </a:p>
        </p:txBody>
      </p:sp>
      <p:sp>
        <p:nvSpPr>
          <p:cNvPr id="4" name="Slide Number Placeholder 3"/>
          <p:cNvSpPr>
            <a:spLocks noGrp="1"/>
          </p:cNvSpPr>
          <p:nvPr>
            <p:ph type="sldNum" sz="quarter" idx="10"/>
          </p:nvPr>
        </p:nvSpPr>
        <p:spPr/>
        <p:txBody>
          <a:bodyPr/>
          <a:lstStyle/>
          <a:p>
            <a:pPr>
              <a:defRPr/>
            </a:pPr>
            <a:fld id="{E951A93D-AF71-4E22-8621-07711C9F66F2}" type="slidenum">
              <a:rPr lang="en-US" smtClean="0"/>
              <a:pPr>
                <a:defRPr/>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08F8E76-DB7A-44C0-AF86-F11C4BC42E8D}" type="datetimeFigureOut">
              <a:rPr lang="en-GB" smtClean="0"/>
              <a:t>27/06/2014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174762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8F8E76-DB7A-44C0-AF86-F11C4BC42E8D}" type="datetimeFigureOut">
              <a:rPr lang="en-GB" smtClean="0"/>
              <a:t>27/06/2014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1644997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8F8E76-DB7A-44C0-AF86-F11C4BC42E8D}" type="datetimeFigureOut">
              <a:rPr lang="en-GB" smtClean="0"/>
              <a:t>27/06/2014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2379780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08F8E76-DB7A-44C0-AF86-F11C4BC42E8D}" type="datetimeFigureOut">
              <a:rPr lang="en-GB" smtClean="0"/>
              <a:t>27/06/2014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350400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08F8E76-DB7A-44C0-AF86-F11C4BC42E8D}" type="datetimeFigureOut">
              <a:rPr lang="en-GB" smtClean="0"/>
              <a:t>27/06/2014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952427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08F8E76-DB7A-44C0-AF86-F11C4BC42E8D}" type="datetimeFigureOut">
              <a:rPr lang="en-GB" smtClean="0"/>
              <a:t>27/06/2014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3708932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8F8E76-DB7A-44C0-AF86-F11C4BC42E8D}" type="datetimeFigureOut">
              <a:rPr lang="en-GB" smtClean="0"/>
              <a:t>27/06/2014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300358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8F8E76-DB7A-44C0-AF86-F11C4BC42E8D}" type="datetimeFigureOut">
              <a:rPr lang="en-GB" smtClean="0"/>
              <a:t>27/06/2014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1343394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8F8E76-DB7A-44C0-AF86-F11C4BC42E8D}" type="datetimeFigureOut">
              <a:rPr lang="en-GB" smtClean="0"/>
              <a:t>27/06/2014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1403032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8F8E76-DB7A-44C0-AF86-F11C4BC42E8D}" type="datetimeFigureOut">
              <a:rPr lang="en-GB" smtClean="0"/>
              <a:t>27/06/2014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1123804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08F8E76-DB7A-44C0-AF86-F11C4BC42E8D}" type="datetimeFigureOut">
              <a:rPr lang="en-GB" smtClean="0"/>
              <a:t>27/06/2014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EE59CE-B7F2-412A-B9DF-B388C991A97B}" type="slidenum">
              <a:rPr lang="en-GB" smtClean="0"/>
              <a:t>‹#›</a:t>
            </a:fld>
            <a:endParaRPr lang="en-GB"/>
          </a:p>
        </p:txBody>
      </p:sp>
    </p:spTree>
    <p:extLst>
      <p:ext uri="{BB962C8B-B14F-4D97-AF65-F5344CB8AC3E}">
        <p14:creationId xmlns:p14="http://schemas.microsoft.com/office/powerpoint/2010/main" val="256381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F8E76-DB7A-44C0-AF86-F11C4BC42E8D}" type="datetimeFigureOut">
              <a:rPr lang="en-GB" smtClean="0"/>
              <a:t>27/06/2014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EE59CE-B7F2-412A-B9DF-B388C991A97B}" type="slidenum">
              <a:rPr lang="en-GB" smtClean="0"/>
              <a:t>‹#›</a:t>
            </a:fld>
            <a:endParaRPr lang="en-GB"/>
          </a:p>
        </p:txBody>
      </p:sp>
    </p:spTree>
    <p:extLst>
      <p:ext uri="{BB962C8B-B14F-4D97-AF65-F5344CB8AC3E}">
        <p14:creationId xmlns:p14="http://schemas.microsoft.com/office/powerpoint/2010/main" val="2703233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hyperlink" Target="http://upload.wikimedia.org/wikipedia/commons/4/43/Ba_bird.svg" TargetMode="Externa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forrestastrology.com/about-us/about-evolutionary-astrology"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620688"/>
            <a:ext cx="7772400" cy="1470025"/>
          </a:xfrm>
        </p:spPr>
        <p:txBody>
          <a:bodyPr>
            <a:normAutofit/>
          </a:bodyPr>
          <a:lstStyle/>
          <a:p>
            <a:r>
              <a:rPr lang="en-GB" dirty="0" smtClean="0"/>
              <a:t>Secular astrology  </a:t>
            </a:r>
            <a:endParaRPr lang="en-GB" dirty="0"/>
          </a:p>
        </p:txBody>
      </p:sp>
      <p:sp>
        <p:nvSpPr>
          <p:cNvPr id="3" name="Subtitle 2"/>
          <p:cNvSpPr>
            <a:spLocks noGrp="1"/>
          </p:cNvSpPr>
          <p:nvPr>
            <p:ph type="subTitle" idx="1"/>
          </p:nvPr>
        </p:nvSpPr>
        <p:spPr>
          <a:xfrm>
            <a:off x="1331640" y="2060848"/>
            <a:ext cx="6400800" cy="1752600"/>
          </a:xfrm>
        </p:spPr>
        <p:txBody>
          <a:bodyPr/>
          <a:lstStyle/>
          <a:p>
            <a:r>
              <a:rPr lang="en-GB" dirty="0" smtClean="0"/>
              <a:t>Exploring  secular astrology in contemporary thought</a:t>
            </a:r>
            <a:endParaRPr lang="en-GB" dirty="0"/>
          </a:p>
        </p:txBody>
      </p:sp>
      <p:pic>
        <p:nvPicPr>
          <p:cNvPr id="1026" name="Picture 2" descr="C:\Users\Bernadette\Desktop\MA Things\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45224"/>
            <a:ext cx="3314700" cy="127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779912" y="3573016"/>
            <a:ext cx="1827231" cy="369332"/>
          </a:xfrm>
          <a:prstGeom prst="rect">
            <a:avLst/>
          </a:prstGeom>
          <a:noFill/>
        </p:spPr>
        <p:txBody>
          <a:bodyPr wrap="none" rtlCol="0">
            <a:spAutoFit/>
          </a:bodyPr>
          <a:lstStyle/>
          <a:p>
            <a:r>
              <a:rPr lang="en-GB" dirty="0" smtClean="0"/>
              <a:t>Bernadette Brady</a:t>
            </a:r>
            <a:endParaRPr lang="en-GB" dirty="0"/>
          </a:p>
        </p:txBody>
      </p:sp>
    </p:spTree>
    <p:extLst>
      <p:ext uri="{BB962C8B-B14F-4D97-AF65-F5344CB8AC3E}">
        <p14:creationId xmlns:p14="http://schemas.microsoft.com/office/powerpoint/2010/main" val="28288452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tretch>
            <a:fillRect/>
          </a:stretch>
        </p:blipFill>
        <p:spPr>
          <a:xfrm>
            <a:off x="755576" y="188640"/>
            <a:ext cx="4680520" cy="4670316"/>
          </a:xfrm>
          <a:prstGeom prst="rect">
            <a:avLst/>
          </a:prstGeom>
        </p:spPr>
      </p:pic>
      <p:sp>
        <p:nvSpPr>
          <p:cNvPr id="3" name="Rectangle 2"/>
          <p:cNvSpPr/>
          <p:nvPr/>
        </p:nvSpPr>
        <p:spPr>
          <a:xfrm>
            <a:off x="323527" y="5175456"/>
            <a:ext cx="8448997" cy="1200329"/>
          </a:xfrm>
          <a:prstGeom prst="rect">
            <a:avLst/>
          </a:prstGeom>
        </p:spPr>
        <p:txBody>
          <a:bodyPr wrap="square">
            <a:spAutoFit/>
          </a:bodyPr>
          <a:lstStyle/>
          <a:p>
            <a:pPr algn="ctr"/>
            <a:r>
              <a:rPr lang="en-GB" b="1" dirty="0" smtClean="0"/>
              <a:t>Each </a:t>
            </a:r>
            <a:r>
              <a:rPr lang="en-GB" b="1" dirty="0"/>
              <a:t>astrologer’s </a:t>
            </a:r>
            <a:r>
              <a:rPr lang="en-GB" b="1" dirty="0" smtClean="0"/>
              <a:t>sum of scores for a  belief </a:t>
            </a:r>
            <a:r>
              <a:rPr lang="en-GB" b="1" dirty="0"/>
              <a:t>in astrology as a divine </a:t>
            </a:r>
            <a:r>
              <a:rPr lang="en-GB" b="1" dirty="0" smtClean="0"/>
              <a:t>plan</a:t>
            </a:r>
          </a:p>
          <a:p>
            <a:pPr algn="ctr"/>
            <a:r>
              <a:rPr lang="en-GB" b="1" dirty="0" smtClean="0"/>
              <a:t> </a:t>
            </a:r>
            <a:r>
              <a:rPr lang="en-GB" b="1" dirty="0"/>
              <a:t>and belief that astrology required a divine cosmos. </a:t>
            </a:r>
            <a:endParaRPr lang="en-GB" b="1" dirty="0" smtClean="0"/>
          </a:p>
          <a:p>
            <a:pPr algn="ctr"/>
            <a:r>
              <a:rPr lang="en-GB" b="1" dirty="0" smtClean="0"/>
              <a:t>+</a:t>
            </a:r>
            <a:r>
              <a:rPr lang="en-GB" b="1" dirty="0"/>
              <a:t>4 is ‘strong agreement’ to both questions while </a:t>
            </a:r>
            <a:endParaRPr lang="en-GB" b="1" dirty="0" smtClean="0"/>
          </a:p>
          <a:p>
            <a:pPr algn="ctr"/>
            <a:r>
              <a:rPr lang="en-GB" b="1" dirty="0" smtClean="0"/>
              <a:t>-</a:t>
            </a:r>
            <a:r>
              <a:rPr lang="en-GB" b="1" dirty="0"/>
              <a:t>4 is ‘strong disagreement’ to both questions. </a:t>
            </a:r>
          </a:p>
        </p:txBody>
      </p:sp>
      <p:sp>
        <p:nvSpPr>
          <p:cNvPr id="4" name="TextBox 3"/>
          <p:cNvSpPr txBox="1"/>
          <p:nvPr/>
        </p:nvSpPr>
        <p:spPr>
          <a:xfrm>
            <a:off x="5724128" y="1554302"/>
            <a:ext cx="3203848" cy="1938992"/>
          </a:xfrm>
          <a:prstGeom prst="rect">
            <a:avLst/>
          </a:prstGeom>
          <a:noFill/>
        </p:spPr>
        <p:txBody>
          <a:bodyPr wrap="square" rtlCol="0">
            <a:spAutoFit/>
          </a:bodyPr>
          <a:lstStyle/>
          <a:p>
            <a:pPr algn="ctr"/>
            <a:r>
              <a:rPr lang="en-GB" sz="2400" dirty="0" smtClean="0"/>
              <a:t>This implied that approximately half of the astrologers saw astrology as secular and half as non-secular. </a:t>
            </a:r>
            <a:endParaRPr lang="en-GB" sz="2400" dirty="0"/>
          </a:p>
        </p:txBody>
      </p:sp>
    </p:spTree>
    <p:extLst>
      <p:ext uri="{BB962C8B-B14F-4D97-AF65-F5344CB8AC3E}">
        <p14:creationId xmlns:p14="http://schemas.microsoft.com/office/powerpoint/2010/main" val="39998009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BEBA8EAE-BF5A-486C-A8C5-ECC9F3942E4B}">
                <a14:imgProps xmlns:a14="http://schemas.microsoft.com/office/drawing/2010/main">
                  <a14:imgLayer r:embed="rId3">
                    <a14:imgEffect>
                      <a14:sharpenSoften amount="31000"/>
                    </a14:imgEffect>
                    <a14:imgEffect>
                      <a14:brightnessContrast bright="1000" contrast="-3000"/>
                    </a14:imgEffect>
                  </a14:imgLayer>
                </a14:imgProps>
              </a:ext>
              <a:ext uri="{28A0092B-C50C-407E-A947-70E740481C1C}">
                <a14:useLocalDpi xmlns:a14="http://schemas.microsoft.com/office/drawing/2010/main" val="0"/>
              </a:ext>
            </a:extLst>
          </a:blip>
          <a:stretch>
            <a:fillRect/>
          </a:stretch>
        </p:blipFill>
        <p:spPr>
          <a:xfrm>
            <a:off x="-36512" y="0"/>
            <a:ext cx="5328592" cy="5472608"/>
          </a:xfrm>
          <a:prstGeom prst="rect">
            <a:avLst/>
          </a:prstGeom>
        </p:spPr>
      </p:pic>
      <p:sp>
        <p:nvSpPr>
          <p:cNvPr id="4" name="TextBox 3"/>
          <p:cNvSpPr txBox="1"/>
          <p:nvPr/>
        </p:nvSpPr>
        <p:spPr>
          <a:xfrm>
            <a:off x="5292080" y="1397476"/>
            <a:ext cx="3600400" cy="2677656"/>
          </a:xfrm>
          <a:prstGeom prst="rect">
            <a:avLst/>
          </a:prstGeom>
          <a:noFill/>
        </p:spPr>
        <p:txBody>
          <a:bodyPr wrap="square" rtlCol="0">
            <a:spAutoFit/>
          </a:bodyPr>
          <a:lstStyle/>
          <a:p>
            <a:pPr lvl="0" algn="ctr"/>
            <a:r>
              <a:rPr lang="en-GB" sz="2400" i="1" dirty="0"/>
              <a:t>Astrology as a </a:t>
            </a:r>
            <a:r>
              <a:rPr lang="en-GB" sz="2400" i="1" dirty="0" smtClean="0"/>
              <a:t/>
            </a:r>
            <a:br>
              <a:rPr lang="en-GB" sz="2400" i="1" dirty="0" smtClean="0"/>
            </a:br>
            <a:r>
              <a:rPr lang="en-GB" sz="2400" i="1" dirty="0" smtClean="0"/>
              <a:t>secular </a:t>
            </a:r>
            <a:r>
              <a:rPr lang="en-GB" sz="2400" i="1" dirty="0"/>
              <a:t>subject</a:t>
            </a:r>
            <a:endParaRPr lang="en-GB" sz="2400" b="1" dirty="0"/>
          </a:p>
          <a:p>
            <a:pPr algn="ctr"/>
            <a:r>
              <a:rPr lang="en-GB" sz="2400" dirty="0"/>
              <a:t>The survey found that 34% of astrologers fell into the ‘No Divine Presence’ group</a:t>
            </a:r>
            <a:r>
              <a:rPr lang="en-GB" sz="2400" dirty="0" smtClean="0"/>
              <a:t>.</a:t>
            </a:r>
          </a:p>
          <a:p>
            <a:pPr algn="ctr"/>
            <a:r>
              <a:rPr lang="en-GB" sz="2400" dirty="0" smtClean="0"/>
              <a:t>  </a:t>
            </a:r>
          </a:p>
        </p:txBody>
      </p:sp>
    </p:spTree>
    <p:extLst>
      <p:ext uri="{BB962C8B-B14F-4D97-AF65-F5344CB8AC3E}">
        <p14:creationId xmlns:p14="http://schemas.microsoft.com/office/powerpoint/2010/main" val="24310974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50000"/>
              </a:schemeClr>
            </a:gs>
            <a:gs pos="85000">
              <a:schemeClr val="accent1">
                <a:tint val="44500"/>
                <a:satMod val="160000"/>
              </a:schemeClr>
            </a:gs>
            <a:gs pos="100000">
              <a:schemeClr val="accent1">
                <a:lumMod val="75000"/>
              </a:schemeClr>
            </a:gs>
          </a:gsLst>
          <a:lin ang="5400000" scaled="0"/>
        </a:gradFill>
        <a:effectLst/>
      </p:bgPr>
    </p:bg>
    <p:spTree>
      <p:nvGrpSpPr>
        <p:cNvPr id="1" name=""/>
        <p:cNvGrpSpPr/>
        <p:nvPr/>
      </p:nvGrpSpPr>
      <p:grpSpPr>
        <a:xfrm>
          <a:off x="0" y="0"/>
          <a:ext cx="0" cy="0"/>
          <a:chOff x="0" y="0"/>
          <a:chExt cx="0" cy="0"/>
        </a:xfrm>
      </p:grpSpPr>
      <p:sp>
        <p:nvSpPr>
          <p:cNvPr id="36" name="Rectangle 35"/>
          <p:cNvSpPr/>
          <p:nvPr/>
        </p:nvSpPr>
        <p:spPr>
          <a:xfrm>
            <a:off x="660711" y="1484784"/>
            <a:ext cx="2408871" cy="747316"/>
          </a:xfrm>
          <a:prstGeom prst="rect">
            <a:avLst/>
          </a:prstGeom>
          <a:solidFill>
            <a:schemeClr val="accent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p:cNvGrpSpPr/>
          <p:nvPr/>
        </p:nvGrpSpPr>
        <p:grpSpPr>
          <a:xfrm>
            <a:off x="2138708" y="265139"/>
            <a:ext cx="4630051" cy="864096"/>
            <a:chOff x="3241344" y="265139"/>
            <a:chExt cx="3859463" cy="864096"/>
          </a:xfrm>
        </p:grpSpPr>
        <p:sp>
          <p:nvSpPr>
            <p:cNvPr id="4" name="Rectangle 3"/>
            <p:cNvSpPr/>
            <p:nvPr/>
          </p:nvSpPr>
          <p:spPr>
            <a:xfrm>
              <a:off x="3241344" y="265139"/>
              <a:ext cx="3727192" cy="864096"/>
            </a:xfrm>
            <a:prstGeom prst="rect">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5" name="TextBox 4"/>
            <p:cNvSpPr txBox="1"/>
            <p:nvPr/>
          </p:nvSpPr>
          <p:spPr>
            <a:xfrm>
              <a:off x="3285830" y="404799"/>
              <a:ext cx="3814977" cy="584775"/>
            </a:xfrm>
            <a:prstGeom prst="rect">
              <a:avLst/>
            </a:prstGeom>
            <a:noFill/>
          </p:spPr>
          <p:txBody>
            <a:bodyPr wrap="none" rtlCol="0">
              <a:spAutoFit/>
            </a:bodyPr>
            <a:lstStyle/>
            <a:p>
              <a:r>
                <a:rPr lang="en-GB" sz="3200" dirty="0" smtClean="0">
                  <a:solidFill>
                    <a:schemeClr val="bg1"/>
                  </a:solidFill>
                </a:rPr>
                <a:t>The divine and astrology</a:t>
              </a:r>
              <a:endParaRPr lang="en-GB" sz="3200" dirty="0">
                <a:solidFill>
                  <a:schemeClr val="bg1"/>
                </a:solidFill>
              </a:endParaRPr>
            </a:p>
          </p:txBody>
        </p:sp>
      </p:grpSp>
      <p:sp>
        <p:nvSpPr>
          <p:cNvPr id="3" name="TextBox 2"/>
          <p:cNvSpPr txBox="1"/>
          <p:nvPr/>
        </p:nvSpPr>
        <p:spPr>
          <a:xfrm>
            <a:off x="727831" y="1628800"/>
            <a:ext cx="2341751" cy="523220"/>
          </a:xfrm>
          <a:prstGeom prst="rect">
            <a:avLst/>
          </a:prstGeom>
          <a:noFill/>
        </p:spPr>
        <p:txBody>
          <a:bodyPr wrap="square" rtlCol="0">
            <a:spAutoFit/>
          </a:bodyPr>
          <a:lstStyle/>
          <a:p>
            <a:r>
              <a:rPr lang="en-GB" sz="2800" b="1" dirty="0" smtClean="0">
                <a:solidFill>
                  <a:schemeClr val="bg1"/>
                </a:solidFill>
              </a:rPr>
              <a:t>Non Secular  </a:t>
            </a:r>
            <a:endParaRPr lang="en-GB" sz="2800" b="1" dirty="0">
              <a:solidFill>
                <a:schemeClr val="bg1"/>
              </a:solidFill>
            </a:endParaRPr>
          </a:p>
        </p:txBody>
      </p:sp>
      <p:grpSp>
        <p:nvGrpSpPr>
          <p:cNvPr id="9" name="Group 8"/>
          <p:cNvGrpSpPr/>
          <p:nvPr/>
        </p:nvGrpSpPr>
        <p:grpSpPr>
          <a:xfrm>
            <a:off x="948742" y="2814639"/>
            <a:ext cx="1832807" cy="662880"/>
            <a:chOff x="907713" y="1593182"/>
            <a:chExt cx="2448272" cy="662880"/>
          </a:xfrm>
        </p:grpSpPr>
        <p:sp>
          <p:nvSpPr>
            <p:cNvPr id="10" name="TextBox 9"/>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11" name="Rectangle 10"/>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5" name="Group 14"/>
          <p:cNvGrpSpPr/>
          <p:nvPr/>
        </p:nvGrpSpPr>
        <p:grpSpPr>
          <a:xfrm>
            <a:off x="694270" y="3788202"/>
            <a:ext cx="2408871" cy="897821"/>
            <a:chOff x="951156" y="1593182"/>
            <a:chExt cx="2404829" cy="1351712"/>
          </a:xfrm>
        </p:grpSpPr>
        <p:sp>
          <p:nvSpPr>
            <p:cNvPr id="16" name="TextBox 15"/>
            <p:cNvSpPr txBox="1"/>
            <p:nvPr/>
          </p:nvSpPr>
          <p:spPr>
            <a:xfrm>
              <a:off x="1184712" y="1693789"/>
              <a:ext cx="1940066" cy="1251105"/>
            </a:xfrm>
            <a:prstGeom prst="rect">
              <a:avLst/>
            </a:prstGeom>
            <a:noFill/>
          </p:spPr>
          <p:txBody>
            <a:bodyPr wrap="square" rtlCol="0">
              <a:spAutoFit/>
            </a:bodyPr>
            <a:lstStyle/>
            <a:p>
              <a:r>
                <a:rPr lang="en-GB" sz="2400" b="1" dirty="0" smtClean="0">
                  <a:solidFill>
                    <a:schemeClr val="bg1"/>
                  </a:solidFill>
                </a:rPr>
                <a:t>Soul is holder of Free Will </a:t>
              </a:r>
              <a:endParaRPr lang="en-GB" sz="2400" b="1" dirty="0">
                <a:solidFill>
                  <a:schemeClr val="bg1"/>
                </a:solidFill>
              </a:endParaRPr>
            </a:p>
          </p:txBody>
        </p:sp>
        <p:sp>
          <p:nvSpPr>
            <p:cNvPr id="17" name="Rectangle 16"/>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8" name="Group 17"/>
          <p:cNvGrpSpPr/>
          <p:nvPr/>
        </p:nvGrpSpPr>
        <p:grpSpPr>
          <a:xfrm>
            <a:off x="5852735" y="1483971"/>
            <a:ext cx="2088232" cy="662880"/>
            <a:chOff x="907713" y="1593182"/>
            <a:chExt cx="2448272" cy="662880"/>
          </a:xfrm>
        </p:grpSpPr>
        <p:sp>
          <p:nvSpPr>
            <p:cNvPr id="20" name="Rectangle 19"/>
            <p:cNvSpPr/>
            <p:nvPr/>
          </p:nvSpPr>
          <p:spPr>
            <a:xfrm>
              <a:off x="907713" y="1593182"/>
              <a:ext cx="2448272" cy="66288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013520" y="1663012"/>
              <a:ext cx="2184999" cy="523220"/>
            </a:xfrm>
            <a:prstGeom prst="rect">
              <a:avLst/>
            </a:prstGeom>
            <a:noFill/>
          </p:spPr>
          <p:txBody>
            <a:bodyPr wrap="square" rtlCol="0">
              <a:spAutoFit/>
            </a:bodyPr>
            <a:lstStyle/>
            <a:p>
              <a:r>
                <a:rPr lang="en-GB" sz="2800" dirty="0" smtClean="0">
                  <a:solidFill>
                    <a:schemeClr val="bg1"/>
                  </a:solidFill>
                </a:rPr>
                <a:t>     Secular  </a:t>
              </a:r>
              <a:endParaRPr lang="en-GB" sz="2800" dirty="0">
                <a:solidFill>
                  <a:schemeClr val="bg1"/>
                </a:solidFill>
              </a:endParaRPr>
            </a:p>
          </p:txBody>
        </p:sp>
      </p:grpSp>
      <p:grpSp>
        <p:nvGrpSpPr>
          <p:cNvPr id="21" name="Group 20"/>
          <p:cNvGrpSpPr/>
          <p:nvPr/>
        </p:nvGrpSpPr>
        <p:grpSpPr>
          <a:xfrm>
            <a:off x="4297036" y="2354506"/>
            <a:ext cx="1832807" cy="662880"/>
            <a:chOff x="907713" y="1593182"/>
            <a:chExt cx="2448272" cy="662880"/>
          </a:xfrm>
        </p:grpSpPr>
        <p:sp>
          <p:nvSpPr>
            <p:cNvPr id="22" name="TextBox 21"/>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23" name="Rectangle 22"/>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24" name="Group 23"/>
          <p:cNvGrpSpPr/>
          <p:nvPr/>
        </p:nvGrpSpPr>
        <p:grpSpPr>
          <a:xfrm>
            <a:off x="6759781" y="2348880"/>
            <a:ext cx="1832807" cy="662880"/>
            <a:chOff x="907713" y="1593182"/>
            <a:chExt cx="2448272" cy="662880"/>
          </a:xfrm>
        </p:grpSpPr>
        <p:sp>
          <p:nvSpPr>
            <p:cNvPr id="25" name="TextBox 24"/>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Monism</a:t>
              </a:r>
              <a:endParaRPr lang="en-GB" sz="2400" b="1" dirty="0">
                <a:solidFill>
                  <a:schemeClr val="bg1"/>
                </a:solidFill>
              </a:endParaRPr>
            </a:p>
          </p:txBody>
        </p:sp>
        <p:sp>
          <p:nvSpPr>
            <p:cNvPr id="26" name="Rectangle 25"/>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37" name="Group 36"/>
          <p:cNvGrpSpPr/>
          <p:nvPr/>
        </p:nvGrpSpPr>
        <p:grpSpPr>
          <a:xfrm>
            <a:off x="6267585" y="3372703"/>
            <a:ext cx="2408871" cy="897821"/>
            <a:chOff x="951156" y="1593182"/>
            <a:chExt cx="2404829" cy="1351711"/>
          </a:xfrm>
        </p:grpSpPr>
        <p:sp>
          <p:nvSpPr>
            <p:cNvPr id="38" name="TextBox 37"/>
            <p:cNvSpPr txBox="1"/>
            <p:nvPr/>
          </p:nvSpPr>
          <p:spPr>
            <a:xfrm>
              <a:off x="1184712" y="1693789"/>
              <a:ext cx="2109889" cy="1251104"/>
            </a:xfrm>
            <a:prstGeom prst="rect">
              <a:avLst/>
            </a:prstGeom>
            <a:noFill/>
          </p:spPr>
          <p:txBody>
            <a:bodyPr wrap="square" rtlCol="0">
              <a:spAutoFit/>
            </a:bodyPr>
            <a:lstStyle/>
            <a:p>
              <a:pPr algn="ctr"/>
              <a:r>
                <a:rPr lang="en-GB" sz="2400" b="1" dirty="0" smtClean="0">
                  <a:solidFill>
                    <a:schemeClr val="bg1"/>
                  </a:solidFill>
                </a:rPr>
                <a:t>All is contained in chart</a:t>
              </a:r>
              <a:endParaRPr lang="en-GB" sz="2400" b="1" dirty="0">
                <a:solidFill>
                  <a:schemeClr val="bg1"/>
                </a:solidFill>
              </a:endParaRPr>
            </a:p>
          </p:txBody>
        </p:sp>
        <p:sp>
          <p:nvSpPr>
            <p:cNvPr id="39" name="Rectangle 38"/>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cxnSp>
        <p:nvCxnSpPr>
          <p:cNvPr id="44" name="Straight Connector 43"/>
          <p:cNvCxnSpPr/>
          <p:nvPr/>
        </p:nvCxnSpPr>
        <p:spPr>
          <a:xfrm>
            <a:off x="1823274" y="2204864"/>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1823274" y="3277771"/>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63" name="Group 62"/>
          <p:cNvGrpSpPr/>
          <p:nvPr/>
        </p:nvGrpSpPr>
        <p:grpSpPr>
          <a:xfrm>
            <a:off x="348427" y="5027670"/>
            <a:ext cx="3067717" cy="897821"/>
            <a:chOff x="951156" y="1593182"/>
            <a:chExt cx="2404829" cy="1351712"/>
          </a:xfrm>
        </p:grpSpPr>
        <p:sp>
          <p:nvSpPr>
            <p:cNvPr id="64" name="TextBox 63"/>
            <p:cNvSpPr txBox="1"/>
            <p:nvPr/>
          </p:nvSpPr>
          <p:spPr>
            <a:xfrm>
              <a:off x="1184712" y="1693789"/>
              <a:ext cx="2109889" cy="1251105"/>
            </a:xfrm>
            <a:prstGeom prst="rect">
              <a:avLst/>
            </a:prstGeom>
            <a:noFill/>
          </p:spPr>
          <p:txBody>
            <a:bodyPr wrap="square" rtlCol="0">
              <a:spAutoFit/>
            </a:bodyPr>
            <a:lstStyle/>
            <a:p>
              <a:pPr algn="ctr"/>
              <a:r>
                <a:rPr lang="en-GB" sz="2400" dirty="0" smtClean="0">
                  <a:solidFill>
                    <a:schemeClr val="tx2">
                      <a:lumMod val="50000"/>
                    </a:schemeClr>
                  </a:solidFill>
                </a:rPr>
                <a:t>Chart does not contain the soul </a:t>
              </a:r>
              <a:endParaRPr lang="en-GB" sz="2400" dirty="0">
                <a:solidFill>
                  <a:schemeClr val="tx2">
                    <a:lumMod val="50000"/>
                  </a:schemeClr>
                </a:solidFill>
              </a:endParaRPr>
            </a:p>
          </p:txBody>
        </p:sp>
        <p:sp>
          <p:nvSpPr>
            <p:cNvPr id="65" name="Rectangle 64"/>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spTree>
    <p:extLst>
      <p:ext uri="{BB962C8B-B14F-4D97-AF65-F5344CB8AC3E}">
        <p14:creationId xmlns:p14="http://schemas.microsoft.com/office/powerpoint/2010/main" val="30939889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1668" y="129983"/>
            <a:ext cx="8453396" cy="2246769"/>
          </a:xfrm>
          <a:prstGeom prst="rect">
            <a:avLst/>
          </a:prstGeom>
          <a:noFill/>
        </p:spPr>
        <p:txBody>
          <a:bodyPr wrap="square" rtlCol="0">
            <a:spAutoFit/>
          </a:bodyPr>
          <a:lstStyle/>
          <a:p>
            <a:r>
              <a:rPr lang="en-GB" sz="2800" dirty="0" smtClean="0"/>
              <a:t>Thus the ‘soul,’ which was considered the most important part of the individual was not contained in the horoscope however generally the astrological corpus is unclear on the nature of soul and its relationship to the horoscope.   </a:t>
            </a:r>
            <a:endParaRPr lang="en-GB" sz="2400" dirty="0"/>
          </a:p>
        </p:txBody>
      </p:sp>
      <p:sp>
        <p:nvSpPr>
          <p:cNvPr id="4" name="TextBox 3"/>
          <p:cNvSpPr txBox="1"/>
          <p:nvPr/>
        </p:nvSpPr>
        <p:spPr>
          <a:xfrm>
            <a:off x="925958" y="2467998"/>
            <a:ext cx="7344816" cy="1261884"/>
          </a:xfrm>
          <a:prstGeom prst="rect">
            <a:avLst/>
          </a:prstGeom>
          <a:noFill/>
        </p:spPr>
        <p:txBody>
          <a:bodyPr wrap="square" rtlCol="0">
            <a:spAutoFit/>
          </a:bodyPr>
          <a:lstStyle/>
          <a:p>
            <a:r>
              <a:rPr lang="en-GB" sz="2800" dirty="0" smtClean="0"/>
              <a:t>Patrick Curry define a horoscope as a ‘soul map’   </a:t>
            </a:r>
          </a:p>
          <a:p>
            <a:r>
              <a:rPr lang="en-GB" sz="2000" dirty="0" smtClean="0"/>
              <a:t>Roy </a:t>
            </a:r>
            <a:r>
              <a:rPr lang="en-GB" sz="2000" dirty="0"/>
              <a:t>Willis and Patrick  Curry, </a:t>
            </a:r>
            <a:r>
              <a:rPr lang="en-GB" sz="2000" i="1" dirty="0"/>
              <a:t>Astrology Science and Culture, Pulling down the moon</a:t>
            </a:r>
            <a:r>
              <a:rPr lang="en-GB" sz="2000" dirty="0"/>
              <a:t> (New York Berg, 2004), p.62</a:t>
            </a:r>
            <a:r>
              <a:rPr lang="en-GB" sz="2800" dirty="0" smtClean="0"/>
              <a:t>.</a:t>
            </a:r>
            <a:endParaRPr lang="en-GB" sz="2800" dirty="0"/>
          </a:p>
        </p:txBody>
      </p:sp>
      <p:sp>
        <p:nvSpPr>
          <p:cNvPr id="5" name="TextBox 4"/>
          <p:cNvSpPr txBox="1"/>
          <p:nvPr/>
        </p:nvSpPr>
        <p:spPr>
          <a:xfrm>
            <a:off x="376260" y="3767739"/>
            <a:ext cx="8448804" cy="3354765"/>
          </a:xfrm>
          <a:prstGeom prst="rect">
            <a:avLst/>
          </a:prstGeom>
          <a:noFill/>
        </p:spPr>
        <p:txBody>
          <a:bodyPr wrap="square" rtlCol="0">
            <a:spAutoFit/>
          </a:bodyPr>
          <a:lstStyle/>
          <a:p>
            <a:r>
              <a:rPr lang="en-GB" sz="2800" dirty="0"/>
              <a:t>Demetra </a:t>
            </a:r>
            <a:r>
              <a:rPr lang="en-GB" sz="2800" dirty="0" smtClean="0"/>
              <a:t>George, </a:t>
            </a:r>
            <a:r>
              <a:rPr lang="en-GB" sz="2800" dirty="0"/>
              <a:t>in 2008 </a:t>
            </a:r>
            <a:r>
              <a:rPr lang="en-GB" sz="2800" dirty="0" smtClean="0"/>
              <a:t>wrote:</a:t>
            </a:r>
            <a:br>
              <a:rPr lang="en-GB" sz="2800" dirty="0" smtClean="0"/>
            </a:br>
            <a:r>
              <a:rPr lang="en-GB" sz="2800" dirty="0" smtClean="0"/>
              <a:t> ‘Although </a:t>
            </a:r>
            <a:r>
              <a:rPr lang="en-GB" sz="2800" dirty="0"/>
              <a:t>astrology can clearly describe your character, fate, and fortune, in its highest expression, it is a window into your soul that helps you live a life that expresses your authentic self for the </a:t>
            </a:r>
            <a:r>
              <a:rPr lang="en-GB" sz="2800" dirty="0" smtClean="0"/>
              <a:t>greater </a:t>
            </a:r>
            <a:r>
              <a:rPr lang="en-GB" sz="2800" dirty="0"/>
              <a:t>good.’ </a:t>
            </a:r>
            <a:endParaRPr lang="en-GB" sz="2800" dirty="0" smtClean="0"/>
          </a:p>
          <a:p>
            <a:r>
              <a:rPr lang="en-GB" sz="2800" dirty="0" smtClean="0"/>
              <a:t/>
            </a:r>
            <a:br>
              <a:rPr lang="en-GB" sz="2800" dirty="0" smtClean="0"/>
            </a:br>
            <a:r>
              <a:rPr lang="en-GB" sz="1600" dirty="0" smtClean="0"/>
              <a:t>Demetra </a:t>
            </a:r>
            <a:r>
              <a:rPr lang="en-GB" sz="1600" dirty="0"/>
              <a:t>George, </a:t>
            </a:r>
            <a:r>
              <a:rPr lang="en-GB" sz="1600" i="1" dirty="0"/>
              <a:t>Astrology and the Authentic Self</a:t>
            </a:r>
            <a:r>
              <a:rPr lang="en-GB" sz="1600" dirty="0"/>
              <a:t> (Lake Worth, FL: Ibis Press, 2008), p.11.</a:t>
            </a:r>
          </a:p>
          <a:p>
            <a:endParaRPr lang="en-GB" sz="2800" dirty="0"/>
          </a:p>
        </p:txBody>
      </p:sp>
    </p:spTree>
    <p:extLst>
      <p:ext uri="{BB962C8B-B14F-4D97-AF65-F5344CB8AC3E}">
        <p14:creationId xmlns:p14="http://schemas.microsoft.com/office/powerpoint/2010/main" val="25323956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webwallpapers.net/wp-content/uploads/2010/08/Zen_Wallpaper_by_janicholie.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33536" y="0"/>
            <a:ext cx="9177536"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37554" y="4509120"/>
            <a:ext cx="3528392" cy="769441"/>
          </a:xfrm>
          <a:prstGeom prst="rect">
            <a:avLst/>
          </a:prstGeom>
          <a:noFill/>
        </p:spPr>
        <p:txBody>
          <a:bodyPr wrap="square" rtlCol="0">
            <a:spAutoFit/>
          </a:bodyPr>
          <a:lstStyle/>
          <a:p>
            <a:r>
              <a:rPr lang="en-GB" sz="4400" dirty="0" smtClean="0">
                <a:solidFill>
                  <a:schemeClr val="bg1"/>
                </a:solidFill>
              </a:rPr>
              <a:t>What is Soul?</a:t>
            </a:r>
            <a:endParaRPr lang="en-GB" sz="4400" dirty="0">
              <a:solidFill>
                <a:schemeClr val="bg1"/>
              </a:solidFill>
            </a:endParaRPr>
          </a:p>
        </p:txBody>
      </p:sp>
    </p:spTree>
    <p:extLst>
      <p:ext uri="{BB962C8B-B14F-4D97-AF65-F5344CB8AC3E}">
        <p14:creationId xmlns:p14="http://schemas.microsoft.com/office/powerpoint/2010/main" val="24972536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webwallpapers.net/wp-content/uploads/2010/08/Zen_Wallpaper_by_janicholie.jpg"/>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33536" y="0"/>
            <a:ext cx="9177536"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4427" y="2708920"/>
            <a:ext cx="4357718" cy="2677656"/>
          </a:xfrm>
          <a:prstGeom prst="rect">
            <a:avLst/>
          </a:prstGeom>
          <a:noFill/>
        </p:spPr>
        <p:txBody>
          <a:bodyPr wrap="square" rtlCol="0">
            <a:spAutoFit/>
          </a:bodyPr>
          <a:lstStyle/>
          <a:p>
            <a:pPr algn="ctr" fontAlgn="base">
              <a:spcBef>
                <a:spcPct val="0"/>
              </a:spcBef>
              <a:spcAft>
                <a:spcPct val="0"/>
              </a:spcAft>
            </a:pPr>
            <a:r>
              <a:rPr lang="en-GB" sz="2800" dirty="0">
                <a:solidFill>
                  <a:schemeClr val="bg1"/>
                </a:solidFill>
                <a:latin typeface="Arial" charset="0"/>
                <a:cs typeface="Arial" charset="0"/>
              </a:rPr>
              <a:t>In denying the finality of physical death, the </a:t>
            </a:r>
            <a:br>
              <a:rPr lang="en-GB" sz="2800" dirty="0">
                <a:solidFill>
                  <a:schemeClr val="bg1"/>
                </a:solidFill>
                <a:latin typeface="Arial" charset="0"/>
                <a:cs typeface="Arial" charset="0"/>
              </a:rPr>
            </a:br>
            <a:r>
              <a:rPr lang="en-GB" sz="2800" dirty="0">
                <a:solidFill>
                  <a:schemeClr val="bg1"/>
                </a:solidFill>
                <a:latin typeface="Arial" charset="0"/>
                <a:cs typeface="Arial" charset="0"/>
              </a:rPr>
              <a:t>Egyptians gave us the </a:t>
            </a:r>
            <a:br>
              <a:rPr lang="en-GB" sz="2800" dirty="0">
                <a:solidFill>
                  <a:schemeClr val="bg1"/>
                </a:solidFill>
                <a:latin typeface="Arial" charset="0"/>
                <a:cs typeface="Arial" charset="0"/>
              </a:rPr>
            </a:br>
            <a:r>
              <a:rPr lang="en-GB" sz="2800" dirty="0">
                <a:solidFill>
                  <a:schemeClr val="bg1"/>
                </a:solidFill>
                <a:latin typeface="Arial" charset="0"/>
                <a:cs typeface="Arial" charset="0"/>
              </a:rPr>
              <a:t>idea of </a:t>
            </a:r>
            <a:r>
              <a:rPr lang="en-GB" sz="2800" dirty="0" smtClean="0">
                <a:solidFill>
                  <a:schemeClr val="bg1"/>
                </a:solidFill>
                <a:latin typeface="Arial" charset="0"/>
                <a:cs typeface="Arial" charset="0"/>
              </a:rPr>
              <a:t>a dualist soul </a:t>
            </a:r>
            <a:r>
              <a:rPr lang="en-GB" sz="2800" dirty="0">
                <a:solidFill>
                  <a:schemeClr val="bg1"/>
                </a:solidFill>
                <a:latin typeface="Arial" charset="0"/>
                <a:cs typeface="Arial" charset="0"/>
              </a:rPr>
              <a:t>– </a:t>
            </a:r>
            <a:br>
              <a:rPr lang="en-GB" sz="2800" dirty="0">
                <a:solidFill>
                  <a:schemeClr val="bg1"/>
                </a:solidFill>
                <a:latin typeface="Arial" charset="0"/>
                <a:cs typeface="Arial" charset="0"/>
              </a:rPr>
            </a:br>
            <a:r>
              <a:rPr lang="en-GB" sz="2800" dirty="0">
                <a:solidFill>
                  <a:schemeClr val="bg1"/>
                </a:solidFill>
                <a:latin typeface="Arial" charset="0"/>
                <a:cs typeface="Arial" charset="0"/>
              </a:rPr>
              <a:t>complex, changing and vast. </a:t>
            </a:r>
          </a:p>
        </p:txBody>
      </p:sp>
      <p:sp>
        <p:nvSpPr>
          <p:cNvPr id="6" name="TextBox 5"/>
          <p:cNvSpPr txBox="1"/>
          <p:nvPr/>
        </p:nvSpPr>
        <p:spPr>
          <a:xfrm>
            <a:off x="214427" y="260648"/>
            <a:ext cx="4176464" cy="1631216"/>
          </a:xfrm>
          <a:prstGeom prst="rect">
            <a:avLst/>
          </a:prstGeom>
          <a:noFill/>
        </p:spPr>
        <p:txBody>
          <a:bodyPr wrap="square" rtlCol="0">
            <a:spAutoFit/>
          </a:bodyPr>
          <a:lstStyle/>
          <a:p>
            <a:pPr algn="ctr" fontAlgn="base">
              <a:spcBef>
                <a:spcPct val="0"/>
              </a:spcBef>
              <a:spcAft>
                <a:spcPct val="0"/>
              </a:spcAft>
            </a:pPr>
            <a:r>
              <a:rPr lang="en-GB" sz="2800" dirty="0">
                <a:solidFill>
                  <a:prstClr val="white"/>
                </a:solidFill>
                <a:latin typeface="Arial" charset="0"/>
                <a:cs typeface="Arial" charset="0"/>
              </a:rPr>
              <a:t>Soul for the </a:t>
            </a:r>
            <a:r>
              <a:rPr lang="en-GB" sz="2800" dirty="0" smtClean="0">
                <a:solidFill>
                  <a:prstClr val="white"/>
                </a:solidFill>
                <a:latin typeface="Arial" charset="0"/>
                <a:cs typeface="Arial" charset="0"/>
              </a:rPr>
              <a:t>Egyptians</a:t>
            </a:r>
            <a:endParaRPr lang="en-GB" sz="2400" dirty="0">
              <a:solidFill>
                <a:prstClr val="white"/>
              </a:solidFill>
              <a:latin typeface="Arial" charset="0"/>
              <a:cs typeface="Arial" charset="0"/>
            </a:endParaRPr>
          </a:p>
          <a:p>
            <a:pPr algn="ctr" fontAlgn="base">
              <a:spcBef>
                <a:spcPct val="0"/>
              </a:spcBef>
              <a:spcAft>
                <a:spcPct val="0"/>
              </a:spcAft>
            </a:pPr>
            <a:r>
              <a:rPr lang="en-GB" sz="2400" dirty="0" smtClean="0">
                <a:solidFill>
                  <a:prstClr val="white"/>
                </a:solidFill>
                <a:latin typeface="Arial" charset="0"/>
                <a:cs typeface="Arial" charset="0"/>
              </a:rPr>
              <a:t>Was a </a:t>
            </a:r>
            <a:r>
              <a:rPr lang="en-GB" sz="2400" dirty="0">
                <a:solidFill>
                  <a:prstClr val="white"/>
                </a:solidFill>
                <a:latin typeface="Arial" charset="0"/>
                <a:cs typeface="Arial" charset="0"/>
              </a:rPr>
              <a:t>way of maintaining </a:t>
            </a:r>
            <a:br>
              <a:rPr lang="en-GB" sz="2400" dirty="0">
                <a:solidFill>
                  <a:prstClr val="white"/>
                </a:solidFill>
                <a:latin typeface="Arial" charset="0"/>
                <a:cs typeface="Arial" charset="0"/>
              </a:rPr>
            </a:br>
            <a:r>
              <a:rPr lang="en-GB" sz="2400" dirty="0">
                <a:solidFill>
                  <a:prstClr val="white"/>
                </a:solidFill>
                <a:latin typeface="Arial" charset="0"/>
                <a:cs typeface="Arial" charset="0"/>
              </a:rPr>
              <a:t>the unchanging perfection of the universe </a:t>
            </a:r>
          </a:p>
        </p:txBody>
      </p:sp>
      <p:sp>
        <p:nvSpPr>
          <p:cNvPr id="9" name="TextBox 8"/>
          <p:cNvSpPr txBox="1"/>
          <p:nvPr/>
        </p:nvSpPr>
        <p:spPr>
          <a:xfrm>
            <a:off x="214427" y="5668815"/>
            <a:ext cx="6715172" cy="1200329"/>
          </a:xfrm>
          <a:prstGeom prst="rect">
            <a:avLst/>
          </a:prstGeom>
          <a:noFill/>
        </p:spPr>
        <p:txBody>
          <a:bodyPr wrap="square" rtlCol="0">
            <a:spAutoFit/>
          </a:bodyPr>
          <a:lstStyle/>
          <a:p>
            <a:pPr fontAlgn="base">
              <a:spcBef>
                <a:spcPct val="0"/>
              </a:spcBef>
              <a:spcAft>
                <a:spcPct val="0"/>
              </a:spcAft>
            </a:pPr>
            <a:r>
              <a:rPr lang="en-GB" dirty="0">
                <a:solidFill>
                  <a:schemeClr val="bg1"/>
                </a:solidFill>
                <a:latin typeface="Arial" charset="0"/>
                <a:cs typeface="Arial" charset="0"/>
              </a:rPr>
              <a:t>John Baines, "Society, Morality, and Religious Practice" in </a:t>
            </a:r>
            <a:r>
              <a:rPr lang="en-GB" i="1" dirty="0">
                <a:solidFill>
                  <a:schemeClr val="bg1"/>
                </a:solidFill>
                <a:latin typeface="Arial" charset="0"/>
                <a:cs typeface="Arial" charset="0"/>
              </a:rPr>
              <a:t>Religion in Ancient Egypt</a:t>
            </a:r>
            <a:r>
              <a:rPr lang="en-GB" dirty="0">
                <a:solidFill>
                  <a:schemeClr val="bg1"/>
                </a:solidFill>
                <a:latin typeface="Arial" charset="0"/>
                <a:cs typeface="Arial" charset="0"/>
              </a:rPr>
              <a:t> , ed. Byron E. Shafer (London: Cornell University Press, 1991), pp 145-6.</a:t>
            </a:r>
          </a:p>
          <a:p>
            <a:pPr fontAlgn="base">
              <a:spcBef>
                <a:spcPct val="0"/>
              </a:spcBef>
              <a:spcAft>
                <a:spcPct val="0"/>
              </a:spcAft>
            </a:pPr>
            <a:endParaRPr lang="en-GB" dirty="0">
              <a:solidFill>
                <a:schemeClr val="bg1"/>
              </a:solidFill>
              <a:latin typeface="Arial" charset="0"/>
              <a:cs typeface="Arial" charset="0"/>
            </a:endParaRPr>
          </a:p>
        </p:txBody>
      </p:sp>
      <p:pic>
        <p:nvPicPr>
          <p:cNvPr id="67589" name="Picture 5" descr="Image:Ba bird.svg">
            <a:hlinkClick r:id="rId5"/>
          </p:cNvPr>
          <p:cNvPicPr>
            <a:picLocks noChangeAspect="1" noChangeArrowheads="1"/>
          </p:cNvPicPr>
          <p:nvPr/>
        </p:nvPicPr>
        <p:blipFill>
          <a:blip r:embed="rId6" cstate="print"/>
          <a:srcRect/>
          <a:stretch>
            <a:fillRect/>
          </a:stretch>
        </p:blipFill>
        <p:spPr bwMode="auto">
          <a:xfrm>
            <a:off x="6732240" y="3361934"/>
            <a:ext cx="2637474" cy="3331546"/>
          </a:xfrm>
          <a:prstGeom prst="rect">
            <a:avLst/>
          </a:prstGeom>
          <a:noFill/>
        </p:spPr>
      </p:pic>
      <p:sp>
        <p:nvSpPr>
          <p:cNvPr id="2" name="TextBox 1"/>
          <p:cNvSpPr txBox="1"/>
          <p:nvPr/>
        </p:nvSpPr>
        <p:spPr>
          <a:xfrm>
            <a:off x="5508104" y="400596"/>
            <a:ext cx="3456384" cy="3046988"/>
          </a:xfrm>
          <a:prstGeom prst="rect">
            <a:avLst/>
          </a:prstGeom>
          <a:noFill/>
        </p:spPr>
        <p:txBody>
          <a:bodyPr wrap="square" rtlCol="0">
            <a:spAutoFit/>
          </a:bodyPr>
          <a:lstStyle/>
          <a:p>
            <a:pPr algn="ctr"/>
            <a:r>
              <a:rPr lang="en-GB" sz="2400" dirty="0" smtClean="0">
                <a:solidFill>
                  <a:schemeClr val="bg1"/>
                </a:solidFill>
              </a:rPr>
              <a:t>Egyptian dualism was to link the soul to the stars but the stars were not the source of one’s fate, this was decided by the nature of the day of your birth  and that was unchangeable.  </a:t>
            </a:r>
            <a:endParaRPr lang="en-GB" sz="2400" dirty="0">
              <a:solidFill>
                <a:schemeClr val="bg1"/>
              </a:solidFill>
            </a:endParaRPr>
          </a:p>
        </p:txBody>
      </p:sp>
    </p:spTree>
    <p:extLst>
      <p:ext uri="{BB962C8B-B14F-4D97-AF65-F5344CB8AC3E}">
        <p14:creationId xmlns:p14="http://schemas.microsoft.com/office/powerpoint/2010/main" val="40336040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themeaningofmadness.files.wordpress.com/2010/09/winged-horse.png?w=5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08" y="-7378"/>
            <a:ext cx="9167008" cy="68653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10845" y="215062"/>
            <a:ext cx="4721195"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rtlCol="0">
            <a:spAutoFit/>
          </a:bodyPr>
          <a:lstStyle/>
          <a:p>
            <a:r>
              <a:rPr lang="en-GB" sz="2800" dirty="0" smtClean="0"/>
              <a:t>Plato’s dualist view of soul</a:t>
            </a:r>
            <a:endParaRPr lang="en-GB" sz="2800" dirty="0"/>
          </a:p>
        </p:txBody>
      </p:sp>
      <p:sp>
        <p:nvSpPr>
          <p:cNvPr id="5" name="TextBox 4"/>
          <p:cNvSpPr txBox="1"/>
          <p:nvPr/>
        </p:nvSpPr>
        <p:spPr>
          <a:xfrm>
            <a:off x="323528" y="908720"/>
            <a:ext cx="8712968" cy="6063198"/>
          </a:xfrm>
          <a:prstGeom prst="rect">
            <a:avLst/>
          </a:prstGeom>
          <a:solidFill>
            <a:schemeClr val="bg2">
              <a:lumMod val="50000"/>
              <a:alpha val="24000"/>
            </a:schemeClr>
          </a:solidFill>
        </p:spPr>
        <p:txBody>
          <a:bodyPr wrap="square" rtlCol="0">
            <a:spAutoFit/>
          </a:bodyPr>
          <a:lstStyle/>
          <a:p>
            <a:r>
              <a:rPr lang="en-GB" sz="2800" dirty="0" smtClean="0">
                <a:solidFill>
                  <a:schemeClr val="bg1"/>
                </a:solidFill>
              </a:rPr>
              <a:t>In </a:t>
            </a:r>
            <a:r>
              <a:rPr lang="en-GB" sz="2800" i="1" dirty="0" smtClean="0">
                <a:solidFill>
                  <a:schemeClr val="bg1"/>
                </a:solidFill>
              </a:rPr>
              <a:t>Laws</a:t>
            </a:r>
            <a:r>
              <a:rPr lang="en-GB" sz="2800" dirty="0" smtClean="0">
                <a:solidFill>
                  <a:schemeClr val="bg1"/>
                </a:solidFill>
              </a:rPr>
              <a:t> Plato </a:t>
            </a:r>
            <a:r>
              <a:rPr lang="en-GB" sz="2800" dirty="0">
                <a:solidFill>
                  <a:schemeClr val="bg1"/>
                </a:solidFill>
              </a:rPr>
              <a:t>talked of the relationship between body and soul</a:t>
            </a:r>
            <a:r>
              <a:rPr lang="en-GB" sz="2800" dirty="0" smtClean="0">
                <a:solidFill>
                  <a:schemeClr val="bg1"/>
                </a:solidFill>
              </a:rPr>
              <a:t>:</a:t>
            </a:r>
          </a:p>
          <a:p>
            <a:endParaRPr lang="en-GB" sz="2800" dirty="0">
              <a:solidFill>
                <a:schemeClr val="bg1"/>
              </a:solidFill>
            </a:endParaRPr>
          </a:p>
          <a:p>
            <a:r>
              <a:rPr lang="en-GB" sz="2800" dirty="0" smtClean="0">
                <a:solidFill>
                  <a:schemeClr val="bg1"/>
                </a:solidFill>
              </a:rPr>
              <a:t>‘Of </a:t>
            </a:r>
            <a:r>
              <a:rPr lang="en-GB" sz="2800" dirty="0">
                <a:solidFill>
                  <a:schemeClr val="bg1"/>
                </a:solidFill>
              </a:rPr>
              <a:t>all the things a man can call his own, the holiest (though the gods are holier still) is his soul, his most intimate possession. There are two elements that make up the whole of every man. One is stronger and superior, and acts as master [the soul]; the other which is weaker and inferior, is slave [the body]; and so a man must always respect the master in him in preference to the slave</a:t>
            </a:r>
            <a:r>
              <a:rPr lang="en-GB" sz="2800" dirty="0" smtClean="0">
                <a:solidFill>
                  <a:schemeClr val="bg1"/>
                </a:solidFill>
              </a:rPr>
              <a:t>.’</a:t>
            </a:r>
          </a:p>
          <a:p>
            <a:endParaRPr lang="en-GB" sz="2800" dirty="0">
              <a:solidFill>
                <a:schemeClr val="bg1"/>
              </a:solidFill>
            </a:endParaRPr>
          </a:p>
          <a:p>
            <a:endParaRPr lang="en-GB" sz="1600" dirty="0">
              <a:solidFill>
                <a:schemeClr val="bg1"/>
              </a:solidFill>
            </a:endParaRPr>
          </a:p>
          <a:p>
            <a:r>
              <a:rPr lang="en-GB" dirty="0">
                <a:solidFill>
                  <a:schemeClr val="bg1"/>
                </a:solidFill>
              </a:rPr>
              <a:t>Plato, </a:t>
            </a:r>
            <a:r>
              <a:rPr lang="en-GB" i="1" dirty="0">
                <a:solidFill>
                  <a:schemeClr val="bg1"/>
                </a:solidFill>
              </a:rPr>
              <a:t>Laws</a:t>
            </a:r>
            <a:r>
              <a:rPr lang="en-GB" dirty="0">
                <a:solidFill>
                  <a:schemeClr val="bg1"/>
                </a:solidFill>
              </a:rPr>
              <a:t>, trans. Trevor J. Saunders, Plato, Complete Works (Cambridge: Hackett Publishing Company, 1997), 726.</a:t>
            </a:r>
          </a:p>
          <a:p>
            <a:endParaRPr lang="en-GB" sz="2800" dirty="0">
              <a:solidFill>
                <a:schemeClr val="bg1"/>
              </a:solidFill>
            </a:endParaRPr>
          </a:p>
        </p:txBody>
      </p:sp>
    </p:spTree>
    <p:extLst>
      <p:ext uri="{BB962C8B-B14F-4D97-AF65-F5344CB8AC3E}">
        <p14:creationId xmlns:p14="http://schemas.microsoft.com/office/powerpoint/2010/main" val="40551522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2416" y="903124"/>
            <a:ext cx="8509768" cy="2862322"/>
          </a:xfrm>
          <a:prstGeom prst="rect">
            <a:avLst/>
          </a:prstGeom>
          <a:noFill/>
        </p:spPr>
        <p:txBody>
          <a:bodyPr wrap="square" rtlCol="0">
            <a:spAutoFit/>
          </a:bodyPr>
          <a:lstStyle/>
          <a:p>
            <a:r>
              <a:rPr lang="en-GB" sz="2400" dirty="0" smtClean="0"/>
              <a:t>Sarah </a:t>
            </a:r>
            <a:r>
              <a:rPr lang="en-GB" sz="2400" dirty="0" err="1" smtClean="0"/>
              <a:t>Broadie</a:t>
            </a:r>
            <a:r>
              <a:rPr lang="en-GB" sz="2400" dirty="0" smtClean="0"/>
              <a:t> </a:t>
            </a:r>
            <a:r>
              <a:rPr lang="en-GB" sz="2400" dirty="0"/>
              <a:t>notes that Plato considered the human soul to be immortal with its aim to eventually returning to its own star-companion. The soul could achieve this return to the divine by mastering the emotions of the body by the use of </a:t>
            </a:r>
            <a:r>
              <a:rPr lang="en-GB" sz="2400" dirty="0" smtClean="0"/>
              <a:t>reason.  </a:t>
            </a:r>
          </a:p>
          <a:p>
            <a:endParaRPr lang="en-GB" sz="2400" dirty="0"/>
          </a:p>
          <a:p>
            <a:r>
              <a:rPr lang="en-GB" dirty="0"/>
              <a:t>Sarah </a:t>
            </a:r>
            <a:r>
              <a:rPr lang="en-GB" dirty="0" err="1"/>
              <a:t>Broadie</a:t>
            </a:r>
            <a:r>
              <a:rPr lang="en-GB" dirty="0"/>
              <a:t>, "Soul and Body in Plato and Descartes," </a:t>
            </a:r>
            <a:r>
              <a:rPr lang="en-GB" i="1" dirty="0"/>
              <a:t>Proceedings of the Aristotelian Society</a:t>
            </a:r>
            <a:r>
              <a:rPr lang="en-GB" dirty="0"/>
              <a:t> 101(2001): p.296; Plato, </a:t>
            </a:r>
            <a:r>
              <a:rPr lang="en-GB" i="1" dirty="0"/>
              <a:t>Timaeus</a:t>
            </a:r>
            <a:r>
              <a:rPr lang="en-GB" dirty="0"/>
              <a:t>: 41d-e.</a:t>
            </a:r>
          </a:p>
          <a:p>
            <a:endParaRPr lang="en-GB" sz="2400" dirty="0"/>
          </a:p>
        </p:txBody>
      </p:sp>
      <p:sp>
        <p:nvSpPr>
          <p:cNvPr id="3" name="TextBox 2"/>
          <p:cNvSpPr txBox="1"/>
          <p:nvPr/>
        </p:nvSpPr>
        <p:spPr>
          <a:xfrm>
            <a:off x="496714" y="250031"/>
            <a:ext cx="2563118" cy="646331"/>
          </a:xfrm>
          <a:prstGeom prst="rect">
            <a:avLst/>
          </a:prstGeom>
          <a:noFill/>
        </p:spPr>
        <p:txBody>
          <a:bodyPr wrap="square" rtlCol="0">
            <a:spAutoFit/>
          </a:bodyPr>
          <a:lstStyle/>
          <a:p>
            <a:r>
              <a:rPr lang="en-GB" dirty="0" smtClean="0"/>
              <a:t>Plato’s idea of soul</a:t>
            </a:r>
          </a:p>
          <a:p>
            <a:r>
              <a:rPr lang="en-GB" dirty="0" smtClean="0"/>
              <a:t> </a:t>
            </a:r>
            <a:endParaRPr lang="en-GB" dirty="0"/>
          </a:p>
        </p:txBody>
      </p:sp>
      <p:sp>
        <p:nvSpPr>
          <p:cNvPr id="4" name="TextBox 3"/>
          <p:cNvSpPr txBox="1"/>
          <p:nvPr/>
        </p:nvSpPr>
        <p:spPr>
          <a:xfrm>
            <a:off x="241508" y="3645024"/>
            <a:ext cx="8771584" cy="3046988"/>
          </a:xfrm>
          <a:prstGeom prst="rect">
            <a:avLst/>
          </a:prstGeom>
          <a:noFill/>
        </p:spPr>
        <p:txBody>
          <a:bodyPr wrap="square" rtlCol="0">
            <a:spAutoFit/>
          </a:bodyPr>
          <a:lstStyle/>
          <a:p>
            <a:r>
              <a:rPr lang="en-GB" sz="2400" dirty="0" err="1"/>
              <a:t>Cornford</a:t>
            </a:r>
            <a:r>
              <a:rPr lang="en-GB" sz="2400" dirty="0"/>
              <a:t> pointed out that Plato’s doctrine of </a:t>
            </a:r>
            <a:r>
              <a:rPr lang="en-GB" sz="2400" b="1" dirty="0"/>
              <a:t>Being and Becoming</a:t>
            </a:r>
            <a:r>
              <a:rPr lang="en-GB" sz="2400" dirty="0"/>
              <a:t>,</a:t>
            </a:r>
          </a:p>
          <a:p>
            <a:r>
              <a:rPr lang="en-GB" sz="2400" dirty="0"/>
              <a:t>lays down the Platonic classification of existence into two orders. The higher is the realm of unchanging and eternal being possessed by the Platonic Forms…. The lower realm contains </a:t>
            </a:r>
            <a:r>
              <a:rPr lang="en-GB" sz="2400" dirty="0" smtClean="0"/>
              <a:t>‘that </a:t>
            </a:r>
            <a:r>
              <a:rPr lang="en-GB" sz="2400" dirty="0"/>
              <a:t>which is always </a:t>
            </a:r>
            <a:r>
              <a:rPr lang="en-GB" sz="2400" dirty="0" smtClean="0"/>
              <a:t>becoming’ </a:t>
            </a:r>
            <a:r>
              <a:rPr lang="en-GB" sz="2400" dirty="0"/>
              <a:t>passing into existence, changing and perishing but never has real being. </a:t>
            </a:r>
          </a:p>
          <a:p>
            <a:r>
              <a:rPr lang="en-GB" dirty="0" err="1"/>
              <a:t>Cornford</a:t>
            </a:r>
            <a:r>
              <a:rPr lang="en-GB" dirty="0"/>
              <a:t>, </a:t>
            </a:r>
            <a:r>
              <a:rPr lang="en-GB" i="1" dirty="0"/>
              <a:t>Plato's Cosmology</a:t>
            </a:r>
            <a:r>
              <a:rPr lang="en-GB" dirty="0"/>
              <a:t>: p.24.</a:t>
            </a:r>
          </a:p>
          <a:p>
            <a:endParaRPr lang="en-GB" sz="2400" dirty="0"/>
          </a:p>
        </p:txBody>
      </p:sp>
      <p:sp>
        <p:nvSpPr>
          <p:cNvPr id="5" name="TextBox 4"/>
          <p:cNvSpPr txBox="1"/>
          <p:nvPr/>
        </p:nvSpPr>
        <p:spPr>
          <a:xfrm>
            <a:off x="210845" y="215062"/>
            <a:ext cx="4721195" cy="523220"/>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txBody>
          <a:bodyPr wrap="square" rtlCol="0">
            <a:spAutoFit/>
          </a:bodyPr>
          <a:lstStyle/>
          <a:p>
            <a:r>
              <a:rPr lang="en-GB" sz="2800" dirty="0" smtClean="0"/>
              <a:t>Plato’s dualist view of soul</a:t>
            </a:r>
            <a:endParaRPr lang="en-GB" sz="2800" dirty="0"/>
          </a:p>
        </p:txBody>
      </p:sp>
    </p:spTree>
    <p:extLst>
      <p:ext uri="{BB962C8B-B14F-4D97-AF65-F5344CB8AC3E}">
        <p14:creationId xmlns:p14="http://schemas.microsoft.com/office/powerpoint/2010/main" val="15556409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8072494" cy="2000548"/>
          </a:xfrm>
          <a:prstGeom prst="rect">
            <a:avLst/>
          </a:prstGeom>
          <a:noFill/>
        </p:spPr>
        <p:txBody>
          <a:bodyPr wrap="square" rtlCol="0">
            <a:spAutoFit/>
          </a:bodyPr>
          <a:lstStyle/>
          <a:p>
            <a:r>
              <a:rPr lang="en-GB" sz="2800" b="1" dirty="0" smtClean="0"/>
              <a:t>The Western idea of soul</a:t>
            </a:r>
          </a:p>
          <a:p>
            <a:r>
              <a:rPr lang="en-GB" sz="2400" dirty="0" smtClean="0"/>
              <a:t>The Body and Soul are separate entities and the soul is individually immortal.  Descartes  extend Plato’s dualism to produce universal separatism  - the soul does not need the body. </a:t>
            </a:r>
            <a:endParaRPr lang="en-GB" sz="2400" dirty="0"/>
          </a:p>
        </p:txBody>
      </p:sp>
      <p:sp>
        <p:nvSpPr>
          <p:cNvPr id="3" name="Rectangle 2"/>
          <p:cNvSpPr/>
          <p:nvPr/>
        </p:nvSpPr>
        <p:spPr>
          <a:xfrm>
            <a:off x="214282" y="5857892"/>
            <a:ext cx="7143800" cy="646331"/>
          </a:xfrm>
          <a:prstGeom prst="rect">
            <a:avLst/>
          </a:prstGeom>
        </p:spPr>
        <p:txBody>
          <a:bodyPr wrap="square">
            <a:spAutoFit/>
          </a:bodyPr>
          <a:lstStyle/>
          <a:p>
            <a:r>
              <a:rPr lang="en-GB" b="1" dirty="0" smtClean="0"/>
              <a:t>Velazquez, Diego </a:t>
            </a:r>
            <a:r>
              <a:rPr lang="en-GB" i="1" dirty="0" smtClean="0"/>
              <a:t>Christ and the Christian Soul </a:t>
            </a:r>
            <a:r>
              <a:rPr lang="en-GB" dirty="0" smtClean="0"/>
              <a:t>1626/28 </a:t>
            </a:r>
            <a:br>
              <a:rPr lang="en-GB" dirty="0" smtClean="0"/>
            </a:br>
            <a:r>
              <a:rPr lang="en-GB" dirty="0" smtClean="0"/>
              <a:t>Oil on canvas  National Gallery, London </a:t>
            </a:r>
            <a:endParaRPr lang="en-GB" dirty="0"/>
          </a:p>
        </p:txBody>
      </p:sp>
      <p:pic>
        <p:nvPicPr>
          <p:cNvPr id="104450" name="Picture 2" descr="http://www.artchive.com/artchive/v/velazquez/velazquez_soul.jpg"/>
          <p:cNvPicPr>
            <a:picLocks noChangeAspect="1" noChangeArrowheads="1"/>
          </p:cNvPicPr>
          <p:nvPr/>
        </p:nvPicPr>
        <p:blipFill>
          <a:blip r:embed="rId3" cstate="print"/>
          <a:srcRect/>
          <a:stretch>
            <a:fillRect/>
          </a:stretch>
        </p:blipFill>
        <p:spPr bwMode="auto">
          <a:xfrm>
            <a:off x="285720" y="2214554"/>
            <a:ext cx="4201370" cy="3418606"/>
          </a:xfrm>
          <a:prstGeom prst="rect">
            <a:avLst/>
          </a:prstGeom>
          <a:noFill/>
        </p:spPr>
      </p:pic>
      <p:pic>
        <p:nvPicPr>
          <p:cNvPr id="104452" name="Picture 4" descr="http://imagecache2.allposters.com/images/AMA/ANDR302.jpg"/>
          <p:cNvPicPr>
            <a:picLocks noChangeAspect="1" noChangeArrowheads="1"/>
          </p:cNvPicPr>
          <p:nvPr/>
        </p:nvPicPr>
        <p:blipFill>
          <a:blip r:embed="rId4" cstate="print"/>
          <a:srcRect l="4167" t="6666" r="4166" b="4999"/>
          <a:stretch>
            <a:fillRect/>
          </a:stretch>
        </p:blipFill>
        <p:spPr bwMode="auto">
          <a:xfrm>
            <a:off x="5572132" y="1857364"/>
            <a:ext cx="3143272" cy="3786214"/>
          </a:xfrm>
          <a:prstGeom prst="rect">
            <a:avLst/>
          </a:prstGeom>
          <a:noFill/>
        </p:spPr>
      </p:pic>
    </p:spTree>
    <p:extLst>
      <p:ext uri="{BB962C8B-B14F-4D97-AF65-F5344CB8AC3E}">
        <p14:creationId xmlns:p14="http://schemas.microsoft.com/office/powerpoint/2010/main" val="32931461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54002" y="205395"/>
            <a:ext cx="6143668" cy="523220"/>
          </a:xfrm>
          <a:prstGeom prst="rect">
            <a:avLst/>
          </a:prstGeom>
          <a:noFill/>
        </p:spPr>
        <p:txBody>
          <a:bodyPr wrap="square" rtlCol="0">
            <a:spAutoFit/>
          </a:bodyPr>
          <a:lstStyle/>
          <a:p>
            <a:r>
              <a:rPr lang="en-GB" sz="2800" dirty="0" smtClean="0"/>
              <a:t>James Hillman’s theory of soul</a:t>
            </a:r>
            <a:endParaRPr lang="en-GB" sz="2800" dirty="0"/>
          </a:p>
        </p:txBody>
      </p:sp>
      <p:sp>
        <p:nvSpPr>
          <p:cNvPr id="4" name="TextBox 3"/>
          <p:cNvSpPr txBox="1"/>
          <p:nvPr/>
        </p:nvSpPr>
        <p:spPr>
          <a:xfrm>
            <a:off x="425160" y="1466003"/>
            <a:ext cx="8718840" cy="5262979"/>
          </a:xfrm>
          <a:prstGeom prst="rect">
            <a:avLst/>
          </a:prstGeom>
          <a:solidFill>
            <a:schemeClr val="bg1"/>
          </a:solidFill>
        </p:spPr>
        <p:txBody>
          <a:bodyPr wrap="square" rtlCol="0">
            <a:spAutoFit/>
          </a:bodyPr>
          <a:lstStyle/>
          <a:p>
            <a:r>
              <a:rPr lang="en-GB" sz="3200" dirty="0" smtClean="0"/>
              <a:t> ‘Soul refers to that unknown component which makes meaning possible, turns events into experiences.  Soul refers to the deepening of events into experiences.’</a:t>
            </a:r>
          </a:p>
          <a:p>
            <a:endParaRPr lang="en-GB" sz="3200" dirty="0" smtClean="0"/>
          </a:p>
          <a:p>
            <a:r>
              <a:rPr lang="en-GB" sz="3200" dirty="0" smtClean="0"/>
              <a:t>‘Soul is the imaginative possibility in our natures, the experiencing through reflective speculation, dream, image, fantasy - that mode which recognizes all realities as primarily symbolic or metaphorical.’</a:t>
            </a:r>
            <a:r>
              <a:rPr lang="en-GB" sz="3200" dirty="0"/>
              <a:t> </a:t>
            </a:r>
            <a:r>
              <a:rPr lang="en-GB" sz="3200" dirty="0" smtClean="0"/>
              <a:t/>
            </a:r>
            <a:br>
              <a:rPr lang="en-GB" sz="3200" dirty="0" smtClean="0"/>
            </a:br>
            <a:r>
              <a:rPr lang="en-GB" sz="1600" dirty="0" smtClean="0"/>
              <a:t>Hillman</a:t>
            </a:r>
            <a:r>
              <a:rPr lang="en-GB" sz="1600" dirty="0"/>
              <a:t>, J. </a:t>
            </a:r>
            <a:r>
              <a:rPr lang="en-GB" sz="1600" i="1" dirty="0"/>
              <a:t>Re-Visioning Psychology</a:t>
            </a:r>
            <a:r>
              <a:rPr lang="en-GB" sz="1600" dirty="0"/>
              <a:t>. HarperCollins, 1977.</a:t>
            </a:r>
          </a:p>
        </p:txBody>
      </p:sp>
      <p:sp>
        <p:nvSpPr>
          <p:cNvPr id="5" name="TextBox 4"/>
          <p:cNvSpPr txBox="1"/>
          <p:nvPr/>
        </p:nvSpPr>
        <p:spPr>
          <a:xfrm>
            <a:off x="357158" y="5572140"/>
            <a:ext cx="7858180" cy="369332"/>
          </a:xfrm>
          <a:prstGeom prst="rect">
            <a:avLst/>
          </a:prstGeom>
          <a:noFill/>
        </p:spPr>
        <p:txBody>
          <a:bodyPr wrap="square" rtlCol="0">
            <a:spAutoFit/>
          </a:bodyPr>
          <a:lstStyle/>
          <a:p>
            <a:endParaRPr lang="en-GB" dirty="0"/>
          </a:p>
        </p:txBody>
      </p:sp>
      <p:sp>
        <p:nvSpPr>
          <p:cNvPr id="6" name="TextBox 5"/>
          <p:cNvSpPr txBox="1"/>
          <p:nvPr/>
        </p:nvSpPr>
        <p:spPr>
          <a:xfrm>
            <a:off x="2123728" y="725710"/>
            <a:ext cx="7500990" cy="400110"/>
          </a:xfrm>
          <a:prstGeom prst="rect">
            <a:avLst/>
          </a:prstGeom>
          <a:noFill/>
        </p:spPr>
        <p:txBody>
          <a:bodyPr wrap="square" rtlCol="0">
            <a:spAutoFit/>
          </a:bodyPr>
          <a:lstStyle/>
          <a:p>
            <a:r>
              <a:rPr lang="en-GB" sz="2000" dirty="0" smtClean="0"/>
              <a:t>James Hillman  defines soul in </a:t>
            </a:r>
            <a:r>
              <a:rPr lang="en-GB" sz="2000" i="1" dirty="0" smtClean="0"/>
              <a:t>Re-Visioning Psychology</a:t>
            </a:r>
            <a:endParaRPr lang="en-GB" sz="2000" dirty="0"/>
          </a:p>
        </p:txBody>
      </p:sp>
      <p:pic>
        <p:nvPicPr>
          <p:cNvPr id="3074" name="Picture 2" descr="http://www.betterlisten.com/hillma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458036" cy="1450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8863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3767" y="190836"/>
            <a:ext cx="6143668" cy="584775"/>
          </a:xfrm>
          <a:prstGeom prst="rect">
            <a:avLst/>
          </a:prstGeom>
          <a:noFill/>
        </p:spPr>
        <p:txBody>
          <a:bodyPr wrap="square" rtlCol="0">
            <a:spAutoFit/>
          </a:bodyPr>
          <a:lstStyle/>
          <a:p>
            <a:r>
              <a:rPr lang="en-GB" sz="3200" dirty="0" smtClean="0"/>
              <a:t>James Hillman’s theory of soul</a:t>
            </a:r>
            <a:endParaRPr lang="en-GB" sz="3200" dirty="0"/>
          </a:p>
        </p:txBody>
      </p:sp>
      <p:pic>
        <p:nvPicPr>
          <p:cNvPr id="4" name="Picture 2" descr="http://www.eyalyurconi.com/yurconi/wp-content/uploads/2006/10/s-code.jpg"/>
          <p:cNvPicPr>
            <a:picLocks noChangeAspect="1" noChangeArrowheads="1"/>
          </p:cNvPicPr>
          <p:nvPr/>
        </p:nvPicPr>
        <p:blipFill>
          <a:blip r:embed="rId3" cstate="print"/>
          <a:srcRect l="18000" r="18999"/>
          <a:stretch>
            <a:fillRect/>
          </a:stretch>
        </p:blipFill>
        <p:spPr bwMode="auto">
          <a:xfrm>
            <a:off x="6477435" y="32008"/>
            <a:ext cx="2570338" cy="4079874"/>
          </a:xfrm>
          <a:prstGeom prst="rect">
            <a:avLst/>
          </a:prstGeom>
          <a:noFill/>
        </p:spPr>
      </p:pic>
      <p:sp>
        <p:nvSpPr>
          <p:cNvPr id="5" name="TextBox 4"/>
          <p:cNvSpPr txBox="1"/>
          <p:nvPr/>
        </p:nvSpPr>
        <p:spPr>
          <a:xfrm>
            <a:off x="334338" y="2060848"/>
            <a:ext cx="5880736" cy="1815882"/>
          </a:xfrm>
          <a:prstGeom prst="rect">
            <a:avLst/>
          </a:prstGeom>
          <a:noFill/>
        </p:spPr>
        <p:txBody>
          <a:bodyPr wrap="square" rtlCol="0">
            <a:spAutoFit/>
          </a:bodyPr>
          <a:lstStyle/>
          <a:p>
            <a:r>
              <a:rPr lang="en-GB" sz="2800" dirty="0" smtClean="0"/>
              <a:t>Hillman talks of </a:t>
            </a:r>
            <a:r>
              <a:rPr lang="en-GB" sz="2800" b="1" dirty="0" smtClean="0"/>
              <a:t>soul-making</a:t>
            </a:r>
            <a:r>
              <a:rPr lang="en-GB" sz="2800" dirty="0" smtClean="0"/>
              <a:t> and doing </a:t>
            </a:r>
            <a:r>
              <a:rPr lang="en-GB" sz="2800" b="1" dirty="0" smtClean="0"/>
              <a:t>soul-work</a:t>
            </a:r>
            <a:r>
              <a:rPr lang="en-GB" sz="2800" dirty="0" smtClean="0"/>
              <a:t> but also suggests that it if this is not done, then the body suffers with illness, mental or physical. </a:t>
            </a:r>
            <a:endParaRPr lang="en-GB" sz="2800" dirty="0"/>
          </a:p>
        </p:txBody>
      </p:sp>
      <p:sp>
        <p:nvSpPr>
          <p:cNvPr id="6" name="TextBox 5"/>
          <p:cNvSpPr txBox="1"/>
          <p:nvPr/>
        </p:nvSpPr>
        <p:spPr>
          <a:xfrm>
            <a:off x="357158" y="928670"/>
            <a:ext cx="5715040" cy="954107"/>
          </a:xfrm>
          <a:prstGeom prst="rect">
            <a:avLst/>
          </a:prstGeom>
          <a:noFill/>
        </p:spPr>
        <p:txBody>
          <a:bodyPr wrap="square" rtlCol="0">
            <a:spAutoFit/>
          </a:bodyPr>
          <a:lstStyle/>
          <a:p>
            <a:r>
              <a:rPr lang="en-GB" sz="2800" dirty="0" smtClean="0"/>
              <a:t>He uses Dane Rudhyar’s metaphor of soul of the acorn theory. </a:t>
            </a:r>
            <a:endParaRPr lang="en-GB" sz="2800" dirty="0"/>
          </a:p>
        </p:txBody>
      </p:sp>
      <p:sp>
        <p:nvSpPr>
          <p:cNvPr id="8" name="TextBox 7"/>
          <p:cNvSpPr txBox="1"/>
          <p:nvPr/>
        </p:nvSpPr>
        <p:spPr>
          <a:xfrm>
            <a:off x="333765" y="4261024"/>
            <a:ext cx="8451645" cy="2246769"/>
          </a:xfrm>
          <a:prstGeom prst="rect">
            <a:avLst/>
          </a:prstGeom>
          <a:noFill/>
        </p:spPr>
        <p:txBody>
          <a:bodyPr wrap="square" rtlCol="0">
            <a:spAutoFit/>
          </a:bodyPr>
          <a:lstStyle/>
          <a:p>
            <a:r>
              <a:rPr lang="en-GB" sz="2800" dirty="0" smtClean="0"/>
              <a:t>‘So long as our theories deny the </a:t>
            </a:r>
            <a:r>
              <a:rPr lang="en-GB" sz="2800" dirty="0" err="1" smtClean="0"/>
              <a:t>daimon</a:t>
            </a:r>
            <a:r>
              <a:rPr lang="en-GB" sz="2800" dirty="0" smtClean="0"/>
              <a:t> as instigator of human personality, and instead insists upon brain construction, societal conditions, </a:t>
            </a:r>
            <a:r>
              <a:rPr lang="en-GB" sz="2800" dirty="0" err="1" smtClean="0"/>
              <a:t>behavioral</a:t>
            </a:r>
            <a:r>
              <a:rPr lang="en-GB" sz="2800" dirty="0" smtClean="0"/>
              <a:t> mechanisms, genetic environments, the </a:t>
            </a:r>
            <a:r>
              <a:rPr lang="en-GB" sz="2800" dirty="0" err="1" smtClean="0"/>
              <a:t>daimon</a:t>
            </a:r>
            <a:r>
              <a:rPr lang="en-GB" sz="2800" dirty="0" smtClean="0"/>
              <a:t> will not go gently into obscurity.’  </a:t>
            </a:r>
            <a:r>
              <a:rPr lang="en-GB" sz="2000" dirty="0" smtClean="0"/>
              <a:t>(Hillman, The Soul's Code, p.243).</a:t>
            </a:r>
            <a:endParaRPr lang="en-GB" sz="2000" dirty="0"/>
          </a:p>
        </p:txBody>
      </p:sp>
    </p:spTree>
    <p:extLst>
      <p:ext uri="{BB962C8B-B14F-4D97-AF65-F5344CB8AC3E}">
        <p14:creationId xmlns:p14="http://schemas.microsoft.com/office/powerpoint/2010/main" val="10103796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3760" y="24118"/>
            <a:ext cx="6143668" cy="523220"/>
          </a:xfrm>
          <a:prstGeom prst="rect">
            <a:avLst/>
          </a:prstGeom>
          <a:noFill/>
        </p:spPr>
        <p:txBody>
          <a:bodyPr wrap="square" rtlCol="0">
            <a:spAutoFit/>
          </a:bodyPr>
          <a:lstStyle/>
          <a:p>
            <a:r>
              <a:rPr lang="en-GB" sz="2800" b="1" dirty="0" smtClean="0"/>
              <a:t>James Hillman’s theory of soul</a:t>
            </a:r>
            <a:endParaRPr lang="en-GB" sz="2800" b="1" dirty="0"/>
          </a:p>
        </p:txBody>
      </p:sp>
      <p:pic>
        <p:nvPicPr>
          <p:cNvPr id="4" name="Picture 2" descr="http://www.eyalyurconi.com/yurconi/wp-content/uploads/2006/10/s-code.jpg"/>
          <p:cNvPicPr>
            <a:picLocks noChangeAspect="1" noChangeArrowheads="1"/>
          </p:cNvPicPr>
          <p:nvPr/>
        </p:nvPicPr>
        <p:blipFill>
          <a:blip r:embed="rId3" cstate="print"/>
          <a:srcRect l="18000" r="18999"/>
          <a:stretch>
            <a:fillRect/>
          </a:stretch>
        </p:blipFill>
        <p:spPr bwMode="auto">
          <a:xfrm>
            <a:off x="6858016" y="285728"/>
            <a:ext cx="2071670" cy="3288344"/>
          </a:xfrm>
          <a:prstGeom prst="rect">
            <a:avLst/>
          </a:prstGeom>
          <a:noFill/>
        </p:spPr>
      </p:pic>
      <p:sp>
        <p:nvSpPr>
          <p:cNvPr id="7" name="TextBox 6"/>
          <p:cNvSpPr txBox="1"/>
          <p:nvPr/>
        </p:nvSpPr>
        <p:spPr>
          <a:xfrm>
            <a:off x="293760" y="558802"/>
            <a:ext cx="6870528" cy="4524315"/>
          </a:xfrm>
          <a:prstGeom prst="rect">
            <a:avLst/>
          </a:prstGeom>
          <a:noFill/>
        </p:spPr>
        <p:txBody>
          <a:bodyPr wrap="square" rtlCol="0">
            <a:spAutoFit/>
          </a:bodyPr>
          <a:lstStyle/>
          <a:p>
            <a:r>
              <a:rPr lang="en-GB" sz="2400" dirty="0" smtClean="0"/>
              <a:t>Hillman’s version of soul reflects that of Plato’s soul   as it as it is dependant on the body. </a:t>
            </a:r>
          </a:p>
          <a:p>
            <a:endParaRPr lang="en-GB" sz="2400" dirty="0"/>
          </a:p>
          <a:p>
            <a:r>
              <a:rPr lang="en-GB" sz="2400" dirty="0" smtClean="0"/>
              <a:t>Hillman is  also clear that the body suffers if one </a:t>
            </a:r>
          </a:p>
          <a:p>
            <a:r>
              <a:rPr lang="en-GB" sz="2400" dirty="0" smtClean="0"/>
              <a:t>does not look after their soul, but does the soul </a:t>
            </a:r>
          </a:p>
          <a:p>
            <a:r>
              <a:rPr lang="en-GB" sz="2400" dirty="0" smtClean="0"/>
              <a:t>suffer if one does not look after their body? </a:t>
            </a:r>
          </a:p>
          <a:p>
            <a:endParaRPr lang="en-GB" sz="2400" dirty="0" smtClean="0"/>
          </a:p>
          <a:p>
            <a:r>
              <a:rPr lang="en-GB" sz="2400" dirty="0" smtClean="0"/>
              <a:t>Is therefore the body a slave to a capricious soul? </a:t>
            </a:r>
          </a:p>
          <a:p>
            <a:endParaRPr lang="en-GB" sz="2400" dirty="0" smtClean="0"/>
          </a:p>
          <a:p>
            <a:r>
              <a:rPr lang="en-GB" sz="2400" dirty="0" smtClean="0"/>
              <a:t>Is an individual really responsible at a soul level for any illness they incur?</a:t>
            </a:r>
          </a:p>
          <a:p>
            <a:endParaRPr lang="en-GB" sz="2400" dirty="0" smtClean="0"/>
          </a:p>
        </p:txBody>
      </p:sp>
      <p:sp>
        <p:nvSpPr>
          <p:cNvPr id="2" name="TextBox 1"/>
          <p:cNvSpPr txBox="1"/>
          <p:nvPr/>
        </p:nvSpPr>
        <p:spPr>
          <a:xfrm>
            <a:off x="293760" y="5077049"/>
            <a:ext cx="8635926" cy="1569660"/>
          </a:xfrm>
          <a:prstGeom prst="rect">
            <a:avLst/>
          </a:prstGeom>
          <a:noFill/>
        </p:spPr>
        <p:txBody>
          <a:bodyPr wrap="square" rtlCol="0">
            <a:spAutoFit/>
          </a:bodyPr>
          <a:lstStyle/>
          <a:p>
            <a:r>
              <a:rPr lang="en-GB" sz="2400" dirty="0" smtClean="0"/>
              <a:t>This Platonist view of soul lacks compassion – it is based on the individual and each individual is responsible for their own life, and also their future lives. Therefore any difficulties in this life are of one’s own making. </a:t>
            </a:r>
            <a:endParaRPr lang="en-GB" sz="2400" dirty="0"/>
          </a:p>
        </p:txBody>
      </p:sp>
    </p:spTree>
    <p:extLst>
      <p:ext uri="{BB962C8B-B14F-4D97-AF65-F5344CB8AC3E}">
        <p14:creationId xmlns:p14="http://schemas.microsoft.com/office/powerpoint/2010/main" val="9172430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1556792"/>
            <a:ext cx="6079512" cy="2862322"/>
          </a:xfrm>
          <a:prstGeom prst="rect">
            <a:avLst/>
          </a:prstGeom>
          <a:noFill/>
          <a:ln>
            <a:solidFill>
              <a:schemeClr val="accent2">
                <a:lumMod val="75000"/>
              </a:schemeClr>
            </a:solidFill>
          </a:ln>
        </p:spPr>
        <p:txBody>
          <a:bodyPr wrap="square" rtlCol="0">
            <a:spAutoFit/>
          </a:bodyPr>
          <a:lstStyle/>
          <a:p>
            <a:r>
              <a:rPr lang="en-GB" sz="3600" dirty="0" smtClean="0"/>
              <a:t>Such a view of soul  strongly supports anthropocentricism and when placed into astrology produces anthropocentric astrology.   </a:t>
            </a:r>
            <a:endParaRPr lang="en-GB" sz="3600" dirty="0"/>
          </a:p>
        </p:txBody>
      </p:sp>
    </p:spTree>
    <p:extLst>
      <p:ext uri="{BB962C8B-B14F-4D97-AF65-F5344CB8AC3E}">
        <p14:creationId xmlns:p14="http://schemas.microsoft.com/office/powerpoint/2010/main" val="11738597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456" y="62041"/>
            <a:ext cx="5331716" cy="523220"/>
          </a:xfrm>
          <a:prstGeom prst="rect">
            <a:avLst/>
          </a:prstGeom>
          <a:noFill/>
        </p:spPr>
        <p:txBody>
          <a:bodyPr wrap="none" rtlCol="0">
            <a:spAutoFit/>
          </a:bodyPr>
          <a:lstStyle/>
          <a:p>
            <a:r>
              <a:rPr lang="en-GB" sz="2800" b="1" dirty="0" smtClean="0"/>
              <a:t>Anthropocentricism and astrology </a:t>
            </a:r>
            <a:endParaRPr lang="en-GB" sz="2800" b="1" dirty="0"/>
          </a:p>
        </p:txBody>
      </p:sp>
      <p:sp>
        <p:nvSpPr>
          <p:cNvPr id="3" name="TextBox 2"/>
          <p:cNvSpPr txBox="1"/>
          <p:nvPr/>
        </p:nvSpPr>
        <p:spPr>
          <a:xfrm>
            <a:off x="251520" y="708686"/>
            <a:ext cx="8568952" cy="5693866"/>
          </a:xfrm>
          <a:prstGeom prst="rect">
            <a:avLst/>
          </a:prstGeom>
          <a:noFill/>
        </p:spPr>
        <p:txBody>
          <a:bodyPr wrap="square" rtlCol="0">
            <a:spAutoFit/>
          </a:bodyPr>
          <a:lstStyle/>
          <a:p>
            <a:pPr marL="342900" indent="-342900">
              <a:buFont typeface="Arial" pitchFamily="34" charset="0"/>
              <a:buChar char="•"/>
            </a:pPr>
            <a:r>
              <a:rPr lang="en-GB" sz="2800" b="1" dirty="0" smtClean="0"/>
              <a:t>Alan Leo </a:t>
            </a:r>
            <a:r>
              <a:rPr lang="en-GB" sz="2800" dirty="0" smtClean="0"/>
              <a:t>saw the chart as the physical world with which the soul struggled. A highly evolved soul could transcend the chart and thus planetary fate had no hold on them.</a:t>
            </a:r>
          </a:p>
          <a:p>
            <a:pPr marL="342900" indent="-342900">
              <a:buFont typeface="Arial" pitchFamily="34" charset="0"/>
              <a:buChar char="•"/>
            </a:pPr>
            <a:endParaRPr lang="en-GB" sz="2800" dirty="0" smtClean="0"/>
          </a:p>
          <a:p>
            <a:pPr marL="342900" indent="-342900">
              <a:buFont typeface="Arial" pitchFamily="34" charset="0"/>
              <a:buChar char="•"/>
            </a:pPr>
            <a:r>
              <a:rPr lang="en-GB" sz="2800" b="1" dirty="0" smtClean="0"/>
              <a:t>Dane Rudhyar </a:t>
            </a:r>
            <a:r>
              <a:rPr lang="en-GB" sz="2800" dirty="0" smtClean="0"/>
              <a:t>saw the chart as being the seed of the perfect individual and thus the chart represented one’s potential.</a:t>
            </a:r>
          </a:p>
          <a:p>
            <a:pPr marL="342900" indent="-342900">
              <a:buFont typeface="Arial" pitchFamily="34" charset="0"/>
              <a:buChar char="•"/>
            </a:pPr>
            <a:endParaRPr lang="en-GB" sz="2800" dirty="0" smtClean="0"/>
          </a:p>
          <a:p>
            <a:pPr marL="342900" indent="-342900">
              <a:buFont typeface="Arial" pitchFamily="34" charset="0"/>
              <a:buChar char="•"/>
            </a:pPr>
            <a:r>
              <a:rPr lang="en-GB" sz="2800" b="1" dirty="0" smtClean="0"/>
              <a:t>Humanistic astrology </a:t>
            </a:r>
            <a:r>
              <a:rPr lang="en-GB" sz="2800" dirty="0" smtClean="0"/>
              <a:t>– which emerged from Rudhyar’s  work sees the chart as representing a image of the individual which could be used as a device for reflection but still placed the world at the service of the human. </a:t>
            </a:r>
          </a:p>
        </p:txBody>
      </p:sp>
    </p:spTree>
    <p:extLst>
      <p:ext uri="{BB962C8B-B14F-4D97-AF65-F5344CB8AC3E}">
        <p14:creationId xmlns:p14="http://schemas.microsoft.com/office/powerpoint/2010/main" val="35088158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8112" y="1340768"/>
            <a:ext cx="7992888" cy="2308324"/>
          </a:xfrm>
          <a:prstGeom prst="rect">
            <a:avLst/>
          </a:prstGeom>
          <a:noFill/>
        </p:spPr>
        <p:txBody>
          <a:bodyPr wrap="square" rtlCol="0">
            <a:spAutoFit/>
          </a:bodyPr>
          <a:lstStyle/>
          <a:p>
            <a:r>
              <a:rPr lang="en-GB" sz="2400" dirty="0" smtClean="0"/>
              <a:t>‘This </a:t>
            </a:r>
            <a:r>
              <a:rPr lang="en-GB" sz="2400" dirty="0"/>
              <a:t>process is no less than the discovery of the Soul – including emanations from past and present lives as well as all of our future potential. Evolutionary Astrology helps guide any Soul through this process, and includes a specific methodology that involves the planet Pluto and the Moon’s Nodes as representative of the Soul and its ego in any given birth chart. </a:t>
            </a:r>
            <a:r>
              <a:rPr lang="en-GB" sz="2400" dirty="0" smtClean="0"/>
              <a:t> </a:t>
            </a:r>
            <a:endParaRPr lang="en-GB" sz="2400" dirty="0"/>
          </a:p>
        </p:txBody>
      </p:sp>
      <p:sp>
        <p:nvSpPr>
          <p:cNvPr id="4" name="TextBox 3"/>
          <p:cNvSpPr txBox="1"/>
          <p:nvPr/>
        </p:nvSpPr>
        <p:spPr>
          <a:xfrm>
            <a:off x="448112" y="3690323"/>
            <a:ext cx="7632848" cy="2246769"/>
          </a:xfrm>
          <a:prstGeom prst="rect">
            <a:avLst/>
          </a:prstGeom>
          <a:noFill/>
        </p:spPr>
        <p:txBody>
          <a:bodyPr wrap="square" rtlCol="0">
            <a:spAutoFit/>
          </a:bodyPr>
          <a:lstStyle/>
          <a:p>
            <a:r>
              <a:rPr lang="en-GB" sz="2800" dirty="0"/>
              <a:t>In essence the </a:t>
            </a:r>
            <a:r>
              <a:rPr lang="en-GB" sz="2800" b="1" dirty="0"/>
              <a:t>Evolutionary Astrologer is a SOUL WORKER</a:t>
            </a:r>
            <a:r>
              <a:rPr lang="en-GB" sz="2800" dirty="0"/>
              <a:t> who is able to help others understand their own unique evolutionary journey from life to life. This requires no beliefs: only a validation of one’s actual life experience</a:t>
            </a:r>
            <a:r>
              <a:rPr lang="en-GB" sz="2800" dirty="0" smtClean="0"/>
              <a:t>.’</a:t>
            </a:r>
            <a:endParaRPr lang="en-GB" sz="2800" dirty="0"/>
          </a:p>
        </p:txBody>
      </p:sp>
      <p:sp>
        <p:nvSpPr>
          <p:cNvPr id="5" name="TextBox 4"/>
          <p:cNvSpPr txBox="1"/>
          <p:nvPr/>
        </p:nvSpPr>
        <p:spPr>
          <a:xfrm>
            <a:off x="251520" y="151462"/>
            <a:ext cx="6984776" cy="461665"/>
          </a:xfrm>
          <a:prstGeom prst="rect">
            <a:avLst/>
          </a:prstGeom>
          <a:noFill/>
        </p:spPr>
        <p:txBody>
          <a:bodyPr wrap="square" rtlCol="0">
            <a:spAutoFit/>
          </a:bodyPr>
          <a:lstStyle/>
          <a:p>
            <a:r>
              <a:rPr lang="en-GB" sz="2400" b="1" dirty="0" smtClean="0"/>
              <a:t>Evolutionary Astrology  </a:t>
            </a:r>
            <a:endParaRPr lang="en-GB" sz="2400" b="1" dirty="0"/>
          </a:p>
        </p:txBody>
      </p:sp>
      <p:sp>
        <p:nvSpPr>
          <p:cNvPr id="6" name="TextBox 5"/>
          <p:cNvSpPr txBox="1"/>
          <p:nvPr/>
        </p:nvSpPr>
        <p:spPr>
          <a:xfrm>
            <a:off x="595591" y="584707"/>
            <a:ext cx="7176645" cy="461665"/>
          </a:xfrm>
          <a:prstGeom prst="rect">
            <a:avLst/>
          </a:prstGeom>
          <a:noFill/>
        </p:spPr>
        <p:txBody>
          <a:bodyPr wrap="none" rtlCol="0">
            <a:spAutoFit/>
          </a:bodyPr>
          <a:lstStyle/>
          <a:p>
            <a:r>
              <a:rPr lang="en-GB" sz="2400" dirty="0" smtClean="0"/>
              <a:t>Established by </a:t>
            </a:r>
            <a:r>
              <a:rPr lang="en-GB" sz="2400" dirty="0" err="1" smtClean="0"/>
              <a:t>Geoffery</a:t>
            </a:r>
            <a:r>
              <a:rPr lang="en-GB" sz="2400" dirty="0"/>
              <a:t> </a:t>
            </a:r>
            <a:r>
              <a:rPr lang="en-GB" sz="2400" dirty="0" smtClean="0"/>
              <a:t>Wolf Green and Stephen Forest </a:t>
            </a:r>
            <a:endParaRPr lang="en-GB" sz="2400" dirty="0"/>
          </a:p>
        </p:txBody>
      </p:sp>
      <p:sp>
        <p:nvSpPr>
          <p:cNvPr id="7" name="TextBox 6"/>
          <p:cNvSpPr txBox="1"/>
          <p:nvPr/>
        </p:nvSpPr>
        <p:spPr>
          <a:xfrm>
            <a:off x="556124" y="6091904"/>
            <a:ext cx="7776864" cy="646331"/>
          </a:xfrm>
          <a:prstGeom prst="rect">
            <a:avLst/>
          </a:prstGeom>
          <a:noFill/>
        </p:spPr>
        <p:txBody>
          <a:bodyPr wrap="square" rtlCol="0">
            <a:spAutoFit/>
          </a:bodyPr>
          <a:lstStyle/>
          <a:p>
            <a:r>
              <a:rPr lang="en-GB" dirty="0" smtClean="0"/>
              <a:t>http://www.evolutionaryastrology.net/#sthash.l3lX6fsl.dpuf</a:t>
            </a:r>
          </a:p>
          <a:p>
            <a:endParaRPr lang="en-GB" dirty="0"/>
          </a:p>
        </p:txBody>
      </p:sp>
    </p:spTree>
    <p:extLst>
      <p:ext uri="{BB962C8B-B14F-4D97-AF65-F5344CB8AC3E}">
        <p14:creationId xmlns:p14="http://schemas.microsoft.com/office/powerpoint/2010/main" val="6746968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4736" y="715011"/>
            <a:ext cx="8639752" cy="5632311"/>
          </a:xfrm>
          <a:prstGeom prst="rect">
            <a:avLst/>
          </a:prstGeom>
        </p:spPr>
        <p:txBody>
          <a:bodyPr wrap="square">
            <a:spAutoFit/>
          </a:bodyPr>
          <a:lstStyle/>
          <a:p>
            <a:r>
              <a:rPr lang="en-GB" sz="2000" dirty="0"/>
              <a:t>1. An acceptance of the fact that human beings incarnate in a succession of lifetimes. </a:t>
            </a:r>
            <a:r>
              <a:rPr lang="en-GB" sz="2000" dirty="0" smtClean="0"/>
              <a:t/>
            </a:r>
            <a:br>
              <a:rPr lang="en-GB" sz="2000" dirty="0" smtClean="0"/>
            </a:br>
            <a:r>
              <a:rPr lang="en-GB" sz="2000" dirty="0"/>
              <a:t>2. An acceptance of the fact that the </a:t>
            </a:r>
            <a:r>
              <a:rPr lang="en-GB" sz="2000" dirty="0" err="1"/>
              <a:t>birthchart</a:t>
            </a:r>
            <a:r>
              <a:rPr lang="en-GB" sz="2000" dirty="0"/>
              <a:t> reflects the evolutionary condition of the soul at the moment of incarnation. </a:t>
            </a:r>
            <a:r>
              <a:rPr lang="en-GB" sz="2000" dirty="0" smtClean="0"/>
              <a:t/>
            </a:r>
            <a:br>
              <a:rPr lang="en-GB" sz="2000" dirty="0" smtClean="0"/>
            </a:br>
            <a:r>
              <a:rPr lang="en-GB" sz="2000" dirty="0"/>
              <a:t>3. An acceptance of the fact that the </a:t>
            </a:r>
            <a:r>
              <a:rPr lang="en-GB" sz="2000" dirty="0" err="1"/>
              <a:t>birthchart</a:t>
            </a:r>
            <a:r>
              <a:rPr lang="en-GB" sz="2000" dirty="0"/>
              <a:t> reflects the evolutionary intentions of the soul for the present life. </a:t>
            </a:r>
            <a:r>
              <a:rPr lang="en-GB" sz="2000" dirty="0" smtClean="0"/>
              <a:t/>
            </a:r>
            <a:br>
              <a:rPr lang="en-GB" sz="2000" dirty="0" smtClean="0"/>
            </a:br>
            <a:r>
              <a:rPr lang="en-GB" sz="2000" dirty="0"/>
              <a:t>4. An acceptance of the fact that the circumstances of the present life, both materially and psychologically, do not arise randomly, but rather reflect the </a:t>
            </a:r>
            <a:r>
              <a:rPr lang="en-GB" sz="2000" b="1" dirty="0"/>
              <a:t>evolutionary intentions and necessities of the soul</a:t>
            </a:r>
            <a:r>
              <a:rPr lang="en-GB" sz="2000" dirty="0"/>
              <a:t>. </a:t>
            </a:r>
            <a:r>
              <a:rPr lang="en-GB" sz="2000" dirty="0" smtClean="0"/>
              <a:t/>
            </a:r>
            <a:br>
              <a:rPr lang="en-GB" sz="2000" dirty="0" smtClean="0"/>
            </a:br>
            <a:r>
              <a:rPr lang="en-GB" sz="2000" dirty="0"/>
              <a:t>5. An acceptance of the fact that human beings interact creatively and unpredictably with their </a:t>
            </a:r>
            <a:r>
              <a:rPr lang="en-GB" sz="2000" dirty="0" err="1"/>
              <a:t>birthcharts</a:t>
            </a:r>
            <a:r>
              <a:rPr lang="en-GB" sz="2000" dirty="0"/>
              <a:t>; that all astrological symbols are multi-dimensional and are modulated into material and psychic expression by the consciousness of the individual. </a:t>
            </a:r>
            <a:r>
              <a:rPr lang="en-GB" sz="2000" dirty="0" smtClean="0"/>
              <a:t/>
            </a:r>
            <a:br>
              <a:rPr lang="en-GB" sz="2000" dirty="0" smtClean="0"/>
            </a:br>
            <a:r>
              <a:rPr lang="en-GB" sz="2000" dirty="0"/>
              <a:t>6. An acceptance of the fact that </a:t>
            </a:r>
            <a:r>
              <a:rPr lang="en-GB" sz="2000" b="1" dirty="0"/>
              <a:t>human beings are responsible for the realities they experience, both internally and externally</a:t>
            </a:r>
            <a:r>
              <a:rPr lang="en-GB" sz="2000" dirty="0"/>
              <a:t>. </a:t>
            </a:r>
            <a:r>
              <a:rPr lang="en-GB" sz="2000" dirty="0" smtClean="0"/>
              <a:t/>
            </a:r>
            <a:br>
              <a:rPr lang="en-GB" sz="2000" dirty="0" smtClean="0"/>
            </a:br>
            <a:r>
              <a:rPr lang="en-GB" sz="2000" dirty="0"/>
              <a:t>7. A respectful intention to accept and support a person seeking astrological help, </a:t>
            </a:r>
            <a:r>
              <a:rPr lang="en-GB" sz="2000" b="1" dirty="0"/>
              <a:t>no matter the evolutionary state in which such an individual finds himself or herself.</a:t>
            </a:r>
          </a:p>
        </p:txBody>
      </p:sp>
      <p:sp>
        <p:nvSpPr>
          <p:cNvPr id="3" name="Rectangle 2"/>
          <p:cNvSpPr/>
          <p:nvPr/>
        </p:nvSpPr>
        <p:spPr>
          <a:xfrm>
            <a:off x="378392" y="6334860"/>
            <a:ext cx="8064896" cy="369332"/>
          </a:xfrm>
          <a:prstGeom prst="rect">
            <a:avLst/>
          </a:prstGeom>
        </p:spPr>
        <p:txBody>
          <a:bodyPr wrap="square">
            <a:spAutoFit/>
          </a:bodyPr>
          <a:lstStyle/>
          <a:p>
            <a:r>
              <a:rPr lang="en-GB" dirty="0" smtClean="0">
                <a:hlinkClick r:id="rId2"/>
              </a:rPr>
              <a:t>http://www.forrestastrology.com/about-us/about-evolutionary-astrology</a:t>
            </a:r>
            <a:endParaRPr lang="en-GB" dirty="0"/>
          </a:p>
        </p:txBody>
      </p:sp>
      <p:sp>
        <p:nvSpPr>
          <p:cNvPr id="4" name="TextBox 3"/>
          <p:cNvSpPr txBox="1"/>
          <p:nvPr/>
        </p:nvSpPr>
        <p:spPr>
          <a:xfrm>
            <a:off x="18320" y="21784"/>
            <a:ext cx="6984776" cy="646331"/>
          </a:xfrm>
          <a:prstGeom prst="rect">
            <a:avLst/>
          </a:prstGeom>
          <a:noFill/>
        </p:spPr>
        <p:txBody>
          <a:bodyPr wrap="square" rtlCol="0">
            <a:spAutoFit/>
          </a:bodyPr>
          <a:lstStyle/>
          <a:p>
            <a:r>
              <a:rPr lang="en-GB" b="1" dirty="0" smtClean="0"/>
              <a:t>From Stephen Forest web site – the requirements  required for the application of this style of astrology </a:t>
            </a:r>
            <a:endParaRPr lang="en-GB" b="1" dirty="0"/>
          </a:p>
        </p:txBody>
      </p:sp>
    </p:spTree>
    <p:extLst>
      <p:ext uri="{BB962C8B-B14F-4D97-AF65-F5344CB8AC3E}">
        <p14:creationId xmlns:p14="http://schemas.microsoft.com/office/powerpoint/2010/main" val="32605927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50000"/>
              </a:schemeClr>
            </a:gs>
            <a:gs pos="85000">
              <a:schemeClr val="accent1">
                <a:tint val="44500"/>
                <a:satMod val="160000"/>
              </a:schemeClr>
            </a:gs>
            <a:gs pos="100000">
              <a:schemeClr val="accent1">
                <a:lumMod val="75000"/>
              </a:schemeClr>
            </a:gs>
          </a:gsLst>
          <a:lin ang="5400000" scaled="0"/>
        </a:gradFill>
        <a:effectLst/>
      </p:bgPr>
    </p:bg>
    <p:spTree>
      <p:nvGrpSpPr>
        <p:cNvPr id="1" name=""/>
        <p:cNvGrpSpPr/>
        <p:nvPr/>
      </p:nvGrpSpPr>
      <p:grpSpPr>
        <a:xfrm>
          <a:off x="0" y="0"/>
          <a:ext cx="0" cy="0"/>
          <a:chOff x="0" y="0"/>
          <a:chExt cx="0" cy="0"/>
        </a:xfrm>
      </p:grpSpPr>
      <p:sp>
        <p:nvSpPr>
          <p:cNvPr id="36" name="Rectangle 35"/>
          <p:cNvSpPr/>
          <p:nvPr/>
        </p:nvSpPr>
        <p:spPr>
          <a:xfrm>
            <a:off x="660711" y="1484784"/>
            <a:ext cx="2408871" cy="747316"/>
          </a:xfrm>
          <a:prstGeom prst="rect">
            <a:avLst/>
          </a:prstGeom>
          <a:solidFill>
            <a:schemeClr val="accent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p:cNvGrpSpPr/>
          <p:nvPr/>
        </p:nvGrpSpPr>
        <p:grpSpPr>
          <a:xfrm>
            <a:off x="2138708" y="265139"/>
            <a:ext cx="4630051" cy="864096"/>
            <a:chOff x="3241344" y="265139"/>
            <a:chExt cx="3859463" cy="864096"/>
          </a:xfrm>
        </p:grpSpPr>
        <p:sp>
          <p:nvSpPr>
            <p:cNvPr id="4" name="Rectangle 3"/>
            <p:cNvSpPr/>
            <p:nvPr/>
          </p:nvSpPr>
          <p:spPr>
            <a:xfrm>
              <a:off x="3241344" y="265139"/>
              <a:ext cx="3727192" cy="864096"/>
            </a:xfrm>
            <a:prstGeom prst="rect">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5" name="TextBox 4"/>
            <p:cNvSpPr txBox="1"/>
            <p:nvPr/>
          </p:nvSpPr>
          <p:spPr>
            <a:xfrm>
              <a:off x="3285830" y="404799"/>
              <a:ext cx="3814977" cy="584775"/>
            </a:xfrm>
            <a:prstGeom prst="rect">
              <a:avLst/>
            </a:prstGeom>
            <a:noFill/>
          </p:spPr>
          <p:txBody>
            <a:bodyPr wrap="none" rtlCol="0">
              <a:spAutoFit/>
            </a:bodyPr>
            <a:lstStyle/>
            <a:p>
              <a:r>
                <a:rPr lang="en-GB" sz="3200" dirty="0" smtClean="0">
                  <a:solidFill>
                    <a:schemeClr val="bg1"/>
                  </a:solidFill>
                </a:rPr>
                <a:t>The divine and astrology</a:t>
              </a:r>
              <a:endParaRPr lang="en-GB" sz="3200" dirty="0">
                <a:solidFill>
                  <a:schemeClr val="bg1"/>
                </a:solidFill>
              </a:endParaRPr>
            </a:p>
          </p:txBody>
        </p:sp>
      </p:grpSp>
      <p:sp>
        <p:nvSpPr>
          <p:cNvPr id="3" name="TextBox 2"/>
          <p:cNvSpPr txBox="1"/>
          <p:nvPr/>
        </p:nvSpPr>
        <p:spPr>
          <a:xfrm>
            <a:off x="727831" y="1628800"/>
            <a:ext cx="2341751" cy="523220"/>
          </a:xfrm>
          <a:prstGeom prst="rect">
            <a:avLst/>
          </a:prstGeom>
          <a:noFill/>
        </p:spPr>
        <p:txBody>
          <a:bodyPr wrap="square" rtlCol="0">
            <a:spAutoFit/>
          </a:bodyPr>
          <a:lstStyle/>
          <a:p>
            <a:r>
              <a:rPr lang="en-GB" sz="2800" b="1" dirty="0" smtClean="0">
                <a:solidFill>
                  <a:schemeClr val="bg1"/>
                </a:solidFill>
              </a:rPr>
              <a:t>Non Secular  </a:t>
            </a:r>
            <a:endParaRPr lang="en-GB" sz="2800" b="1" dirty="0">
              <a:solidFill>
                <a:schemeClr val="bg1"/>
              </a:solidFill>
            </a:endParaRPr>
          </a:p>
        </p:txBody>
      </p:sp>
      <p:grpSp>
        <p:nvGrpSpPr>
          <p:cNvPr id="9" name="Group 8"/>
          <p:cNvGrpSpPr/>
          <p:nvPr/>
        </p:nvGrpSpPr>
        <p:grpSpPr>
          <a:xfrm>
            <a:off x="948742" y="2814639"/>
            <a:ext cx="1832807" cy="662880"/>
            <a:chOff x="907713" y="1593182"/>
            <a:chExt cx="2448272" cy="662880"/>
          </a:xfrm>
        </p:grpSpPr>
        <p:sp>
          <p:nvSpPr>
            <p:cNvPr id="10" name="TextBox 9"/>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11" name="Rectangle 10"/>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2" name="Group 11"/>
          <p:cNvGrpSpPr/>
          <p:nvPr/>
        </p:nvGrpSpPr>
        <p:grpSpPr>
          <a:xfrm>
            <a:off x="321157" y="5007026"/>
            <a:ext cx="3050434" cy="876567"/>
            <a:chOff x="951156" y="1593180"/>
            <a:chExt cx="2404829" cy="1935295"/>
          </a:xfrm>
        </p:grpSpPr>
        <p:sp>
          <p:nvSpPr>
            <p:cNvPr id="13" name="TextBox 12"/>
            <p:cNvSpPr txBox="1"/>
            <p:nvPr/>
          </p:nvSpPr>
          <p:spPr>
            <a:xfrm>
              <a:off x="1184712" y="1693790"/>
              <a:ext cx="2130320" cy="1834685"/>
            </a:xfrm>
            <a:prstGeom prst="rect">
              <a:avLst/>
            </a:prstGeom>
            <a:noFill/>
          </p:spPr>
          <p:txBody>
            <a:bodyPr wrap="square" rtlCol="0">
              <a:spAutoFit/>
            </a:bodyPr>
            <a:lstStyle/>
            <a:p>
              <a:pPr algn="ctr"/>
              <a:r>
                <a:rPr lang="en-GB" sz="2400" b="1" dirty="0" smtClean="0">
                  <a:solidFill>
                    <a:schemeClr val="accent4">
                      <a:lumMod val="50000"/>
                    </a:schemeClr>
                  </a:solidFill>
                </a:rPr>
                <a:t>Astrology serves an ideology </a:t>
              </a:r>
              <a:endParaRPr lang="en-GB" sz="2400" b="1" dirty="0">
                <a:solidFill>
                  <a:schemeClr val="accent4">
                    <a:lumMod val="50000"/>
                  </a:schemeClr>
                </a:solidFill>
              </a:endParaRPr>
            </a:p>
          </p:txBody>
        </p:sp>
        <p:sp>
          <p:nvSpPr>
            <p:cNvPr id="14" name="Rectangle 13"/>
            <p:cNvSpPr/>
            <p:nvPr/>
          </p:nvSpPr>
          <p:spPr>
            <a:xfrm>
              <a:off x="951156" y="1593180"/>
              <a:ext cx="2404829" cy="190775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15" name="Group 14"/>
          <p:cNvGrpSpPr/>
          <p:nvPr/>
        </p:nvGrpSpPr>
        <p:grpSpPr>
          <a:xfrm>
            <a:off x="694270" y="3788202"/>
            <a:ext cx="2408871" cy="897821"/>
            <a:chOff x="951156" y="1593182"/>
            <a:chExt cx="2404829" cy="1351712"/>
          </a:xfrm>
        </p:grpSpPr>
        <p:sp>
          <p:nvSpPr>
            <p:cNvPr id="16" name="TextBox 15"/>
            <p:cNvSpPr txBox="1"/>
            <p:nvPr/>
          </p:nvSpPr>
          <p:spPr>
            <a:xfrm>
              <a:off x="1184712" y="1693789"/>
              <a:ext cx="1940066" cy="1251105"/>
            </a:xfrm>
            <a:prstGeom prst="rect">
              <a:avLst/>
            </a:prstGeom>
            <a:noFill/>
          </p:spPr>
          <p:txBody>
            <a:bodyPr wrap="square" rtlCol="0">
              <a:spAutoFit/>
            </a:bodyPr>
            <a:lstStyle/>
            <a:p>
              <a:r>
                <a:rPr lang="en-GB" sz="2400" b="1" dirty="0" smtClean="0">
                  <a:solidFill>
                    <a:schemeClr val="bg1"/>
                  </a:solidFill>
                </a:rPr>
                <a:t>Soul is holder of Free Will </a:t>
              </a:r>
              <a:endParaRPr lang="en-GB" sz="2400" b="1" dirty="0">
                <a:solidFill>
                  <a:schemeClr val="bg1"/>
                </a:solidFill>
              </a:endParaRPr>
            </a:p>
          </p:txBody>
        </p:sp>
        <p:sp>
          <p:nvSpPr>
            <p:cNvPr id="17" name="Rectangle 16"/>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8" name="Group 17"/>
          <p:cNvGrpSpPr/>
          <p:nvPr/>
        </p:nvGrpSpPr>
        <p:grpSpPr>
          <a:xfrm>
            <a:off x="5852735" y="1483971"/>
            <a:ext cx="2088232" cy="662880"/>
            <a:chOff x="907713" y="1593182"/>
            <a:chExt cx="2448272" cy="662880"/>
          </a:xfrm>
        </p:grpSpPr>
        <p:sp>
          <p:nvSpPr>
            <p:cNvPr id="20" name="Rectangle 19"/>
            <p:cNvSpPr/>
            <p:nvPr/>
          </p:nvSpPr>
          <p:spPr>
            <a:xfrm>
              <a:off x="907713" y="1593182"/>
              <a:ext cx="2448272" cy="66288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013520" y="1663012"/>
              <a:ext cx="2184999" cy="523220"/>
            </a:xfrm>
            <a:prstGeom prst="rect">
              <a:avLst/>
            </a:prstGeom>
            <a:noFill/>
          </p:spPr>
          <p:txBody>
            <a:bodyPr wrap="square" rtlCol="0">
              <a:spAutoFit/>
            </a:bodyPr>
            <a:lstStyle/>
            <a:p>
              <a:r>
                <a:rPr lang="en-GB" sz="2800" dirty="0" smtClean="0">
                  <a:solidFill>
                    <a:schemeClr val="bg1"/>
                  </a:solidFill>
                </a:rPr>
                <a:t>     Secular  </a:t>
              </a:r>
              <a:endParaRPr lang="en-GB" sz="2800" dirty="0">
                <a:solidFill>
                  <a:schemeClr val="bg1"/>
                </a:solidFill>
              </a:endParaRPr>
            </a:p>
          </p:txBody>
        </p:sp>
      </p:grpSp>
      <p:grpSp>
        <p:nvGrpSpPr>
          <p:cNvPr id="21" name="Group 20"/>
          <p:cNvGrpSpPr/>
          <p:nvPr/>
        </p:nvGrpSpPr>
        <p:grpSpPr>
          <a:xfrm>
            <a:off x="4297036" y="2354506"/>
            <a:ext cx="1832807" cy="662880"/>
            <a:chOff x="907713" y="1593182"/>
            <a:chExt cx="2448272" cy="662880"/>
          </a:xfrm>
        </p:grpSpPr>
        <p:sp>
          <p:nvSpPr>
            <p:cNvPr id="22" name="TextBox 21"/>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23" name="Rectangle 22"/>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24" name="Group 23"/>
          <p:cNvGrpSpPr/>
          <p:nvPr/>
        </p:nvGrpSpPr>
        <p:grpSpPr>
          <a:xfrm>
            <a:off x="6759781" y="2348880"/>
            <a:ext cx="1832807" cy="662880"/>
            <a:chOff x="907713" y="1593182"/>
            <a:chExt cx="2448272" cy="662880"/>
          </a:xfrm>
        </p:grpSpPr>
        <p:sp>
          <p:nvSpPr>
            <p:cNvPr id="25" name="TextBox 24"/>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Monism</a:t>
              </a:r>
              <a:endParaRPr lang="en-GB" sz="2400" b="1" dirty="0">
                <a:solidFill>
                  <a:schemeClr val="bg1"/>
                </a:solidFill>
              </a:endParaRPr>
            </a:p>
          </p:txBody>
        </p:sp>
        <p:sp>
          <p:nvSpPr>
            <p:cNvPr id="26" name="Rectangle 25"/>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37" name="Group 36"/>
          <p:cNvGrpSpPr/>
          <p:nvPr/>
        </p:nvGrpSpPr>
        <p:grpSpPr>
          <a:xfrm>
            <a:off x="6267585" y="3372703"/>
            <a:ext cx="2408871" cy="897821"/>
            <a:chOff x="951156" y="1593182"/>
            <a:chExt cx="2404829" cy="1351711"/>
          </a:xfrm>
        </p:grpSpPr>
        <p:sp>
          <p:nvSpPr>
            <p:cNvPr id="38" name="TextBox 37"/>
            <p:cNvSpPr txBox="1"/>
            <p:nvPr/>
          </p:nvSpPr>
          <p:spPr>
            <a:xfrm>
              <a:off x="1184712" y="1693789"/>
              <a:ext cx="2109889" cy="1251104"/>
            </a:xfrm>
            <a:prstGeom prst="rect">
              <a:avLst/>
            </a:prstGeom>
            <a:noFill/>
          </p:spPr>
          <p:txBody>
            <a:bodyPr wrap="square" rtlCol="0">
              <a:spAutoFit/>
            </a:bodyPr>
            <a:lstStyle/>
            <a:p>
              <a:pPr algn="ctr"/>
              <a:r>
                <a:rPr lang="en-GB" sz="2400" b="1" dirty="0" smtClean="0">
                  <a:solidFill>
                    <a:schemeClr val="bg1"/>
                  </a:solidFill>
                </a:rPr>
                <a:t>All is contained in chart</a:t>
              </a:r>
              <a:endParaRPr lang="en-GB" sz="2400" b="1" dirty="0">
                <a:solidFill>
                  <a:schemeClr val="bg1"/>
                </a:solidFill>
              </a:endParaRPr>
            </a:p>
          </p:txBody>
        </p:sp>
        <p:sp>
          <p:nvSpPr>
            <p:cNvPr id="39" name="Rectangle 38"/>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40" name="Group 39"/>
          <p:cNvGrpSpPr/>
          <p:nvPr/>
        </p:nvGrpSpPr>
        <p:grpSpPr>
          <a:xfrm>
            <a:off x="5626022" y="4591527"/>
            <a:ext cx="3050434" cy="876567"/>
            <a:chOff x="951156" y="1593180"/>
            <a:chExt cx="2404829" cy="1935295"/>
          </a:xfrm>
        </p:grpSpPr>
        <p:sp>
          <p:nvSpPr>
            <p:cNvPr id="41" name="TextBox 40"/>
            <p:cNvSpPr txBox="1"/>
            <p:nvPr/>
          </p:nvSpPr>
          <p:spPr>
            <a:xfrm>
              <a:off x="1184712" y="1693790"/>
              <a:ext cx="2130320" cy="1834685"/>
            </a:xfrm>
            <a:prstGeom prst="rect">
              <a:avLst/>
            </a:prstGeom>
            <a:noFill/>
          </p:spPr>
          <p:txBody>
            <a:bodyPr wrap="square" rtlCol="0">
              <a:spAutoFit/>
            </a:bodyPr>
            <a:lstStyle/>
            <a:p>
              <a:pPr algn="ctr"/>
              <a:r>
                <a:rPr lang="en-GB" sz="2400" b="1" dirty="0" smtClean="0">
                  <a:solidFill>
                    <a:schemeClr val="tx1">
                      <a:lumMod val="95000"/>
                      <a:lumOff val="5000"/>
                    </a:schemeClr>
                  </a:solidFill>
                </a:rPr>
                <a:t>Astrology independent</a:t>
              </a:r>
              <a:endParaRPr lang="en-GB" sz="2400" b="1" dirty="0">
                <a:solidFill>
                  <a:schemeClr val="tx1">
                    <a:lumMod val="95000"/>
                    <a:lumOff val="5000"/>
                  </a:schemeClr>
                </a:solidFill>
              </a:endParaRPr>
            </a:p>
          </p:txBody>
        </p:sp>
        <p:sp>
          <p:nvSpPr>
            <p:cNvPr id="42" name="Rectangle 41"/>
            <p:cNvSpPr/>
            <p:nvPr/>
          </p:nvSpPr>
          <p:spPr>
            <a:xfrm>
              <a:off x="951156" y="1593180"/>
              <a:ext cx="2404829" cy="190775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grpSp>
      <p:cxnSp>
        <p:nvCxnSpPr>
          <p:cNvPr id="44" name="Straight Connector 43"/>
          <p:cNvCxnSpPr/>
          <p:nvPr/>
        </p:nvCxnSpPr>
        <p:spPr>
          <a:xfrm>
            <a:off x="1823274" y="2204864"/>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1823274" y="3277771"/>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1768980" y="4591527"/>
            <a:ext cx="0" cy="577254"/>
          </a:xfrm>
          <a:prstGeom prst="line">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51656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2152" y="3296400"/>
            <a:ext cx="8352928" cy="3108543"/>
          </a:xfrm>
          <a:prstGeom prst="rect">
            <a:avLst/>
          </a:prstGeom>
          <a:noFill/>
        </p:spPr>
        <p:txBody>
          <a:bodyPr wrap="square" rtlCol="0">
            <a:spAutoFit/>
          </a:bodyPr>
          <a:lstStyle/>
          <a:p>
            <a:r>
              <a:rPr lang="en-GB" sz="2800" dirty="0" smtClean="0"/>
              <a:t>‘Inasmuch </a:t>
            </a:r>
            <a:r>
              <a:rPr lang="en-GB" sz="2800" dirty="0"/>
              <a:t>as a man </a:t>
            </a:r>
            <a:r>
              <a:rPr lang="en-GB" sz="2800" dirty="0" smtClean="0"/>
              <a:t>identifies himself </a:t>
            </a:r>
            <a:r>
              <a:rPr lang="en-GB" sz="2800" dirty="0"/>
              <a:t>with his physical self and the physical world about him, so he is </a:t>
            </a:r>
            <a:r>
              <a:rPr lang="en-GB" sz="2800" b="1" dirty="0"/>
              <a:t>indissolubly part of it </a:t>
            </a:r>
            <a:r>
              <a:rPr lang="en-GB" sz="2800" dirty="0"/>
              <a:t>and subject to its changing pattern as formed by the planets in their orbits</a:t>
            </a:r>
            <a:r>
              <a:rPr lang="en-GB" sz="2800" dirty="0" smtClean="0"/>
              <a:t>.’ </a:t>
            </a:r>
          </a:p>
          <a:p>
            <a:endParaRPr lang="en-GB" sz="2800" dirty="0"/>
          </a:p>
          <a:p>
            <a:r>
              <a:rPr lang="en-GB" sz="2400" dirty="0"/>
              <a:t>Hone, </a:t>
            </a:r>
            <a:r>
              <a:rPr lang="en-GB" sz="2400" i="1" dirty="0"/>
              <a:t>The Modern Text-Book of Astrology</a:t>
            </a:r>
            <a:r>
              <a:rPr lang="en-GB" sz="2400" dirty="0"/>
              <a:t>: p.17.</a:t>
            </a:r>
          </a:p>
          <a:p>
            <a:endParaRPr lang="en-GB" sz="2800" dirty="0"/>
          </a:p>
        </p:txBody>
      </p:sp>
      <p:sp>
        <p:nvSpPr>
          <p:cNvPr id="3" name="Rectangle 2"/>
          <p:cNvSpPr/>
          <p:nvPr/>
        </p:nvSpPr>
        <p:spPr>
          <a:xfrm>
            <a:off x="467544" y="1124744"/>
            <a:ext cx="8064896" cy="1815882"/>
          </a:xfrm>
          <a:prstGeom prst="rect">
            <a:avLst/>
          </a:prstGeom>
        </p:spPr>
        <p:txBody>
          <a:bodyPr wrap="square">
            <a:spAutoFit/>
          </a:bodyPr>
          <a:lstStyle/>
          <a:p>
            <a:pPr marL="342900" indent="-342900">
              <a:buFont typeface="Arial" pitchFamily="34" charset="0"/>
              <a:buChar char="•"/>
            </a:pPr>
            <a:r>
              <a:rPr lang="en-GB" sz="2800" dirty="0" smtClean="0"/>
              <a:t>Psychological astrology , as defined by </a:t>
            </a:r>
            <a:r>
              <a:rPr lang="en-GB" sz="2800" b="1" dirty="0" smtClean="0"/>
              <a:t>Margaret Hone</a:t>
            </a:r>
            <a:r>
              <a:rPr lang="en-GB" sz="2800" dirty="0" smtClean="0"/>
              <a:t>, saw the chart as a image of the world at the time of birth of the individual – she pointed out that your horoscope was not ‘your horoscope at all’ . </a:t>
            </a:r>
            <a:endParaRPr lang="en-GB" sz="2800" dirty="0"/>
          </a:p>
        </p:txBody>
      </p:sp>
      <p:sp>
        <p:nvSpPr>
          <p:cNvPr id="4" name="TextBox 3"/>
          <p:cNvSpPr txBox="1"/>
          <p:nvPr/>
        </p:nvSpPr>
        <p:spPr>
          <a:xfrm>
            <a:off x="379616" y="317840"/>
            <a:ext cx="8128832" cy="523220"/>
          </a:xfrm>
          <a:prstGeom prst="rect">
            <a:avLst/>
          </a:prstGeom>
          <a:noFill/>
        </p:spPr>
        <p:txBody>
          <a:bodyPr wrap="square" rtlCol="0">
            <a:spAutoFit/>
          </a:bodyPr>
          <a:lstStyle/>
          <a:p>
            <a:r>
              <a:rPr lang="en-GB" sz="2800" b="1" dirty="0" smtClean="0"/>
              <a:t>The rejection of anthropocentrism  in astrology </a:t>
            </a:r>
            <a:endParaRPr lang="en-GB" sz="2800" b="1" dirty="0"/>
          </a:p>
        </p:txBody>
      </p:sp>
    </p:spTree>
    <p:extLst>
      <p:ext uri="{BB962C8B-B14F-4D97-AF65-F5344CB8AC3E}">
        <p14:creationId xmlns:p14="http://schemas.microsoft.com/office/powerpoint/2010/main" val="28260404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04664"/>
            <a:ext cx="8496944" cy="5632311"/>
          </a:xfrm>
          <a:prstGeom prst="rect">
            <a:avLst/>
          </a:prstGeom>
          <a:noFill/>
        </p:spPr>
        <p:txBody>
          <a:bodyPr wrap="square" rtlCol="0">
            <a:spAutoFit/>
          </a:bodyPr>
          <a:lstStyle/>
          <a:p>
            <a:r>
              <a:rPr lang="en-GB" sz="2400" b="1" dirty="0" smtClean="0"/>
              <a:t>My Question</a:t>
            </a:r>
            <a:r>
              <a:rPr lang="en-GB" sz="2400" dirty="0" smtClean="0"/>
              <a:t>: </a:t>
            </a:r>
          </a:p>
          <a:p>
            <a:endParaRPr lang="en-GB" sz="2400" dirty="0"/>
          </a:p>
          <a:p>
            <a:r>
              <a:rPr lang="en-GB" sz="2400" b="1" i="1" dirty="0" smtClean="0">
                <a:solidFill>
                  <a:schemeClr val="accent4">
                    <a:lumMod val="50000"/>
                  </a:schemeClr>
                </a:solidFill>
              </a:rPr>
              <a:t>Is Hone’s non-anthropocentric astrology representative of contemporary astrology or even just representative of psychological astrology?</a:t>
            </a:r>
          </a:p>
          <a:p>
            <a:endParaRPr lang="en-GB" sz="2400" dirty="0"/>
          </a:p>
          <a:p>
            <a:r>
              <a:rPr lang="en-GB" sz="2400" dirty="0" smtClean="0"/>
              <a:t>Hone’s astrology is secular and removes the individual from the centre of their world, she saw the horoscope as an image of the time of birth, nothing more , nothing less.  </a:t>
            </a:r>
          </a:p>
          <a:p>
            <a:endParaRPr lang="en-GB" sz="2400" dirty="0"/>
          </a:p>
          <a:p>
            <a:r>
              <a:rPr lang="en-GB" sz="2400" dirty="0" smtClean="0"/>
              <a:t>For her the soul does not exist, or if it did it was indistinguishable from character, personality, desires, will , intellect and so forth. </a:t>
            </a:r>
          </a:p>
          <a:p>
            <a:endParaRPr lang="en-GB" sz="2400" dirty="0"/>
          </a:p>
          <a:p>
            <a:r>
              <a:rPr lang="en-GB" sz="2400" dirty="0" smtClean="0"/>
              <a:t>Hone’s astrology is a deeply monist position and has it roots in classical Stoicism  but it is also something else… </a:t>
            </a:r>
          </a:p>
        </p:txBody>
      </p:sp>
    </p:spTree>
    <p:extLst>
      <p:ext uri="{BB962C8B-B14F-4D97-AF65-F5344CB8AC3E}">
        <p14:creationId xmlns:p14="http://schemas.microsoft.com/office/powerpoint/2010/main" val="11487373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052736"/>
            <a:ext cx="8892480" cy="4832092"/>
          </a:xfrm>
          <a:prstGeom prst="rect">
            <a:avLst/>
          </a:prstGeom>
          <a:noFill/>
        </p:spPr>
        <p:txBody>
          <a:bodyPr wrap="square" rtlCol="0">
            <a:spAutoFit/>
          </a:bodyPr>
          <a:lstStyle/>
          <a:p>
            <a:r>
              <a:rPr lang="en-GB" sz="2800" dirty="0" smtClean="0"/>
              <a:t>‘The </a:t>
            </a:r>
            <a:r>
              <a:rPr lang="en-GB" sz="2800" dirty="0"/>
              <a:t>more sensitive the soul of the observer, the greater the ecstasy </a:t>
            </a:r>
            <a:r>
              <a:rPr lang="en-GB" sz="2800" dirty="0" smtClean="0"/>
              <a:t>aroused in him </a:t>
            </a:r>
            <a:r>
              <a:rPr lang="en-GB" sz="2800" dirty="0"/>
              <a:t>by this harmony. At such times his senses are possessed by a deep and </a:t>
            </a:r>
            <a:r>
              <a:rPr lang="en-GB" sz="2800" dirty="0" smtClean="0"/>
              <a:t>delightful reverie, and </a:t>
            </a:r>
            <a:r>
              <a:rPr lang="en-GB" sz="2800" dirty="0"/>
              <a:t>in a state of blissful  </a:t>
            </a:r>
            <a:r>
              <a:rPr lang="en-GB" sz="2800" dirty="0" smtClean="0"/>
              <a:t>self-abandonment he </a:t>
            </a:r>
            <a:r>
              <a:rPr lang="en-GB" sz="2800" dirty="0"/>
              <a:t>loses himself </a:t>
            </a:r>
            <a:r>
              <a:rPr lang="en-GB" sz="2800" dirty="0" smtClean="0"/>
              <a:t>in the immensity </a:t>
            </a:r>
            <a:r>
              <a:rPr lang="en-GB" sz="2800" dirty="0"/>
              <a:t>of this beautiful order</a:t>
            </a:r>
            <a:r>
              <a:rPr lang="en-GB" sz="2800" dirty="0" smtClean="0"/>
              <a:t>, with </a:t>
            </a:r>
            <a:r>
              <a:rPr lang="en-GB" sz="2800" dirty="0"/>
              <a:t>which he feels himself at one. </a:t>
            </a:r>
            <a:r>
              <a:rPr lang="en-GB" sz="2800" dirty="0" smtClean="0"/>
              <a:t>All Individual objects </a:t>
            </a:r>
            <a:r>
              <a:rPr lang="en-GB" sz="2800" dirty="0"/>
              <a:t>escape him; he sees and feels nothing but the unity of </a:t>
            </a:r>
            <a:r>
              <a:rPr lang="en-GB" sz="2800" dirty="0" smtClean="0"/>
              <a:t>all things. His </a:t>
            </a:r>
            <a:r>
              <a:rPr lang="en-GB" sz="2800" dirty="0"/>
              <a:t>ideas have to be </a:t>
            </a:r>
            <a:r>
              <a:rPr lang="en-GB" sz="2800" dirty="0" smtClean="0"/>
              <a:t>restricted and </a:t>
            </a:r>
            <a:r>
              <a:rPr lang="en-GB" sz="2800" dirty="0"/>
              <a:t>his imagination limited by some </a:t>
            </a:r>
            <a:r>
              <a:rPr lang="en-GB" sz="2800" dirty="0" smtClean="0"/>
              <a:t>particular circumstances for </a:t>
            </a:r>
            <a:r>
              <a:rPr lang="en-GB" sz="2800" dirty="0"/>
              <a:t>him to </a:t>
            </a:r>
            <a:r>
              <a:rPr lang="en-GB" sz="2800" dirty="0" smtClean="0"/>
              <a:t>observe the </a:t>
            </a:r>
            <a:r>
              <a:rPr lang="en-GB" sz="2800" dirty="0"/>
              <a:t>separate </a:t>
            </a:r>
            <a:r>
              <a:rPr lang="en-GB" sz="2800" dirty="0" smtClean="0"/>
              <a:t>part s of this universe which he </a:t>
            </a:r>
            <a:r>
              <a:rPr lang="en-GB" sz="2800" dirty="0"/>
              <a:t>was striving to embrace in its entirety</a:t>
            </a:r>
            <a:r>
              <a:rPr lang="en-GB" sz="2800" dirty="0" smtClean="0"/>
              <a:t>.’</a:t>
            </a:r>
            <a:endParaRPr lang="en-GB" sz="2800" dirty="0"/>
          </a:p>
        </p:txBody>
      </p:sp>
      <p:sp>
        <p:nvSpPr>
          <p:cNvPr id="4" name="TextBox 3"/>
          <p:cNvSpPr txBox="1"/>
          <p:nvPr/>
        </p:nvSpPr>
        <p:spPr>
          <a:xfrm>
            <a:off x="2411760" y="6093296"/>
            <a:ext cx="5904656" cy="369332"/>
          </a:xfrm>
          <a:prstGeom prst="rect">
            <a:avLst/>
          </a:prstGeom>
          <a:noFill/>
        </p:spPr>
        <p:txBody>
          <a:bodyPr wrap="square" rtlCol="0">
            <a:spAutoFit/>
          </a:bodyPr>
          <a:lstStyle/>
          <a:p>
            <a:r>
              <a:rPr lang="en-GB" dirty="0" smtClean="0"/>
              <a:t>Jean-Jacques Rousseau, ‘Reveries of a solitary walker (1782) </a:t>
            </a:r>
            <a:endParaRPr lang="en-GB" dirty="0"/>
          </a:p>
        </p:txBody>
      </p:sp>
      <p:sp>
        <p:nvSpPr>
          <p:cNvPr id="5" name="TextBox 4"/>
          <p:cNvSpPr txBox="1"/>
          <p:nvPr/>
        </p:nvSpPr>
        <p:spPr>
          <a:xfrm>
            <a:off x="251519" y="317847"/>
            <a:ext cx="4756687" cy="523220"/>
          </a:xfrm>
          <a:prstGeom prst="rect">
            <a:avLst/>
          </a:prstGeom>
          <a:noFill/>
        </p:spPr>
        <p:txBody>
          <a:bodyPr wrap="none" rtlCol="0">
            <a:spAutoFit/>
          </a:bodyPr>
          <a:lstStyle/>
          <a:p>
            <a:r>
              <a:rPr lang="en-GB" sz="2800" dirty="0" smtClean="0"/>
              <a:t>The </a:t>
            </a:r>
            <a:r>
              <a:rPr lang="en-GB" sz="2800" dirty="0"/>
              <a:t>n</a:t>
            </a:r>
            <a:r>
              <a:rPr lang="en-GB" sz="2800" dirty="0" smtClean="0"/>
              <a:t>on-anthropocentric view  </a:t>
            </a:r>
            <a:endParaRPr lang="en-GB" sz="2800" dirty="0"/>
          </a:p>
        </p:txBody>
      </p:sp>
    </p:spTree>
    <p:extLst>
      <p:ext uri="{BB962C8B-B14F-4D97-AF65-F5344CB8AC3E}">
        <p14:creationId xmlns:p14="http://schemas.microsoft.com/office/powerpoint/2010/main" val="32032644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41194"/>
            <a:ext cx="3316934" cy="369332"/>
          </a:xfrm>
          <a:prstGeom prst="rect">
            <a:avLst/>
          </a:prstGeom>
          <a:noFill/>
        </p:spPr>
        <p:txBody>
          <a:bodyPr wrap="none" rtlCol="0">
            <a:spAutoFit/>
          </a:bodyPr>
          <a:lstStyle/>
          <a:p>
            <a:r>
              <a:rPr lang="en-GB" dirty="0" smtClean="0"/>
              <a:t>A finding from my PhD research </a:t>
            </a:r>
            <a:endParaRPr lang="en-GB" dirty="0"/>
          </a:p>
        </p:txBody>
      </p:sp>
      <p:pic>
        <p:nvPicPr>
          <p:cNvPr id="3" name="Picture 2"/>
          <p:cNvPicPr/>
          <p:nvPr/>
        </p:nvPicPr>
        <p:blipFill>
          <a:blip r:embed="rId2" cstate="print">
            <a:extLst>
              <a:ext uri="{BEBA8EAE-BF5A-486C-A8C5-ECC9F3942E4B}">
                <a14:imgProps xmlns:a14="http://schemas.microsoft.com/office/drawing/2010/main">
                  <a14:imgLayer r:embed="rId3">
                    <a14:imgEffect>
                      <a14:sharpenSoften amount="34000"/>
                    </a14:imgEffect>
                  </a14:imgLayer>
                </a14:imgProps>
              </a:ext>
              <a:ext uri="{28A0092B-C50C-407E-A947-70E740481C1C}">
                <a14:useLocalDpi xmlns:a14="http://schemas.microsoft.com/office/drawing/2010/main" val="0"/>
              </a:ext>
            </a:extLst>
          </a:blip>
          <a:stretch>
            <a:fillRect/>
          </a:stretch>
        </p:blipFill>
        <p:spPr>
          <a:xfrm>
            <a:off x="323528" y="710526"/>
            <a:ext cx="5256584" cy="4752527"/>
          </a:xfrm>
          <a:prstGeom prst="rect">
            <a:avLst/>
          </a:prstGeom>
        </p:spPr>
      </p:pic>
      <p:sp>
        <p:nvSpPr>
          <p:cNvPr id="4" name="Rectangle 3"/>
          <p:cNvSpPr/>
          <p:nvPr/>
        </p:nvSpPr>
        <p:spPr>
          <a:xfrm>
            <a:off x="827584" y="5777704"/>
            <a:ext cx="7272808" cy="923330"/>
          </a:xfrm>
          <a:prstGeom prst="rect">
            <a:avLst/>
          </a:prstGeom>
        </p:spPr>
        <p:txBody>
          <a:bodyPr wrap="square">
            <a:spAutoFit/>
          </a:bodyPr>
          <a:lstStyle/>
          <a:p>
            <a:r>
              <a:rPr lang="en-GB" b="1" dirty="0" smtClean="0"/>
              <a:t>The </a:t>
            </a:r>
            <a:r>
              <a:rPr lang="en-GB" b="1" dirty="0"/>
              <a:t>individual scores for the astrologers’ belief in patterns. </a:t>
            </a:r>
            <a:br>
              <a:rPr lang="en-GB" b="1" dirty="0"/>
            </a:br>
            <a:r>
              <a:rPr lang="en-GB" b="1" dirty="0"/>
              <a:t>A value of -6 for an astrologer represented ‘strong disagreement’ while a </a:t>
            </a:r>
            <a:br>
              <a:rPr lang="en-GB" b="1" dirty="0"/>
            </a:br>
            <a:r>
              <a:rPr lang="en-GB" b="1" dirty="0"/>
              <a:t>value of +6 represented ‘strong agreement’ to all pattern questions.  </a:t>
            </a:r>
          </a:p>
        </p:txBody>
      </p:sp>
      <p:sp>
        <p:nvSpPr>
          <p:cNvPr id="5" name="TextBox 4"/>
          <p:cNvSpPr txBox="1"/>
          <p:nvPr/>
        </p:nvSpPr>
        <p:spPr>
          <a:xfrm>
            <a:off x="6300192" y="1484784"/>
            <a:ext cx="2592288" cy="2031325"/>
          </a:xfrm>
          <a:prstGeom prst="rect">
            <a:avLst/>
          </a:prstGeom>
          <a:noFill/>
        </p:spPr>
        <p:txBody>
          <a:bodyPr wrap="square" rtlCol="0">
            <a:spAutoFit/>
          </a:bodyPr>
          <a:lstStyle/>
          <a:p>
            <a:r>
              <a:rPr lang="en-GB" dirty="0"/>
              <a:t>51.7% of all astrologers produced scores of 0 or less for these questions whilst 48.3% of astrologers produced a positive score (+1 to +4). </a:t>
            </a:r>
          </a:p>
          <a:p>
            <a:endParaRPr lang="en-GB" dirty="0"/>
          </a:p>
        </p:txBody>
      </p:sp>
      <p:sp>
        <p:nvSpPr>
          <p:cNvPr id="6" name="TextBox 5"/>
          <p:cNvSpPr txBox="1"/>
          <p:nvPr/>
        </p:nvSpPr>
        <p:spPr>
          <a:xfrm>
            <a:off x="5796136" y="248861"/>
            <a:ext cx="2664296" cy="523220"/>
          </a:xfrm>
          <a:prstGeom prst="rect">
            <a:avLst/>
          </a:prstGeom>
          <a:noFill/>
        </p:spPr>
        <p:txBody>
          <a:bodyPr wrap="square" rtlCol="0">
            <a:spAutoFit/>
          </a:bodyPr>
          <a:lstStyle/>
          <a:p>
            <a:r>
              <a:rPr lang="en-GB" sz="2800" dirty="0" smtClean="0"/>
              <a:t>Participation </a:t>
            </a:r>
            <a:endParaRPr lang="en-GB" sz="2800" dirty="0"/>
          </a:p>
        </p:txBody>
      </p:sp>
    </p:spTree>
    <p:extLst>
      <p:ext uri="{BB962C8B-B14F-4D97-AF65-F5344CB8AC3E}">
        <p14:creationId xmlns:p14="http://schemas.microsoft.com/office/powerpoint/2010/main" val="28497417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684400" cy="954107"/>
          </a:xfrm>
          <a:prstGeom prst="rect">
            <a:avLst/>
          </a:prstGeom>
          <a:solidFill>
            <a:srgbClr val="92D050"/>
          </a:solidFill>
        </p:spPr>
        <p:txBody>
          <a:bodyPr wrap="square" rtlCol="0">
            <a:spAutoFit/>
          </a:bodyPr>
          <a:lstStyle/>
          <a:p>
            <a:pPr algn="ctr"/>
            <a:r>
              <a:rPr lang="en-GB" sz="2800" dirty="0" smtClean="0"/>
              <a:t>An astrology of participation with nature  rather then one of assumed mastery and control.</a:t>
            </a:r>
            <a:endParaRPr lang="en-GB" sz="2800" dirty="0"/>
          </a:p>
        </p:txBody>
      </p:sp>
      <p:sp>
        <p:nvSpPr>
          <p:cNvPr id="3" name="TextBox 2"/>
          <p:cNvSpPr txBox="1"/>
          <p:nvPr/>
        </p:nvSpPr>
        <p:spPr>
          <a:xfrm>
            <a:off x="323528" y="1669450"/>
            <a:ext cx="8396368" cy="4893647"/>
          </a:xfrm>
          <a:prstGeom prst="rect">
            <a:avLst/>
          </a:prstGeom>
          <a:noFill/>
        </p:spPr>
        <p:txBody>
          <a:bodyPr wrap="square" rtlCol="0">
            <a:spAutoFit/>
          </a:bodyPr>
          <a:lstStyle/>
          <a:p>
            <a:r>
              <a:rPr lang="en-GB" sz="2400" dirty="0" smtClean="0"/>
              <a:t>‘Sometimes </a:t>
            </a:r>
            <a:r>
              <a:rPr lang="en-GB" sz="2400" dirty="0"/>
              <a:t>we can change a situation, and then you want to empower somebody or help them —… help them to see that they can change that and then they can participate, that is change. But … but when we have situations that really can’t be changed —… try to ... not extract a blame… to help them to understand the responsibility. To accept that. To participate with that. </a:t>
            </a:r>
          </a:p>
          <a:p>
            <a:r>
              <a:rPr lang="en-GB" sz="2400" dirty="0"/>
              <a:t> </a:t>
            </a:r>
          </a:p>
          <a:p>
            <a:r>
              <a:rPr lang="en-GB" sz="2400" dirty="0"/>
              <a:t>Then while they fear that they will be sad or very disappointed….is, is,... is what they find is actually that they feel more empowered. That is the kind of limit of where they can go, if that makes sense. So there are many situation of where you can see that you can help a client to be more accepting of a situation that they can’t change</a:t>
            </a:r>
            <a:r>
              <a:rPr lang="en-GB" sz="2400" dirty="0" smtClean="0"/>
              <a:t>.’</a:t>
            </a:r>
            <a:r>
              <a:rPr lang="en-GB" sz="2400" dirty="0"/>
              <a:t> </a:t>
            </a:r>
          </a:p>
        </p:txBody>
      </p:sp>
      <p:sp>
        <p:nvSpPr>
          <p:cNvPr id="5" name="TextBox 4"/>
          <p:cNvSpPr txBox="1"/>
          <p:nvPr/>
        </p:nvSpPr>
        <p:spPr>
          <a:xfrm>
            <a:off x="323528" y="1268760"/>
            <a:ext cx="4198184" cy="369332"/>
          </a:xfrm>
          <a:prstGeom prst="rect">
            <a:avLst/>
          </a:prstGeom>
          <a:noFill/>
        </p:spPr>
        <p:txBody>
          <a:bodyPr wrap="square" rtlCol="0">
            <a:spAutoFit/>
          </a:bodyPr>
          <a:lstStyle/>
          <a:p>
            <a:r>
              <a:rPr lang="en-GB" dirty="0" smtClean="0"/>
              <a:t>An Australian astrologer:</a:t>
            </a:r>
            <a:endParaRPr lang="en-GB" dirty="0"/>
          </a:p>
        </p:txBody>
      </p:sp>
    </p:spTree>
    <p:extLst>
      <p:ext uri="{BB962C8B-B14F-4D97-AF65-F5344CB8AC3E}">
        <p14:creationId xmlns:p14="http://schemas.microsoft.com/office/powerpoint/2010/main" val="14759841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50000"/>
              </a:schemeClr>
            </a:gs>
            <a:gs pos="85000">
              <a:schemeClr val="accent1">
                <a:tint val="44500"/>
                <a:satMod val="160000"/>
              </a:schemeClr>
            </a:gs>
            <a:gs pos="100000">
              <a:schemeClr val="accent1">
                <a:lumMod val="75000"/>
              </a:schemeClr>
            </a:gs>
          </a:gsLst>
          <a:lin ang="5400000" scaled="0"/>
        </a:gradFill>
        <a:effectLst/>
      </p:bgPr>
    </p:bg>
    <p:spTree>
      <p:nvGrpSpPr>
        <p:cNvPr id="1" name=""/>
        <p:cNvGrpSpPr/>
        <p:nvPr/>
      </p:nvGrpSpPr>
      <p:grpSpPr>
        <a:xfrm>
          <a:off x="0" y="0"/>
          <a:ext cx="0" cy="0"/>
          <a:chOff x="0" y="0"/>
          <a:chExt cx="0" cy="0"/>
        </a:xfrm>
      </p:grpSpPr>
      <p:sp>
        <p:nvSpPr>
          <p:cNvPr id="36" name="Rectangle 35"/>
          <p:cNvSpPr/>
          <p:nvPr/>
        </p:nvSpPr>
        <p:spPr>
          <a:xfrm>
            <a:off x="660711" y="1484784"/>
            <a:ext cx="2408871" cy="747316"/>
          </a:xfrm>
          <a:prstGeom prst="rect">
            <a:avLst/>
          </a:prstGeom>
          <a:solidFill>
            <a:schemeClr val="accent1"/>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p:cNvGrpSpPr/>
          <p:nvPr/>
        </p:nvGrpSpPr>
        <p:grpSpPr>
          <a:xfrm>
            <a:off x="2138708" y="265139"/>
            <a:ext cx="4630051" cy="864096"/>
            <a:chOff x="3241344" y="265139"/>
            <a:chExt cx="3859463" cy="864096"/>
          </a:xfrm>
        </p:grpSpPr>
        <p:sp>
          <p:nvSpPr>
            <p:cNvPr id="4" name="Rectangle 3"/>
            <p:cNvSpPr/>
            <p:nvPr/>
          </p:nvSpPr>
          <p:spPr>
            <a:xfrm>
              <a:off x="3241344" y="265139"/>
              <a:ext cx="3727192" cy="864096"/>
            </a:xfrm>
            <a:prstGeom prst="rect">
              <a:avLst/>
            </a:prstGeom>
            <a:no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5" name="TextBox 4"/>
            <p:cNvSpPr txBox="1"/>
            <p:nvPr/>
          </p:nvSpPr>
          <p:spPr>
            <a:xfrm>
              <a:off x="3285830" y="404799"/>
              <a:ext cx="3814977" cy="584775"/>
            </a:xfrm>
            <a:prstGeom prst="rect">
              <a:avLst/>
            </a:prstGeom>
            <a:noFill/>
          </p:spPr>
          <p:txBody>
            <a:bodyPr wrap="none" rtlCol="0">
              <a:spAutoFit/>
            </a:bodyPr>
            <a:lstStyle/>
            <a:p>
              <a:r>
                <a:rPr lang="en-GB" sz="3200" dirty="0" smtClean="0">
                  <a:solidFill>
                    <a:schemeClr val="bg1"/>
                  </a:solidFill>
                </a:rPr>
                <a:t>The divine and astrology</a:t>
              </a:r>
              <a:endParaRPr lang="en-GB" sz="3200" dirty="0">
                <a:solidFill>
                  <a:schemeClr val="bg1"/>
                </a:solidFill>
              </a:endParaRPr>
            </a:p>
          </p:txBody>
        </p:sp>
      </p:grpSp>
      <p:sp>
        <p:nvSpPr>
          <p:cNvPr id="3" name="TextBox 2"/>
          <p:cNvSpPr txBox="1"/>
          <p:nvPr/>
        </p:nvSpPr>
        <p:spPr>
          <a:xfrm>
            <a:off x="727831" y="1628800"/>
            <a:ext cx="2341751" cy="523220"/>
          </a:xfrm>
          <a:prstGeom prst="rect">
            <a:avLst/>
          </a:prstGeom>
          <a:noFill/>
        </p:spPr>
        <p:txBody>
          <a:bodyPr wrap="square" rtlCol="0">
            <a:spAutoFit/>
          </a:bodyPr>
          <a:lstStyle/>
          <a:p>
            <a:r>
              <a:rPr lang="en-GB" sz="2800" b="1" dirty="0" smtClean="0">
                <a:solidFill>
                  <a:schemeClr val="bg1"/>
                </a:solidFill>
              </a:rPr>
              <a:t>Non Secular  </a:t>
            </a:r>
            <a:endParaRPr lang="en-GB" sz="2800" b="1" dirty="0">
              <a:solidFill>
                <a:schemeClr val="bg1"/>
              </a:solidFill>
            </a:endParaRPr>
          </a:p>
        </p:txBody>
      </p:sp>
      <p:grpSp>
        <p:nvGrpSpPr>
          <p:cNvPr id="9" name="Group 8"/>
          <p:cNvGrpSpPr/>
          <p:nvPr/>
        </p:nvGrpSpPr>
        <p:grpSpPr>
          <a:xfrm>
            <a:off x="948742" y="2814639"/>
            <a:ext cx="1832807" cy="662880"/>
            <a:chOff x="907713" y="1593182"/>
            <a:chExt cx="2448272" cy="662880"/>
          </a:xfrm>
        </p:grpSpPr>
        <p:sp>
          <p:nvSpPr>
            <p:cNvPr id="10" name="TextBox 9"/>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11" name="Rectangle 10"/>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2" name="Group 11"/>
          <p:cNvGrpSpPr/>
          <p:nvPr/>
        </p:nvGrpSpPr>
        <p:grpSpPr>
          <a:xfrm>
            <a:off x="321157" y="5007026"/>
            <a:ext cx="3050434" cy="876567"/>
            <a:chOff x="951156" y="1593180"/>
            <a:chExt cx="2404829" cy="1935295"/>
          </a:xfrm>
        </p:grpSpPr>
        <p:sp>
          <p:nvSpPr>
            <p:cNvPr id="13" name="TextBox 12"/>
            <p:cNvSpPr txBox="1"/>
            <p:nvPr/>
          </p:nvSpPr>
          <p:spPr>
            <a:xfrm>
              <a:off x="1184712" y="1693790"/>
              <a:ext cx="2130320" cy="1834685"/>
            </a:xfrm>
            <a:prstGeom prst="rect">
              <a:avLst/>
            </a:prstGeom>
            <a:noFill/>
          </p:spPr>
          <p:txBody>
            <a:bodyPr wrap="square" rtlCol="0">
              <a:spAutoFit/>
            </a:bodyPr>
            <a:lstStyle/>
            <a:p>
              <a:pPr algn="ctr"/>
              <a:r>
                <a:rPr lang="en-GB" sz="2400" b="1" dirty="0" smtClean="0">
                  <a:solidFill>
                    <a:schemeClr val="accent4">
                      <a:lumMod val="50000"/>
                    </a:schemeClr>
                  </a:solidFill>
                </a:rPr>
                <a:t>Astrology serves the ideology </a:t>
              </a:r>
              <a:endParaRPr lang="en-GB" sz="2400" b="1" dirty="0">
                <a:solidFill>
                  <a:schemeClr val="accent4">
                    <a:lumMod val="50000"/>
                  </a:schemeClr>
                </a:solidFill>
              </a:endParaRPr>
            </a:p>
          </p:txBody>
        </p:sp>
        <p:sp>
          <p:nvSpPr>
            <p:cNvPr id="14" name="Rectangle 13"/>
            <p:cNvSpPr/>
            <p:nvPr/>
          </p:nvSpPr>
          <p:spPr>
            <a:xfrm>
              <a:off x="951156" y="1593180"/>
              <a:ext cx="2404829" cy="190775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15" name="Group 14"/>
          <p:cNvGrpSpPr/>
          <p:nvPr/>
        </p:nvGrpSpPr>
        <p:grpSpPr>
          <a:xfrm>
            <a:off x="694270" y="3788202"/>
            <a:ext cx="2408871" cy="897821"/>
            <a:chOff x="951156" y="1593182"/>
            <a:chExt cx="2404829" cy="1351712"/>
          </a:xfrm>
        </p:grpSpPr>
        <p:sp>
          <p:nvSpPr>
            <p:cNvPr id="16" name="TextBox 15"/>
            <p:cNvSpPr txBox="1"/>
            <p:nvPr/>
          </p:nvSpPr>
          <p:spPr>
            <a:xfrm>
              <a:off x="1184712" y="1693789"/>
              <a:ext cx="1940066" cy="1251105"/>
            </a:xfrm>
            <a:prstGeom prst="rect">
              <a:avLst/>
            </a:prstGeom>
            <a:noFill/>
          </p:spPr>
          <p:txBody>
            <a:bodyPr wrap="square" rtlCol="0">
              <a:spAutoFit/>
            </a:bodyPr>
            <a:lstStyle/>
            <a:p>
              <a:r>
                <a:rPr lang="en-GB" sz="2400" b="1" dirty="0" smtClean="0">
                  <a:solidFill>
                    <a:schemeClr val="bg1"/>
                  </a:solidFill>
                </a:rPr>
                <a:t>Soul is holder of Free Will </a:t>
              </a:r>
              <a:endParaRPr lang="en-GB" sz="2400" b="1" dirty="0">
                <a:solidFill>
                  <a:schemeClr val="bg1"/>
                </a:solidFill>
              </a:endParaRPr>
            </a:p>
          </p:txBody>
        </p:sp>
        <p:sp>
          <p:nvSpPr>
            <p:cNvPr id="17" name="Rectangle 16"/>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18" name="Group 17"/>
          <p:cNvGrpSpPr/>
          <p:nvPr/>
        </p:nvGrpSpPr>
        <p:grpSpPr>
          <a:xfrm>
            <a:off x="5852735" y="1483971"/>
            <a:ext cx="2088232" cy="662880"/>
            <a:chOff x="907713" y="1593182"/>
            <a:chExt cx="2448272" cy="662880"/>
          </a:xfrm>
        </p:grpSpPr>
        <p:sp>
          <p:nvSpPr>
            <p:cNvPr id="20" name="Rectangle 19"/>
            <p:cNvSpPr/>
            <p:nvPr/>
          </p:nvSpPr>
          <p:spPr>
            <a:xfrm>
              <a:off x="907713" y="1593182"/>
              <a:ext cx="2448272" cy="662880"/>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1013520" y="1663012"/>
              <a:ext cx="2184999" cy="523220"/>
            </a:xfrm>
            <a:prstGeom prst="rect">
              <a:avLst/>
            </a:prstGeom>
            <a:noFill/>
          </p:spPr>
          <p:txBody>
            <a:bodyPr wrap="square" rtlCol="0">
              <a:spAutoFit/>
            </a:bodyPr>
            <a:lstStyle/>
            <a:p>
              <a:r>
                <a:rPr lang="en-GB" sz="2800" dirty="0" smtClean="0">
                  <a:solidFill>
                    <a:schemeClr val="bg1"/>
                  </a:solidFill>
                </a:rPr>
                <a:t>     Secular  </a:t>
              </a:r>
              <a:endParaRPr lang="en-GB" sz="2800" dirty="0">
                <a:solidFill>
                  <a:schemeClr val="bg1"/>
                </a:solidFill>
              </a:endParaRPr>
            </a:p>
          </p:txBody>
        </p:sp>
      </p:grpSp>
      <p:grpSp>
        <p:nvGrpSpPr>
          <p:cNvPr id="21" name="Group 20"/>
          <p:cNvGrpSpPr/>
          <p:nvPr/>
        </p:nvGrpSpPr>
        <p:grpSpPr>
          <a:xfrm>
            <a:off x="4297036" y="2354506"/>
            <a:ext cx="1832807" cy="662880"/>
            <a:chOff x="907713" y="1593182"/>
            <a:chExt cx="2448272" cy="662880"/>
          </a:xfrm>
        </p:grpSpPr>
        <p:sp>
          <p:nvSpPr>
            <p:cNvPr id="22" name="TextBox 21"/>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Dualism</a:t>
              </a:r>
              <a:endParaRPr lang="en-GB" sz="2400" b="1" dirty="0">
                <a:solidFill>
                  <a:schemeClr val="bg1"/>
                </a:solidFill>
              </a:endParaRPr>
            </a:p>
          </p:txBody>
        </p:sp>
        <p:sp>
          <p:nvSpPr>
            <p:cNvPr id="23" name="Rectangle 22"/>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24" name="Group 23"/>
          <p:cNvGrpSpPr/>
          <p:nvPr/>
        </p:nvGrpSpPr>
        <p:grpSpPr>
          <a:xfrm>
            <a:off x="6759781" y="2348880"/>
            <a:ext cx="1832807" cy="662880"/>
            <a:chOff x="907713" y="1593182"/>
            <a:chExt cx="2448272" cy="662880"/>
          </a:xfrm>
        </p:grpSpPr>
        <p:sp>
          <p:nvSpPr>
            <p:cNvPr id="25" name="TextBox 24"/>
            <p:cNvSpPr txBox="1"/>
            <p:nvPr/>
          </p:nvSpPr>
          <p:spPr>
            <a:xfrm>
              <a:off x="1184712" y="1693789"/>
              <a:ext cx="1940066" cy="461665"/>
            </a:xfrm>
            <a:prstGeom prst="rect">
              <a:avLst/>
            </a:prstGeom>
            <a:noFill/>
          </p:spPr>
          <p:txBody>
            <a:bodyPr wrap="square" rtlCol="0">
              <a:spAutoFit/>
            </a:bodyPr>
            <a:lstStyle/>
            <a:p>
              <a:r>
                <a:rPr lang="en-GB" sz="2400" b="1" dirty="0" smtClean="0">
                  <a:solidFill>
                    <a:schemeClr val="bg1"/>
                  </a:solidFill>
                </a:rPr>
                <a:t>Monism</a:t>
              </a:r>
              <a:endParaRPr lang="en-GB" sz="2400" b="1" dirty="0">
                <a:solidFill>
                  <a:schemeClr val="bg1"/>
                </a:solidFill>
              </a:endParaRPr>
            </a:p>
          </p:txBody>
        </p:sp>
        <p:sp>
          <p:nvSpPr>
            <p:cNvPr id="26" name="Rectangle 25"/>
            <p:cNvSpPr/>
            <p:nvPr/>
          </p:nvSpPr>
          <p:spPr>
            <a:xfrm>
              <a:off x="907713" y="1593182"/>
              <a:ext cx="2448272"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27" name="Group 26"/>
          <p:cNvGrpSpPr/>
          <p:nvPr/>
        </p:nvGrpSpPr>
        <p:grpSpPr>
          <a:xfrm>
            <a:off x="3615174" y="6012659"/>
            <a:ext cx="2464251" cy="662880"/>
            <a:chOff x="64229" y="1593182"/>
            <a:chExt cx="3291757" cy="662880"/>
          </a:xfrm>
        </p:grpSpPr>
        <p:sp>
          <p:nvSpPr>
            <p:cNvPr id="28" name="TextBox 27"/>
            <p:cNvSpPr txBox="1"/>
            <p:nvPr/>
          </p:nvSpPr>
          <p:spPr>
            <a:xfrm>
              <a:off x="64229" y="1693789"/>
              <a:ext cx="3060550" cy="461665"/>
            </a:xfrm>
            <a:prstGeom prst="rect">
              <a:avLst/>
            </a:prstGeom>
            <a:noFill/>
          </p:spPr>
          <p:txBody>
            <a:bodyPr wrap="square" rtlCol="0">
              <a:spAutoFit/>
            </a:bodyPr>
            <a:lstStyle/>
            <a:p>
              <a:r>
                <a:rPr lang="en-GB" sz="2400" b="1" dirty="0" smtClean="0">
                  <a:solidFill>
                    <a:schemeClr val="tx1">
                      <a:lumMod val="95000"/>
                      <a:lumOff val="5000"/>
                    </a:schemeClr>
                  </a:solidFill>
                </a:rPr>
                <a:t>Anthropocentric</a:t>
              </a:r>
              <a:endParaRPr lang="en-GB" sz="2400" b="1" dirty="0">
                <a:solidFill>
                  <a:schemeClr val="tx1">
                    <a:lumMod val="95000"/>
                    <a:lumOff val="5000"/>
                  </a:schemeClr>
                </a:solidFill>
              </a:endParaRPr>
            </a:p>
          </p:txBody>
        </p:sp>
        <p:sp>
          <p:nvSpPr>
            <p:cNvPr id="29" name="Rectangle 28"/>
            <p:cNvSpPr/>
            <p:nvPr/>
          </p:nvSpPr>
          <p:spPr>
            <a:xfrm>
              <a:off x="64230" y="1593182"/>
              <a:ext cx="3291756" cy="66288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p>
          </p:txBody>
        </p:sp>
      </p:grpSp>
      <p:grpSp>
        <p:nvGrpSpPr>
          <p:cNvPr id="30" name="Group 29"/>
          <p:cNvGrpSpPr/>
          <p:nvPr/>
        </p:nvGrpSpPr>
        <p:grpSpPr>
          <a:xfrm>
            <a:off x="6449285" y="5782986"/>
            <a:ext cx="2672285" cy="931604"/>
            <a:chOff x="-213664" y="1593182"/>
            <a:chExt cx="3569650" cy="931604"/>
          </a:xfrm>
        </p:grpSpPr>
        <p:sp>
          <p:nvSpPr>
            <p:cNvPr id="31" name="TextBox 30"/>
            <p:cNvSpPr txBox="1"/>
            <p:nvPr/>
          </p:nvSpPr>
          <p:spPr>
            <a:xfrm>
              <a:off x="-213664" y="1693789"/>
              <a:ext cx="3338443" cy="830997"/>
            </a:xfrm>
            <a:prstGeom prst="rect">
              <a:avLst/>
            </a:prstGeom>
            <a:noFill/>
          </p:spPr>
          <p:txBody>
            <a:bodyPr wrap="square" rtlCol="0">
              <a:spAutoFit/>
            </a:bodyPr>
            <a:lstStyle/>
            <a:p>
              <a:pPr algn="ctr"/>
              <a:r>
                <a:rPr lang="en-GB" sz="2400" b="1" dirty="0" smtClean="0">
                  <a:solidFill>
                    <a:schemeClr val="tx1">
                      <a:lumMod val="95000"/>
                      <a:lumOff val="5000"/>
                    </a:schemeClr>
                  </a:solidFill>
                </a:rPr>
                <a:t>Non Anthropocentric</a:t>
              </a:r>
              <a:endParaRPr lang="en-GB" sz="2400" b="1" dirty="0">
                <a:solidFill>
                  <a:schemeClr val="tx1">
                    <a:lumMod val="95000"/>
                    <a:lumOff val="5000"/>
                  </a:schemeClr>
                </a:solidFill>
              </a:endParaRPr>
            </a:p>
          </p:txBody>
        </p:sp>
        <p:sp>
          <p:nvSpPr>
            <p:cNvPr id="32" name="Rectangle 31"/>
            <p:cNvSpPr/>
            <p:nvPr/>
          </p:nvSpPr>
          <p:spPr>
            <a:xfrm>
              <a:off x="-213664" y="1593182"/>
              <a:ext cx="3569650" cy="9316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37" name="Group 36"/>
          <p:cNvGrpSpPr/>
          <p:nvPr/>
        </p:nvGrpSpPr>
        <p:grpSpPr>
          <a:xfrm>
            <a:off x="6267585" y="3372703"/>
            <a:ext cx="2408871" cy="897821"/>
            <a:chOff x="951156" y="1593182"/>
            <a:chExt cx="2404829" cy="1351711"/>
          </a:xfrm>
        </p:grpSpPr>
        <p:sp>
          <p:nvSpPr>
            <p:cNvPr id="38" name="TextBox 37"/>
            <p:cNvSpPr txBox="1"/>
            <p:nvPr/>
          </p:nvSpPr>
          <p:spPr>
            <a:xfrm>
              <a:off x="1184712" y="1693789"/>
              <a:ext cx="2109889" cy="1251104"/>
            </a:xfrm>
            <a:prstGeom prst="rect">
              <a:avLst/>
            </a:prstGeom>
            <a:noFill/>
          </p:spPr>
          <p:txBody>
            <a:bodyPr wrap="square" rtlCol="0">
              <a:spAutoFit/>
            </a:bodyPr>
            <a:lstStyle/>
            <a:p>
              <a:pPr algn="ctr"/>
              <a:r>
                <a:rPr lang="en-GB" sz="2400" b="1" dirty="0" smtClean="0">
                  <a:solidFill>
                    <a:schemeClr val="bg1"/>
                  </a:solidFill>
                </a:rPr>
                <a:t>All is contained in chart</a:t>
              </a:r>
              <a:endParaRPr lang="en-GB" sz="2400" b="1" dirty="0">
                <a:solidFill>
                  <a:schemeClr val="bg1"/>
                </a:solidFill>
              </a:endParaRPr>
            </a:p>
          </p:txBody>
        </p:sp>
        <p:sp>
          <p:nvSpPr>
            <p:cNvPr id="39" name="Rectangle 38"/>
            <p:cNvSpPr/>
            <p:nvPr/>
          </p:nvSpPr>
          <p:spPr>
            <a:xfrm>
              <a:off x="951156" y="1593182"/>
              <a:ext cx="2404829" cy="13009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solidFill>
                  <a:schemeClr val="bg1"/>
                </a:solidFill>
              </a:endParaRPr>
            </a:p>
          </p:txBody>
        </p:sp>
      </p:grpSp>
      <p:grpSp>
        <p:nvGrpSpPr>
          <p:cNvPr id="40" name="Group 39"/>
          <p:cNvGrpSpPr/>
          <p:nvPr/>
        </p:nvGrpSpPr>
        <p:grpSpPr>
          <a:xfrm>
            <a:off x="5626022" y="4591527"/>
            <a:ext cx="3050434" cy="876567"/>
            <a:chOff x="951156" y="1593180"/>
            <a:chExt cx="2404829" cy="1935295"/>
          </a:xfrm>
        </p:grpSpPr>
        <p:sp>
          <p:nvSpPr>
            <p:cNvPr id="41" name="TextBox 40"/>
            <p:cNvSpPr txBox="1"/>
            <p:nvPr/>
          </p:nvSpPr>
          <p:spPr>
            <a:xfrm>
              <a:off x="1184712" y="1693790"/>
              <a:ext cx="2130320" cy="1834685"/>
            </a:xfrm>
            <a:prstGeom prst="rect">
              <a:avLst/>
            </a:prstGeom>
            <a:noFill/>
          </p:spPr>
          <p:txBody>
            <a:bodyPr wrap="square" rtlCol="0">
              <a:spAutoFit/>
            </a:bodyPr>
            <a:lstStyle/>
            <a:p>
              <a:pPr algn="ctr"/>
              <a:r>
                <a:rPr lang="en-GB" sz="2400" b="1" dirty="0" smtClean="0">
                  <a:solidFill>
                    <a:schemeClr val="tx1">
                      <a:lumMod val="95000"/>
                      <a:lumOff val="5000"/>
                    </a:schemeClr>
                  </a:solidFill>
                </a:rPr>
                <a:t>Astrology independent</a:t>
              </a:r>
              <a:endParaRPr lang="en-GB" sz="2400" b="1" dirty="0">
                <a:solidFill>
                  <a:schemeClr val="tx1">
                    <a:lumMod val="95000"/>
                    <a:lumOff val="5000"/>
                  </a:schemeClr>
                </a:solidFill>
              </a:endParaRPr>
            </a:p>
          </p:txBody>
        </p:sp>
        <p:sp>
          <p:nvSpPr>
            <p:cNvPr id="42" name="Rectangle 41"/>
            <p:cNvSpPr/>
            <p:nvPr/>
          </p:nvSpPr>
          <p:spPr>
            <a:xfrm>
              <a:off x="951156" y="1593180"/>
              <a:ext cx="2404829" cy="190775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grpSp>
      <p:cxnSp>
        <p:nvCxnSpPr>
          <p:cNvPr id="44" name="Straight Connector 43"/>
          <p:cNvCxnSpPr/>
          <p:nvPr/>
        </p:nvCxnSpPr>
        <p:spPr>
          <a:xfrm>
            <a:off x="1823274" y="2204864"/>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1823274" y="3277771"/>
            <a:ext cx="0" cy="577254"/>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1768980" y="4591527"/>
            <a:ext cx="0" cy="577254"/>
          </a:xfrm>
          <a:prstGeom prst="line">
            <a:avLst/>
          </a:prstGeom>
          <a:ln w="508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0349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5434" y="240804"/>
            <a:ext cx="8280920" cy="5970865"/>
          </a:xfrm>
          <a:prstGeom prst="rect">
            <a:avLst/>
          </a:prstGeom>
        </p:spPr>
        <p:txBody>
          <a:bodyPr wrap="square">
            <a:spAutoFit/>
          </a:bodyPr>
          <a:lstStyle/>
          <a:p>
            <a:r>
              <a:rPr lang="en-GB" sz="2800" b="1" dirty="0">
                <a:solidFill>
                  <a:srgbClr val="006600"/>
                </a:solidFill>
              </a:rPr>
              <a:t>Dark Green </a:t>
            </a:r>
            <a:r>
              <a:rPr lang="en-GB" sz="2800" b="1" dirty="0" smtClean="0">
                <a:solidFill>
                  <a:srgbClr val="006600"/>
                </a:solidFill>
              </a:rPr>
              <a:t>Astrology</a:t>
            </a:r>
          </a:p>
          <a:p>
            <a:endParaRPr lang="en-GB" dirty="0"/>
          </a:p>
          <a:p>
            <a:r>
              <a:rPr lang="en-GB" sz="2400" dirty="0" smtClean="0"/>
              <a:t>Not </a:t>
            </a:r>
            <a:r>
              <a:rPr lang="en-GB" sz="2400" dirty="0"/>
              <a:t>MASTERING, not CONTROLING</a:t>
            </a:r>
            <a:r>
              <a:rPr lang="en-GB" sz="2400" dirty="0" smtClean="0"/>
              <a:t>,</a:t>
            </a:r>
          </a:p>
          <a:p>
            <a:r>
              <a:rPr lang="en-GB" sz="2400" dirty="0" smtClean="0"/>
              <a:t>	 </a:t>
            </a:r>
            <a:r>
              <a:rPr lang="en-GB" sz="2400" dirty="0"/>
              <a:t>not assuming that the individual is the only one that exist in the metaphysical landscape and think that they have the power to alter and change it for their personal advancement which disregards all other people and their issues.  </a:t>
            </a:r>
            <a:endParaRPr lang="en-GB" sz="2400" dirty="0" smtClean="0"/>
          </a:p>
          <a:p>
            <a:endParaRPr lang="en-GB" sz="2400" dirty="0"/>
          </a:p>
          <a:p>
            <a:r>
              <a:rPr lang="en-GB" sz="2400" dirty="0" smtClean="0"/>
              <a:t>	Instead </a:t>
            </a:r>
            <a:r>
              <a:rPr lang="en-GB" sz="2400" dirty="0"/>
              <a:t>when </a:t>
            </a:r>
            <a:r>
              <a:rPr lang="en-GB" sz="2400" dirty="0" smtClean="0"/>
              <a:t>the astrologer seeks to participate, to co-creating</a:t>
            </a:r>
            <a:r>
              <a:rPr lang="en-GB" sz="2400" dirty="0"/>
              <a:t>, then </a:t>
            </a:r>
            <a:r>
              <a:rPr lang="en-GB" sz="2400" dirty="0" smtClean="0"/>
              <a:t>they see themselves as just </a:t>
            </a:r>
            <a:r>
              <a:rPr lang="en-GB" sz="2400" dirty="0"/>
              <a:t>one member of a large complex </a:t>
            </a:r>
            <a:r>
              <a:rPr lang="en-GB" sz="2400" dirty="0" smtClean="0"/>
              <a:t>environment.</a:t>
            </a:r>
          </a:p>
          <a:p>
            <a:endParaRPr lang="en-GB" sz="2400" dirty="0"/>
          </a:p>
          <a:p>
            <a:r>
              <a:rPr lang="en-GB" sz="2400" dirty="0" smtClean="0"/>
              <a:t>I am suggesting that this ‘</a:t>
            </a:r>
            <a:r>
              <a:rPr lang="en-GB" sz="2400" dirty="0"/>
              <a:t>Dark Green’ </a:t>
            </a:r>
            <a:r>
              <a:rPr lang="en-GB" sz="2400" dirty="0" smtClean="0"/>
              <a:t>Astrology. Borrowing </a:t>
            </a:r>
            <a:r>
              <a:rPr lang="en-GB" sz="2400" dirty="0"/>
              <a:t>from James Lovelock who put forward the Gaia theory in 1979 and now used by </a:t>
            </a:r>
            <a:r>
              <a:rPr lang="en-GB" sz="2400" dirty="0" err="1"/>
              <a:t>Bron</a:t>
            </a:r>
            <a:r>
              <a:rPr lang="en-GB" sz="2400" dirty="0"/>
              <a:t> Taylor in terms of ‘dark green spirituality’ </a:t>
            </a:r>
            <a:r>
              <a:rPr lang="en-GB" sz="2400" b="1" dirty="0"/>
              <a:t>where nature, not the individual human,  is sacred</a:t>
            </a:r>
            <a:r>
              <a:rPr lang="en-GB" sz="2400" dirty="0"/>
              <a:t>. </a:t>
            </a:r>
          </a:p>
        </p:txBody>
      </p:sp>
      <p:sp>
        <p:nvSpPr>
          <p:cNvPr id="4" name="TextBox 3"/>
          <p:cNvSpPr txBox="1"/>
          <p:nvPr/>
        </p:nvSpPr>
        <p:spPr>
          <a:xfrm>
            <a:off x="533872" y="6211669"/>
            <a:ext cx="7992888" cy="646331"/>
          </a:xfrm>
          <a:prstGeom prst="rect">
            <a:avLst/>
          </a:prstGeom>
          <a:noFill/>
        </p:spPr>
        <p:txBody>
          <a:bodyPr wrap="square" rtlCol="0">
            <a:spAutoFit/>
          </a:bodyPr>
          <a:lstStyle/>
          <a:p>
            <a:r>
              <a:rPr lang="en-GB" dirty="0" err="1"/>
              <a:t>Bron</a:t>
            </a:r>
            <a:r>
              <a:rPr lang="en-GB" dirty="0"/>
              <a:t>, Taylor. </a:t>
            </a:r>
            <a:r>
              <a:rPr lang="en-GB" i="1" dirty="0"/>
              <a:t>Introducing Religion and Dark Green Religion </a:t>
            </a:r>
            <a:r>
              <a:rPr lang="en-GB" dirty="0"/>
              <a:t>Oakland: University of California Press, 2010.</a:t>
            </a:r>
          </a:p>
        </p:txBody>
      </p:sp>
    </p:spTree>
    <p:extLst>
      <p:ext uri="{BB962C8B-B14F-4D97-AF65-F5344CB8AC3E}">
        <p14:creationId xmlns:p14="http://schemas.microsoft.com/office/powerpoint/2010/main" val="2975878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04664"/>
            <a:ext cx="3379836" cy="523220"/>
          </a:xfrm>
          <a:prstGeom prst="rect">
            <a:avLst/>
          </a:prstGeom>
        </p:spPr>
        <p:txBody>
          <a:bodyPr wrap="none">
            <a:spAutoFit/>
          </a:bodyPr>
          <a:lstStyle/>
          <a:p>
            <a:r>
              <a:rPr lang="en-GB" sz="2800" b="1" dirty="0">
                <a:solidFill>
                  <a:srgbClr val="006600"/>
                </a:solidFill>
              </a:rPr>
              <a:t>Dark Green Astrology</a:t>
            </a:r>
          </a:p>
        </p:txBody>
      </p:sp>
      <p:sp>
        <p:nvSpPr>
          <p:cNvPr id="3" name="TextBox 2"/>
          <p:cNvSpPr txBox="1"/>
          <p:nvPr/>
        </p:nvSpPr>
        <p:spPr>
          <a:xfrm>
            <a:off x="467544" y="1124744"/>
            <a:ext cx="7560840" cy="5262979"/>
          </a:xfrm>
          <a:prstGeom prst="rect">
            <a:avLst/>
          </a:prstGeom>
          <a:noFill/>
        </p:spPr>
        <p:txBody>
          <a:bodyPr wrap="square" rtlCol="0">
            <a:spAutoFit/>
          </a:bodyPr>
          <a:lstStyle/>
          <a:p>
            <a:r>
              <a:rPr lang="en-GB" sz="2800" b="1" dirty="0" smtClean="0"/>
              <a:t>Secular</a:t>
            </a:r>
            <a:r>
              <a:rPr lang="en-GB" sz="2800" dirty="0" smtClean="0"/>
              <a:t> – without precluding the divine (tendency towards pantheism)</a:t>
            </a:r>
          </a:p>
          <a:p>
            <a:endParaRPr lang="en-GB" sz="2800" dirty="0"/>
          </a:p>
          <a:p>
            <a:r>
              <a:rPr lang="en-GB" sz="2800" b="1" dirty="0" smtClean="0"/>
              <a:t>Non-anthropocentric</a:t>
            </a:r>
            <a:r>
              <a:rPr lang="en-GB" sz="2800" dirty="0" smtClean="0"/>
              <a:t> – the chart nothing more but also nothing less than a moment in time in the system. </a:t>
            </a:r>
          </a:p>
          <a:p>
            <a:endParaRPr lang="en-GB" sz="2800" dirty="0"/>
          </a:p>
          <a:p>
            <a:r>
              <a:rPr lang="en-GB" sz="2800" b="1" dirty="0" smtClean="0"/>
              <a:t>Participation</a:t>
            </a:r>
            <a:r>
              <a:rPr lang="en-GB" sz="2800" dirty="0" smtClean="0"/>
              <a:t> – The astrologer seeks to engage with the world in a co-creative manner. </a:t>
            </a:r>
          </a:p>
          <a:p>
            <a:endParaRPr lang="en-GB" sz="2800" dirty="0"/>
          </a:p>
          <a:p>
            <a:r>
              <a:rPr lang="en-GB" sz="2800" b="1" dirty="0" smtClean="0"/>
              <a:t>Independent</a:t>
            </a:r>
            <a:r>
              <a:rPr lang="en-GB" sz="2800" dirty="0" smtClean="0"/>
              <a:t> – astrology is viewed as independent from any religious or ideological frameworks. </a:t>
            </a:r>
            <a:endParaRPr lang="en-GB" sz="2800" dirty="0"/>
          </a:p>
        </p:txBody>
      </p:sp>
    </p:spTree>
    <p:extLst>
      <p:ext uri="{BB962C8B-B14F-4D97-AF65-F5344CB8AC3E}">
        <p14:creationId xmlns:p14="http://schemas.microsoft.com/office/powerpoint/2010/main" val="30514182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1683</TotalTime>
  <Words>2682</Words>
  <Application>Microsoft Office PowerPoint</Application>
  <PresentationFormat>On-screen Show (4:3)</PresentationFormat>
  <Paragraphs>171</Paragraphs>
  <Slides>26</Slides>
  <Notes>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Secular astrology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DELLNBX</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Secular elements in contemporary astrology</dc:title>
  <dc:creator>Bernadette Brady</dc:creator>
  <cp:lastModifiedBy>Bernadette Brady</cp:lastModifiedBy>
  <cp:revision>15</cp:revision>
  <dcterms:created xsi:type="dcterms:W3CDTF">2014-06-24T19:20:29Z</dcterms:created>
  <dcterms:modified xsi:type="dcterms:W3CDTF">2014-06-27T07:59:41Z</dcterms:modified>
</cp:coreProperties>
</file>