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82" r:id="rId2"/>
    <p:sldId id="283" r:id="rId3"/>
    <p:sldId id="256" r:id="rId4"/>
    <p:sldId id="284" r:id="rId5"/>
    <p:sldId id="285" r:id="rId6"/>
    <p:sldId id="286" r:id="rId7"/>
    <p:sldId id="288" r:id="rId8"/>
    <p:sldId id="287" r:id="rId9"/>
    <p:sldId id="262" r:id="rId10"/>
    <p:sldId id="263" r:id="rId11"/>
    <p:sldId id="289" r:id="rId12"/>
    <p:sldId id="290" r:id="rId13"/>
    <p:sldId id="291" r:id="rId14"/>
    <p:sldId id="292" r:id="rId15"/>
    <p:sldId id="293" r:id="rId16"/>
    <p:sldId id="299" r:id="rId17"/>
    <p:sldId id="294" r:id="rId18"/>
    <p:sldId id="276" r:id="rId19"/>
    <p:sldId id="295" r:id="rId20"/>
    <p:sldId id="296" r:id="rId21"/>
    <p:sldId id="275" r:id="rId22"/>
    <p:sldId id="300" r:id="rId23"/>
    <p:sldId id="298" r:id="rId24"/>
    <p:sldId id="297" r:id="rId25"/>
    <p:sldId id="301" r:id="rId26"/>
    <p:sldId id="274" r:id="rId27"/>
    <p:sldId id="302" r:id="rId28"/>
    <p:sldId id="277" r:id="rId29"/>
    <p:sldId id="303" r:id="rId30"/>
    <p:sldId id="304" r:id="rId31"/>
    <p:sldId id="305"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94" d="100"/>
          <a:sy n="94" d="100"/>
        </p:scale>
        <p:origin x="-1488" y="-3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10/2/2017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10/2/2017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E9C6FC8-C42B-454D-BD58-5593225F07A8}" type="datetimeFigureOut">
              <a:rPr lang="en-US" smtClean="0"/>
              <a:t>10/2/2017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E9C6FC8-C42B-454D-BD58-5593225F07A8}" type="datetimeFigureOut">
              <a:rPr lang="en-US" smtClean="0"/>
              <a:t>10/2/2017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E9C6FC8-C42B-454D-BD58-5593225F07A8}" type="datetimeFigureOut">
              <a:rPr lang="en-US" smtClean="0"/>
              <a:t>10/2/2017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E9C6FC8-C42B-454D-BD58-5593225F07A8}" type="datetimeFigureOut">
              <a:rPr lang="en-US" smtClean="0"/>
              <a:t>10/2/2017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C6FC8-C42B-454D-BD58-5593225F07A8}" type="datetimeFigureOut">
              <a:rPr lang="en-US" smtClean="0"/>
              <a:t>10/2/2017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10/2/2017</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03C5E26D-9379-204A-82EE-B790569D1B0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10/2/2017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10/2/2017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10/2/2017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0E9C6FC8-C42B-454D-BD58-5593225F07A8}" type="datetimeFigureOut">
              <a:rPr lang="en-US" smtClean="0"/>
              <a:t>10/2/2017</a:t>
            </a:fld>
            <a:endParaRPr lang="en-U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03C5E26D-9379-204A-82EE-B790569D1B0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108772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312834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705352" y="1628803"/>
            <a:ext cx="5648623" cy="1204306"/>
          </a:xfrm>
        </p:spPr>
        <p:txBody>
          <a:bodyPr/>
          <a:lstStyle/>
          <a:p>
            <a:r>
              <a:rPr lang="en-US" sz="4000" dirty="0" smtClean="0"/>
              <a:t>Week 7</a:t>
            </a:r>
            <a:r>
              <a:rPr lang="en-US" sz="4000" cap="none" dirty="0" smtClean="0"/>
              <a:t>i</a:t>
            </a:r>
            <a:r>
              <a:rPr lang="en-US" sz="4000" dirty="0" smtClean="0"/>
              <a:t>: History 1</a:t>
            </a:r>
            <a:endParaRPr lang="en-US" sz="4000" dirty="0"/>
          </a:p>
        </p:txBody>
      </p:sp>
      <p:sp>
        <p:nvSpPr>
          <p:cNvPr id="3" name="Subtitle 2"/>
          <p:cNvSpPr>
            <a:spLocks noGrp="1"/>
          </p:cNvSpPr>
          <p:nvPr>
            <p:ph type="subTitle" idx="1"/>
          </p:nvPr>
        </p:nvSpPr>
        <p:spPr>
          <a:xfrm rot="19140000">
            <a:off x="1212275" y="2318524"/>
            <a:ext cx="6511131" cy="329259"/>
          </a:xfrm>
        </p:spPr>
        <p:txBody>
          <a:bodyPr>
            <a:noAutofit/>
          </a:bodyPr>
          <a:lstStyle/>
          <a:p>
            <a:r>
              <a:rPr lang="en-US" dirty="0" smtClean="0"/>
              <a:t>An overview of Christian History - The beginning to the Middle Ages</a:t>
            </a:r>
            <a:endParaRPr lang="en-US" dirty="0"/>
          </a:p>
        </p:txBody>
      </p:sp>
    </p:spTree>
    <p:extLst>
      <p:ext uri="{BB962C8B-B14F-4D97-AF65-F5344CB8AC3E}">
        <p14:creationId xmlns:p14="http://schemas.microsoft.com/office/powerpoint/2010/main" val="3027951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History 1</a:t>
            </a:r>
            <a:endParaRPr lang="en-GB" sz="4000" dirty="0"/>
          </a:p>
        </p:txBody>
      </p:sp>
      <p:sp>
        <p:nvSpPr>
          <p:cNvPr id="3" name="Content Placeholder 2"/>
          <p:cNvSpPr>
            <a:spLocks noGrp="1"/>
          </p:cNvSpPr>
          <p:nvPr>
            <p:ph idx="1"/>
          </p:nvPr>
        </p:nvSpPr>
        <p:spPr>
          <a:xfrm>
            <a:off x="4749552" y="2579290"/>
            <a:ext cx="3807779" cy="3324687"/>
          </a:xfrm>
        </p:spPr>
        <p:txBody>
          <a:bodyPr>
            <a:noAutofit/>
          </a:bodyPr>
          <a:lstStyle/>
          <a:p>
            <a:pPr marL="0" indent="0"/>
            <a:r>
              <a:rPr lang="en-GB" sz="3000" b="0" dirty="0" smtClean="0"/>
              <a:t>Why History matters</a:t>
            </a:r>
          </a:p>
          <a:p>
            <a:pPr marL="0" indent="0"/>
            <a:endParaRPr lang="en-GB" sz="3000" b="0" dirty="0" smtClean="0"/>
          </a:p>
          <a:p>
            <a:pPr marL="0" indent="0"/>
            <a:r>
              <a:rPr lang="en-GB" sz="3000" b="0" dirty="0" smtClean="0"/>
              <a:t>Paul</a:t>
            </a:r>
          </a:p>
          <a:p>
            <a:pPr marL="0" indent="0"/>
            <a:endParaRPr lang="en-GB" sz="3000" b="0" dirty="0"/>
          </a:p>
          <a:p>
            <a:pPr marL="0" indent="0"/>
            <a:r>
              <a:rPr lang="en-GB" sz="3000" b="0" dirty="0" smtClean="0"/>
              <a:t>The Church Fathers</a:t>
            </a:r>
          </a:p>
          <a:p>
            <a:pPr marL="0" indent="0"/>
            <a:endParaRPr lang="en-GB" sz="3000" b="0" dirty="0" smtClean="0"/>
          </a:p>
          <a:p>
            <a:pPr marL="0" indent="0"/>
            <a:r>
              <a:rPr lang="en-GB" sz="3000" b="0" dirty="0" smtClean="0"/>
              <a:t>Anselm &amp; Aquinas</a:t>
            </a:r>
            <a:endParaRPr lang="en-GB" sz="3000" b="0" dirty="0"/>
          </a:p>
        </p:txBody>
      </p:sp>
      <p:sp>
        <p:nvSpPr>
          <p:cNvPr id="4" name="Text Placeholder 3"/>
          <p:cNvSpPr>
            <a:spLocks noGrp="1"/>
          </p:cNvSpPr>
          <p:nvPr>
            <p:ph type="body" sz="half" idx="2"/>
          </p:nvPr>
        </p:nvSpPr>
        <p:spPr/>
        <p:txBody>
          <a:bodyPr/>
          <a:lstStyle/>
          <a:p>
            <a:r>
              <a:rPr lang="en-GB" dirty="0" smtClean="0"/>
              <a:t>WHAT HAPPENED AND WHY IT MATTERS</a:t>
            </a:r>
            <a:endParaRPr lang="en-GB" dirty="0"/>
          </a:p>
        </p:txBody>
      </p:sp>
    </p:spTree>
    <p:extLst>
      <p:ext uri="{BB962C8B-B14F-4D97-AF65-F5344CB8AC3E}">
        <p14:creationId xmlns:p14="http://schemas.microsoft.com/office/powerpoint/2010/main" val="1206955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pPr marL="0" indent="0"/>
            <a:r>
              <a:rPr lang="en-GB" dirty="0" smtClean="0"/>
              <a:t>Why does history matter?</a:t>
            </a:r>
          </a:p>
          <a:p>
            <a:pPr marL="0" indent="0"/>
            <a:endParaRPr lang="en-GB" dirty="0"/>
          </a:p>
          <a:p>
            <a:pPr marL="0" indent="0"/>
            <a:r>
              <a:rPr lang="en-GB" dirty="0" smtClean="0"/>
              <a:t>What does history do?</a:t>
            </a:r>
          </a:p>
          <a:p>
            <a:pPr marL="0" indent="0"/>
            <a:endParaRPr lang="en-GB" dirty="0"/>
          </a:p>
          <a:p>
            <a:pPr marL="0" indent="0"/>
            <a:r>
              <a:rPr lang="en-GB" dirty="0" smtClean="0"/>
              <a:t>What does history tell us?</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30431" y="1188720"/>
            <a:ext cx="4300477" cy="2810669"/>
          </a:xfrm>
        </p:spPr>
      </p:pic>
      <p:sp>
        <p:nvSpPr>
          <p:cNvPr id="4" name="Title 3"/>
          <p:cNvSpPr>
            <a:spLocks noGrp="1"/>
          </p:cNvSpPr>
          <p:nvPr>
            <p:ph type="title"/>
          </p:nvPr>
        </p:nvSpPr>
        <p:spPr/>
        <p:txBody>
          <a:bodyPr/>
          <a:lstStyle/>
          <a:p>
            <a:r>
              <a:rPr lang="en-GB" dirty="0" smtClean="0"/>
              <a:t>History 1</a:t>
            </a:r>
            <a:endParaRPr lang="en-GB" dirty="0"/>
          </a:p>
        </p:txBody>
      </p:sp>
    </p:spTree>
    <p:extLst>
      <p:ext uri="{BB962C8B-B14F-4D97-AF65-F5344CB8AC3E}">
        <p14:creationId xmlns:p14="http://schemas.microsoft.com/office/powerpoint/2010/main" val="3439057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Paul</a:t>
            </a:r>
            <a:endParaRPr lang="en-GB" sz="4000" dirty="0"/>
          </a:p>
        </p:txBody>
      </p:sp>
      <p:sp>
        <p:nvSpPr>
          <p:cNvPr id="3" name="Text Placeholder 2"/>
          <p:cNvSpPr>
            <a:spLocks noGrp="1"/>
          </p:cNvSpPr>
          <p:nvPr>
            <p:ph type="body" idx="1"/>
          </p:nvPr>
        </p:nvSpPr>
        <p:spPr/>
        <p:txBody>
          <a:bodyPr/>
          <a:lstStyle/>
          <a:p>
            <a:r>
              <a:rPr lang="en-GB" dirty="0" smtClean="0"/>
              <a:t>Travels and significance</a:t>
            </a:r>
            <a:endParaRPr lang="en-GB" dirty="0"/>
          </a:p>
        </p:txBody>
      </p:sp>
    </p:spTree>
    <p:extLst>
      <p:ext uri="{BB962C8B-B14F-4D97-AF65-F5344CB8AC3E}">
        <p14:creationId xmlns:p14="http://schemas.microsoft.com/office/powerpoint/2010/main" val="4115804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was Paul?</a:t>
            </a:r>
            <a:endParaRPr lang="en-GB" dirty="0"/>
          </a:p>
        </p:txBody>
      </p:sp>
      <p:sp>
        <p:nvSpPr>
          <p:cNvPr id="3" name="Content Placeholder 2"/>
          <p:cNvSpPr>
            <a:spLocks noGrp="1"/>
          </p:cNvSpPr>
          <p:nvPr>
            <p:ph idx="1"/>
          </p:nvPr>
        </p:nvSpPr>
        <p:spPr/>
        <p:txBody>
          <a:bodyPr>
            <a:normAutofit fontScale="92500" lnSpcReduction="20000"/>
          </a:bodyPr>
          <a:lstStyle/>
          <a:p>
            <a:pPr marL="0" indent="0"/>
            <a:r>
              <a:rPr lang="en-GB" b="0" dirty="0"/>
              <a:t>Saint Paul is one of the most important and influential of </a:t>
            </a:r>
            <a:r>
              <a:rPr lang="en-GB" b="0" dirty="0" smtClean="0"/>
              <a:t>all Christian figures. </a:t>
            </a:r>
            <a:r>
              <a:rPr lang="en-GB" b="0" dirty="0"/>
              <a:t>Many of his writings are contained in the Canon of the Bible and have influenced the growth and development of the Church since the first century</a:t>
            </a:r>
            <a:r>
              <a:rPr lang="en-GB" b="0" dirty="0" smtClean="0"/>
              <a:t>.</a:t>
            </a:r>
          </a:p>
          <a:p>
            <a:pPr marL="0" indent="0"/>
            <a:endParaRPr lang="en-GB" b="0" dirty="0"/>
          </a:p>
          <a:p>
            <a:pPr marL="0" indent="0"/>
            <a:r>
              <a:rPr lang="en-GB" b="0" dirty="0"/>
              <a:t>St. Paul was originally known as Saul, and he was a Roman citizen and a Pharisee. He even presided over the persecutions of the early Christians and was present at the martyrdom of St. Stephen</a:t>
            </a:r>
            <a:r>
              <a:rPr lang="en-GB" b="0" dirty="0" smtClean="0"/>
              <a:t>.</a:t>
            </a:r>
          </a:p>
          <a:p>
            <a:pPr marL="0" indent="0"/>
            <a:endParaRPr lang="en-GB" b="0" dirty="0"/>
          </a:p>
          <a:p>
            <a:pPr marL="0" indent="0"/>
            <a:r>
              <a:rPr lang="en-GB" b="0" dirty="0"/>
              <a:t>However, Saul experienced a powerful vision that caused him to convert to Christianity while on the road to Damascus. He was duly baptized and took the name Paul.</a:t>
            </a:r>
          </a:p>
          <a:p>
            <a:pPr marL="0" indent="0"/>
            <a:endParaRPr lang="en-GB" dirty="0" smtClean="0"/>
          </a:p>
          <a:p>
            <a:pPr marL="0" indent="0"/>
            <a:r>
              <a:rPr lang="en-GB" b="0" dirty="0"/>
              <a:t>Paul is among the most famous, intelligent and influential of the apostles. </a:t>
            </a:r>
            <a:r>
              <a:rPr lang="en-GB" b="0" dirty="0" smtClean="0"/>
              <a:t>He is probably most responsible for the shape that Christianity took and for significant features of the Christianity we have today. </a:t>
            </a:r>
            <a:endParaRPr lang="en-GB" dirty="0"/>
          </a:p>
        </p:txBody>
      </p:sp>
    </p:spTree>
    <p:extLst>
      <p:ext uri="{BB962C8B-B14F-4D97-AF65-F5344CB8AC3E}">
        <p14:creationId xmlns:p14="http://schemas.microsoft.com/office/powerpoint/2010/main" val="1434496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US" b="0" dirty="0"/>
              <a:t>Begun around </a:t>
            </a:r>
            <a:r>
              <a:rPr lang="en-US" b="0" dirty="0" smtClean="0"/>
              <a:t>44AD; </a:t>
            </a:r>
            <a:r>
              <a:rPr lang="en-US" b="0" dirty="0"/>
              <a:t>ended by </a:t>
            </a:r>
            <a:r>
              <a:rPr lang="en-US" b="0" dirty="0" smtClean="0"/>
              <a:t>50AD</a:t>
            </a:r>
          </a:p>
          <a:p>
            <a:pPr marL="0" indent="0"/>
            <a:endParaRPr lang="en-US" b="0" dirty="0"/>
          </a:p>
          <a:p>
            <a:pPr marL="0" indent="0"/>
            <a:r>
              <a:rPr lang="en-US" b="0" dirty="0" smtClean="0"/>
              <a:t>Barnabas &amp; Mark</a:t>
            </a:r>
          </a:p>
          <a:p>
            <a:pPr marL="0" indent="0"/>
            <a:endParaRPr lang="en-US" b="0" dirty="0"/>
          </a:p>
          <a:p>
            <a:pPr marL="0" indent="0"/>
            <a:r>
              <a:rPr lang="en-US" b="0" dirty="0" smtClean="0"/>
              <a:t>Antioch</a:t>
            </a:r>
          </a:p>
          <a:p>
            <a:pPr marL="0" indent="0"/>
            <a:endParaRPr lang="en-US" b="0" dirty="0"/>
          </a:p>
          <a:p>
            <a:pPr marL="0" indent="0"/>
            <a:r>
              <a:rPr lang="en-US" b="0" dirty="0"/>
              <a:t>Seleucia, Cyprus, </a:t>
            </a:r>
            <a:r>
              <a:rPr lang="en-US" b="0" dirty="0" err="1"/>
              <a:t>Perga</a:t>
            </a:r>
            <a:r>
              <a:rPr lang="en-US" b="0" dirty="0"/>
              <a:t> in Pamphylia (Mark then went to Jerusalem; Paul and Barnabas turn to the Gentiles), </a:t>
            </a:r>
            <a:r>
              <a:rPr lang="en-US" b="0" dirty="0" err="1"/>
              <a:t>Iconium</a:t>
            </a:r>
            <a:r>
              <a:rPr lang="en-US" b="0" dirty="0"/>
              <a:t>, </a:t>
            </a:r>
            <a:r>
              <a:rPr lang="en-US" b="0" dirty="0" err="1"/>
              <a:t>Lystra</a:t>
            </a:r>
            <a:r>
              <a:rPr lang="en-US" b="0" dirty="0"/>
              <a:t>, </a:t>
            </a:r>
            <a:r>
              <a:rPr lang="en-US" b="0" dirty="0" err="1"/>
              <a:t>Derbe</a:t>
            </a:r>
            <a:r>
              <a:rPr lang="en-US" b="0" dirty="0" smtClean="0"/>
              <a:t>.</a:t>
            </a:r>
          </a:p>
          <a:p>
            <a:pPr marL="0" indent="0"/>
            <a:endParaRPr lang="en-GB" b="0" dirty="0"/>
          </a:p>
          <a:p>
            <a:pPr marL="0" indent="0"/>
            <a:r>
              <a:rPr lang="en-US" b="0" dirty="0"/>
              <a:t>They then retrace their steps to Antioch.</a:t>
            </a:r>
            <a:endParaRPr lang="en-GB" b="0"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86070" y="365760"/>
            <a:ext cx="2650490" cy="4361949"/>
          </a:xfrm>
        </p:spPr>
      </p:pic>
      <p:sp>
        <p:nvSpPr>
          <p:cNvPr id="4" name="Title 3"/>
          <p:cNvSpPr>
            <a:spLocks noGrp="1"/>
          </p:cNvSpPr>
          <p:nvPr>
            <p:ph type="title"/>
          </p:nvPr>
        </p:nvSpPr>
        <p:spPr/>
        <p:txBody>
          <a:bodyPr/>
          <a:lstStyle/>
          <a:p>
            <a:r>
              <a:rPr lang="en-GB" dirty="0" smtClean="0"/>
              <a:t>Paul’s First Journey</a:t>
            </a:r>
            <a:endParaRPr lang="en-GB" dirty="0"/>
          </a:p>
        </p:txBody>
      </p:sp>
    </p:spTree>
    <p:extLst>
      <p:ext uri="{BB962C8B-B14F-4D97-AF65-F5344CB8AC3E}">
        <p14:creationId xmlns:p14="http://schemas.microsoft.com/office/powerpoint/2010/main" val="2481070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Paul’s Second Missionary Journey</a:t>
            </a:r>
            <a:endParaRPr lang="en-US" dirty="0"/>
          </a:p>
        </p:txBody>
      </p:sp>
      <p:sp>
        <p:nvSpPr>
          <p:cNvPr id="3" name="Content Placeholder 2"/>
          <p:cNvSpPr>
            <a:spLocks noGrp="1"/>
          </p:cNvSpPr>
          <p:nvPr>
            <p:ph idx="1"/>
          </p:nvPr>
        </p:nvSpPr>
        <p:spPr/>
        <p:txBody>
          <a:bodyPr>
            <a:normAutofit lnSpcReduction="10000"/>
          </a:bodyPr>
          <a:lstStyle/>
          <a:p>
            <a:pPr marL="0" indent="0"/>
            <a:r>
              <a:rPr lang="en-US" b="0" dirty="0" smtClean="0"/>
              <a:t>Begins around 51 CE; ends around 53-54 CE</a:t>
            </a:r>
          </a:p>
          <a:p>
            <a:pPr marL="0" indent="0"/>
            <a:endParaRPr lang="en-US" b="0" dirty="0" smtClean="0"/>
          </a:p>
          <a:p>
            <a:pPr marL="0" indent="0"/>
            <a:r>
              <a:rPr lang="en-US" b="0" dirty="0" smtClean="0"/>
              <a:t>Silas</a:t>
            </a:r>
          </a:p>
          <a:p>
            <a:pPr marL="0" indent="0"/>
            <a:endParaRPr lang="en-US" b="0" dirty="0" smtClean="0"/>
          </a:p>
          <a:p>
            <a:pPr marL="0" indent="0"/>
            <a:r>
              <a:rPr lang="en-US" b="0" dirty="0"/>
              <a:t>Syria and Cilicia (now southeastern Turkey); </a:t>
            </a:r>
            <a:r>
              <a:rPr lang="en-US" b="0" dirty="0" err="1"/>
              <a:t>Derbe</a:t>
            </a:r>
            <a:r>
              <a:rPr lang="en-US" b="0" dirty="0"/>
              <a:t>, </a:t>
            </a:r>
            <a:r>
              <a:rPr lang="en-US" b="0" dirty="0" err="1"/>
              <a:t>Lystra</a:t>
            </a:r>
            <a:r>
              <a:rPr lang="en-US" b="0" dirty="0"/>
              <a:t> (Timothy), Phrygia and Galatia; </a:t>
            </a:r>
            <a:r>
              <a:rPr lang="en-US" b="0" dirty="0" err="1"/>
              <a:t>Mysia</a:t>
            </a:r>
            <a:r>
              <a:rPr lang="en-US" b="0" dirty="0"/>
              <a:t> to Troas, the island of </a:t>
            </a:r>
            <a:r>
              <a:rPr lang="en-US" b="0" dirty="0" err="1"/>
              <a:t>Samothracia</a:t>
            </a:r>
            <a:r>
              <a:rPr lang="en-US" b="0" dirty="0"/>
              <a:t>,, </a:t>
            </a:r>
            <a:r>
              <a:rPr lang="en-US" b="0" dirty="0" err="1"/>
              <a:t>Neapolis</a:t>
            </a:r>
            <a:r>
              <a:rPr lang="en-US" b="0" dirty="0"/>
              <a:t> (now northern Greece), Philippi, </a:t>
            </a:r>
            <a:r>
              <a:rPr lang="en-US" b="0" dirty="0" err="1"/>
              <a:t>Amphipolis</a:t>
            </a:r>
            <a:r>
              <a:rPr lang="en-US" b="0" dirty="0"/>
              <a:t>, </a:t>
            </a:r>
            <a:r>
              <a:rPr lang="en-US" b="0" dirty="0" err="1"/>
              <a:t>Appolonia</a:t>
            </a:r>
            <a:r>
              <a:rPr lang="en-US" b="0" dirty="0"/>
              <a:t>, Thessalonica, Berea, Achaia, Athens, Corinth (where he stays a year and a half) </a:t>
            </a:r>
            <a:endParaRPr lang="en-US" b="0" dirty="0" smtClean="0"/>
          </a:p>
          <a:p>
            <a:pPr marL="0" indent="0"/>
            <a:endParaRPr lang="en-GB" b="0" dirty="0"/>
          </a:p>
          <a:p>
            <a:pPr marL="0" indent="0"/>
            <a:r>
              <a:rPr lang="en-US" b="0" dirty="0"/>
              <a:t>No further mention of Silas</a:t>
            </a:r>
            <a:r>
              <a:rPr lang="en-US" b="0" dirty="0" smtClean="0"/>
              <a:t>.</a:t>
            </a:r>
          </a:p>
          <a:p>
            <a:pPr marL="0" indent="0"/>
            <a:endParaRPr lang="en-GB" b="0" dirty="0"/>
          </a:p>
          <a:p>
            <a:pPr marL="0" indent="0"/>
            <a:r>
              <a:rPr lang="en-US" b="0" dirty="0"/>
              <a:t>From </a:t>
            </a:r>
            <a:r>
              <a:rPr lang="en-US" b="0" dirty="0" smtClean="0"/>
              <a:t>Corinth </a:t>
            </a:r>
            <a:r>
              <a:rPr lang="en-US" b="0" dirty="0"/>
              <a:t>to </a:t>
            </a:r>
            <a:r>
              <a:rPr lang="en-US" b="0" dirty="0" err="1"/>
              <a:t>Cenchrea</a:t>
            </a:r>
            <a:r>
              <a:rPr lang="en-US" b="0" dirty="0"/>
              <a:t>, Ephesus, Caesarea, to Antioch.</a:t>
            </a:r>
            <a:endParaRPr lang="en-GB" b="0" dirty="0"/>
          </a:p>
          <a:p>
            <a:endParaRPr lang="en-US" dirty="0"/>
          </a:p>
        </p:txBody>
      </p:sp>
    </p:spTree>
    <p:extLst>
      <p:ext uri="{BB962C8B-B14F-4D97-AF65-F5344CB8AC3E}">
        <p14:creationId xmlns:p14="http://schemas.microsoft.com/office/powerpoint/2010/main" val="1333583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Paul’s Third Missionary Journey</a:t>
            </a:r>
            <a:endParaRPr lang="en-US" dirty="0"/>
          </a:p>
        </p:txBody>
      </p:sp>
      <p:sp>
        <p:nvSpPr>
          <p:cNvPr id="3" name="Content Placeholder 2"/>
          <p:cNvSpPr>
            <a:spLocks noGrp="1"/>
          </p:cNvSpPr>
          <p:nvPr>
            <p:ph idx="1"/>
          </p:nvPr>
        </p:nvSpPr>
        <p:spPr/>
        <p:txBody>
          <a:bodyPr>
            <a:normAutofit lnSpcReduction="10000"/>
          </a:bodyPr>
          <a:lstStyle/>
          <a:p>
            <a:pPr marL="0" indent="0"/>
            <a:r>
              <a:rPr lang="en-US" b="0" dirty="0" smtClean="0"/>
              <a:t>Begins around 54 CE; ends around 58 CE</a:t>
            </a:r>
          </a:p>
          <a:p>
            <a:pPr marL="0" indent="0"/>
            <a:endParaRPr lang="en-US" b="0" dirty="0" smtClean="0"/>
          </a:p>
          <a:p>
            <a:pPr marL="0" indent="0"/>
            <a:r>
              <a:rPr lang="en-US" b="0" dirty="0"/>
              <a:t>Galatia, Ephesus (where he stayed for 3 years</a:t>
            </a:r>
            <a:r>
              <a:rPr lang="en-US" b="0" dirty="0" smtClean="0"/>
              <a:t>).</a:t>
            </a:r>
          </a:p>
          <a:p>
            <a:pPr marL="0" indent="0"/>
            <a:endParaRPr lang="en-GB" b="0" dirty="0"/>
          </a:p>
          <a:p>
            <a:pPr marL="0" indent="0"/>
            <a:r>
              <a:rPr lang="en-US" b="0" dirty="0"/>
              <a:t>Timothy and Erastus sent ahead into Macedonia</a:t>
            </a:r>
            <a:r>
              <a:rPr lang="en-US" b="0" dirty="0" smtClean="0"/>
              <a:t>.</a:t>
            </a:r>
          </a:p>
          <a:p>
            <a:pPr marL="0" indent="0"/>
            <a:endParaRPr lang="en-GB" b="0" dirty="0"/>
          </a:p>
          <a:p>
            <a:pPr marL="0" indent="0"/>
            <a:r>
              <a:rPr lang="en-US" b="0" dirty="0"/>
              <a:t>Troas, to Macedonia (where he was joined by Titus</a:t>
            </a:r>
            <a:r>
              <a:rPr lang="en-US" b="0" dirty="0" smtClean="0"/>
              <a:t>)</a:t>
            </a:r>
          </a:p>
          <a:p>
            <a:pPr marL="0" indent="0"/>
            <a:endParaRPr lang="en-GB" b="0" dirty="0"/>
          </a:p>
          <a:p>
            <a:pPr marL="0" indent="0"/>
            <a:r>
              <a:rPr lang="en-US" b="0" dirty="0"/>
              <a:t>Corinth, Achaia, Philippi, Troas, </a:t>
            </a:r>
            <a:r>
              <a:rPr lang="en-US" b="0" dirty="0" err="1"/>
              <a:t>Assos</a:t>
            </a:r>
            <a:r>
              <a:rPr lang="en-US" b="0" dirty="0"/>
              <a:t>, </a:t>
            </a:r>
            <a:r>
              <a:rPr lang="en-US" b="0" dirty="0" err="1"/>
              <a:t>Mitylene</a:t>
            </a:r>
            <a:r>
              <a:rPr lang="en-US" b="0" dirty="0"/>
              <a:t>, Chios, Samos, </a:t>
            </a:r>
            <a:r>
              <a:rPr lang="en-US" b="0" dirty="0" err="1"/>
              <a:t>Trogylium</a:t>
            </a:r>
            <a:r>
              <a:rPr lang="en-US" b="0" dirty="0"/>
              <a:t>, and Miletus (now in southwestern Turkey), Coos, Rhodes, </a:t>
            </a:r>
            <a:r>
              <a:rPr lang="en-US" b="0" dirty="0" err="1"/>
              <a:t>Patara</a:t>
            </a:r>
            <a:r>
              <a:rPr lang="en-US" b="0" dirty="0"/>
              <a:t>, </a:t>
            </a:r>
            <a:r>
              <a:rPr lang="en-US" b="0" dirty="0" err="1"/>
              <a:t>Tyre</a:t>
            </a:r>
            <a:r>
              <a:rPr lang="en-US" b="0" dirty="0"/>
              <a:t> (which is now in Lebanon), </a:t>
            </a:r>
            <a:r>
              <a:rPr lang="en-US" b="0" dirty="0" err="1"/>
              <a:t>Ptolemais</a:t>
            </a:r>
            <a:r>
              <a:rPr lang="en-US" b="0" dirty="0"/>
              <a:t>, Caesarea, Jerusalem</a:t>
            </a:r>
            <a:r>
              <a:rPr lang="en-US" b="0" dirty="0" smtClean="0"/>
              <a:t>.</a:t>
            </a:r>
          </a:p>
          <a:p>
            <a:endParaRPr lang="en-US" dirty="0"/>
          </a:p>
        </p:txBody>
      </p:sp>
    </p:spTree>
    <p:extLst>
      <p:ext uri="{BB962C8B-B14F-4D97-AF65-F5344CB8AC3E}">
        <p14:creationId xmlns:p14="http://schemas.microsoft.com/office/powerpoint/2010/main" val="427684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Paul’s Journeys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9821" y="988378"/>
            <a:ext cx="8268243" cy="5371782"/>
          </a:xfrm>
        </p:spPr>
      </p:pic>
    </p:spTree>
    <p:extLst>
      <p:ext uri="{BB962C8B-B14F-4D97-AF65-F5344CB8AC3E}">
        <p14:creationId xmlns:p14="http://schemas.microsoft.com/office/powerpoint/2010/main" val="3215578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Doctrine</a:t>
            </a:r>
            <a:endParaRPr lang="en-GB" sz="4000" dirty="0"/>
          </a:p>
        </p:txBody>
      </p:sp>
      <p:sp>
        <p:nvSpPr>
          <p:cNvPr id="3" name="Text Placeholder 2"/>
          <p:cNvSpPr>
            <a:spLocks noGrp="1"/>
          </p:cNvSpPr>
          <p:nvPr>
            <p:ph type="body" idx="1"/>
          </p:nvPr>
        </p:nvSpPr>
        <p:spPr/>
        <p:txBody>
          <a:bodyPr/>
          <a:lstStyle/>
          <a:p>
            <a:r>
              <a:rPr lang="en-GB" dirty="0" smtClean="0"/>
              <a:t>What it is and how it is made</a:t>
            </a:r>
            <a:endParaRPr lang="en-GB" dirty="0"/>
          </a:p>
        </p:txBody>
      </p:sp>
    </p:spTree>
    <p:extLst>
      <p:ext uri="{BB962C8B-B14F-4D97-AF65-F5344CB8AC3E}">
        <p14:creationId xmlns:p14="http://schemas.microsoft.com/office/powerpoint/2010/main" val="2766556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Doctrine is the delineation of the core beliefs of Christianity – what you must believe to be part of the Christian community and what you must not believe if you wish to remain part of the community</a:t>
            </a:r>
          </a:p>
          <a:p>
            <a:pPr marL="0" indent="0"/>
            <a:endParaRPr lang="en-GB" b="0" dirty="0"/>
          </a:p>
          <a:p>
            <a:pPr marL="0" indent="0"/>
            <a:r>
              <a:rPr lang="en-GB" b="0" dirty="0" smtClean="0"/>
              <a:t>Doctrine is generally propositional – made up of a series of propositions to which one must accede. The doctrine of the Trinity is an example.</a:t>
            </a:r>
            <a:endParaRPr lang="en-GB"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08855" y="1004251"/>
            <a:ext cx="3535045" cy="3177066"/>
          </a:xfrm>
        </p:spPr>
      </p:pic>
      <p:sp>
        <p:nvSpPr>
          <p:cNvPr id="4" name="Title 3"/>
          <p:cNvSpPr>
            <a:spLocks noGrp="1"/>
          </p:cNvSpPr>
          <p:nvPr>
            <p:ph type="title"/>
          </p:nvPr>
        </p:nvSpPr>
        <p:spPr/>
        <p:txBody>
          <a:bodyPr/>
          <a:lstStyle/>
          <a:p>
            <a:r>
              <a:rPr lang="en-GB" dirty="0" smtClean="0"/>
              <a:t>What Is Doctrine?</a:t>
            </a:r>
            <a:endParaRPr lang="en-GB" dirty="0"/>
          </a:p>
        </p:txBody>
      </p:sp>
    </p:spTree>
    <p:extLst>
      <p:ext uri="{BB962C8B-B14F-4D97-AF65-F5344CB8AC3E}">
        <p14:creationId xmlns:p14="http://schemas.microsoft.com/office/powerpoint/2010/main" val="2818290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pPr marL="0" indent="0"/>
            <a:r>
              <a:rPr lang="en-GB" b="0" dirty="0" smtClean="0"/>
              <a:t>So after the travels of Paul and the preaching of the Apostles, why would the church NEED doctrine?</a:t>
            </a:r>
          </a:p>
          <a:p>
            <a:pPr marL="0" indent="0"/>
            <a:endParaRPr lang="en-GB" b="0" dirty="0"/>
          </a:p>
          <a:p>
            <a:pPr marL="0" indent="0"/>
            <a:r>
              <a:rPr lang="en-GB" b="0" dirty="0" smtClean="0"/>
              <a:t>Surely we could all just believe / do whatever we had each been taught to do?</a:t>
            </a:r>
            <a:endParaRPr lang="en-GB" b="0" dirty="0"/>
          </a:p>
        </p:txBody>
      </p:sp>
      <p:sp>
        <p:nvSpPr>
          <p:cNvPr id="3" name="Content Placeholder 2"/>
          <p:cNvSpPr>
            <a:spLocks noGrp="1"/>
          </p:cNvSpPr>
          <p:nvPr>
            <p:ph sz="half" idx="2"/>
          </p:nvPr>
        </p:nvSpPr>
        <p:spPr/>
        <p:txBody>
          <a:bodyPr>
            <a:normAutofit fontScale="85000" lnSpcReduction="20000"/>
          </a:bodyPr>
          <a:lstStyle/>
          <a:p>
            <a:pPr marL="0" indent="0"/>
            <a:r>
              <a:rPr lang="en-GB" b="0" dirty="0" smtClean="0"/>
              <a:t>Doctrine quantifies and qualifies belief – it provides a way of drawing a line between those who are inside and those who are outside.</a:t>
            </a:r>
          </a:p>
          <a:p>
            <a:pPr marL="0" indent="0"/>
            <a:endParaRPr lang="en-GB" b="0" dirty="0"/>
          </a:p>
          <a:p>
            <a:pPr marL="0" indent="0"/>
            <a:r>
              <a:rPr lang="en-GB" b="0" dirty="0" smtClean="0"/>
              <a:t>This leads to issues of authority, structure, hierarchy, and power. </a:t>
            </a:r>
            <a:endParaRPr lang="en-GB" b="0" dirty="0"/>
          </a:p>
        </p:txBody>
      </p:sp>
      <p:sp>
        <p:nvSpPr>
          <p:cNvPr id="4" name="Title 3"/>
          <p:cNvSpPr>
            <a:spLocks noGrp="1"/>
          </p:cNvSpPr>
          <p:nvPr>
            <p:ph type="title"/>
          </p:nvPr>
        </p:nvSpPr>
        <p:spPr/>
        <p:txBody>
          <a:bodyPr/>
          <a:lstStyle/>
          <a:p>
            <a:r>
              <a:rPr lang="en-GB" dirty="0" smtClean="0"/>
              <a:t>Why is doctrine necessary?</a:t>
            </a:r>
            <a:endParaRPr lang="en-GB" dirty="0"/>
          </a:p>
        </p:txBody>
      </p:sp>
    </p:spTree>
    <p:extLst>
      <p:ext uri="{BB962C8B-B14F-4D97-AF65-F5344CB8AC3E}">
        <p14:creationId xmlns:p14="http://schemas.microsoft.com/office/powerpoint/2010/main" val="103357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r>
              <a:rPr lang="en-GB" dirty="0" smtClean="0"/>
              <a:t>God?</a:t>
            </a:r>
          </a:p>
          <a:p>
            <a:endParaRPr lang="en-GB" dirty="0"/>
          </a:p>
          <a:p>
            <a:r>
              <a:rPr lang="en-GB" dirty="0" smtClean="0"/>
              <a:t>Jesus?</a:t>
            </a:r>
          </a:p>
          <a:p>
            <a:endParaRPr lang="en-GB" dirty="0"/>
          </a:p>
          <a:p>
            <a:r>
              <a:rPr lang="en-GB" dirty="0" smtClean="0"/>
              <a:t>People?</a:t>
            </a:r>
          </a:p>
          <a:p>
            <a:endParaRPr lang="en-GB" dirty="0"/>
          </a:p>
          <a:p>
            <a:r>
              <a:rPr lang="en-GB" dirty="0" smtClean="0"/>
              <a:t>Church?</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90440" y="742288"/>
            <a:ext cx="3982720" cy="3813455"/>
          </a:xfrm>
        </p:spPr>
      </p:pic>
      <p:sp>
        <p:nvSpPr>
          <p:cNvPr id="4" name="Title 3"/>
          <p:cNvSpPr>
            <a:spLocks noGrp="1"/>
          </p:cNvSpPr>
          <p:nvPr>
            <p:ph type="title"/>
          </p:nvPr>
        </p:nvSpPr>
        <p:spPr/>
        <p:txBody>
          <a:bodyPr/>
          <a:lstStyle/>
          <a:p>
            <a:r>
              <a:rPr lang="en-GB" dirty="0" smtClean="0"/>
              <a:t>Who makes doctrine?</a:t>
            </a:r>
            <a:endParaRPr lang="en-GB" dirty="0"/>
          </a:p>
        </p:txBody>
      </p:sp>
      <p:sp>
        <p:nvSpPr>
          <p:cNvPr id="6" name="TextBox 5"/>
          <p:cNvSpPr txBox="1"/>
          <p:nvPr/>
        </p:nvSpPr>
        <p:spPr>
          <a:xfrm>
            <a:off x="6177280" y="4555743"/>
            <a:ext cx="1493520" cy="371857"/>
          </a:xfrm>
          <a:prstGeom prst="rect">
            <a:avLst/>
          </a:prstGeom>
          <a:noFill/>
        </p:spPr>
        <p:txBody>
          <a:bodyPr wrap="square" rtlCol="0">
            <a:spAutoFit/>
          </a:bodyPr>
          <a:lstStyle/>
          <a:p>
            <a:r>
              <a:rPr lang="en-GB" b="1" dirty="0" smtClean="0"/>
              <a:t>Really?</a:t>
            </a:r>
            <a:endParaRPr lang="en-GB" b="1" dirty="0"/>
          </a:p>
        </p:txBody>
      </p:sp>
    </p:spTree>
    <p:extLst>
      <p:ext uri="{BB962C8B-B14F-4D97-AF65-F5344CB8AC3E}">
        <p14:creationId xmlns:p14="http://schemas.microsoft.com/office/powerpoint/2010/main" val="551809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Church fathers</a:t>
            </a:r>
            <a:endParaRPr lang="en-GB" dirty="0"/>
          </a:p>
        </p:txBody>
      </p:sp>
      <p:sp>
        <p:nvSpPr>
          <p:cNvPr id="3" name="Text Placeholder 2"/>
          <p:cNvSpPr>
            <a:spLocks noGrp="1"/>
          </p:cNvSpPr>
          <p:nvPr>
            <p:ph type="body" idx="1"/>
          </p:nvPr>
        </p:nvSpPr>
        <p:spPr/>
        <p:txBody>
          <a:bodyPr/>
          <a:lstStyle/>
          <a:p>
            <a:r>
              <a:rPr lang="en-GB" dirty="0" smtClean="0"/>
              <a:t>Old men on god</a:t>
            </a:r>
            <a:endParaRPr lang="en-GB" dirty="0"/>
          </a:p>
        </p:txBody>
      </p:sp>
    </p:spTree>
    <p:extLst>
      <p:ext uri="{BB962C8B-B14F-4D97-AF65-F5344CB8AC3E}">
        <p14:creationId xmlns:p14="http://schemas.microsoft.com/office/powerpoint/2010/main" val="3130304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a:t>
            </a:r>
            <a:r>
              <a:rPr lang="en-GB" dirty="0" err="1" smtClean="0"/>
              <a:t>Cappadocian</a:t>
            </a:r>
            <a:r>
              <a:rPr lang="en-GB" dirty="0" smtClean="0"/>
              <a:t>, &amp; Latin Fathers</a:t>
            </a:r>
            <a:endParaRPr lang="en-GB" dirty="0"/>
          </a:p>
        </p:txBody>
      </p:sp>
      <p:sp>
        <p:nvSpPr>
          <p:cNvPr id="3" name="Text Placeholder 2"/>
          <p:cNvSpPr>
            <a:spLocks noGrp="1"/>
          </p:cNvSpPr>
          <p:nvPr>
            <p:ph type="body" idx="1"/>
          </p:nvPr>
        </p:nvSpPr>
        <p:spPr/>
        <p:txBody>
          <a:bodyPr/>
          <a:lstStyle/>
          <a:p>
            <a:r>
              <a:rPr lang="en-GB" b="1" dirty="0" smtClean="0"/>
              <a:t>Greek &amp; </a:t>
            </a:r>
            <a:r>
              <a:rPr lang="en-GB" b="1" dirty="0" err="1" smtClean="0"/>
              <a:t>cappadocian</a:t>
            </a:r>
            <a:endParaRPr lang="en-GB" b="1" dirty="0"/>
          </a:p>
        </p:txBody>
      </p:sp>
      <p:sp>
        <p:nvSpPr>
          <p:cNvPr id="4" name="Content Placeholder 3"/>
          <p:cNvSpPr>
            <a:spLocks noGrp="1"/>
          </p:cNvSpPr>
          <p:nvPr>
            <p:ph sz="half" idx="2"/>
          </p:nvPr>
        </p:nvSpPr>
        <p:spPr/>
        <p:txBody>
          <a:bodyPr>
            <a:noAutofit/>
          </a:bodyPr>
          <a:lstStyle/>
          <a:p>
            <a:pPr marL="0" indent="0"/>
            <a:r>
              <a:rPr lang="en-US" sz="1200" b="0" i="1" dirty="0" err="1"/>
              <a:t>Irenaeus</a:t>
            </a:r>
            <a:r>
              <a:rPr lang="en-US" sz="1200" b="0" i="1" dirty="0"/>
              <a:t> of Lyons </a:t>
            </a:r>
            <a:r>
              <a:rPr lang="en-US" sz="1200" b="0" i="1" dirty="0" smtClean="0"/>
              <a:t>(c.130-202</a:t>
            </a:r>
            <a:r>
              <a:rPr lang="en-US" sz="1200" b="0" i="1" dirty="0"/>
              <a:t>)</a:t>
            </a:r>
          </a:p>
          <a:p>
            <a:pPr marL="0" indent="0"/>
            <a:r>
              <a:rPr lang="en-US" sz="1200" b="0" dirty="0"/>
              <a:t>Clement of Alexandria (c.150-c.215)</a:t>
            </a:r>
          </a:p>
          <a:p>
            <a:pPr marL="0" indent="0"/>
            <a:r>
              <a:rPr lang="en-US" sz="1200" b="0" dirty="0"/>
              <a:t>Origen of Alexandria (c.185-c.254)</a:t>
            </a:r>
          </a:p>
          <a:p>
            <a:pPr marL="0" indent="0"/>
            <a:r>
              <a:rPr lang="en-US" sz="1200" b="0" dirty="0"/>
              <a:t>Athanasius of Alexandria (c.293-373</a:t>
            </a:r>
            <a:r>
              <a:rPr lang="en-US" sz="1200" b="0" dirty="0" smtClean="0"/>
              <a:t>)</a:t>
            </a:r>
          </a:p>
          <a:p>
            <a:pPr marL="0" indent="0"/>
            <a:r>
              <a:rPr lang="en-US" sz="1200" b="0" dirty="0"/>
              <a:t>Basil the Great (c.329-379)</a:t>
            </a:r>
          </a:p>
          <a:p>
            <a:pPr marL="0" indent="0"/>
            <a:r>
              <a:rPr lang="en-US" sz="1200" b="0" dirty="0"/>
              <a:t>Gregory of Nyssa (335-394)</a:t>
            </a:r>
          </a:p>
          <a:p>
            <a:pPr marL="0" indent="0"/>
            <a:r>
              <a:rPr lang="en-US" sz="1200" b="0" dirty="0"/>
              <a:t>Peter of </a:t>
            </a:r>
            <a:r>
              <a:rPr lang="en-US" sz="1200" b="0" dirty="0" err="1"/>
              <a:t>Sabaste</a:t>
            </a:r>
            <a:r>
              <a:rPr lang="en-US" sz="1200" b="0" dirty="0"/>
              <a:t> (c.340-391)</a:t>
            </a:r>
          </a:p>
          <a:p>
            <a:pPr marL="0" indent="0"/>
            <a:r>
              <a:rPr lang="en-US" sz="1200" b="0" i="1" dirty="0"/>
              <a:t>Gregory </a:t>
            </a:r>
            <a:r>
              <a:rPr lang="en-US" sz="1200" b="0" i="1" dirty="0" err="1"/>
              <a:t>Nazianzus</a:t>
            </a:r>
            <a:r>
              <a:rPr lang="en-US" sz="1200" b="0" i="1" dirty="0"/>
              <a:t> (c.329-390</a:t>
            </a:r>
            <a:r>
              <a:rPr lang="en-US" sz="1200" b="0" i="1" dirty="0" smtClean="0"/>
              <a:t>)</a:t>
            </a:r>
          </a:p>
          <a:p>
            <a:r>
              <a:rPr lang="en-US" sz="1200" b="0" dirty="0"/>
              <a:t>John Chrysostom (c.347-c.407)</a:t>
            </a:r>
          </a:p>
          <a:p>
            <a:r>
              <a:rPr lang="en-US" sz="1200" b="0" dirty="0"/>
              <a:t>Cyril of Alexandria (c.378-444)</a:t>
            </a:r>
          </a:p>
          <a:p>
            <a:r>
              <a:rPr lang="en-US" sz="1200" b="0" dirty="0"/>
              <a:t>Maximus the Confessor (c.580-662)</a:t>
            </a:r>
          </a:p>
          <a:p>
            <a:r>
              <a:rPr lang="en-US" sz="1200" b="0" dirty="0"/>
              <a:t>John of Damascus (c.676-749)</a:t>
            </a:r>
          </a:p>
          <a:p>
            <a:pPr marL="0" indent="0"/>
            <a:endParaRPr lang="en-US" sz="1400" b="0" dirty="0"/>
          </a:p>
          <a:p>
            <a:endParaRPr lang="en-US" sz="1400" dirty="0"/>
          </a:p>
          <a:p>
            <a:endParaRPr lang="en-GB" sz="1400" dirty="0"/>
          </a:p>
        </p:txBody>
      </p:sp>
      <p:sp>
        <p:nvSpPr>
          <p:cNvPr id="5" name="Text Placeholder 4"/>
          <p:cNvSpPr>
            <a:spLocks noGrp="1"/>
          </p:cNvSpPr>
          <p:nvPr>
            <p:ph type="body" sz="quarter" idx="3"/>
          </p:nvPr>
        </p:nvSpPr>
        <p:spPr/>
        <p:txBody>
          <a:bodyPr/>
          <a:lstStyle/>
          <a:p>
            <a:r>
              <a:rPr lang="en-GB" b="1" dirty="0" err="1" smtClean="0"/>
              <a:t>LAtin</a:t>
            </a:r>
            <a:endParaRPr lang="en-GB" b="1" dirty="0"/>
          </a:p>
        </p:txBody>
      </p:sp>
      <p:sp>
        <p:nvSpPr>
          <p:cNvPr id="6" name="Content Placeholder 5"/>
          <p:cNvSpPr>
            <a:spLocks noGrp="1"/>
          </p:cNvSpPr>
          <p:nvPr>
            <p:ph sz="quarter" idx="4"/>
          </p:nvPr>
        </p:nvSpPr>
        <p:spPr/>
        <p:txBody>
          <a:bodyPr>
            <a:noAutofit/>
          </a:bodyPr>
          <a:lstStyle/>
          <a:p>
            <a:pPr marL="0" indent="0"/>
            <a:r>
              <a:rPr lang="en-US" sz="1200" b="0" i="1" dirty="0"/>
              <a:t>Tertullian (c.165-c.225) ‘Father of Latin Christianity’</a:t>
            </a:r>
          </a:p>
          <a:p>
            <a:pPr marL="0" indent="0"/>
            <a:r>
              <a:rPr lang="en-US" sz="1200" b="0" dirty="0" smtClean="0"/>
              <a:t>Cyprian </a:t>
            </a:r>
            <a:r>
              <a:rPr lang="en-US" sz="1200" b="0" dirty="0"/>
              <a:t>of Carthage (d.258)</a:t>
            </a:r>
          </a:p>
          <a:p>
            <a:pPr marL="0" indent="0"/>
            <a:r>
              <a:rPr lang="en-US" sz="1200" b="0" dirty="0"/>
              <a:t>Hilary of Poitiers (c.300-c.368</a:t>
            </a:r>
            <a:r>
              <a:rPr lang="en-US" sz="1200" b="0" dirty="0" smtClean="0"/>
              <a:t>)</a:t>
            </a:r>
          </a:p>
          <a:p>
            <a:pPr marL="0" indent="0"/>
            <a:r>
              <a:rPr lang="en-US" sz="1200" b="0" dirty="0"/>
              <a:t>Ambrose of Milan (337-397)</a:t>
            </a:r>
          </a:p>
          <a:p>
            <a:pPr marL="0" indent="0"/>
            <a:r>
              <a:rPr lang="en-US" sz="1200" b="0" dirty="0"/>
              <a:t>Jerome of </a:t>
            </a:r>
            <a:r>
              <a:rPr lang="en-US" sz="1200" b="0" dirty="0" err="1"/>
              <a:t>Stridonium</a:t>
            </a:r>
            <a:r>
              <a:rPr lang="en-US" sz="1200" b="0" dirty="0"/>
              <a:t> (c.347-420)</a:t>
            </a:r>
          </a:p>
          <a:p>
            <a:pPr marL="0" indent="0"/>
            <a:r>
              <a:rPr lang="en-US" sz="1200" b="0" i="1" dirty="0"/>
              <a:t>Augustine of Hippo (354-430)</a:t>
            </a:r>
          </a:p>
          <a:p>
            <a:pPr marL="0" indent="0"/>
            <a:r>
              <a:rPr lang="en-US" sz="1200" b="0" dirty="0"/>
              <a:t>Gregory the Great (c.540-604)</a:t>
            </a:r>
          </a:p>
          <a:p>
            <a:endParaRPr lang="en-US" dirty="0"/>
          </a:p>
          <a:p>
            <a:endParaRPr lang="en-GB" dirty="0"/>
          </a:p>
        </p:txBody>
      </p:sp>
    </p:spTree>
    <p:extLst>
      <p:ext uri="{BB962C8B-B14F-4D97-AF65-F5344CB8AC3E}">
        <p14:creationId xmlns:p14="http://schemas.microsoft.com/office/powerpoint/2010/main" val="226673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98228" y="1096963"/>
            <a:ext cx="2648593" cy="3713162"/>
          </a:xfrm>
        </p:spPr>
      </p:pic>
      <p:sp>
        <p:nvSpPr>
          <p:cNvPr id="6" name="Content Placeholder 5"/>
          <p:cNvSpPr>
            <a:spLocks noGrp="1"/>
          </p:cNvSpPr>
          <p:nvPr>
            <p:ph sz="half" idx="2"/>
          </p:nvPr>
        </p:nvSpPr>
        <p:spPr/>
        <p:txBody>
          <a:bodyPr>
            <a:normAutofit fontScale="55000" lnSpcReduction="20000"/>
          </a:bodyPr>
          <a:lstStyle/>
          <a:p>
            <a:pPr marL="0" indent="0"/>
            <a:r>
              <a:rPr lang="en-US" b="0" dirty="0" smtClean="0"/>
              <a:t>Against </a:t>
            </a:r>
            <a:r>
              <a:rPr lang="en-US" b="0" dirty="0"/>
              <a:t>the Gnostics</a:t>
            </a:r>
          </a:p>
          <a:p>
            <a:pPr marL="0" indent="0"/>
            <a:endParaRPr lang="en-GB" b="0" dirty="0" smtClean="0"/>
          </a:p>
          <a:p>
            <a:pPr marL="0" indent="0"/>
            <a:r>
              <a:rPr lang="en-GB" b="0" dirty="0" smtClean="0"/>
              <a:t>Gnosticism </a:t>
            </a:r>
            <a:r>
              <a:rPr lang="en-GB" b="0" dirty="0"/>
              <a:t>emerges in the second century as the </a:t>
            </a:r>
            <a:r>
              <a:rPr lang="en-GB" b="0" dirty="0" smtClean="0"/>
              <a:t>Church’s major</a:t>
            </a:r>
            <a:r>
              <a:rPr lang="en-GB" b="0" dirty="0"/>
              <a:t> internal threat.  Gnostic writings claim to be revelation. They claimed to have the </a:t>
            </a:r>
            <a:r>
              <a:rPr lang="en-GB" b="0" i="1" dirty="0"/>
              <a:t>true</a:t>
            </a:r>
            <a:r>
              <a:rPr lang="en-GB" b="0" dirty="0"/>
              <a:t> knowledge. </a:t>
            </a:r>
            <a:endParaRPr lang="en-GB" b="0" dirty="0" smtClean="0"/>
          </a:p>
          <a:p>
            <a:pPr marL="0" indent="0"/>
            <a:endParaRPr lang="en-GB" b="0" dirty="0"/>
          </a:p>
          <a:p>
            <a:pPr marL="0" indent="0"/>
            <a:r>
              <a:rPr lang="en-GB" b="0" dirty="0" smtClean="0"/>
              <a:t>Gnosticism </a:t>
            </a:r>
            <a:r>
              <a:rPr lang="en-GB" b="0" dirty="0"/>
              <a:t>was rooted in “dualism” – good and evil are “forces” that combat one another. Many Gnostic “religions” claimed that the spirit was good but the material world was evil. </a:t>
            </a:r>
            <a:endParaRPr lang="en-GB" b="0" dirty="0" smtClean="0"/>
          </a:p>
          <a:p>
            <a:pPr marL="0" indent="0"/>
            <a:endParaRPr lang="en-US" b="0" dirty="0"/>
          </a:p>
          <a:p>
            <a:pPr marL="0" indent="0"/>
            <a:r>
              <a:rPr lang="en-US" b="0" dirty="0" smtClean="0"/>
              <a:t>God’s </a:t>
            </a:r>
            <a:r>
              <a:rPr lang="en-US" b="0" dirty="0" smtClean="0"/>
              <a:t>work performed by his ‘two hands’ – the Son and the Spirit</a:t>
            </a:r>
            <a:endParaRPr lang="en-US" b="0" dirty="0"/>
          </a:p>
        </p:txBody>
      </p:sp>
      <p:sp>
        <p:nvSpPr>
          <p:cNvPr id="4" name="Title 3"/>
          <p:cNvSpPr>
            <a:spLocks noGrp="1"/>
          </p:cNvSpPr>
          <p:nvPr>
            <p:ph type="title"/>
          </p:nvPr>
        </p:nvSpPr>
        <p:spPr/>
        <p:txBody>
          <a:bodyPr/>
          <a:lstStyle/>
          <a:p>
            <a:r>
              <a:rPr lang="en-US" dirty="0" err="1" smtClean="0"/>
              <a:t>Irenaeus</a:t>
            </a:r>
            <a:r>
              <a:rPr lang="en-US" dirty="0" smtClean="0"/>
              <a:t> (130-202)</a:t>
            </a:r>
            <a:endParaRPr lang="en-US" dirty="0"/>
          </a:p>
        </p:txBody>
      </p:sp>
    </p:spTree>
    <p:extLst>
      <p:ext uri="{BB962C8B-B14F-4D97-AF65-F5344CB8AC3E}">
        <p14:creationId xmlns:p14="http://schemas.microsoft.com/office/powerpoint/2010/main" val="1684773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04240" y="1097280"/>
            <a:ext cx="2684145" cy="3596754"/>
          </a:xfrm>
        </p:spPr>
      </p:pic>
      <p:sp>
        <p:nvSpPr>
          <p:cNvPr id="3" name="Content Placeholder 2"/>
          <p:cNvSpPr>
            <a:spLocks noGrp="1"/>
          </p:cNvSpPr>
          <p:nvPr>
            <p:ph sz="half" idx="2"/>
          </p:nvPr>
        </p:nvSpPr>
        <p:spPr/>
        <p:txBody>
          <a:bodyPr>
            <a:normAutofit fontScale="55000" lnSpcReduction="20000"/>
          </a:bodyPr>
          <a:lstStyle/>
          <a:p>
            <a:pPr marL="0" indent="0"/>
            <a:r>
              <a:rPr lang="en-GB" b="0" dirty="0"/>
              <a:t>Gregory's most significant theological contributions arose from his </a:t>
            </a:r>
            <a:r>
              <a:rPr lang="en-GB" b="0" dirty="0" smtClean="0"/>
              <a:t>defence </a:t>
            </a:r>
            <a:r>
              <a:rPr lang="en-GB" b="0" dirty="0"/>
              <a:t>of the doctrine of the Trinity. </a:t>
            </a:r>
            <a:endParaRPr lang="en-GB" b="0" dirty="0" smtClean="0"/>
          </a:p>
          <a:p>
            <a:pPr marL="0" indent="0"/>
            <a:endParaRPr lang="en-GB" b="0" dirty="0" smtClean="0"/>
          </a:p>
          <a:p>
            <a:pPr marL="0" indent="0"/>
            <a:r>
              <a:rPr lang="en-GB" b="0" dirty="0" smtClean="0"/>
              <a:t>He </a:t>
            </a:r>
            <a:r>
              <a:rPr lang="en-GB" b="0" dirty="0"/>
              <a:t>is especially noted for his contributions to the field of </a:t>
            </a:r>
            <a:r>
              <a:rPr lang="en-GB" b="0" dirty="0" smtClean="0"/>
              <a:t>pneumatology.</a:t>
            </a:r>
            <a:r>
              <a:rPr lang="en-GB" b="0" dirty="0"/>
              <a:t> </a:t>
            </a:r>
            <a:r>
              <a:rPr lang="en-GB" b="0" dirty="0" smtClean="0"/>
              <a:t>Gregory </a:t>
            </a:r>
            <a:r>
              <a:rPr lang="en-GB" b="0" dirty="0"/>
              <a:t>is the first to use the idea of </a:t>
            </a:r>
            <a:r>
              <a:rPr lang="en-GB" b="0" i="1" dirty="0"/>
              <a:t>procession</a:t>
            </a:r>
            <a:r>
              <a:rPr lang="en-GB" b="0" dirty="0"/>
              <a:t> to describe the relationship between the Spirit and the </a:t>
            </a:r>
            <a:r>
              <a:rPr lang="en-GB" b="0" dirty="0" smtClean="0"/>
              <a:t>Godhead</a:t>
            </a:r>
          </a:p>
          <a:p>
            <a:pPr marL="0" indent="0"/>
            <a:endParaRPr lang="en-GB" b="0" dirty="0" smtClean="0"/>
          </a:p>
          <a:p>
            <a:pPr marL="0" indent="0"/>
            <a:r>
              <a:rPr lang="en-GB" b="0" dirty="0"/>
              <a:t>He emphasized that Jesus did not cease to be God when he became a man, nor did he lose any of his divine attributes when he took on human nature. </a:t>
            </a:r>
            <a:endParaRPr lang="en-GB" dirty="0"/>
          </a:p>
        </p:txBody>
      </p:sp>
      <p:sp>
        <p:nvSpPr>
          <p:cNvPr id="4" name="Title 3"/>
          <p:cNvSpPr>
            <a:spLocks noGrp="1"/>
          </p:cNvSpPr>
          <p:nvPr>
            <p:ph type="title"/>
          </p:nvPr>
        </p:nvSpPr>
        <p:spPr/>
        <p:txBody>
          <a:bodyPr/>
          <a:lstStyle/>
          <a:p>
            <a:r>
              <a:rPr lang="en-US" dirty="0"/>
              <a:t>Gregory </a:t>
            </a:r>
            <a:r>
              <a:rPr lang="en-US" dirty="0" err="1" smtClean="0"/>
              <a:t>Nazianzus</a:t>
            </a:r>
            <a:r>
              <a:rPr lang="en-US" dirty="0" smtClean="0"/>
              <a:t> </a:t>
            </a:r>
            <a:r>
              <a:rPr lang="en-US" dirty="0"/>
              <a:t>(c.329-390</a:t>
            </a:r>
            <a:r>
              <a:rPr lang="en-US" dirty="0" smtClean="0"/>
              <a:t>)</a:t>
            </a:r>
            <a:endParaRPr lang="en-GB" dirty="0"/>
          </a:p>
        </p:txBody>
      </p:sp>
    </p:spTree>
    <p:extLst>
      <p:ext uri="{BB962C8B-B14F-4D97-AF65-F5344CB8AC3E}">
        <p14:creationId xmlns:p14="http://schemas.microsoft.com/office/powerpoint/2010/main" val="32870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US" sz="1500" b="0" dirty="0" smtClean="0"/>
              <a:t>Tertullian is considered the ‘Father of Latin Christianity’</a:t>
            </a:r>
          </a:p>
          <a:p>
            <a:pPr marL="0" indent="0"/>
            <a:endParaRPr lang="en-US" sz="1500" b="0" dirty="0" smtClean="0"/>
          </a:p>
          <a:p>
            <a:pPr marL="0" indent="0"/>
            <a:r>
              <a:rPr lang="en-US" sz="1500" b="0" dirty="0" smtClean="0"/>
              <a:t>Furthered early work on the doctrine of the Trinity, using the formula of </a:t>
            </a:r>
            <a:r>
              <a:rPr lang="en-GB" sz="1500" b="0" dirty="0"/>
              <a:t> </a:t>
            </a:r>
            <a:r>
              <a:rPr lang="en-GB" sz="1500" b="0" dirty="0" smtClean="0"/>
              <a:t>‘three </a:t>
            </a:r>
            <a:r>
              <a:rPr lang="en-GB" sz="1500" b="0" dirty="0"/>
              <a:t>persons, one </a:t>
            </a:r>
            <a:r>
              <a:rPr lang="en-GB" sz="1500" b="0" dirty="0" smtClean="0"/>
              <a:t>substance’ that will become central to Trinitarian Christianity. </a:t>
            </a:r>
            <a:endParaRPr lang="en-US" sz="1500" b="0" dirty="0"/>
          </a:p>
          <a:p>
            <a:pPr marL="0" indent="0"/>
            <a:endParaRPr lang="en-US" sz="1500" b="0" dirty="0" smtClean="0"/>
          </a:p>
          <a:p>
            <a:pPr marL="0" indent="0"/>
            <a:r>
              <a:rPr lang="en-GB" sz="1500" b="0" dirty="0" smtClean="0"/>
              <a:t>Considered the place of the soul within humanity. </a:t>
            </a:r>
            <a:r>
              <a:rPr lang="en-GB" sz="1500" b="0" dirty="0"/>
              <a:t> In each individual it is a new </a:t>
            </a:r>
            <a:r>
              <a:rPr lang="en-GB" sz="1500" b="0" dirty="0" smtClean="0"/>
              <a:t>product (</a:t>
            </a:r>
            <a:r>
              <a:rPr lang="en-GB" sz="1500" b="0" i="1" dirty="0"/>
              <a:t>De anima</a:t>
            </a:r>
            <a:r>
              <a:rPr lang="en-GB" sz="1500" b="0" dirty="0"/>
              <a:t>, xxvii). </a:t>
            </a:r>
            <a:endParaRPr lang="en-GB" sz="1500"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51120" y="757795"/>
            <a:ext cx="3192780" cy="3903899"/>
          </a:xfrm>
        </p:spPr>
      </p:pic>
      <p:sp>
        <p:nvSpPr>
          <p:cNvPr id="4" name="Title 3"/>
          <p:cNvSpPr>
            <a:spLocks noGrp="1"/>
          </p:cNvSpPr>
          <p:nvPr>
            <p:ph type="title"/>
          </p:nvPr>
        </p:nvSpPr>
        <p:spPr/>
        <p:txBody>
          <a:bodyPr/>
          <a:lstStyle/>
          <a:p>
            <a:r>
              <a:rPr lang="en-US" dirty="0" smtClean="0"/>
              <a:t>Tertullian </a:t>
            </a:r>
            <a:r>
              <a:rPr lang="en-US" dirty="0"/>
              <a:t>(c.165-c.225)</a:t>
            </a:r>
            <a:endParaRPr lang="en-GB" dirty="0"/>
          </a:p>
        </p:txBody>
      </p:sp>
    </p:spTree>
    <p:extLst>
      <p:ext uri="{BB962C8B-B14F-4D97-AF65-F5344CB8AC3E}">
        <p14:creationId xmlns:p14="http://schemas.microsoft.com/office/powerpoint/2010/main" val="454840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05587" y="1096963"/>
            <a:ext cx="2833876" cy="3713162"/>
          </a:xfrm>
        </p:spPr>
      </p:pic>
      <p:sp>
        <p:nvSpPr>
          <p:cNvPr id="6" name="Content Placeholder 5"/>
          <p:cNvSpPr>
            <a:spLocks noGrp="1"/>
          </p:cNvSpPr>
          <p:nvPr>
            <p:ph sz="half" idx="2"/>
          </p:nvPr>
        </p:nvSpPr>
        <p:spPr/>
        <p:txBody>
          <a:bodyPr>
            <a:noAutofit/>
          </a:bodyPr>
          <a:lstStyle/>
          <a:p>
            <a:pPr marL="0" indent="0"/>
            <a:r>
              <a:rPr lang="en-US" sz="1500" b="0" dirty="0" smtClean="0"/>
              <a:t>Second most important figure in the development of Christianity after Paul?</a:t>
            </a:r>
          </a:p>
          <a:p>
            <a:pPr marL="0" indent="0"/>
            <a:endParaRPr lang="en-US" sz="1500" b="0" dirty="0"/>
          </a:p>
          <a:p>
            <a:pPr marL="0" indent="0"/>
            <a:r>
              <a:rPr lang="en-US" sz="1500" b="0" dirty="0" smtClean="0"/>
              <a:t>Developed the notion of salvation </a:t>
            </a:r>
            <a:r>
              <a:rPr lang="en-US" sz="1500" b="0" dirty="0" smtClean="0"/>
              <a:t>by </a:t>
            </a:r>
            <a:r>
              <a:rPr lang="en-US" sz="1500" b="0" dirty="0" smtClean="0"/>
              <a:t>grace and aspects of predestination </a:t>
            </a:r>
            <a:r>
              <a:rPr lang="en-US" sz="1500" b="0" dirty="0" smtClean="0"/>
              <a:t>to </a:t>
            </a:r>
            <a:r>
              <a:rPr lang="en-US" sz="1500" b="0" dirty="0" smtClean="0"/>
              <a:t>salvation</a:t>
            </a:r>
          </a:p>
          <a:p>
            <a:pPr marL="0" indent="0"/>
            <a:endParaRPr lang="en-US" sz="1500" b="0" dirty="0" smtClean="0"/>
          </a:p>
          <a:p>
            <a:pPr marL="0" indent="0"/>
            <a:r>
              <a:rPr lang="en-GB" sz="1500" b="0" dirty="0"/>
              <a:t>Augustine claims that, following the Fall, sexual passion has become necessary for </a:t>
            </a:r>
            <a:r>
              <a:rPr lang="en-GB" sz="1500" b="0" dirty="0" smtClean="0"/>
              <a:t>copulation. </a:t>
            </a:r>
            <a:r>
              <a:rPr lang="en-GB" sz="1500" b="0" dirty="0"/>
              <a:t>S</a:t>
            </a:r>
            <a:r>
              <a:rPr lang="en-GB" sz="1500" b="0" dirty="0" smtClean="0"/>
              <a:t>exual </a:t>
            </a:r>
            <a:r>
              <a:rPr lang="en-GB" sz="1500" b="0" dirty="0"/>
              <a:t>passion is an evil result of the Fall, and therefore, evil must inevitably accompany sexual intercourse</a:t>
            </a:r>
            <a:endParaRPr lang="en-US" sz="1500" b="0" dirty="0" smtClean="0"/>
          </a:p>
        </p:txBody>
      </p:sp>
      <p:sp>
        <p:nvSpPr>
          <p:cNvPr id="4" name="Title 3"/>
          <p:cNvSpPr>
            <a:spLocks noGrp="1"/>
          </p:cNvSpPr>
          <p:nvPr>
            <p:ph type="title"/>
          </p:nvPr>
        </p:nvSpPr>
        <p:spPr/>
        <p:txBody>
          <a:bodyPr/>
          <a:lstStyle/>
          <a:p>
            <a:r>
              <a:rPr lang="en-US" dirty="0" smtClean="0"/>
              <a:t>Augustine of Hippo (354-430)</a:t>
            </a:r>
            <a:endParaRPr lang="en-US" dirty="0"/>
          </a:p>
        </p:txBody>
      </p:sp>
    </p:spTree>
    <p:extLst>
      <p:ext uri="{BB962C8B-B14F-4D97-AF65-F5344CB8AC3E}">
        <p14:creationId xmlns:p14="http://schemas.microsoft.com/office/powerpoint/2010/main" val="32095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Ecumenical councils</a:t>
            </a:r>
            <a:endParaRPr lang="en-GB" dirty="0"/>
          </a:p>
        </p:txBody>
      </p:sp>
      <p:sp>
        <p:nvSpPr>
          <p:cNvPr id="3" name="Text Placeholder 2"/>
          <p:cNvSpPr>
            <a:spLocks noGrp="1"/>
          </p:cNvSpPr>
          <p:nvPr>
            <p:ph type="body" idx="1"/>
          </p:nvPr>
        </p:nvSpPr>
        <p:spPr/>
        <p:txBody>
          <a:bodyPr/>
          <a:lstStyle/>
          <a:p>
            <a:r>
              <a:rPr lang="en-GB" dirty="0" smtClean="0"/>
              <a:t>Lots of old men talking about god</a:t>
            </a:r>
            <a:endParaRPr lang="en-GB" dirty="0"/>
          </a:p>
        </p:txBody>
      </p:sp>
    </p:spTree>
    <p:extLst>
      <p:ext uri="{BB962C8B-B14F-4D97-AF65-F5344CB8AC3E}">
        <p14:creationId xmlns:p14="http://schemas.microsoft.com/office/powerpoint/2010/main" val="2370196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514350" indent="-514350">
              <a:buFont typeface="+mj-lt"/>
              <a:buAutoNum type="arabicPeriod"/>
            </a:pPr>
            <a:r>
              <a:rPr lang="en-US" b="0" dirty="0" smtClean="0"/>
              <a:t>First </a:t>
            </a:r>
            <a:r>
              <a:rPr lang="en-US" b="0" dirty="0"/>
              <a:t>Council of Nicaea (325) – </a:t>
            </a:r>
            <a:r>
              <a:rPr lang="en-US" b="0" dirty="0" smtClean="0"/>
              <a:t>repudiated </a:t>
            </a:r>
            <a:r>
              <a:rPr lang="en-US" b="0" dirty="0"/>
              <a:t>Arianism; Christ ‘</a:t>
            </a:r>
            <a:r>
              <a:rPr lang="en-US" b="0" dirty="0" err="1"/>
              <a:t>homoouisos</a:t>
            </a:r>
            <a:r>
              <a:rPr lang="en-US" b="0" dirty="0"/>
              <a:t> with the Father’; Nicene </a:t>
            </a:r>
            <a:r>
              <a:rPr lang="en-US" b="0" dirty="0" smtClean="0"/>
              <a:t>Creed</a:t>
            </a:r>
          </a:p>
          <a:p>
            <a:pPr marL="514350" indent="-514350">
              <a:buFont typeface="+mj-lt"/>
              <a:buAutoNum type="arabicPeriod"/>
            </a:pPr>
            <a:endParaRPr lang="en-US" b="0" dirty="0"/>
          </a:p>
          <a:p>
            <a:pPr marL="514350" indent="-514350">
              <a:buFont typeface="+mj-lt"/>
              <a:buAutoNum type="arabicPeriod"/>
            </a:pPr>
            <a:r>
              <a:rPr lang="en-US" b="0" dirty="0" smtClean="0"/>
              <a:t>First </a:t>
            </a:r>
            <a:r>
              <a:rPr lang="en-US" b="0" dirty="0"/>
              <a:t>Council of Constantinople (381) – repudiated </a:t>
            </a:r>
            <a:r>
              <a:rPr lang="en-US" b="0" dirty="0" smtClean="0"/>
              <a:t>Arianism</a:t>
            </a:r>
          </a:p>
          <a:p>
            <a:pPr marL="514350" indent="-514350">
              <a:buFont typeface="+mj-lt"/>
              <a:buAutoNum type="arabicPeriod"/>
            </a:pPr>
            <a:endParaRPr lang="en-US" b="0" dirty="0"/>
          </a:p>
          <a:p>
            <a:pPr marL="514350" indent="-514350">
              <a:buFont typeface="+mj-lt"/>
              <a:buAutoNum type="arabicPeriod"/>
            </a:pPr>
            <a:r>
              <a:rPr lang="en-US" b="0" dirty="0" smtClean="0"/>
              <a:t>Council </a:t>
            </a:r>
            <a:r>
              <a:rPr lang="en-US" b="0" dirty="0"/>
              <a:t>of Ephesus (431) – </a:t>
            </a:r>
            <a:r>
              <a:rPr lang="en-US" b="0" dirty="0" err="1"/>
              <a:t>Nestorianism</a:t>
            </a:r>
            <a:r>
              <a:rPr lang="en-US" b="0" dirty="0"/>
              <a:t>; </a:t>
            </a:r>
            <a:r>
              <a:rPr lang="en-US" b="0" dirty="0" err="1"/>
              <a:t>Pelagianism</a:t>
            </a:r>
            <a:r>
              <a:rPr lang="en-US" b="0" dirty="0"/>
              <a:t> Mary as </a:t>
            </a:r>
            <a:r>
              <a:rPr lang="en-US" b="0" dirty="0" err="1"/>
              <a:t>Theotokos</a:t>
            </a:r>
            <a:endParaRPr lang="en-US" b="0" dirty="0"/>
          </a:p>
          <a:p>
            <a:pPr marL="514350" indent="-514350">
              <a:buFont typeface="+mj-lt"/>
              <a:buAutoNum type="arabicPeriod"/>
            </a:pPr>
            <a:endParaRPr lang="en-GB" dirty="0" smtClean="0"/>
          </a:p>
          <a:p>
            <a:pPr marL="514350" indent="-514350">
              <a:buFont typeface="+mj-lt"/>
              <a:buAutoNum type="arabicPeriod"/>
            </a:pPr>
            <a:r>
              <a:rPr lang="en-US" b="0" dirty="0"/>
              <a:t>Council of Chalcedon (451) – </a:t>
            </a:r>
            <a:r>
              <a:rPr lang="en-US" b="0" dirty="0" err="1"/>
              <a:t>Eutychianism</a:t>
            </a:r>
            <a:r>
              <a:rPr lang="en-US" b="0" dirty="0"/>
              <a:t>; adopted </a:t>
            </a:r>
            <a:r>
              <a:rPr lang="en-US" b="0" dirty="0" err="1"/>
              <a:t>Chalcedonian</a:t>
            </a:r>
            <a:r>
              <a:rPr lang="en-US" b="0" dirty="0"/>
              <a:t> Creed</a:t>
            </a:r>
          </a:p>
          <a:p>
            <a:endParaRPr lang="en-GB" dirty="0"/>
          </a:p>
        </p:txBody>
      </p:sp>
      <p:sp>
        <p:nvSpPr>
          <p:cNvPr id="3" name="Content Placeholder 2"/>
          <p:cNvSpPr>
            <a:spLocks noGrp="1"/>
          </p:cNvSpPr>
          <p:nvPr>
            <p:ph sz="half" idx="2"/>
          </p:nvPr>
        </p:nvSpPr>
        <p:spPr/>
        <p:txBody>
          <a:bodyPr>
            <a:normAutofit fontScale="55000" lnSpcReduction="20000"/>
          </a:bodyPr>
          <a:lstStyle/>
          <a:p>
            <a:pPr marL="514350" indent="-514350">
              <a:buFont typeface="+mj-lt"/>
              <a:buAutoNum type="arabicPeriod" startAt="5"/>
            </a:pPr>
            <a:r>
              <a:rPr lang="en-US" b="0" dirty="0" smtClean="0"/>
              <a:t>Second </a:t>
            </a:r>
            <a:r>
              <a:rPr lang="en-US" b="0" dirty="0"/>
              <a:t>Council of Constantinople (553) – </a:t>
            </a:r>
            <a:r>
              <a:rPr lang="en-US" b="0" dirty="0" err="1" smtClean="0"/>
              <a:t>Nestorianism</a:t>
            </a:r>
            <a:endParaRPr lang="en-US" b="0" dirty="0" smtClean="0"/>
          </a:p>
          <a:p>
            <a:pPr marL="514350" indent="-514350">
              <a:buFont typeface="+mj-lt"/>
              <a:buAutoNum type="arabicPeriod" startAt="5"/>
            </a:pPr>
            <a:endParaRPr lang="en-US" b="0" dirty="0"/>
          </a:p>
          <a:p>
            <a:pPr marL="514350" indent="-514350">
              <a:buFont typeface="+mj-lt"/>
              <a:buAutoNum type="arabicPeriod" startAt="5"/>
            </a:pPr>
            <a:r>
              <a:rPr lang="en-US" b="0" dirty="0"/>
              <a:t>Third Council of Constantinople (680-681) – </a:t>
            </a:r>
            <a:r>
              <a:rPr lang="en-US" b="0" dirty="0" err="1"/>
              <a:t>Monolethitism</a:t>
            </a:r>
            <a:r>
              <a:rPr lang="en-US" b="0" dirty="0"/>
              <a:t> and </a:t>
            </a:r>
            <a:r>
              <a:rPr lang="en-US" b="0" dirty="0" err="1" smtClean="0"/>
              <a:t>Monoenergism</a:t>
            </a:r>
            <a:endParaRPr lang="en-US" b="0" dirty="0" smtClean="0"/>
          </a:p>
          <a:p>
            <a:pPr marL="514350" indent="-514350">
              <a:buFont typeface="+mj-lt"/>
              <a:buAutoNum type="arabicPeriod" startAt="5"/>
            </a:pPr>
            <a:endParaRPr lang="en-US" b="0" dirty="0"/>
          </a:p>
          <a:p>
            <a:pPr marL="514350" indent="-514350">
              <a:buFont typeface="+mj-lt"/>
              <a:buAutoNum type="arabicPeriod" startAt="5"/>
            </a:pPr>
            <a:r>
              <a:rPr lang="en-US" b="0" dirty="0"/>
              <a:t>Second Council of Nicaea (787) – repudiated iconoclasm and restored veneration of </a:t>
            </a:r>
            <a:r>
              <a:rPr lang="en-US" b="0" dirty="0" smtClean="0"/>
              <a:t>icons. </a:t>
            </a:r>
            <a:r>
              <a:rPr lang="en-US" b="0" dirty="0" err="1" smtClean="0"/>
              <a:t>Filoque</a:t>
            </a:r>
            <a:r>
              <a:rPr lang="en-US" b="0" dirty="0" smtClean="0"/>
              <a:t> clause</a:t>
            </a:r>
            <a:endParaRPr lang="en-US" b="0" dirty="0"/>
          </a:p>
          <a:p>
            <a:endParaRPr lang="en-GB" dirty="0"/>
          </a:p>
        </p:txBody>
      </p:sp>
      <p:sp>
        <p:nvSpPr>
          <p:cNvPr id="4" name="Title 3"/>
          <p:cNvSpPr>
            <a:spLocks noGrp="1"/>
          </p:cNvSpPr>
          <p:nvPr>
            <p:ph type="title"/>
          </p:nvPr>
        </p:nvSpPr>
        <p:spPr/>
        <p:txBody>
          <a:bodyPr/>
          <a:lstStyle/>
          <a:p>
            <a:r>
              <a:rPr lang="en-GB" dirty="0" smtClean="0"/>
              <a:t>7 Ecumenical Councils</a:t>
            </a:r>
            <a:endParaRPr lang="en-GB" dirty="0"/>
          </a:p>
        </p:txBody>
      </p:sp>
    </p:spTree>
    <p:extLst>
      <p:ext uri="{BB962C8B-B14F-4D97-AF65-F5344CB8AC3E}">
        <p14:creationId xmlns:p14="http://schemas.microsoft.com/office/powerpoint/2010/main" val="441313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Christological doctrine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7151" y="1100138"/>
            <a:ext cx="7071922" cy="3579812"/>
          </a:xfrm>
        </p:spPr>
      </p:pic>
    </p:spTree>
    <p:extLst>
      <p:ext uri="{BB962C8B-B14F-4D97-AF65-F5344CB8AC3E}">
        <p14:creationId xmlns:p14="http://schemas.microsoft.com/office/powerpoint/2010/main" val="33640364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Anselm &amp; Aquinas</a:t>
            </a:r>
            <a:endParaRPr lang="en-GB" dirty="0"/>
          </a:p>
        </p:txBody>
      </p:sp>
      <p:sp>
        <p:nvSpPr>
          <p:cNvPr id="3" name="Text Placeholder 2"/>
          <p:cNvSpPr>
            <a:spLocks noGrp="1"/>
          </p:cNvSpPr>
          <p:nvPr>
            <p:ph type="body" idx="1"/>
          </p:nvPr>
        </p:nvSpPr>
        <p:spPr/>
        <p:txBody>
          <a:bodyPr/>
          <a:lstStyle/>
          <a:p>
            <a:r>
              <a:rPr lang="en-GB" dirty="0" smtClean="0"/>
              <a:t>Later theologians</a:t>
            </a:r>
            <a:endParaRPr lang="en-GB" dirty="0"/>
          </a:p>
        </p:txBody>
      </p:sp>
    </p:spTree>
    <p:extLst>
      <p:ext uri="{BB962C8B-B14F-4D97-AF65-F5344CB8AC3E}">
        <p14:creationId xmlns:p14="http://schemas.microsoft.com/office/powerpoint/2010/main" val="951269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99440" y="914400"/>
            <a:ext cx="3310890" cy="3625062"/>
          </a:xfrm>
        </p:spPr>
      </p:pic>
      <p:sp>
        <p:nvSpPr>
          <p:cNvPr id="6" name="Content Placeholder 5"/>
          <p:cNvSpPr>
            <a:spLocks noGrp="1"/>
          </p:cNvSpPr>
          <p:nvPr>
            <p:ph sz="half" idx="2"/>
          </p:nvPr>
        </p:nvSpPr>
        <p:spPr/>
        <p:txBody>
          <a:bodyPr>
            <a:normAutofit lnSpcReduction="10000"/>
          </a:bodyPr>
          <a:lstStyle/>
          <a:p>
            <a:pPr marL="0" indent="0"/>
            <a:r>
              <a:rPr lang="en-US" b="0" dirty="0" err="1" smtClean="0"/>
              <a:t>Monologion</a:t>
            </a:r>
            <a:r>
              <a:rPr lang="en-US" b="0" dirty="0" smtClean="0"/>
              <a:t> (1077</a:t>
            </a:r>
            <a:r>
              <a:rPr lang="en-US" b="0" dirty="0" smtClean="0"/>
              <a:t>)</a:t>
            </a:r>
          </a:p>
          <a:p>
            <a:pPr marL="0" indent="0"/>
            <a:endParaRPr lang="en-US" b="0" dirty="0" smtClean="0"/>
          </a:p>
          <a:p>
            <a:pPr marL="0" indent="0"/>
            <a:r>
              <a:rPr lang="en-US" b="0" dirty="0" err="1" smtClean="0"/>
              <a:t>Proslogion</a:t>
            </a:r>
            <a:r>
              <a:rPr lang="en-US" b="0" dirty="0" smtClean="0"/>
              <a:t> (1077-1078</a:t>
            </a:r>
            <a:r>
              <a:rPr lang="en-US" b="0" dirty="0" smtClean="0"/>
              <a:t>)</a:t>
            </a:r>
          </a:p>
          <a:p>
            <a:pPr marL="0" indent="0"/>
            <a:endParaRPr lang="en-US" b="0" dirty="0" smtClean="0"/>
          </a:p>
          <a:p>
            <a:pPr marL="0" indent="0"/>
            <a:r>
              <a:rPr lang="en-US" b="0" dirty="0" smtClean="0"/>
              <a:t>Ontological Argument for the existence of God</a:t>
            </a:r>
            <a:endParaRPr lang="en-US" b="0" dirty="0"/>
          </a:p>
        </p:txBody>
      </p:sp>
      <p:sp>
        <p:nvSpPr>
          <p:cNvPr id="4" name="Title 3"/>
          <p:cNvSpPr>
            <a:spLocks noGrp="1"/>
          </p:cNvSpPr>
          <p:nvPr>
            <p:ph type="title"/>
          </p:nvPr>
        </p:nvSpPr>
        <p:spPr/>
        <p:txBody>
          <a:bodyPr/>
          <a:lstStyle/>
          <a:p>
            <a:r>
              <a:rPr lang="en-US" dirty="0" smtClean="0"/>
              <a:t>Anselm of Canterbury (1033-1109)</a:t>
            </a:r>
            <a:endParaRPr lang="en-US" dirty="0"/>
          </a:p>
        </p:txBody>
      </p:sp>
    </p:spTree>
    <p:extLst>
      <p:ext uri="{BB962C8B-B14F-4D97-AF65-F5344CB8AC3E}">
        <p14:creationId xmlns:p14="http://schemas.microsoft.com/office/powerpoint/2010/main" val="94784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7500" lnSpcReduction="20000"/>
          </a:bodyPr>
          <a:lstStyle/>
          <a:p>
            <a:pPr marL="0" indent="0"/>
            <a:r>
              <a:rPr lang="en-GB" b="0" dirty="0" smtClean="0"/>
              <a:t>The </a:t>
            </a:r>
            <a:r>
              <a:rPr lang="en-GB" b="0" dirty="0"/>
              <a:t>ontological argument in </a:t>
            </a:r>
            <a:r>
              <a:rPr lang="en-GB" b="0" dirty="0" smtClean="0"/>
              <a:t>was </a:t>
            </a:r>
            <a:r>
              <a:rPr lang="en-GB" b="0" dirty="0"/>
              <a:t>proposed by Anselm of Canterbury in his 1078 work </a:t>
            </a:r>
            <a:r>
              <a:rPr lang="en-GB" b="0" i="1" dirty="0"/>
              <a:t>Proslogion</a:t>
            </a:r>
            <a:r>
              <a:rPr lang="en-GB" b="0" dirty="0"/>
              <a:t>. </a:t>
            </a:r>
            <a:endParaRPr lang="en-GB" b="0" dirty="0" smtClean="0"/>
          </a:p>
          <a:p>
            <a:pPr marL="0" indent="0"/>
            <a:endParaRPr lang="en-GB" b="0" dirty="0"/>
          </a:p>
          <a:p>
            <a:pPr marL="0" indent="0"/>
            <a:r>
              <a:rPr lang="en-GB" b="0" dirty="0" smtClean="0"/>
              <a:t>Anselm </a:t>
            </a:r>
            <a:r>
              <a:rPr lang="en-GB" b="0" dirty="0"/>
              <a:t>defined God as "that than which nothing greater can be thought", and argued that this being must exist in the mind, even in the mind of the person who denies the existence of God. </a:t>
            </a:r>
            <a:endParaRPr lang="en-GB" b="0" dirty="0" smtClean="0"/>
          </a:p>
          <a:p>
            <a:pPr marL="0" indent="0"/>
            <a:endParaRPr lang="en-GB" b="0" dirty="0"/>
          </a:p>
          <a:p>
            <a:pPr marL="0" indent="0"/>
            <a:r>
              <a:rPr lang="en-GB" b="0" dirty="0" smtClean="0"/>
              <a:t>He </a:t>
            </a:r>
            <a:r>
              <a:rPr lang="en-GB" b="0" dirty="0"/>
              <a:t>suggested that, if the greatest possible being exists in the mind, it must also exist in reality. If it only exists in the mind, then an even greater being must be possible—one which exists both in the mind and in reality. </a:t>
            </a:r>
            <a:endParaRPr lang="en-GB" b="0" dirty="0" smtClean="0"/>
          </a:p>
          <a:p>
            <a:pPr marL="0" indent="0"/>
            <a:endParaRPr lang="en-GB" b="0" dirty="0"/>
          </a:p>
          <a:p>
            <a:pPr marL="0" indent="0"/>
            <a:r>
              <a:rPr lang="en-GB" b="0" dirty="0" smtClean="0"/>
              <a:t>Therefore</a:t>
            </a:r>
            <a:r>
              <a:rPr lang="en-GB" b="0" dirty="0"/>
              <a:t>, this greatest possible being must exist in reality.</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5639" y="1096963"/>
            <a:ext cx="2150297" cy="3713162"/>
          </a:xfrm>
        </p:spPr>
      </p:pic>
      <p:sp>
        <p:nvSpPr>
          <p:cNvPr id="4" name="Title 3"/>
          <p:cNvSpPr>
            <a:spLocks noGrp="1"/>
          </p:cNvSpPr>
          <p:nvPr>
            <p:ph type="title"/>
          </p:nvPr>
        </p:nvSpPr>
        <p:spPr/>
        <p:txBody>
          <a:bodyPr/>
          <a:lstStyle/>
          <a:p>
            <a:r>
              <a:rPr lang="en-US" dirty="0"/>
              <a:t>Anselm of Canterbury (1033-1109)</a:t>
            </a:r>
            <a:endParaRPr lang="en-GB" dirty="0"/>
          </a:p>
        </p:txBody>
      </p:sp>
    </p:spTree>
    <p:extLst>
      <p:ext uri="{BB962C8B-B14F-4D97-AF65-F5344CB8AC3E}">
        <p14:creationId xmlns:p14="http://schemas.microsoft.com/office/powerpoint/2010/main" val="3130661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p:txBody>
          <a:bodyPr/>
          <a:lstStyle/>
          <a:p>
            <a:pPr marL="0" indent="0"/>
            <a:r>
              <a:rPr lang="en-US" b="0" i="1" dirty="0" smtClean="0"/>
              <a:t>Summa </a:t>
            </a:r>
            <a:r>
              <a:rPr lang="en-US" b="0" i="1" dirty="0" err="1" smtClean="0"/>
              <a:t>Theologica</a:t>
            </a:r>
            <a:endParaRPr lang="en-US" b="0" i="1" dirty="0" smtClean="0"/>
          </a:p>
          <a:p>
            <a:pPr marL="0" indent="0"/>
            <a:endParaRPr lang="en-US" b="0" i="1" dirty="0" smtClean="0"/>
          </a:p>
          <a:p>
            <a:pPr marL="0" indent="0"/>
            <a:r>
              <a:rPr lang="en-US" b="0" dirty="0" smtClean="0"/>
              <a:t>Natural </a:t>
            </a:r>
            <a:r>
              <a:rPr lang="en-US" b="0" dirty="0" smtClean="0"/>
              <a:t>Law</a:t>
            </a:r>
          </a:p>
          <a:p>
            <a:pPr marL="0" indent="0"/>
            <a:endParaRPr lang="en-US" b="0" dirty="0" smtClean="0"/>
          </a:p>
          <a:p>
            <a:pPr marL="0" indent="0"/>
            <a:r>
              <a:rPr lang="en-US" b="0" dirty="0" smtClean="0"/>
              <a:t>Cosmological Argument</a:t>
            </a:r>
            <a:endParaRPr lang="en-US" b="0" dirty="0"/>
          </a:p>
        </p:txBody>
      </p:sp>
      <p:sp>
        <p:nvSpPr>
          <p:cNvPr id="2" name="Title 1"/>
          <p:cNvSpPr>
            <a:spLocks noGrp="1"/>
          </p:cNvSpPr>
          <p:nvPr>
            <p:ph type="title"/>
          </p:nvPr>
        </p:nvSpPr>
        <p:spPr/>
        <p:txBody>
          <a:bodyPr/>
          <a:lstStyle/>
          <a:p>
            <a:r>
              <a:rPr lang="en-US" dirty="0" smtClean="0"/>
              <a:t>Thomas Aquinas (1225-1274)</a:t>
            </a:r>
            <a:endParaRPr lang="en-US" dirty="0"/>
          </a:p>
        </p:txBody>
      </p:sp>
      <p:pic>
        <p:nvPicPr>
          <p:cNvPr id="8"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54411" y="1096963"/>
            <a:ext cx="2736227" cy="3713162"/>
          </a:xfrm>
        </p:spPr>
      </p:pic>
    </p:spTree>
    <p:extLst>
      <p:ext uri="{BB962C8B-B14F-4D97-AF65-F5344CB8AC3E}">
        <p14:creationId xmlns:p14="http://schemas.microsoft.com/office/powerpoint/2010/main" val="201719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Presents the cosmological argument for the existence of God, based on the concept </a:t>
            </a:r>
            <a:r>
              <a:rPr lang="en-GB" b="0" dirty="0"/>
              <a:t>of causality and the Universe having a beginning. </a:t>
            </a:r>
            <a:endParaRPr lang="en-GB" b="0" dirty="0" smtClean="0"/>
          </a:p>
          <a:p>
            <a:pPr marL="0" indent="0"/>
            <a:endParaRPr lang="en-GB" b="0" dirty="0"/>
          </a:p>
          <a:p>
            <a:pPr marL="0" indent="0"/>
            <a:r>
              <a:rPr lang="en-GB" b="0" dirty="0" smtClean="0"/>
              <a:t>The </a:t>
            </a:r>
            <a:r>
              <a:rPr lang="en-GB" b="0" dirty="0"/>
              <a:t>conclusion of these arguments </a:t>
            </a:r>
            <a:r>
              <a:rPr lang="en-GB" b="0" dirty="0" smtClean="0"/>
              <a:t>is a</a:t>
            </a:r>
            <a:r>
              <a:rPr lang="en-GB" b="0" dirty="0"/>
              <a:t> first cause, subsequently deemed to be God. </a:t>
            </a:r>
            <a:endParaRPr lang="en-GB" b="0" dirty="0" smtClean="0"/>
          </a:p>
          <a:p>
            <a:pPr marL="0" indent="0"/>
            <a:endParaRPr lang="en-GB" b="0" dirty="0"/>
          </a:p>
          <a:p>
            <a:pPr marL="0" indent="0"/>
            <a:r>
              <a:rPr lang="en-GB" b="0" dirty="0" smtClean="0"/>
              <a:t>The </a:t>
            </a:r>
            <a:r>
              <a:rPr lang="en-GB" b="0" dirty="0"/>
              <a:t>history of this argument goes back to Aristotle or earlier, was developed in Neoplatonism and early </a:t>
            </a:r>
            <a:r>
              <a:rPr lang="en-GB" b="0" dirty="0" smtClean="0"/>
              <a:t>Christianity, </a:t>
            </a:r>
            <a:r>
              <a:rPr lang="en-GB" b="0" dirty="0"/>
              <a:t>and re-introduced to medieval Christian theology in the 13th century by Thomas Aquinas.</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4958" y="1096963"/>
            <a:ext cx="2311660" cy="3713162"/>
          </a:xfrm>
        </p:spPr>
      </p:pic>
      <p:sp>
        <p:nvSpPr>
          <p:cNvPr id="4" name="Title 3"/>
          <p:cNvSpPr>
            <a:spLocks noGrp="1"/>
          </p:cNvSpPr>
          <p:nvPr>
            <p:ph type="title"/>
          </p:nvPr>
        </p:nvSpPr>
        <p:spPr/>
        <p:txBody>
          <a:bodyPr/>
          <a:lstStyle/>
          <a:p>
            <a:r>
              <a:rPr lang="en-US" dirty="0"/>
              <a:t>Thomas Aquinas (1225-1274)</a:t>
            </a:r>
            <a:endParaRPr lang="en-GB" dirty="0"/>
          </a:p>
        </p:txBody>
      </p:sp>
    </p:spTree>
    <p:extLst>
      <p:ext uri="{BB962C8B-B14F-4D97-AF65-F5344CB8AC3E}">
        <p14:creationId xmlns:p14="http://schemas.microsoft.com/office/powerpoint/2010/main" val="1459445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Week 7</a:t>
            </a:r>
            <a:r>
              <a:rPr lang="en-GB" cap="none" dirty="0" smtClean="0"/>
              <a:t>i</a:t>
            </a:r>
            <a:r>
              <a:rPr lang="en-GB" dirty="0" smtClean="0"/>
              <a:t>: History 1</a:t>
            </a:r>
            <a:endParaRPr lang="en-GB" dirty="0"/>
          </a:p>
        </p:txBody>
      </p:sp>
      <p:sp>
        <p:nvSpPr>
          <p:cNvPr id="3" name="Content Placeholder 2"/>
          <p:cNvSpPr>
            <a:spLocks noGrp="1"/>
          </p:cNvSpPr>
          <p:nvPr>
            <p:ph idx="1"/>
          </p:nvPr>
        </p:nvSpPr>
        <p:spPr/>
        <p:txBody>
          <a:bodyPr>
            <a:normAutofit fontScale="77500" lnSpcReduction="20000"/>
          </a:bodyPr>
          <a:lstStyle/>
          <a:p>
            <a:r>
              <a:rPr lang="en-GB" b="0" dirty="0" smtClean="0"/>
              <a:t>Paul</a:t>
            </a:r>
          </a:p>
          <a:p>
            <a:endParaRPr lang="en-GB" b="0" dirty="0"/>
          </a:p>
          <a:p>
            <a:r>
              <a:rPr lang="en-GB" b="0" dirty="0" smtClean="0"/>
              <a:t>Doctrine</a:t>
            </a:r>
          </a:p>
          <a:p>
            <a:endParaRPr lang="en-GB" b="0" dirty="0"/>
          </a:p>
          <a:p>
            <a:r>
              <a:rPr lang="en-GB" b="0" dirty="0" smtClean="0"/>
              <a:t>Church Fathers &amp; Councils</a:t>
            </a:r>
          </a:p>
          <a:p>
            <a:endParaRPr lang="en-GB" b="0" dirty="0"/>
          </a:p>
          <a:p>
            <a:r>
              <a:rPr lang="en-GB" b="0" dirty="0" smtClean="0"/>
              <a:t>Anselm &amp; Aquinas</a:t>
            </a:r>
            <a:endParaRPr lang="en-GB" b="0" dirty="0"/>
          </a:p>
        </p:txBody>
      </p:sp>
      <p:sp>
        <p:nvSpPr>
          <p:cNvPr id="4" name="Text Placeholder 3"/>
          <p:cNvSpPr>
            <a:spLocks noGrp="1"/>
          </p:cNvSpPr>
          <p:nvPr>
            <p:ph type="body" sz="half" idx="2"/>
          </p:nvPr>
        </p:nvSpPr>
        <p:spPr/>
        <p:txBody>
          <a:bodyPr/>
          <a:lstStyle/>
          <a:p>
            <a:r>
              <a:rPr lang="en-US" dirty="0" smtClean="0"/>
              <a:t>AN OVERVIEW OF CHRISTIAN HISTORY - THE BEGINNING TO THE MIDDLE AGES</a:t>
            </a:r>
          </a:p>
          <a:p>
            <a:endParaRPr lang="en-GB" dirty="0"/>
          </a:p>
        </p:txBody>
      </p:sp>
    </p:spTree>
    <p:extLst>
      <p:ext uri="{BB962C8B-B14F-4D97-AF65-F5344CB8AC3E}">
        <p14:creationId xmlns:p14="http://schemas.microsoft.com/office/powerpoint/2010/main" val="11870233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reformation to the 19</a:t>
            </a:r>
            <a:r>
              <a:rPr lang="en-GB" baseline="30000" dirty="0" smtClean="0"/>
              <a:t>th</a:t>
            </a:r>
            <a:r>
              <a:rPr lang="en-GB" dirty="0" smtClean="0"/>
              <a:t> century</a:t>
            </a:r>
            <a:endParaRPr lang="en-GB" dirty="0"/>
          </a:p>
        </p:txBody>
      </p:sp>
      <p:sp>
        <p:nvSpPr>
          <p:cNvPr id="3" name="Content Placeholder 2"/>
          <p:cNvSpPr>
            <a:spLocks noGrp="1"/>
          </p:cNvSpPr>
          <p:nvPr>
            <p:ph idx="1"/>
          </p:nvPr>
        </p:nvSpPr>
        <p:spPr/>
        <p:txBody>
          <a:bodyPr>
            <a:normAutofit lnSpcReduction="10000"/>
          </a:bodyPr>
          <a:lstStyle/>
          <a:p>
            <a:pPr marL="0" indent="0"/>
            <a:r>
              <a:rPr lang="en-GB" b="0" dirty="0" smtClean="0"/>
              <a:t>Reformation</a:t>
            </a:r>
          </a:p>
          <a:p>
            <a:pPr marL="0" indent="0"/>
            <a:endParaRPr lang="en-GB" b="0" dirty="0"/>
          </a:p>
          <a:p>
            <a:pPr marL="0" indent="0"/>
            <a:r>
              <a:rPr lang="en-GB" b="0" dirty="0" smtClean="0"/>
              <a:t>Enlightenment</a:t>
            </a:r>
          </a:p>
          <a:p>
            <a:pPr marL="0" indent="0"/>
            <a:endParaRPr lang="en-GB" b="0" dirty="0"/>
          </a:p>
          <a:p>
            <a:pPr marL="0" indent="0"/>
            <a:r>
              <a:rPr lang="en-GB" b="0" dirty="0" smtClean="0"/>
              <a:t>Modern / Liberal Theology</a:t>
            </a:r>
            <a:endParaRPr lang="en-GB" b="0" dirty="0"/>
          </a:p>
        </p:txBody>
      </p:sp>
    </p:spTree>
    <p:extLst>
      <p:ext uri="{BB962C8B-B14F-4D97-AF65-F5344CB8AC3E}">
        <p14:creationId xmlns:p14="http://schemas.microsoft.com/office/powerpoint/2010/main" val="11772569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793</TotalTime>
  <Words>1136</Words>
  <Application>Microsoft Office PowerPoint</Application>
  <PresentationFormat>On-screen Show (4:3)</PresentationFormat>
  <Paragraphs>198</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Theme1</vt:lpstr>
      <vt:lpstr>TRRS4010 Judaism &amp; Christianity</vt:lpstr>
      <vt:lpstr>Dr Angus M Slater</vt:lpstr>
      <vt:lpstr>Week 7i: History 1</vt:lpstr>
      <vt:lpstr>History 1</vt:lpstr>
      <vt:lpstr>History 1</vt:lpstr>
      <vt:lpstr>Paul</vt:lpstr>
      <vt:lpstr>Who was Paul?</vt:lpstr>
      <vt:lpstr>Paul’s First Journey</vt:lpstr>
      <vt:lpstr>Paul’s Second Missionary Journey</vt:lpstr>
      <vt:lpstr>Paul’s Third Missionary Journey</vt:lpstr>
      <vt:lpstr>Paul’s Journeys</vt:lpstr>
      <vt:lpstr>Doctrine</vt:lpstr>
      <vt:lpstr>What Is Doctrine?</vt:lpstr>
      <vt:lpstr>Why is doctrine necessary?</vt:lpstr>
      <vt:lpstr>Who makes doctrine?</vt:lpstr>
      <vt:lpstr>Church fathers</vt:lpstr>
      <vt:lpstr>Greek, Cappadocian, &amp; Latin Fathers</vt:lpstr>
      <vt:lpstr>Irenaeus (130-202)</vt:lpstr>
      <vt:lpstr>Gregory Nazianzus (c.329-390)</vt:lpstr>
      <vt:lpstr>Tertullian (c.165-c.225)</vt:lpstr>
      <vt:lpstr>Augustine of Hippo (354-430)</vt:lpstr>
      <vt:lpstr>Ecumenical councils</vt:lpstr>
      <vt:lpstr>7 Ecumenical Councils</vt:lpstr>
      <vt:lpstr>Christological doctrine</vt:lpstr>
      <vt:lpstr>Anselm &amp; Aquinas</vt:lpstr>
      <vt:lpstr>Anselm of Canterbury (1033-1109)</vt:lpstr>
      <vt:lpstr>Anselm of Canterbury (1033-1109)</vt:lpstr>
      <vt:lpstr>Thomas Aquinas (1225-1274)</vt:lpstr>
      <vt:lpstr>Thomas Aquinas (1225-1274)</vt:lpstr>
      <vt:lpstr>Week 7i: History 1</vt:lpstr>
      <vt:lpstr>Next Lecture: reformation to the 19th century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Administrator</cp:lastModifiedBy>
  <cp:revision>32</cp:revision>
  <dcterms:created xsi:type="dcterms:W3CDTF">2013-11-12T19:30:12Z</dcterms:created>
  <dcterms:modified xsi:type="dcterms:W3CDTF">2017-10-02T12:06:44Z</dcterms:modified>
</cp:coreProperties>
</file>