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65" r:id="rId4"/>
    <p:sldId id="266" r:id="rId5"/>
    <p:sldId id="267" r:id="rId6"/>
    <p:sldId id="268" r:id="rId7"/>
    <p:sldId id="269" r:id="rId8"/>
    <p:sldId id="275" r:id="rId9"/>
    <p:sldId id="271" r:id="rId10"/>
    <p:sldId id="272" r:id="rId11"/>
    <p:sldId id="273" r:id="rId12"/>
    <p:sldId id="274" r:id="rId13"/>
    <p:sldId id="259" r:id="rId14"/>
    <p:sldId id="284" r:id="rId15"/>
    <p:sldId id="285" r:id="rId16"/>
    <p:sldId id="280" r:id="rId17"/>
    <p:sldId id="281" r:id="rId18"/>
    <p:sldId id="282" r:id="rId19"/>
    <p:sldId id="260" r:id="rId20"/>
    <p:sldId id="277" r:id="rId21"/>
    <p:sldId id="278" r:id="rId22"/>
    <p:sldId id="279" r:id="rId23"/>
    <p:sldId id="261" r:id="rId24"/>
    <p:sldId id="263" r:id="rId25"/>
    <p:sldId id="264" r:id="rId26"/>
    <p:sldId id="270" r:id="rId27"/>
    <p:sldId id="262" r:id="rId28"/>
    <p:sldId id="276" r:id="rId29"/>
    <p:sldId id="283" r:id="rId30"/>
    <p:sldId id="286"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1532F5-F998-4740-BDB3-6DEFDF4BF87D}" v="29" dt="2026-03-08T21:47:08.926"/>
    <p1510:client id="{11675F64-868F-8C1D-701B-850FBBE1A109}" v="23" dt="2026-03-08T22:13:39.209"/>
    <p1510:client id="{54EDECBB-E99A-494B-8FB8-C3DE7B14A6CF}" v="42" dt="2026-03-08T23:24:25.126"/>
    <p1510:client id="{5B4B160F-B986-E52A-0384-0DDB3102F845}" v="299" dt="2026-03-08T21:42:28.483"/>
    <p1510:client id="{80FFD4B1-BA48-160A-CBD7-A64217A29DAD}" v="32" dt="2026-03-08T23:44:23.995"/>
    <p1510:client id="{A0C7E2A6-B808-F6ED-7C01-1A254EDB16E8}" v="137" dt="2026-03-08T15:05:20.763"/>
    <p1510:client id="{BA9DA9F8-3B2F-C6EF-6B7B-61D02411875A}" v="103" dt="2026-03-08T21:47:04.519"/>
    <p1510:client id="{ECB970A2-8189-6497-4E36-4A8B0B1548AA}" v="86" dt="2026-03-08T23:09:34.6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708DF7-2B8D-4936-A42E-6492F01DBCAA}"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7E1D4DFD-26F5-4A0A-8441-CEBD8C3B580E}">
      <dgm:prSet/>
      <dgm:spPr/>
      <dgm:t>
        <a:bodyPr/>
        <a:lstStyle/>
        <a:p>
          <a:r>
            <a:rPr lang="en-GB">
              <a:latin typeface="Times New Roman"/>
              <a:cs typeface="Times New Roman"/>
            </a:rPr>
            <a:t>Pitch Side Player Care targets the grassroots football market in England, with a specific focus on amateur adult teams, youth clubs, community football organisations, and lower-budget local academies.</a:t>
          </a:r>
          <a:endParaRPr lang="en-US">
            <a:latin typeface="Times New Roman"/>
            <a:cs typeface="Times New Roman"/>
          </a:endParaRPr>
        </a:p>
      </dgm:t>
    </dgm:pt>
    <dgm:pt modelId="{40838810-0DF5-4437-B28E-457F24D8F01E}" type="parTrans" cxnId="{03CE9E72-E442-42C0-85F4-EBBE467A9A6D}">
      <dgm:prSet/>
      <dgm:spPr/>
      <dgm:t>
        <a:bodyPr/>
        <a:lstStyle/>
        <a:p>
          <a:endParaRPr lang="en-US"/>
        </a:p>
      </dgm:t>
    </dgm:pt>
    <dgm:pt modelId="{42A106F3-000C-4DCB-8BB2-CBA84011D94B}" type="sibTrans" cxnId="{03CE9E72-E442-42C0-85F4-EBBE467A9A6D}">
      <dgm:prSet/>
      <dgm:spPr/>
      <dgm:t>
        <a:bodyPr/>
        <a:lstStyle/>
        <a:p>
          <a:endParaRPr lang="en-US"/>
        </a:p>
      </dgm:t>
    </dgm:pt>
    <dgm:pt modelId="{80868B12-31C6-4577-AC58-B34B747CA96F}">
      <dgm:prSet/>
      <dgm:spPr/>
      <dgm:t>
        <a:bodyPr/>
        <a:lstStyle/>
        <a:p>
          <a:r>
            <a:rPr lang="en-GB">
              <a:latin typeface="Times New Roman"/>
              <a:cs typeface="Times New Roman"/>
            </a:rPr>
            <a:t>The service is aimed at clubs that participate regularly but lack access to in-house physiotherapy or wider medical support structures.</a:t>
          </a:r>
          <a:endParaRPr lang="en-US">
            <a:latin typeface="Times New Roman"/>
            <a:cs typeface="Times New Roman"/>
          </a:endParaRPr>
        </a:p>
      </dgm:t>
    </dgm:pt>
    <dgm:pt modelId="{AD6711B4-BF3C-4200-B392-D48BF345963A}" type="parTrans" cxnId="{99A32831-F4CB-4BD3-A82F-2FD9ACC66349}">
      <dgm:prSet/>
      <dgm:spPr/>
      <dgm:t>
        <a:bodyPr/>
        <a:lstStyle/>
        <a:p>
          <a:endParaRPr lang="en-US"/>
        </a:p>
      </dgm:t>
    </dgm:pt>
    <dgm:pt modelId="{5566FF63-2F9A-488D-9204-7EAA772EC4A1}" type="sibTrans" cxnId="{99A32831-F4CB-4BD3-A82F-2FD9ACC66349}">
      <dgm:prSet/>
      <dgm:spPr/>
      <dgm:t>
        <a:bodyPr/>
        <a:lstStyle/>
        <a:p>
          <a:endParaRPr lang="en-US"/>
        </a:p>
      </dgm:t>
    </dgm:pt>
    <dgm:pt modelId="{44F7C032-B46E-46FD-B76C-9B79D6CF980C}">
      <dgm:prSet/>
      <dgm:spPr/>
      <dgm:t>
        <a:bodyPr/>
        <a:lstStyle/>
        <a:p>
          <a:r>
            <a:rPr lang="en-GB">
              <a:latin typeface="Times New Roman"/>
              <a:cs typeface="Times New Roman"/>
            </a:rPr>
            <a:t>This places the business within the underserved community sport support segment, where organisations face consistent injury risk but have limited financial capacity to employ permanent clinical staff.</a:t>
          </a:r>
          <a:endParaRPr lang="en-US">
            <a:latin typeface="Times New Roman"/>
            <a:cs typeface="Times New Roman"/>
          </a:endParaRPr>
        </a:p>
      </dgm:t>
    </dgm:pt>
    <dgm:pt modelId="{3C8169B9-4793-43C5-A160-E8092119A1E7}" type="parTrans" cxnId="{3E444E22-6E5D-44CB-AB9F-4EAD0C49323D}">
      <dgm:prSet/>
      <dgm:spPr/>
      <dgm:t>
        <a:bodyPr/>
        <a:lstStyle/>
        <a:p>
          <a:endParaRPr lang="en-US"/>
        </a:p>
      </dgm:t>
    </dgm:pt>
    <dgm:pt modelId="{1A51750D-13ED-4CA2-B739-30883CD1E1B6}" type="sibTrans" cxnId="{3E444E22-6E5D-44CB-AB9F-4EAD0C49323D}">
      <dgm:prSet/>
      <dgm:spPr/>
      <dgm:t>
        <a:bodyPr/>
        <a:lstStyle/>
        <a:p>
          <a:endParaRPr lang="en-US"/>
        </a:p>
      </dgm:t>
    </dgm:pt>
    <dgm:pt modelId="{7FA72E7E-E410-4669-9F80-392EA383A816}">
      <dgm:prSet/>
      <dgm:spPr/>
      <dgm:t>
        <a:bodyPr/>
        <a:lstStyle/>
        <a:p>
          <a:r>
            <a:rPr lang="en-GB">
              <a:latin typeface="Times New Roman"/>
              <a:cs typeface="Times New Roman"/>
            </a:rPr>
            <a:t>This segment is strategically important because grassroots football represents the largest participation base within the game and remains central to participation and retention strategies (The FA, 2024; Sport England, 2025).</a:t>
          </a:r>
          <a:endParaRPr lang="en-US">
            <a:latin typeface="Times New Roman"/>
            <a:cs typeface="Times New Roman"/>
          </a:endParaRPr>
        </a:p>
      </dgm:t>
    </dgm:pt>
    <dgm:pt modelId="{19012779-FFC2-4947-9BD9-890DF5ACEB7E}" type="parTrans" cxnId="{CBA39347-D9E8-4415-B4B0-BFE074A67B71}">
      <dgm:prSet/>
      <dgm:spPr/>
      <dgm:t>
        <a:bodyPr/>
        <a:lstStyle/>
        <a:p>
          <a:endParaRPr lang="en-US"/>
        </a:p>
      </dgm:t>
    </dgm:pt>
    <dgm:pt modelId="{D5412EE2-1FBA-421D-B4F3-7E162892DEFB}" type="sibTrans" cxnId="{CBA39347-D9E8-4415-B4B0-BFE074A67B71}">
      <dgm:prSet/>
      <dgm:spPr/>
      <dgm:t>
        <a:bodyPr/>
        <a:lstStyle/>
        <a:p>
          <a:endParaRPr lang="en-US"/>
        </a:p>
      </dgm:t>
    </dgm:pt>
    <dgm:pt modelId="{093EE968-809F-488E-A377-4828E7C05210}">
      <dgm:prSet/>
      <dgm:spPr/>
      <dgm:t>
        <a:bodyPr/>
        <a:lstStyle/>
        <a:p>
          <a:r>
            <a:rPr lang="en-GB">
              <a:latin typeface="Times New Roman"/>
              <a:cs typeface="Times New Roman"/>
            </a:rPr>
            <a:t>The need for the service is reinforced by evidence that football is associated with a substantial injury burden, particularly lower-limb injuries such as muscle strains, ligament injuries, and ankle sprains (Ekstrand et al., 2011).</a:t>
          </a:r>
          <a:endParaRPr lang="en-US">
            <a:latin typeface="Times New Roman"/>
            <a:cs typeface="Times New Roman"/>
          </a:endParaRPr>
        </a:p>
      </dgm:t>
    </dgm:pt>
    <dgm:pt modelId="{5968125A-A4C2-4EB7-BCA3-09C5F2EFFB91}" type="parTrans" cxnId="{218E5461-E9AC-40C6-BDD9-5E66B8EE54B4}">
      <dgm:prSet/>
      <dgm:spPr/>
      <dgm:t>
        <a:bodyPr/>
        <a:lstStyle/>
        <a:p>
          <a:endParaRPr lang="en-US"/>
        </a:p>
      </dgm:t>
    </dgm:pt>
    <dgm:pt modelId="{A4B99A01-B01D-4B15-99F4-37A363E1DA8A}" type="sibTrans" cxnId="{218E5461-E9AC-40C6-BDD9-5E66B8EE54B4}">
      <dgm:prSet/>
      <dgm:spPr/>
      <dgm:t>
        <a:bodyPr/>
        <a:lstStyle/>
        <a:p>
          <a:endParaRPr lang="en-US"/>
        </a:p>
      </dgm:t>
    </dgm:pt>
    <dgm:pt modelId="{DCF87769-B969-44C8-B630-DE9878CCF4B6}">
      <dgm:prSet/>
      <dgm:spPr/>
      <dgm:t>
        <a:bodyPr/>
        <a:lstStyle/>
        <a:p>
          <a:r>
            <a:rPr lang="en-GB">
              <a:latin typeface="Times New Roman"/>
              <a:cs typeface="Times New Roman"/>
            </a:rPr>
            <a:t>Recent research further suggests that injury prevalence remains a significant issue in amateur and non-elite football settings, highlighting the need for accessible rehabilitation and prevention support (Gurau et al., 2023; Sonesson et al., 2023).</a:t>
          </a:r>
          <a:endParaRPr lang="en-US">
            <a:latin typeface="Times New Roman"/>
            <a:cs typeface="Times New Roman"/>
          </a:endParaRPr>
        </a:p>
      </dgm:t>
    </dgm:pt>
    <dgm:pt modelId="{C17C7DB9-8820-4A8D-AC32-3BC6200AF8AA}" type="parTrans" cxnId="{86FDC111-9E62-45F1-96D4-265FF516EBB4}">
      <dgm:prSet/>
      <dgm:spPr/>
      <dgm:t>
        <a:bodyPr/>
        <a:lstStyle/>
        <a:p>
          <a:endParaRPr lang="en-US"/>
        </a:p>
      </dgm:t>
    </dgm:pt>
    <dgm:pt modelId="{DB877E42-3F56-4ABE-AF36-F8B98D978221}" type="sibTrans" cxnId="{86FDC111-9E62-45F1-96D4-265FF516EBB4}">
      <dgm:prSet/>
      <dgm:spPr/>
      <dgm:t>
        <a:bodyPr/>
        <a:lstStyle/>
        <a:p>
          <a:endParaRPr lang="en-US"/>
        </a:p>
      </dgm:t>
    </dgm:pt>
    <dgm:pt modelId="{74976164-FA2C-4365-9410-857E886B54A5}">
      <dgm:prSet/>
      <dgm:spPr/>
      <dgm:t>
        <a:bodyPr/>
        <a:lstStyle/>
        <a:p>
          <a:pPr rtl="0"/>
          <a:r>
            <a:rPr lang="en-GB">
              <a:latin typeface="Times New Roman"/>
              <a:cs typeface="Times New Roman"/>
            </a:rPr>
            <a:t>Pitch Side Player Care is therefore positioned as a shared, business to club physiotherapy and welfare service that delivers affordable, professional, and preventative player care to resource constrained grassroots organisations.</a:t>
          </a:r>
          <a:endParaRPr lang="en-US">
            <a:latin typeface="Times New Roman"/>
            <a:cs typeface="Times New Roman"/>
          </a:endParaRPr>
        </a:p>
      </dgm:t>
    </dgm:pt>
    <dgm:pt modelId="{1FBAFE79-95A3-4AF7-90B7-3485FBBCAC40}" type="parTrans" cxnId="{264F0882-403E-4C4D-8AB3-7A47D1D5B8B9}">
      <dgm:prSet/>
      <dgm:spPr/>
      <dgm:t>
        <a:bodyPr/>
        <a:lstStyle/>
        <a:p>
          <a:endParaRPr lang="en-US"/>
        </a:p>
      </dgm:t>
    </dgm:pt>
    <dgm:pt modelId="{524A266C-E0CD-45F1-B678-08582CFA3965}" type="sibTrans" cxnId="{264F0882-403E-4C4D-8AB3-7A47D1D5B8B9}">
      <dgm:prSet/>
      <dgm:spPr/>
      <dgm:t>
        <a:bodyPr/>
        <a:lstStyle/>
        <a:p>
          <a:endParaRPr lang="en-US"/>
        </a:p>
      </dgm:t>
    </dgm:pt>
    <dgm:pt modelId="{B4B08BB6-5DF1-4025-A866-84974A505E38}" type="pres">
      <dgm:prSet presAssocID="{6E708DF7-2B8D-4936-A42E-6492F01DBCAA}" presName="diagram" presStyleCnt="0">
        <dgm:presLayoutVars>
          <dgm:dir/>
          <dgm:resizeHandles val="exact"/>
        </dgm:presLayoutVars>
      </dgm:prSet>
      <dgm:spPr/>
    </dgm:pt>
    <dgm:pt modelId="{28C41354-30D4-4E02-829C-652EDD179CD4}" type="pres">
      <dgm:prSet presAssocID="{7E1D4DFD-26F5-4A0A-8441-CEBD8C3B580E}" presName="node" presStyleLbl="node1" presStyleIdx="0" presStyleCnt="7">
        <dgm:presLayoutVars>
          <dgm:bulletEnabled val="1"/>
        </dgm:presLayoutVars>
      </dgm:prSet>
      <dgm:spPr/>
    </dgm:pt>
    <dgm:pt modelId="{CD71AD06-A6D6-4B49-B149-19B9F27FE2D4}" type="pres">
      <dgm:prSet presAssocID="{42A106F3-000C-4DCB-8BB2-CBA84011D94B}" presName="sibTrans" presStyleCnt="0"/>
      <dgm:spPr/>
    </dgm:pt>
    <dgm:pt modelId="{1642B01C-CC1A-4B75-B038-69EBA290670F}" type="pres">
      <dgm:prSet presAssocID="{80868B12-31C6-4577-AC58-B34B747CA96F}" presName="node" presStyleLbl="node1" presStyleIdx="1" presStyleCnt="7">
        <dgm:presLayoutVars>
          <dgm:bulletEnabled val="1"/>
        </dgm:presLayoutVars>
      </dgm:prSet>
      <dgm:spPr/>
    </dgm:pt>
    <dgm:pt modelId="{955B0E40-D885-4AB0-AFEF-FCF4464F5010}" type="pres">
      <dgm:prSet presAssocID="{5566FF63-2F9A-488D-9204-7EAA772EC4A1}" presName="sibTrans" presStyleCnt="0"/>
      <dgm:spPr/>
    </dgm:pt>
    <dgm:pt modelId="{AB4BD459-FF8E-4DD4-9C81-A3DAFF2F1C24}" type="pres">
      <dgm:prSet presAssocID="{44F7C032-B46E-46FD-B76C-9B79D6CF980C}" presName="node" presStyleLbl="node1" presStyleIdx="2" presStyleCnt="7">
        <dgm:presLayoutVars>
          <dgm:bulletEnabled val="1"/>
        </dgm:presLayoutVars>
      </dgm:prSet>
      <dgm:spPr/>
    </dgm:pt>
    <dgm:pt modelId="{3E11B5D1-3CDA-4AB1-8D4B-148161CFF18F}" type="pres">
      <dgm:prSet presAssocID="{1A51750D-13ED-4CA2-B739-30883CD1E1B6}" presName="sibTrans" presStyleCnt="0"/>
      <dgm:spPr/>
    </dgm:pt>
    <dgm:pt modelId="{AA8F7EF4-FAB2-477B-94C5-E4307AF59BD0}" type="pres">
      <dgm:prSet presAssocID="{7FA72E7E-E410-4669-9F80-392EA383A816}" presName="node" presStyleLbl="node1" presStyleIdx="3" presStyleCnt="7">
        <dgm:presLayoutVars>
          <dgm:bulletEnabled val="1"/>
        </dgm:presLayoutVars>
      </dgm:prSet>
      <dgm:spPr/>
    </dgm:pt>
    <dgm:pt modelId="{0CFF6E8F-19BB-41DA-8373-EC5F39D0542A}" type="pres">
      <dgm:prSet presAssocID="{D5412EE2-1FBA-421D-B4F3-7E162892DEFB}" presName="sibTrans" presStyleCnt="0"/>
      <dgm:spPr/>
    </dgm:pt>
    <dgm:pt modelId="{5A891D30-91D4-4923-9DCA-5BFA5ED79375}" type="pres">
      <dgm:prSet presAssocID="{093EE968-809F-488E-A377-4828E7C05210}" presName="node" presStyleLbl="node1" presStyleIdx="4" presStyleCnt="7">
        <dgm:presLayoutVars>
          <dgm:bulletEnabled val="1"/>
        </dgm:presLayoutVars>
      </dgm:prSet>
      <dgm:spPr/>
    </dgm:pt>
    <dgm:pt modelId="{09434EBE-291D-463D-99BB-3BC4C920F7AB}" type="pres">
      <dgm:prSet presAssocID="{A4B99A01-B01D-4B15-99F4-37A363E1DA8A}" presName="sibTrans" presStyleCnt="0"/>
      <dgm:spPr/>
    </dgm:pt>
    <dgm:pt modelId="{C3B8BE34-0A73-4E28-B568-C232762B1A25}" type="pres">
      <dgm:prSet presAssocID="{DCF87769-B969-44C8-B630-DE9878CCF4B6}" presName="node" presStyleLbl="node1" presStyleIdx="5" presStyleCnt="7">
        <dgm:presLayoutVars>
          <dgm:bulletEnabled val="1"/>
        </dgm:presLayoutVars>
      </dgm:prSet>
      <dgm:spPr/>
    </dgm:pt>
    <dgm:pt modelId="{CE3E9738-9A16-4014-BBD3-E3916F5701D5}" type="pres">
      <dgm:prSet presAssocID="{DB877E42-3F56-4ABE-AF36-F8B98D978221}" presName="sibTrans" presStyleCnt="0"/>
      <dgm:spPr/>
    </dgm:pt>
    <dgm:pt modelId="{3B72DF96-D31F-45A3-A0A3-05DC62695394}" type="pres">
      <dgm:prSet presAssocID="{74976164-FA2C-4365-9410-857E886B54A5}" presName="node" presStyleLbl="node1" presStyleIdx="6" presStyleCnt="7">
        <dgm:presLayoutVars>
          <dgm:bulletEnabled val="1"/>
        </dgm:presLayoutVars>
      </dgm:prSet>
      <dgm:spPr/>
    </dgm:pt>
  </dgm:ptLst>
  <dgm:cxnLst>
    <dgm:cxn modelId="{86FDC111-9E62-45F1-96D4-265FF516EBB4}" srcId="{6E708DF7-2B8D-4936-A42E-6492F01DBCAA}" destId="{DCF87769-B969-44C8-B630-DE9878CCF4B6}" srcOrd="5" destOrd="0" parTransId="{C17C7DB9-8820-4A8D-AC32-3BC6200AF8AA}" sibTransId="{DB877E42-3F56-4ABE-AF36-F8B98D978221}"/>
    <dgm:cxn modelId="{3E444E22-6E5D-44CB-AB9F-4EAD0C49323D}" srcId="{6E708DF7-2B8D-4936-A42E-6492F01DBCAA}" destId="{44F7C032-B46E-46FD-B76C-9B79D6CF980C}" srcOrd="2" destOrd="0" parTransId="{3C8169B9-4793-43C5-A160-E8092119A1E7}" sibTransId="{1A51750D-13ED-4CA2-B739-30883CD1E1B6}"/>
    <dgm:cxn modelId="{99A32831-F4CB-4BD3-A82F-2FD9ACC66349}" srcId="{6E708DF7-2B8D-4936-A42E-6492F01DBCAA}" destId="{80868B12-31C6-4577-AC58-B34B747CA96F}" srcOrd="1" destOrd="0" parTransId="{AD6711B4-BF3C-4200-B392-D48BF345963A}" sibTransId="{5566FF63-2F9A-488D-9204-7EAA772EC4A1}"/>
    <dgm:cxn modelId="{44F1F132-0868-4A48-BC4F-4F7067002BD9}" type="presOf" srcId="{44F7C032-B46E-46FD-B76C-9B79D6CF980C}" destId="{AB4BD459-FF8E-4DD4-9C81-A3DAFF2F1C24}" srcOrd="0" destOrd="0" presId="urn:microsoft.com/office/officeart/2005/8/layout/default"/>
    <dgm:cxn modelId="{218E5461-E9AC-40C6-BDD9-5E66B8EE54B4}" srcId="{6E708DF7-2B8D-4936-A42E-6492F01DBCAA}" destId="{093EE968-809F-488E-A377-4828E7C05210}" srcOrd="4" destOrd="0" parTransId="{5968125A-A4C2-4EB7-BCA3-09C5F2EFFB91}" sibTransId="{A4B99A01-B01D-4B15-99F4-37A363E1DA8A}"/>
    <dgm:cxn modelId="{CBA39347-D9E8-4415-B4B0-BFE074A67B71}" srcId="{6E708DF7-2B8D-4936-A42E-6492F01DBCAA}" destId="{7FA72E7E-E410-4669-9F80-392EA383A816}" srcOrd="3" destOrd="0" parTransId="{19012779-FFC2-4947-9BD9-890DF5ACEB7E}" sibTransId="{D5412EE2-1FBA-421D-B4F3-7E162892DEFB}"/>
    <dgm:cxn modelId="{FB4D7F6E-38A2-425A-A7E3-184FB986C290}" type="presOf" srcId="{74976164-FA2C-4365-9410-857E886B54A5}" destId="{3B72DF96-D31F-45A3-A0A3-05DC62695394}" srcOrd="0" destOrd="0" presId="urn:microsoft.com/office/officeart/2005/8/layout/default"/>
    <dgm:cxn modelId="{03CE9E72-E442-42C0-85F4-EBBE467A9A6D}" srcId="{6E708DF7-2B8D-4936-A42E-6492F01DBCAA}" destId="{7E1D4DFD-26F5-4A0A-8441-CEBD8C3B580E}" srcOrd="0" destOrd="0" parTransId="{40838810-0DF5-4437-B28E-457F24D8F01E}" sibTransId="{42A106F3-000C-4DCB-8BB2-CBA84011D94B}"/>
    <dgm:cxn modelId="{264F0882-403E-4C4D-8AB3-7A47D1D5B8B9}" srcId="{6E708DF7-2B8D-4936-A42E-6492F01DBCAA}" destId="{74976164-FA2C-4365-9410-857E886B54A5}" srcOrd="6" destOrd="0" parTransId="{1FBAFE79-95A3-4AF7-90B7-3485FBBCAC40}" sibTransId="{524A266C-E0CD-45F1-B678-08582CFA3965}"/>
    <dgm:cxn modelId="{46F5018A-697C-4362-B88F-0210BA2E4613}" type="presOf" srcId="{DCF87769-B969-44C8-B630-DE9878CCF4B6}" destId="{C3B8BE34-0A73-4E28-B568-C232762B1A25}" srcOrd="0" destOrd="0" presId="urn:microsoft.com/office/officeart/2005/8/layout/default"/>
    <dgm:cxn modelId="{6372C3C9-A424-432E-824B-B72121B2A226}" type="presOf" srcId="{80868B12-31C6-4577-AC58-B34B747CA96F}" destId="{1642B01C-CC1A-4B75-B038-69EBA290670F}" srcOrd="0" destOrd="0" presId="urn:microsoft.com/office/officeart/2005/8/layout/default"/>
    <dgm:cxn modelId="{EF9DF8CE-13DC-45E7-AAFD-97CE768630A9}" type="presOf" srcId="{7E1D4DFD-26F5-4A0A-8441-CEBD8C3B580E}" destId="{28C41354-30D4-4E02-829C-652EDD179CD4}" srcOrd="0" destOrd="0" presId="urn:microsoft.com/office/officeart/2005/8/layout/default"/>
    <dgm:cxn modelId="{4E020DDE-C22B-4EC2-B330-EA77EA834215}" type="presOf" srcId="{093EE968-809F-488E-A377-4828E7C05210}" destId="{5A891D30-91D4-4923-9DCA-5BFA5ED79375}" srcOrd="0" destOrd="0" presId="urn:microsoft.com/office/officeart/2005/8/layout/default"/>
    <dgm:cxn modelId="{83497FE9-A25F-40CA-A433-D190FFCE9479}" type="presOf" srcId="{6E708DF7-2B8D-4936-A42E-6492F01DBCAA}" destId="{B4B08BB6-5DF1-4025-A866-84974A505E38}" srcOrd="0" destOrd="0" presId="urn:microsoft.com/office/officeart/2005/8/layout/default"/>
    <dgm:cxn modelId="{442F02FC-E383-456F-8B09-D72EA04E66AE}" type="presOf" srcId="{7FA72E7E-E410-4669-9F80-392EA383A816}" destId="{AA8F7EF4-FAB2-477B-94C5-E4307AF59BD0}" srcOrd="0" destOrd="0" presId="urn:microsoft.com/office/officeart/2005/8/layout/default"/>
    <dgm:cxn modelId="{46B49616-41E2-4372-88E5-CB9906039912}" type="presParOf" srcId="{B4B08BB6-5DF1-4025-A866-84974A505E38}" destId="{28C41354-30D4-4E02-829C-652EDD179CD4}" srcOrd="0" destOrd="0" presId="urn:microsoft.com/office/officeart/2005/8/layout/default"/>
    <dgm:cxn modelId="{AAC78604-7DC9-4501-92F1-F4A2884B9353}" type="presParOf" srcId="{B4B08BB6-5DF1-4025-A866-84974A505E38}" destId="{CD71AD06-A6D6-4B49-B149-19B9F27FE2D4}" srcOrd="1" destOrd="0" presId="urn:microsoft.com/office/officeart/2005/8/layout/default"/>
    <dgm:cxn modelId="{2FD15AB9-6483-40CA-9670-E927D30CF8D6}" type="presParOf" srcId="{B4B08BB6-5DF1-4025-A866-84974A505E38}" destId="{1642B01C-CC1A-4B75-B038-69EBA290670F}" srcOrd="2" destOrd="0" presId="urn:microsoft.com/office/officeart/2005/8/layout/default"/>
    <dgm:cxn modelId="{B85BE14A-BFCA-4978-BFAE-D2F6068A326F}" type="presParOf" srcId="{B4B08BB6-5DF1-4025-A866-84974A505E38}" destId="{955B0E40-D885-4AB0-AFEF-FCF4464F5010}" srcOrd="3" destOrd="0" presId="urn:microsoft.com/office/officeart/2005/8/layout/default"/>
    <dgm:cxn modelId="{10A2EDB2-A598-4907-A34C-DF6EAD145FE0}" type="presParOf" srcId="{B4B08BB6-5DF1-4025-A866-84974A505E38}" destId="{AB4BD459-FF8E-4DD4-9C81-A3DAFF2F1C24}" srcOrd="4" destOrd="0" presId="urn:microsoft.com/office/officeart/2005/8/layout/default"/>
    <dgm:cxn modelId="{73A62550-3842-4643-83B3-A91A0CE036E0}" type="presParOf" srcId="{B4B08BB6-5DF1-4025-A866-84974A505E38}" destId="{3E11B5D1-3CDA-4AB1-8D4B-148161CFF18F}" srcOrd="5" destOrd="0" presId="urn:microsoft.com/office/officeart/2005/8/layout/default"/>
    <dgm:cxn modelId="{9E00A197-DC83-4252-878D-D830AC6E1E14}" type="presParOf" srcId="{B4B08BB6-5DF1-4025-A866-84974A505E38}" destId="{AA8F7EF4-FAB2-477B-94C5-E4307AF59BD0}" srcOrd="6" destOrd="0" presId="urn:microsoft.com/office/officeart/2005/8/layout/default"/>
    <dgm:cxn modelId="{38B0C058-255F-43ED-9A22-4FA7F1ACCEEC}" type="presParOf" srcId="{B4B08BB6-5DF1-4025-A866-84974A505E38}" destId="{0CFF6E8F-19BB-41DA-8373-EC5F39D0542A}" srcOrd="7" destOrd="0" presId="urn:microsoft.com/office/officeart/2005/8/layout/default"/>
    <dgm:cxn modelId="{8559DC92-A716-48DB-86C1-499A30893B97}" type="presParOf" srcId="{B4B08BB6-5DF1-4025-A866-84974A505E38}" destId="{5A891D30-91D4-4923-9DCA-5BFA5ED79375}" srcOrd="8" destOrd="0" presId="urn:microsoft.com/office/officeart/2005/8/layout/default"/>
    <dgm:cxn modelId="{314649A4-AED5-4AA4-92EF-AA0DC8E06357}" type="presParOf" srcId="{B4B08BB6-5DF1-4025-A866-84974A505E38}" destId="{09434EBE-291D-463D-99BB-3BC4C920F7AB}" srcOrd="9" destOrd="0" presId="urn:microsoft.com/office/officeart/2005/8/layout/default"/>
    <dgm:cxn modelId="{2A0ADEBE-1764-4BB4-93FC-2BB158487B2C}" type="presParOf" srcId="{B4B08BB6-5DF1-4025-A866-84974A505E38}" destId="{C3B8BE34-0A73-4E28-B568-C232762B1A25}" srcOrd="10" destOrd="0" presId="urn:microsoft.com/office/officeart/2005/8/layout/default"/>
    <dgm:cxn modelId="{01E0DB44-7DC4-49F7-937E-9B281484FB74}" type="presParOf" srcId="{B4B08BB6-5DF1-4025-A866-84974A505E38}" destId="{CE3E9738-9A16-4014-BBD3-E3916F5701D5}" srcOrd="11" destOrd="0" presId="urn:microsoft.com/office/officeart/2005/8/layout/default"/>
    <dgm:cxn modelId="{41109699-73A5-4E7D-8F15-1E9045738BEA}" type="presParOf" srcId="{B4B08BB6-5DF1-4025-A866-84974A505E38}" destId="{3B72DF96-D31F-45A3-A0A3-05DC6269539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741256-03F2-47E2-A02C-42F9D144C8B0}"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90C4F646-11E4-465E-AFC8-E337B9F5F375}">
      <dgm:prSet/>
      <dgm:spPr/>
      <dgm:t>
        <a:bodyPr/>
        <a:lstStyle/>
        <a:p>
          <a:pPr rtl="0"/>
          <a:r>
            <a:rPr lang="en-GB">
              <a:latin typeface="Avenir Next LT Pro"/>
              <a:cs typeface="Times New Roman"/>
            </a:rPr>
            <a:t>Pitch Side Player Care is positioned as a specialist shared service provider within the grassroots football market, rather than as a traditional private physiotherapy clinic.</a:t>
          </a:r>
          <a:endParaRPr lang="en-US">
            <a:latin typeface="Avenir Next LT Pro"/>
            <a:cs typeface="Times New Roman"/>
          </a:endParaRPr>
        </a:p>
      </dgm:t>
    </dgm:pt>
    <dgm:pt modelId="{2BEB62B3-A2DB-432E-8098-A52DD9F8D87E}" type="parTrans" cxnId="{43CDAA11-DA36-48AC-B2B2-A96F22CEB5D3}">
      <dgm:prSet/>
      <dgm:spPr/>
      <dgm:t>
        <a:bodyPr/>
        <a:lstStyle/>
        <a:p>
          <a:endParaRPr lang="en-US"/>
        </a:p>
      </dgm:t>
    </dgm:pt>
    <dgm:pt modelId="{8540680F-447D-4AC6-9D13-536103554D7F}" type="sibTrans" cxnId="{43CDAA11-DA36-48AC-B2B2-A96F22CEB5D3}">
      <dgm:prSet/>
      <dgm:spPr/>
      <dgm:t>
        <a:bodyPr/>
        <a:lstStyle/>
        <a:p>
          <a:endParaRPr lang="en-US"/>
        </a:p>
      </dgm:t>
    </dgm:pt>
    <dgm:pt modelId="{B24249EB-1594-4B05-A870-13ADFD0A3D5E}">
      <dgm:prSet/>
      <dgm:spPr/>
      <dgm:t>
        <a:bodyPr/>
        <a:lstStyle/>
        <a:p>
          <a:pPr rtl="0"/>
          <a:r>
            <a:rPr lang="en-GB">
              <a:latin typeface="Avenir Next LT Pro"/>
              <a:cs typeface="Times New Roman"/>
            </a:rPr>
            <a:t>Its competitive advantage lies in offering club based, sport specific, and preventative support directly to grassroots teams, whereas many competitors operate through general musculoskeletal treatment models aimed at individual self paying clients (CSP, n.d.; Watson and Minns Lowe, 2023).</a:t>
          </a:r>
          <a:endParaRPr lang="en-US">
            <a:latin typeface="Avenir Next LT Pro"/>
            <a:cs typeface="Times New Roman"/>
          </a:endParaRPr>
        </a:p>
      </dgm:t>
    </dgm:pt>
    <dgm:pt modelId="{124DFC94-1079-4DF0-8A74-85CF9C205A08}" type="parTrans" cxnId="{47DBED07-AF65-4715-AC71-380E111E706B}">
      <dgm:prSet/>
      <dgm:spPr/>
      <dgm:t>
        <a:bodyPr/>
        <a:lstStyle/>
        <a:p>
          <a:endParaRPr lang="en-US"/>
        </a:p>
      </dgm:t>
    </dgm:pt>
    <dgm:pt modelId="{8E529E3D-FE81-4130-855A-9BE1A1768BD0}" type="sibTrans" cxnId="{47DBED07-AF65-4715-AC71-380E111E706B}">
      <dgm:prSet/>
      <dgm:spPr/>
      <dgm:t>
        <a:bodyPr/>
        <a:lstStyle/>
        <a:p>
          <a:endParaRPr lang="en-US"/>
        </a:p>
      </dgm:t>
    </dgm:pt>
    <dgm:pt modelId="{CD3D19E4-3A73-42EA-B570-2016A8EE6131}">
      <dgm:prSet/>
      <dgm:spPr/>
      <dgm:t>
        <a:bodyPr/>
        <a:lstStyle/>
        <a:p>
          <a:r>
            <a:rPr lang="en-GB">
              <a:latin typeface="Avenir Next LT Pro"/>
              <a:cs typeface="Times New Roman"/>
            </a:rPr>
            <a:t>The service is differentiated through its combination of pitch-side assessment, rehabilitation, injury prevention education, and player welfare support within one integrated offer.</a:t>
          </a:r>
          <a:endParaRPr lang="en-US">
            <a:latin typeface="Avenir Next LT Pro"/>
            <a:cs typeface="Times New Roman"/>
          </a:endParaRPr>
        </a:p>
      </dgm:t>
    </dgm:pt>
    <dgm:pt modelId="{82A682EC-D20A-41D3-9412-8555F579A5CF}" type="parTrans" cxnId="{55D7844A-ABB4-4443-93D9-AE51E1A39046}">
      <dgm:prSet/>
      <dgm:spPr/>
      <dgm:t>
        <a:bodyPr/>
        <a:lstStyle/>
        <a:p>
          <a:endParaRPr lang="en-US"/>
        </a:p>
      </dgm:t>
    </dgm:pt>
    <dgm:pt modelId="{33F94D3E-8FC5-4440-B87C-EC6C5DC948AE}" type="sibTrans" cxnId="{55D7844A-ABB4-4443-93D9-AE51E1A39046}">
      <dgm:prSet/>
      <dgm:spPr/>
      <dgm:t>
        <a:bodyPr/>
        <a:lstStyle/>
        <a:p>
          <a:endParaRPr lang="en-US"/>
        </a:p>
      </dgm:t>
    </dgm:pt>
    <dgm:pt modelId="{82FE2D3A-E208-4E9D-8556-5A584DF4E8B6}">
      <dgm:prSet/>
      <dgm:spPr/>
      <dgm:t>
        <a:bodyPr/>
        <a:lstStyle/>
        <a:p>
          <a:r>
            <a:rPr lang="en-GB">
              <a:latin typeface="Avenir Next LT Pro"/>
              <a:cs typeface="Times New Roman"/>
            </a:rPr>
            <a:t>This positioning is strengthened by the fact that grassroots football remains a major national participation priority, while safety, safeguarding, and positive participant experience are increasingly emphasised within governing body strategy (The FA, 2024; The FA, 2024b).</a:t>
          </a:r>
          <a:endParaRPr lang="en-US">
            <a:latin typeface="Avenir Next LT Pro"/>
            <a:cs typeface="Times New Roman"/>
          </a:endParaRPr>
        </a:p>
      </dgm:t>
    </dgm:pt>
    <dgm:pt modelId="{8F13CACE-86EC-4AC7-A22F-CD3A8B00AE50}" type="parTrans" cxnId="{ACB3E493-4D04-484F-ABB9-9894711C047B}">
      <dgm:prSet/>
      <dgm:spPr/>
      <dgm:t>
        <a:bodyPr/>
        <a:lstStyle/>
        <a:p>
          <a:endParaRPr lang="en-US"/>
        </a:p>
      </dgm:t>
    </dgm:pt>
    <dgm:pt modelId="{47E922E8-7868-401F-B006-FAD1FAFA538B}" type="sibTrans" cxnId="{ACB3E493-4D04-484F-ABB9-9894711C047B}">
      <dgm:prSet/>
      <dgm:spPr/>
      <dgm:t>
        <a:bodyPr/>
        <a:lstStyle/>
        <a:p>
          <a:endParaRPr lang="en-US"/>
        </a:p>
      </dgm:t>
    </dgm:pt>
    <dgm:pt modelId="{2A03BED1-8894-40F7-AF01-63F4D5519658}">
      <dgm:prSet/>
      <dgm:spPr/>
      <dgm:t>
        <a:bodyPr/>
        <a:lstStyle/>
        <a:p>
          <a:pPr rtl="0"/>
          <a:r>
            <a:rPr lang="en-GB">
              <a:latin typeface="Avenir Next LT Pro"/>
              <a:cs typeface="Times New Roman"/>
            </a:rPr>
            <a:t>Unlike elite sport medical provision, which is embedded internally, Pitch Side Player Care is designed for clubs that need professional support but cannot justify a full time in house practitioner.</a:t>
          </a:r>
          <a:endParaRPr lang="en-US">
            <a:latin typeface="Avenir Next LT Pro"/>
            <a:cs typeface="Times New Roman"/>
          </a:endParaRPr>
        </a:p>
      </dgm:t>
    </dgm:pt>
    <dgm:pt modelId="{A9EA7BA7-76C8-43E0-9AC5-44F50788C6C2}" type="parTrans" cxnId="{12CB5D42-849A-41F6-94C1-D6DF9CEA4CF6}">
      <dgm:prSet/>
      <dgm:spPr/>
      <dgm:t>
        <a:bodyPr/>
        <a:lstStyle/>
        <a:p>
          <a:endParaRPr lang="en-US"/>
        </a:p>
      </dgm:t>
    </dgm:pt>
    <dgm:pt modelId="{FFC0EC82-AA51-4E55-B627-0F332D04C587}" type="sibTrans" cxnId="{12CB5D42-849A-41F6-94C1-D6DF9CEA4CF6}">
      <dgm:prSet/>
      <dgm:spPr/>
      <dgm:t>
        <a:bodyPr/>
        <a:lstStyle/>
        <a:p>
          <a:endParaRPr lang="en-US"/>
        </a:p>
      </dgm:t>
    </dgm:pt>
    <dgm:pt modelId="{17ACABA4-A59F-4276-BA15-A483D9F78F16}">
      <dgm:prSet/>
      <dgm:spPr/>
      <dgm:t>
        <a:bodyPr/>
        <a:lstStyle/>
        <a:p>
          <a:pPr rtl="0"/>
          <a:r>
            <a:rPr lang="en-GB">
              <a:latin typeface="Avenir Next LT Pro"/>
              <a:cs typeface="Times New Roman"/>
            </a:rPr>
            <a:t>The service is therefore positioned between informal volunteer led care and high cost private provision, creating a more accessible and financially realistic option for community clubs.</a:t>
          </a:r>
          <a:endParaRPr lang="en-US">
            <a:latin typeface="Avenir Next LT Pro"/>
            <a:cs typeface="Times New Roman"/>
          </a:endParaRPr>
        </a:p>
      </dgm:t>
    </dgm:pt>
    <dgm:pt modelId="{778ADDBE-8268-478A-B01B-42D9DDA8A67B}" type="parTrans" cxnId="{9BD0B388-9431-413C-B0CD-CA96705FADAC}">
      <dgm:prSet/>
      <dgm:spPr/>
      <dgm:t>
        <a:bodyPr/>
        <a:lstStyle/>
        <a:p>
          <a:endParaRPr lang="en-US"/>
        </a:p>
      </dgm:t>
    </dgm:pt>
    <dgm:pt modelId="{3DB7C8CE-BEF1-4611-9560-AE78C19905A0}" type="sibTrans" cxnId="{9BD0B388-9431-413C-B0CD-CA96705FADAC}">
      <dgm:prSet/>
      <dgm:spPr/>
      <dgm:t>
        <a:bodyPr/>
        <a:lstStyle/>
        <a:p>
          <a:endParaRPr lang="en-US"/>
        </a:p>
      </dgm:t>
    </dgm:pt>
    <dgm:pt modelId="{560600F1-6260-4231-AA0D-B73B5C068F44}">
      <dgm:prSet/>
      <dgm:spPr/>
      <dgm:t>
        <a:bodyPr/>
        <a:lstStyle/>
        <a:p>
          <a:pPr rtl="0"/>
          <a:r>
            <a:rPr lang="en-GB">
              <a:latin typeface="Avenir Next LT Pro"/>
              <a:cs typeface="Times New Roman"/>
            </a:rPr>
            <a:t>Overall, the business competes on accessibility, affordability, sport specificity, and continuity of care rather than on premium one to one clinic prestige alone.</a:t>
          </a:r>
          <a:endParaRPr lang="en-US">
            <a:latin typeface="Avenir Next LT Pro"/>
            <a:cs typeface="Times New Roman"/>
          </a:endParaRPr>
        </a:p>
      </dgm:t>
    </dgm:pt>
    <dgm:pt modelId="{F2D58624-E4B6-4DE2-B014-51DEF23742B2}" type="parTrans" cxnId="{6838E858-E2EC-48B7-9B07-EDB3B7165208}">
      <dgm:prSet/>
      <dgm:spPr/>
      <dgm:t>
        <a:bodyPr/>
        <a:lstStyle/>
        <a:p>
          <a:endParaRPr lang="en-US"/>
        </a:p>
      </dgm:t>
    </dgm:pt>
    <dgm:pt modelId="{CBEC5990-B6D9-4434-92AD-0D113B608DF4}" type="sibTrans" cxnId="{6838E858-E2EC-48B7-9B07-EDB3B7165208}">
      <dgm:prSet/>
      <dgm:spPr/>
      <dgm:t>
        <a:bodyPr/>
        <a:lstStyle/>
        <a:p>
          <a:endParaRPr lang="en-US"/>
        </a:p>
      </dgm:t>
    </dgm:pt>
    <dgm:pt modelId="{A374D7BD-457B-4FA2-88B4-669705A33EBB}" type="pres">
      <dgm:prSet presAssocID="{EE741256-03F2-47E2-A02C-42F9D144C8B0}" presName="diagram" presStyleCnt="0">
        <dgm:presLayoutVars>
          <dgm:dir/>
          <dgm:resizeHandles val="exact"/>
        </dgm:presLayoutVars>
      </dgm:prSet>
      <dgm:spPr/>
    </dgm:pt>
    <dgm:pt modelId="{9D38EF19-C555-4C3B-9143-A187024DF192}" type="pres">
      <dgm:prSet presAssocID="{90C4F646-11E4-465E-AFC8-E337B9F5F375}" presName="node" presStyleLbl="node1" presStyleIdx="0" presStyleCnt="7">
        <dgm:presLayoutVars>
          <dgm:bulletEnabled val="1"/>
        </dgm:presLayoutVars>
      </dgm:prSet>
      <dgm:spPr/>
    </dgm:pt>
    <dgm:pt modelId="{655C9E97-E964-4BE8-BB70-2332D3AD4151}" type="pres">
      <dgm:prSet presAssocID="{8540680F-447D-4AC6-9D13-536103554D7F}" presName="sibTrans" presStyleCnt="0"/>
      <dgm:spPr/>
    </dgm:pt>
    <dgm:pt modelId="{1F7E5528-BA49-49CD-953F-22B55C8B6836}" type="pres">
      <dgm:prSet presAssocID="{B24249EB-1594-4B05-A870-13ADFD0A3D5E}" presName="node" presStyleLbl="node1" presStyleIdx="1" presStyleCnt="7">
        <dgm:presLayoutVars>
          <dgm:bulletEnabled val="1"/>
        </dgm:presLayoutVars>
      </dgm:prSet>
      <dgm:spPr/>
    </dgm:pt>
    <dgm:pt modelId="{BC61304F-776E-473E-A5C8-F5DA6A60AFF8}" type="pres">
      <dgm:prSet presAssocID="{8E529E3D-FE81-4130-855A-9BE1A1768BD0}" presName="sibTrans" presStyleCnt="0"/>
      <dgm:spPr/>
    </dgm:pt>
    <dgm:pt modelId="{E7413DE3-7366-48BB-9FC7-39A9EA181A63}" type="pres">
      <dgm:prSet presAssocID="{CD3D19E4-3A73-42EA-B570-2016A8EE6131}" presName="node" presStyleLbl="node1" presStyleIdx="2" presStyleCnt="7">
        <dgm:presLayoutVars>
          <dgm:bulletEnabled val="1"/>
        </dgm:presLayoutVars>
      </dgm:prSet>
      <dgm:spPr/>
    </dgm:pt>
    <dgm:pt modelId="{2D458D9A-B217-45EC-B52D-E976ED414097}" type="pres">
      <dgm:prSet presAssocID="{33F94D3E-8FC5-4440-B87C-EC6C5DC948AE}" presName="sibTrans" presStyleCnt="0"/>
      <dgm:spPr/>
    </dgm:pt>
    <dgm:pt modelId="{193376AC-568E-443D-90FC-1DAB7E4473BB}" type="pres">
      <dgm:prSet presAssocID="{82FE2D3A-E208-4E9D-8556-5A584DF4E8B6}" presName="node" presStyleLbl="node1" presStyleIdx="3" presStyleCnt="7">
        <dgm:presLayoutVars>
          <dgm:bulletEnabled val="1"/>
        </dgm:presLayoutVars>
      </dgm:prSet>
      <dgm:spPr/>
    </dgm:pt>
    <dgm:pt modelId="{357FB811-A509-4A17-8FD4-E8442B0F524E}" type="pres">
      <dgm:prSet presAssocID="{47E922E8-7868-401F-B006-FAD1FAFA538B}" presName="sibTrans" presStyleCnt="0"/>
      <dgm:spPr/>
    </dgm:pt>
    <dgm:pt modelId="{A4539E17-A6BF-4E08-B5F4-85C6C9889111}" type="pres">
      <dgm:prSet presAssocID="{2A03BED1-8894-40F7-AF01-63F4D5519658}" presName="node" presStyleLbl="node1" presStyleIdx="4" presStyleCnt="7">
        <dgm:presLayoutVars>
          <dgm:bulletEnabled val="1"/>
        </dgm:presLayoutVars>
      </dgm:prSet>
      <dgm:spPr/>
    </dgm:pt>
    <dgm:pt modelId="{A40D5981-3552-4ED6-80D2-E387DF75DBF4}" type="pres">
      <dgm:prSet presAssocID="{FFC0EC82-AA51-4E55-B627-0F332D04C587}" presName="sibTrans" presStyleCnt="0"/>
      <dgm:spPr/>
    </dgm:pt>
    <dgm:pt modelId="{3743FC18-144D-44E1-A9C0-8D3CBC8818FE}" type="pres">
      <dgm:prSet presAssocID="{17ACABA4-A59F-4276-BA15-A483D9F78F16}" presName="node" presStyleLbl="node1" presStyleIdx="5" presStyleCnt="7">
        <dgm:presLayoutVars>
          <dgm:bulletEnabled val="1"/>
        </dgm:presLayoutVars>
      </dgm:prSet>
      <dgm:spPr/>
    </dgm:pt>
    <dgm:pt modelId="{229A4B3D-15CA-4CE5-97A4-0DCE85187260}" type="pres">
      <dgm:prSet presAssocID="{3DB7C8CE-BEF1-4611-9560-AE78C19905A0}" presName="sibTrans" presStyleCnt="0"/>
      <dgm:spPr/>
    </dgm:pt>
    <dgm:pt modelId="{AF24BB84-6871-49E8-8FE5-CFD6BE524C18}" type="pres">
      <dgm:prSet presAssocID="{560600F1-6260-4231-AA0D-B73B5C068F44}" presName="node" presStyleLbl="node1" presStyleIdx="6" presStyleCnt="7">
        <dgm:presLayoutVars>
          <dgm:bulletEnabled val="1"/>
        </dgm:presLayoutVars>
      </dgm:prSet>
      <dgm:spPr/>
    </dgm:pt>
  </dgm:ptLst>
  <dgm:cxnLst>
    <dgm:cxn modelId="{47DBED07-AF65-4715-AC71-380E111E706B}" srcId="{EE741256-03F2-47E2-A02C-42F9D144C8B0}" destId="{B24249EB-1594-4B05-A870-13ADFD0A3D5E}" srcOrd="1" destOrd="0" parTransId="{124DFC94-1079-4DF0-8A74-85CF9C205A08}" sibTransId="{8E529E3D-FE81-4130-855A-9BE1A1768BD0}"/>
    <dgm:cxn modelId="{43CDAA11-DA36-48AC-B2B2-A96F22CEB5D3}" srcId="{EE741256-03F2-47E2-A02C-42F9D144C8B0}" destId="{90C4F646-11E4-465E-AFC8-E337B9F5F375}" srcOrd="0" destOrd="0" parTransId="{2BEB62B3-A2DB-432E-8098-A52DD9F8D87E}" sibTransId="{8540680F-447D-4AC6-9D13-536103554D7F}"/>
    <dgm:cxn modelId="{CDB76916-704C-4E87-8A2A-4B49ECB71C97}" type="presOf" srcId="{B24249EB-1594-4B05-A870-13ADFD0A3D5E}" destId="{1F7E5528-BA49-49CD-953F-22B55C8B6836}" srcOrd="0" destOrd="0" presId="urn:microsoft.com/office/officeart/2005/8/layout/default"/>
    <dgm:cxn modelId="{8ABB8F2B-FD86-4745-B194-6636E74DA41C}" type="presOf" srcId="{2A03BED1-8894-40F7-AF01-63F4D5519658}" destId="{A4539E17-A6BF-4E08-B5F4-85C6C9889111}" srcOrd="0" destOrd="0" presId="urn:microsoft.com/office/officeart/2005/8/layout/default"/>
    <dgm:cxn modelId="{12CB5D42-849A-41F6-94C1-D6DF9CEA4CF6}" srcId="{EE741256-03F2-47E2-A02C-42F9D144C8B0}" destId="{2A03BED1-8894-40F7-AF01-63F4D5519658}" srcOrd="4" destOrd="0" parTransId="{A9EA7BA7-76C8-43E0-9AC5-44F50788C6C2}" sibTransId="{FFC0EC82-AA51-4E55-B627-0F332D04C587}"/>
    <dgm:cxn modelId="{55D7844A-ABB4-4443-93D9-AE51E1A39046}" srcId="{EE741256-03F2-47E2-A02C-42F9D144C8B0}" destId="{CD3D19E4-3A73-42EA-B570-2016A8EE6131}" srcOrd="2" destOrd="0" parTransId="{82A682EC-D20A-41D3-9412-8555F579A5CF}" sibTransId="{33F94D3E-8FC5-4440-B87C-EC6C5DC948AE}"/>
    <dgm:cxn modelId="{6838E858-E2EC-48B7-9B07-EDB3B7165208}" srcId="{EE741256-03F2-47E2-A02C-42F9D144C8B0}" destId="{560600F1-6260-4231-AA0D-B73B5C068F44}" srcOrd="6" destOrd="0" parTransId="{F2D58624-E4B6-4DE2-B014-51DEF23742B2}" sibTransId="{CBEC5990-B6D9-4434-92AD-0D113B608DF4}"/>
    <dgm:cxn modelId="{6559B684-27E8-499B-8444-7FF89E2DBBE0}" type="presOf" srcId="{560600F1-6260-4231-AA0D-B73B5C068F44}" destId="{AF24BB84-6871-49E8-8FE5-CFD6BE524C18}" srcOrd="0" destOrd="0" presId="urn:microsoft.com/office/officeart/2005/8/layout/default"/>
    <dgm:cxn modelId="{9BD0B388-9431-413C-B0CD-CA96705FADAC}" srcId="{EE741256-03F2-47E2-A02C-42F9D144C8B0}" destId="{17ACABA4-A59F-4276-BA15-A483D9F78F16}" srcOrd="5" destOrd="0" parTransId="{778ADDBE-8268-478A-B01B-42D9DDA8A67B}" sibTransId="{3DB7C8CE-BEF1-4611-9560-AE78C19905A0}"/>
    <dgm:cxn modelId="{ACB3E493-4D04-484F-ABB9-9894711C047B}" srcId="{EE741256-03F2-47E2-A02C-42F9D144C8B0}" destId="{82FE2D3A-E208-4E9D-8556-5A584DF4E8B6}" srcOrd="3" destOrd="0" parTransId="{8F13CACE-86EC-4AC7-A22F-CD3A8B00AE50}" sibTransId="{47E922E8-7868-401F-B006-FAD1FAFA538B}"/>
    <dgm:cxn modelId="{DE50B1A5-A4A5-4902-828B-5A9A3F5D2C3B}" type="presOf" srcId="{82FE2D3A-E208-4E9D-8556-5A584DF4E8B6}" destId="{193376AC-568E-443D-90FC-1DAB7E4473BB}" srcOrd="0" destOrd="0" presId="urn:microsoft.com/office/officeart/2005/8/layout/default"/>
    <dgm:cxn modelId="{E02917D2-1C2B-42DF-965F-B8860B1DF2CA}" type="presOf" srcId="{EE741256-03F2-47E2-A02C-42F9D144C8B0}" destId="{A374D7BD-457B-4FA2-88B4-669705A33EBB}" srcOrd="0" destOrd="0" presId="urn:microsoft.com/office/officeart/2005/8/layout/default"/>
    <dgm:cxn modelId="{91AF83D8-F1DE-44B5-9E34-47223AF64EB3}" type="presOf" srcId="{17ACABA4-A59F-4276-BA15-A483D9F78F16}" destId="{3743FC18-144D-44E1-A9C0-8D3CBC8818FE}" srcOrd="0" destOrd="0" presId="urn:microsoft.com/office/officeart/2005/8/layout/default"/>
    <dgm:cxn modelId="{0A17FFDD-D754-4828-A199-27C46C078656}" type="presOf" srcId="{CD3D19E4-3A73-42EA-B570-2016A8EE6131}" destId="{E7413DE3-7366-48BB-9FC7-39A9EA181A63}" srcOrd="0" destOrd="0" presId="urn:microsoft.com/office/officeart/2005/8/layout/default"/>
    <dgm:cxn modelId="{77A696F0-147F-4C68-8AF3-466B367541A4}" type="presOf" srcId="{90C4F646-11E4-465E-AFC8-E337B9F5F375}" destId="{9D38EF19-C555-4C3B-9143-A187024DF192}" srcOrd="0" destOrd="0" presId="urn:microsoft.com/office/officeart/2005/8/layout/default"/>
    <dgm:cxn modelId="{16947B53-AAD6-4E73-8926-05FA2516B38C}" type="presParOf" srcId="{A374D7BD-457B-4FA2-88B4-669705A33EBB}" destId="{9D38EF19-C555-4C3B-9143-A187024DF192}" srcOrd="0" destOrd="0" presId="urn:microsoft.com/office/officeart/2005/8/layout/default"/>
    <dgm:cxn modelId="{21884877-A51A-4145-914A-A81B473F6D88}" type="presParOf" srcId="{A374D7BD-457B-4FA2-88B4-669705A33EBB}" destId="{655C9E97-E964-4BE8-BB70-2332D3AD4151}" srcOrd="1" destOrd="0" presId="urn:microsoft.com/office/officeart/2005/8/layout/default"/>
    <dgm:cxn modelId="{99FA041F-7210-473E-894A-C78D0617C50B}" type="presParOf" srcId="{A374D7BD-457B-4FA2-88B4-669705A33EBB}" destId="{1F7E5528-BA49-49CD-953F-22B55C8B6836}" srcOrd="2" destOrd="0" presId="urn:microsoft.com/office/officeart/2005/8/layout/default"/>
    <dgm:cxn modelId="{F19E4E16-3C3E-4ECE-B75D-2C6C31F64C16}" type="presParOf" srcId="{A374D7BD-457B-4FA2-88B4-669705A33EBB}" destId="{BC61304F-776E-473E-A5C8-F5DA6A60AFF8}" srcOrd="3" destOrd="0" presId="urn:microsoft.com/office/officeart/2005/8/layout/default"/>
    <dgm:cxn modelId="{44B8EB5A-EA1B-49B2-A443-09FD5CBDED54}" type="presParOf" srcId="{A374D7BD-457B-4FA2-88B4-669705A33EBB}" destId="{E7413DE3-7366-48BB-9FC7-39A9EA181A63}" srcOrd="4" destOrd="0" presId="urn:microsoft.com/office/officeart/2005/8/layout/default"/>
    <dgm:cxn modelId="{E0923423-2D5C-4E2A-8020-DE481972FA53}" type="presParOf" srcId="{A374D7BD-457B-4FA2-88B4-669705A33EBB}" destId="{2D458D9A-B217-45EC-B52D-E976ED414097}" srcOrd="5" destOrd="0" presId="urn:microsoft.com/office/officeart/2005/8/layout/default"/>
    <dgm:cxn modelId="{51DB0AF7-8BE9-4B09-A854-6D0036D72AA3}" type="presParOf" srcId="{A374D7BD-457B-4FA2-88B4-669705A33EBB}" destId="{193376AC-568E-443D-90FC-1DAB7E4473BB}" srcOrd="6" destOrd="0" presId="urn:microsoft.com/office/officeart/2005/8/layout/default"/>
    <dgm:cxn modelId="{C3C10929-5F6A-4216-8767-65F98C02FDBA}" type="presParOf" srcId="{A374D7BD-457B-4FA2-88B4-669705A33EBB}" destId="{357FB811-A509-4A17-8FD4-E8442B0F524E}" srcOrd="7" destOrd="0" presId="urn:microsoft.com/office/officeart/2005/8/layout/default"/>
    <dgm:cxn modelId="{D726B019-E61C-45EA-9B0F-21682EE994BE}" type="presParOf" srcId="{A374D7BD-457B-4FA2-88B4-669705A33EBB}" destId="{A4539E17-A6BF-4E08-B5F4-85C6C9889111}" srcOrd="8" destOrd="0" presId="urn:microsoft.com/office/officeart/2005/8/layout/default"/>
    <dgm:cxn modelId="{D41B8863-34C9-4DEA-9CA5-ABA25702AAC4}" type="presParOf" srcId="{A374D7BD-457B-4FA2-88B4-669705A33EBB}" destId="{A40D5981-3552-4ED6-80D2-E387DF75DBF4}" srcOrd="9" destOrd="0" presId="urn:microsoft.com/office/officeart/2005/8/layout/default"/>
    <dgm:cxn modelId="{585012AC-FC53-49B8-A04C-9309BEB99516}" type="presParOf" srcId="{A374D7BD-457B-4FA2-88B4-669705A33EBB}" destId="{3743FC18-144D-44E1-A9C0-8D3CBC8818FE}" srcOrd="10" destOrd="0" presId="urn:microsoft.com/office/officeart/2005/8/layout/default"/>
    <dgm:cxn modelId="{E79710E9-B439-4D1F-920E-DA48913EEFC9}" type="presParOf" srcId="{A374D7BD-457B-4FA2-88B4-669705A33EBB}" destId="{229A4B3D-15CA-4CE5-97A4-0DCE85187260}" srcOrd="11" destOrd="0" presId="urn:microsoft.com/office/officeart/2005/8/layout/default"/>
    <dgm:cxn modelId="{2445A6B8-885D-4DA5-AE66-427334A3137E}" type="presParOf" srcId="{A374D7BD-457B-4FA2-88B4-669705A33EBB}" destId="{AF24BB84-6871-49E8-8FE5-CFD6BE524C18}"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05A85E-3732-4497-8333-471F44C3351F}"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B8791A75-875F-4F1D-9097-5D1AD374203B}">
      <dgm:prSet/>
      <dgm:spPr/>
      <dgm:t>
        <a:bodyPr/>
        <a:lstStyle/>
        <a:p>
          <a:r>
            <a:rPr lang="en-GB">
              <a:latin typeface="Times New Roman"/>
              <a:cs typeface="Times New Roman"/>
            </a:rPr>
            <a:t>There are several barriers to entering this market, although they are moderate rather than prohibitive.</a:t>
          </a:r>
          <a:endParaRPr lang="en-US">
            <a:latin typeface="Times New Roman"/>
            <a:cs typeface="Times New Roman"/>
          </a:endParaRPr>
        </a:p>
      </dgm:t>
    </dgm:pt>
    <dgm:pt modelId="{16CFD133-CBED-46C2-B952-8A34D410BC85}" type="parTrans" cxnId="{875E61EF-20E3-4AF7-9477-0556683F5F56}">
      <dgm:prSet/>
      <dgm:spPr/>
      <dgm:t>
        <a:bodyPr/>
        <a:lstStyle/>
        <a:p>
          <a:endParaRPr lang="en-US"/>
        </a:p>
      </dgm:t>
    </dgm:pt>
    <dgm:pt modelId="{E6119718-8C0D-407E-8B9B-A2EE22BBED89}" type="sibTrans" cxnId="{875E61EF-20E3-4AF7-9477-0556683F5F56}">
      <dgm:prSet/>
      <dgm:spPr/>
      <dgm:t>
        <a:bodyPr/>
        <a:lstStyle/>
        <a:p>
          <a:endParaRPr lang="en-US"/>
        </a:p>
      </dgm:t>
    </dgm:pt>
    <dgm:pt modelId="{98628E87-D31B-476D-BED5-0BAE99E529DD}">
      <dgm:prSet/>
      <dgm:spPr/>
      <dgm:t>
        <a:bodyPr/>
        <a:lstStyle/>
        <a:p>
          <a:pPr rtl="0"/>
          <a:r>
            <a:rPr lang="en-GB">
              <a:latin typeface="Times New Roman"/>
              <a:cs typeface="Times New Roman"/>
            </a:rPr>
            <a:t>A key barrier is professional credibility, because clubs are more likely to trust providers with recognised physiotherapy qualifications, insurance, safeguarding knowledge, and sport specific competence (CSP, n.d.; ACPSEM, 2025).</a:t>
          </a:r>
          <a:endParaRPr lang="en-US">
            <a:latin typeface="Times New Roman"/>
            <a:cs typeface="Times New Roman"/>
          </a:endParaRPr>
        </a:p>
      </dgm:t>
    </dgm:pt>
    <dgm:pt modelId="{CCF37A2C-043C-445A-90BE-6D11C0DE04D6}" type="parTrans" cxnId="{D0400254-C0B3-4836-A8BA-24281FB174DD}">
      <dgm:prSet/>
      <dgm:spPr/>
      <dgm:t>
        <a:bodyPr/>
        <a:lstStyle/>
        <a:p>
          <a:endParaRPr lang="en-US"/>
        </a:p>
      </dgm:t>
    </dgm:pt>
    <dgm:pt modelId="{783B440E-66E9-4841-9193-850F4A8171EB}" type="sibTrans" cxnId="{D0400254-C0B3-4836-A8BA-24281FB174DD}">
      <dgm:prSet/>
      <dgm:spPr/>
      <dgm:t>
        <a:bodyPr/>
        <a:lstStyle/>
        <a:p>
          <a:endParaRPr lang="en-US"/>
        </a:p>
      </dgm:t>
    </dgm:pt>
    <dgm:pt modelId="{BE9682EA-A946-4B2A-AF30-347C68BE0CC4}">
      <dgm:prSet/>
      <dgm:spPr/>
      <dgm:t>
        <a:bodyPr/>
        <a:lstStyle/>
        <a:p>
          <a:r>
            <a:rPr lang="en-GB">
              <a:latin typeface="Times New Roman"/>
              <a:cs typeface="Times New Roman"/>
            </a:rPr>
            <a:t>Another important barrier is relationship building, as new entrants must develop trust with grassroots clubs, leagues, coaches, and parents before securing regular service contracts.</a:t>
          </a:r>
          <a:endParaRPr lang="en-US">
            <a:latin typeface="Times New Roman"/>
            <a:cs typeface="Times New Roman"/>
          </a:endParaRPr>
        </a:p>
      </dgm:t>
    </dgm:pt>
    <dgm:pt modelId="{BA04AB2F-F16A-407F-8484-045569F062DC}" type="parTrans" cxnId="{721B0232-7CF3-48AA-B827-263B7832BD5F}">
      <dgm:prSet/>
      <dgm:spPr/>
      <dgm:t>
        <a:bodyPr/>
        <a:lstStyle/>
        <a:p>
          <a:endParaRPr lang="en-US"/>
        </a:p>
      </dgm:t>
    </dgm:pt>
    <dgm:pt modelId="{5AB56CD3-F11E-4B67-824C-0531E96F57B2}" type="sibTrans" cxnId="{721B0232-7CF3-48AA-B827-263B7832BD5F}">
      <dgm:prSet/>
      <dgm:spPr/>
      <dgm:t>
        <a:bodyPr/>
        <a:lstStyle/>
        <a:p>
          <a:endParaRPr lang="en-US"/>
        </a:p>
      </dgm:t>
    </dgm:pt>
    <dgm:pt modelId="{C7D184F9-AFC6-4F0F-9E4C-67587E170087}">
      <dgm:prSet/>
      <dgm:spPr/>
      <dgm:t>
        <a:bodyPr/>
        <a:lstStyle/>
        <a:p>
          <a:r>
            <a:rPr lang="en-GB">
              <a:latin typeface="Times New Roman"/>
              <a:cs typeface="Times New Roman"/>
            </a:rPr>
            <a:t>Financial accessibility also creates an entry challenge, because the target segment is highly price sensitive and often operates with limited budgets, meaning new providers must deliver clear value at low relative cost (CSP, 2025).</a:t>
          </a:r>
          <a:endParaRPr lang="en-US">
            <a:latin typeface="Times New Roman"/>
            <a:cs typeface="Times New Roman"/>
          </a:endParaRPr>
        </a:p>
      </dgm:t>
    </dgm:pt>
    <dgm:pt modelId="{3FC6FAF8-AEFC-4D56-866D-62F44AF455DD}" type="parTrans" cxnId="{55740013-22C7-49A9-B581-6CD0D38EFCBD}">
      <dgm:prSet/>
      <dgm:spPr/>
      <dgm:t>
        <a:bodyPr/>
        <a:lstStyle/>
        <a:p>
          <a:endParaRPr lang="en-US"/>
        </a:p>
      </dgm:t>
    </dgm:pt>
    <dgm:pt modelId="{8DF251E8-DA8E-4382-98A8-D2189F71DC27}" type="sibTrans" cxnId="{55740013-22C7-49A9-B581-6CD0D38EFCBD}">
      <dgm:prSet/>
      <dgm:spPr/>
      <dgm:t>
        <a:bodyPr/>
        <a:lstStyle/>
        <a:p>
          <a:endParaRPr lang="en-US"/>
        </a:p>
      </dgm:t>
    </dgm:pt>
    <dgm:pt modelId="{E9EE964D-515E-4FF2-81C9-B787440A529B}">
      <dgm:prSet/>
      <dgm:spPr/>
      <dgm:t>
        <a:bodyPr/>
        <a:lstStyle/>
        <a:p>
          <a:r>
            <a:rPr lang="en-GB">
              <a:latin typeface="Times New Roman"/>
              <a:cs typeface="Times New Roman"/>
            </a:rPr>
            <a:t>Operational scale is a further barrier, since a shared-service model requires efficient scheduling across multiple clubs, travel capacity, and the ability to provide continuity of care beyond matchday attendance.</a:t>
          </a:r>
          <a:endParaRPr lang="en-US">
            <a:latin typeface="Times New Roman"/>
            <a:cs typeface="Times New Roman"/>
          </a:endParaRPr>
        </a:p>
      </dgm:t>
    </dgm:pt>
    <dgm:pt modelId="{FD949C6B-A9FF-42BA-9E2D-AEB74003E5F5}" type="parTrans" cxnId="{29DBE649-82DF-4974-A99E-7885D105C247}">
      <dgm:prSet/>
      <dgm:spPr/>
      <dgm:t>
        <a:bodyPr/>
        <a:lstStyle/>
        <a:p>
          <a:endParaRPr lang="en-US"/>
        </a:p>
      </dgm:t>
    </dgm:pt>
    <dgm:pt modelId="{4DFB5D1B-65E5-4226-95E3-F4513047AF5E}" type="sibTrans" cxnId="{29DBE649-82DF-4974-A99E-7885D105C247}">
      <dgm:prSet/>
      <dgm:spPr/>
      <dgm:t>
        <a:bodyPr/>
        <a:lstStyle/>
        <a:p>
          <a:endParaRPr lang="en-US"/>
        </a:p>
      </dgm:t>
    </dgm:pt>
    <dgm:pt modelId="{1CCE8ED8-AB6A-4650-84C1-5946E9EF98B2}">
      <dgm:prSet/>
      <dgm:spPr/>
      <dgm:t>
        <a:bodyPr/>
        <a:lstStyle/>
        <a:p>
          <a:pPr rtl="0"/>
          <a:r>
            <a:rPr lang="en-GB">
              <a:latin typeface="Times New Roman"/>
              <a:cs typeface="Times New Roman"/>
            </a:rPr>
            <a:t>There are also governance related barriers, including safeguarding requirements, data handling responsibilities, and the need to work within safe clinical and return to play standards in youth and adult football settings (The FA, 2024b).</a:t>
          </a:r>
          <a:endParaRPr lang="en-US">
            <a:latin typeface="Times New Roman"/>
            <a:cs typeface="Times New Roman"/>
          </a:endParaRPr>
        </a:p>
      </dgm:t>
    </dgm:pt>
    <dgm:pt modelId="{0AB9E9A1-8DCF-4580-9AB4-3D5FAA609D31}" type="parTrans" cxnId="{DBC2FFB7-C4F6-4765-8301-B3EB8F24291D}">
      <dgm:prSet/>
      <dgm:spPr/>
      <dgm:t>
        <a:bodyPr/>
        <a:lstStyle/>
        <a:p>
          <a:endParaRPr lang="en-US"/>
        </a:p>
      </dgm:t>
    </dgm:pt>
    <dgm:pt modelId="{6D3155DB-5390-4467-B31B-F14A592C86A0}" type="sibTrans" cxnId="{DBC2FFB7-C4F6-4765-8301-B3EB8F24291D}">
      <dgm:prSet/>
      <dgm:spPr/>
      <dgm:t>
        <a:bodyPr/>
        <a:lstStyle/>
        <a:p>
          <a:endParaRPr lang="en-US"/>
        </a:p>
      </dgm:t>
    </dgm:pt>
    <dgm:pt modelId="{741A07D4-C128-4C4E-8B1B-08FA830512A8}">
      <dgm:prSet/>
      <dgm:spPr/>
      <dgm:t>
        <a:bodyPr/>
        <a:lstStyle/>
        <a:p>
          <a:r>
            <a:rPr lang="en-GB">
              <a:latin typeface="Times New Roman"/>
              <a:cs typeface="Times New Roman"/>
            </a:rPr>
            <a:t>In addition, recent research suggests that physiotherapists entering private practice may possess strong clinical expertise but feel less prepared for business development, pricing, and service growth, which can slow successful entry into the market (Watson and Minns Lowe, 2023).</a:t>
          </a:r>
          <a:endParaRPr lang="en-US">
            <a:latin typeface="Times New Roman"/>
            <a:cs typeface="Times New Roman"/>
          </a:endParaRPr>
        </a:p>
      </dgm:t>
    </dgm:pt>
    <dgm:pt modelId="{33888B8E-7D67-485A-BEBF-42691064DA5E}" type="parTrans" cxnId="{880BC65B-AC30-4645-BCCF-48BEB96AB9BF}">
      <dgm:prSet/>
      <dgm:spPr/>
      <dgm:t>
        <a:bodyPr/>
        <a:lstStyle/>
        <a:p>
          <a:endParaRPr lang="en-US"/>
        </a:p>
      </dgm:t>
    </dgm:pt>
    <dgm:pt modelId="{ED8B38C9-5679-4249-865E-D4D7435F709B}" type="sibTrans" cxnId="{880BC65B-AC30-4645-BCCF-48BEB96AB9BF}">
      <dgm:prSet/>
      <dgm:spPr/>
      <dgm:t>
        <a:bodyPr/>
        <a:lstStyle/>
        <a:p>
          <a:endParaRPr lang="en-US"/>
        </a:p>
      </dgm:t>
    </dgm:pt>
    <dgm:pt modelId="{099BFDD6-578C-4389-AB8F-C0D5627C1AB6}">
      <dgm:prSet/>
      <dgm:spPr/>
      <dgm:t>
        <a:bodyPr/>
        <a:lstStyle/>
        <a:p>
          <a:r>
            <a:rPr lang="en-GB">
              <a:latin typeface="Times New Roman"/>
              <a:cs typeface="Times New Roman"/>
            </a:rPr>
            <a:t>Overall, entry is possible, but successful market penetration depends on combining clinical legitimacy, business capability, affordability, and trusted local partnerships.</a:t>
          </a:r>
          <a:endParaRPr lang="en-US">
            <a:latin typeface="Times New Roman"/>
            <a:cs typeface="Times New Roman"/>
          </a:endParaRPr>
        </a:p>
      </dgm:t>
    </dgm:pt>
    <dgm:pt modelId="{7733B1AC-AEBD-402D-A115-2E46DC8828AD}" type="parTrans" cxnId="{C483C782-F88E-483B-9782-E3AB86316BA9}">
      <dgm:prSet/>
      <dgm:spPr/>
      <dgm:t>
        <a:bodyPr/>
        <a:lstStyle/>
        <a:p>
          <a:endParaRPr lang="en-US"/>
        </a:p>
      </dgm:t>
    </dgm:pt>
    <dgm:pt modelId="{CDED29F5-8E60-4E80-B2EA-EE756A82523D}" type="sibTrans" cxnId="{C483C782-F88E-483B-9782-E3AB86316BA9}">
      <dgm:prSet/>
      <dgm:spPr/>
      <dgm:t>
        <a:bodyPr/>
        <a:lstStyle/>
        <a:p>
          <a:endParaRPr lang="en-US"/>
        </a:p>
      </dgm:t>
    </dgm:pt>
    <dgm:pt modelId="{F268B496-D6CC-4E4B-9C35-03A23FF70CB2}" type="pres">
      <dgm:prSet presAssocID="{C705A85E-3732-4497-8333-471F44C3351F}" presName="diagram" presStyleCnt="0">
        <dgm:presLayoutVars>
          <dgm:dir/>
          <dgm:resizeHandles val="exact"/>
        </dgm:presLayoutVars>
      </dgm:prSet>
      <dgm:spPr/>
    </dgm:pt>
    <dgm:pt modelId="{037C13C3-D9D9-4214-B9C4-A51C49989191}" type="pres">
      <dgm:prSet presAssocID="{B8791A75-875F-4F1D-9097-5D1AD374203B}" presName="node" presStyleLbl="node1" presStyleIdx="0" presStyleCnt="8">
        <dgm:presLayoutVars>
          <dgm:bulletEnabled val="1"/>
        </dgm:presLayoutVars>
      </dgm:prSet>
      <dgm:spPr/>
    </dgm:pt>
    <dgm:pt modelId="{EA33CED1-F841-44D9-947F-FD36952B63A2}" type="pres">
      <dgm:prSet presAssocID="{E6119718-8C0D-407E-8B9B-A2EE22BBED89}" presName="sibTrans" presStyleCnt="0"/>
      <dgm:spPr/>
    </dgm:pt>
    <dgm:pt modelId="{BEA34265-EFCF-4BA4-B7CF-B92FCA64B88D}" type="pres">
      <dgm:prSet presAssocID="{98628E87-D31B-476D-BED5-0BAE99E529DD}" presName="node" presStyleLbl="node1" presStyleIdx="1" presStyleCnt="8">
        <dgm:presLayoutVars>
          <dgm:bulletEnabled val="1"/>
        </dgm:presLayoutVars>
      </dgm:prSet>
      <dgm:spPr/>
    </dgm:pt>
    <dgm:pt modelId="{813B5F12-9F86-4D0D-A08E-45B4DFB70D7F}" type="pres">
      <dgm:prSet presAssocID="{783B440E-66E9-4841-9193-850F4A8171EB}" presName="sibTrans" presStyleCnt="0"/>
      <dgm:spPr/>
    </dgm:pt>
    <dgm:pt modelId="{0CC29ECC-1E26-4BFD-9B0A-802818296C8A}" type="pres">
      <dgm:prSet presAssocID="{BE9682EA-A946-4B2A-AF30-347C68BE0CC4}" presName="node" presStyleLbl="node1" presStyleIdx="2" presStyleCnt="8">
        <dgm:presLayoutVars>
          <dgm:bulletEnabled val="1"/>
        </dgm:presLayoutVars>
      </dgm:prSet>
      <dgm:spPr/>
    </dgm:pt>
    <dgm:pt modelId="{AC60B2A7-71B1-4494-9B3F-FBE5964101E8}" type="pres">
      <dgm:prSet presAssocID="{5AB56CD3-F11E-4B67-824C-0531E96F57B2}" presName="sibTrans" presStyleCnt="0"/>
      <dgm:spPr/>
    </dgm:pt>
    <dgm:pt modelId="{9C4D32E9-6347-4B95-BFBC-6EA27DFF7402}" type="pres">
      <dgm:prSet presAssocID="{C7D184F9-AFC6-4F0F-9E4C-67587E170087}" presName="node" presStyleLbl="node1" presStyleIdx="3" presStyleCnt="8">
        <dgm:presLayoutVars>
          <dgm:bulletEnabled val="1"/>
        </dgm:presLayoutVars>
      </dgm:prSet>
      <dgm:spPr/>
    </dgm:pt>
    <dgm:pt modelId="{183EC9F4-192A-4919-ABA0-0D70FB148140}" type="pres">
      <dgm:prSet presAssocID="{8DF251E8-DA8E-4382-98A8-D2189F71DC27}" presName="sibTrans" presStyleCnt="0"/>
      <dgm:spPr/>
    </dgm:pt>
    <dgm:pt modelId="{9C1692E1-42B0-4D1C-A6E8-CDCB02729B34}" type="pres">
      <dgm:prSet presAssocID="{E9EE964D-515E-4FF2-81C9-B787440A529B}" presName="node" presStyleLbl="node1" presStyleIdx="4" presStyleCnt="8">
        <dgm:presLayoutVars>
          <dgm:bulletEnabled val="1"/>
        </dgm:presLayoutVars>
      </dgm:prSet>
      <dgm:spPr/>
    </dgm:pt>
    <dgm:pt modelId="{16C3C0BC-1EB2-4268-A63B-0C69AB520CAC}" type="pres">
      <dgm:prSet presAssocID="{4DFB5D1B-65E5-4226-95E3-F4513047AF5E}" presName="sibTrans" presStyleCnt="0"/>
      <dgm:spPr/>
    </dgm:pt>
    <dgm:pt modelId="{3B016950-5D24-49A3-9D72-7B298181C063}" type="pres">
      <dgm:prSet presAssocID="{1CCE8ED8-AB6A-4650-84C1-5946E9EF98B2}" presName="node" presStyleLbl="node1" presStyleIdx="5" presStyleCnt="8">
        <dgm:presLayoutVars>
          <dgm:bulletEnabled val="1"/>
        </dgm:presLayoutVars>
      </dgm:prSet>
      <dgm:spPr/>
    </dgm:pt>
    <dgm:pt modelId="{D6C713DF-D3B5-42DA-88EC-E83B4EAF11F4}" type="pres">
      <dgm:prSet presAssocID="{6D3155DB-5390-4467-B31B-F14A592C86A0}" presName="sibTrans" presStyleCnt="0"/>
      <dgm:spPr/>
    </dgm:pt>
    <dgm:pt modelId="{E910010B-7414-462B-9E42-0A7908FDFBA4}" type="pres">
      <dgm:prSet presAssocID="{741A07D4-C128-4C4E-8B1B-08FA830512A8}" presName="node" presStyleLbl="node1" presStyleIdx="6" presStyleCnt="8">
        <dgm:presLayoutVars>
          <dgm:bulletEnabled val="1"/>
        </dgm:presLayoutVars>
      </dgm:prSet>
      <dgm:spPr/>
    </dgm:pt>
    <dgm:pt modelId="{92994904-D51E-40F1-843A-449781327968}" type="pres">
      <dgm:prSet presAssocID="{ED8B38C9-5679-4249-865E-D4D7435F709B}" presName="sibTrans" presStyleCnt="0"/>
      <dgm:spPr/>
    </dgm:pt>
    <dgm:pt modelId="{BFE92172-3ABE-45A2-A303-D95116601FB3}" type="pres">
      <dgm:prSet presAssocID="{099BFDD6-578C-4389-AB8F-C0D5627C1AB6}" presName="node" presStyleLbl="node1" presStyleIdx="7" presStyleCnt="8">
        <dgm:presLayoutVars>
          <dgm:bulletEnabled val="1"/>
        </dgm:presLayoutVars>
      </dgm:prSet>
      <dgm:spPr/>
    </dgm:pt>
  </dgm:ptLst>
  <dgm:cxnLst>
    <dgm:cxn modelId="{87F3AA0C-162A-4A96-8FAC-991EC1CC1137}" type="presOf" srcId="{099BFDD6-578C-4389-AB8F-C0D5627C1AB6}" destId="{BFE92172-3ABE-45A2-A303-D95116601FB3}" srcOrd="0" destOrd="0" presId="urn:microsoft.com/office/officeart/2005/8/layout/default"/>
    <dgm:cxn modelId="{55740013-22C7-49A9-B581-6CD0D38EFCBD}" srcId="{C705A85E-3732-4497-8333-471F44C3351F}" destId="{C7D184F9-AFC6-4F0F-9E4C-67587E170087}" srcOrd="3" destOrd="0" parTransId="{3FC6FAF8-AEFC-4D56-866D-62F44AF455DD}" sibTransId="{8DF251E8-DA8E-4382-98A8-D2189F71DC27}"/>
    <dgm:cxn modelId="{BBE56029-2197-4ADE-9D2A-4292F2B640AE}" type="presOf" srcId="{98628E87-D31B-476D-BED5-0BAE99E529DD}" destId="{BEA34265-EFCF-4BA4-B7CF-B92FCA64B88D}" srcOrd="0" destOrd="0" presId="urn:microsoft.com/office/officeart/2005/8/layout/default"/>
    <dgm:cxn modelId="{721B0232-7CF3-48AA-B827-263B7832BD5F}" srcId="{C705A85E-3732-4497-8333-471F44C3351F}" destId="{BE9682EA-A946-4B2A-AF30-347C68BE0CC4}" srcOrd="2" destOrd="0" parTransId="{BA04AB2F-F16A-407F-8484-045569F062DC}" sibTransId="{5AB56CD3-F11E-4B67-824C-0531E96F57B2}"/>
    <dgm:cxn modelId="{C1A70E3B-580F-496C-B898-42E15810CC24}" type="presOf" srcId="{E9EE964D-515E-4FF2-81C9-B787440A529B}" destId="{9C1692E1-42B0-4D1C-A6E8-CDCB02729B34}" srcOrd="0" destOrd="0" presId="urn:microsoft.com/office/officeart/2005/8/layout/default"/>
    <dgm:cxn modelId="{13E1CE40-B389-49EA-9F66-B63F71322EA6}" type="presOf" srcId="{C705A85E-3732-4497-8333-471F44C3351F}" destId="{F268B496-D6CC-4E4B-9C35-03A23FF70CB2}" srcOrd="0" destOrd="0" presId="urn:microsoft.com/office/officeart/2005/8/layout/default"/>
    <dgm:cxn modelId="{880BC65B-AC30-4645-BCCF-48BEB96AB9BF}" srcId="{C705A85E-3732-4497-8333-471F44C3351F}" destId="{741A07D4-C128-4C4E-8B1B-08FA830512A8}" srcOrd="6" destOrd="0" parTransId="{33888B8E-7D67-485A-BEBF-42691064DA5E}" sibTransId="{ED8B38C9-5679-4249-865E-D4D7435F709B}"/>
    <dgm:cxn modelId="{A6E56A61-B217-4C8B-BB23-8EEBE0FEBFAB}" type="presOf" srcId="{B8791A75-875F-4F1D-9097-5D1AD374203B}" destId="{037C13C3-D9D9-4214-B9C4-A51C49989191}" srcOrd="0" destOrd="0" presId="urn:microsoft.com/office/officeart/2005/8/layout/default"/>
    <dgm:cxn modelId="{29DBE649-82DF-4974-A99E-7885D105C247}" srcId="{C705A85E-3732-4497-8333-471F44C3351F}" destId="{E9EE964D-515E-4FF2-81C9-B787440A529B}" srcOrd="4" destOrd="0" parTransId="{FD949C6B-A9FF-42BA-9E2D-AEB74003E5F5}" sibTransId="{4DFB5D1B-65E5-4226-95E3-F4513047AF5E}"/>
    <dgm:cxn modelId="{5269DB6F-3023-49AD-BE79-8EBDE20B2810}" type="presOf" srcId="{1CCE8ED8-AB6A-4650-84C1-5946E9EF98B2}" destId="{3B016950-5D24-49A3-9D72-7B298181C063}" srcOrd="0" destOrd="0" presId="urn:microsoft.com/office/officeart/2005/8/layout/default"/>
    <dgm:cxn modelId="{D0400254-C0B3-4836-A8BA-24281FB174DD}" srcId="{C705A85E-3732-4497-8333-471F44C3351F}" destId="{98628E87-D31B-476D-BED5-0BAE99E529DD}" srcOrd="1" destOrd="0" parTransId="{CCF37A2C-043C-445A-90BE-6D11C0DE04D6}" sibTransId="{783B440E-66E9-4841-9193-850F4A8171EB}"/>
    <dgm:cxn modelId="{C483C782-F88E-483B-9782-E3AB86316BA9}" srcId="{C705A85E-3732-4497-8333-471F44C3351F}" destId="{099BFDD6-578C-4389-AB8F-C0D5627C1AB6}" srcOrd="7" destOrd="0" parTransId="{7733B1AC-AEBD-402D-A115-2E46DC8828AD}" sibTransId="{CDED29F5-8E60-4E80-B2EA-EE756A82523D}"/>
    <dgm:cxn modelId="{44289288-28DF-4A17-B9BE-1DF76DB54339}" type="presOf" srcId="{BE9682EA-A946-4B2A-AF30-347C68BE0CC4}" destId="{0CC29ECC-1E26-4BFD-9B0A-802818296C8A}" srcOrd="0" destOrd="0" presId="urn:microsoft.com/office/officeart/2005/8/layout/default"/>
    <dgm:cxn modelId="{F272DF8A-C288-4C09-AD00-9679D916647B}" type="presOf" srcId="{741A07D4-C128-4C4E-8B1B-08FA830512A8}" destId="{E910010B-7414-462B-9E42-0A7908FDFBA4}" srcOrd="0" destOrd="0" presId="urn:microsoft.com/office/officeart/2005/8/layout/default"/>
    <dgm:cxn modelId="{A1F35FA4-FE2A-4238-B9E7-D1E8999A5F53}" type="presOf" srcId="{C7D184F9-AFC6-4F0F-9E4C-67587E170087}" destId="{9C4D32E9-6347-4B95-BFBC-6EA27DFF7402}" srcOrd="0" destOrd="0" presId="urn:microsoft.com/office/officeart/2005/8/layout/default"/>
    <dgm:cxn modelId="{DBC2FFB7-C4F6-4765-8301-B3EB8F24291D}" srcId="{C705A85E-3732-4497-8333-471F44C3351F}" destId="{1CCE8ED8-AB6A-4650-84C1-5946E9EF98B2}" srcOrd="5" destOrd="0" parTransId="{0AB9E9A1-8DCF-4580-9AB4-3D5FAA609D31}" sibTransId="{6D3155DB-5390-4467-B31B-F14A592C86A0}"/>
    <dgm:cxn modelId="{875E61EF-20E3-4AF7-9477-0556683F5F56}" srcId="{C705A85E-3732-4497-8333-471F44C3351F}" destId="{B8791A75-875F-4F1D-9097-5D1AD374203B}" srcOrd="0" destOrd="0" parTransId="{16CFD133-CBED-46C2-B952-8A34D410BC85}" sibTransId="{E6119718-8C0D-407E-8B9B-A2EE22BBED89}"/>
    <dgm:cxn modelId="{0A924B9D-ED62-4E15-8772-6EBB45AC584F}" type="presParOf" srcId="{F268B496-D6CC-4E4B-9C35-03A23FF70CB2}" destId="{037C13C3-D9D9-4214-B9C4-A51C49989191}" srcOrd="0" destOrd="0" presId="urn:microsoft.com/office/officeart/2005/8/layout/default"/>
    <dgm:cxn modelId="{3F71C25A-001A-4164-BE90-3B8A77870198}" type="presParOf" srcId="{F268B496-D6CC-4E4B-9C35-03A23FF70CB2}" destId="{EA33CED1-F841-44D9-947F-FD36952B63A2}" srcOrd="1" destOrd="0" presId="urn:microsoft.com/office/officeart/2005/8/layout/default"/>
    <dgm:cxn modelId="{1BB5392C-6A96-4D9A-ACB9-63F75A4DB755}" type="presParOf" srcId="{F268B496-D6CC-4E4B-9C35-03A23FF70CB2}" destId="{BEA34265-EFCF-4BA4-B7CF-B92FCA64B88D}" srcOrd="2" destOrd="0" presId="urn:microsoft.com/office/officeart/2005/8/layout/default"/>
    <dgm:cxn modelId="{8AC527DB-5FAC-45AF-A650-2DE931648F72}" type="presParOf" srcId="{F268B496-D6CC-4E4B-9C35-03A23FF70CB2}" destId="{813B5F12-9F86-4D0D-A08E-45B4DFB70D7F}" srcOrd="3" destOrd="0" presId="urn:microsoft.com/office/officeart/2005/8/layout/default"/>
    <dgm:cxn modelId="{D05A72AD-A080-4190-AD69-F394A7695005}" type="presParOf" srcId="{F268B496-D6CC-4E4B-9C35-03A23FF70CB2}" destId="{0CC29ECC-1E26-4BFD-9B0A-802818296C8A}" srcOrd="4" destOrd="0" presId="urn:microsoft.com/office/officeart/2005/8/layout/default"/>
    <dgm:cxn modelId="{4AAB6F7E-6F5E-4DED-A90C-DCF2043698C2}" type="presParOf" srcId="{F268B496-D6CC-4E4B-9C35-03A23FF70CB2}" destId="{AC60B2A7-71B1-4494-9B3F-FBE5964101E8}" srcOrd="5" destOrd="0" presId="urn:microsoft.com/office/officeart/2005/8/layout/default"/>
    <dgm:cxn modelId="{EC0C6A43-C921-4500-8362-ADEED5B8B751}" type="presParOf" srcId="{F268B496-D6CC-4E4B-9C35-03A23FF70CB2}" destId="{9C4D32E9-6347-4B95-BFBC-6EA27DFF7402}" srcOrd="6" destOrd="0" presId="urn:microsoft.com/office/officeart/2005/8/layout/default"/>
    <dgm:cxn modelId="{39B52299-2F61-40C1-A48E-9DF0C39CA242}" type="presParOf" srcId="{F268B496-D6CC-4E4B-9C35-03A23FF70CB2}" destId="{183EC9F4-192A-4919-ABA0-0D70FB148140}" srcOrd="7" destOrd="0" presId="urn:microsoft.com/office/officeart/2005/8/layout/default"/>
    <dgm:cxn modelId="{5D3CC019-4C41-4209-9EEB-159AE4456B4C}" type="presParOf" srcId="{F268B496-D6CC-4E4B-9C35-03A23FF70CB2}" destId="{9C1692E1-42B0-4D1C-A6E8-CDCB02729B34}" srcOrd="8" destOrd="0" presId="urn:microsoft.com/office/officeart/2005/8/layout/default"/>
    <dgm:cxn modelId="{F387E1C2-DA11-499E-8DD2-A55F55070BA8}" type="presParOf" srcId="{F268B496-D6CC-4E4B-9C35-03A23FF70CB2}" destId="{16C3C0BC-1EB2-4268-A63B-0C69AB520CAC}" srcOrd="9" destOrd="0" presId="urn:microsoft.com/office/officeart/2005/8/layout/default"/>
    <dgm:cxn modelId="{8232129A-7090-467A-8382-116E0896534F}" type="presParOf" srcId="{F268B496-D6CC-4E4B-9C35-03A23FF70CB2}" destId="{3B016950-5D24-49A3-9D72-7B298181C063}" srcOrd="10" destOrd="0" presId="urn:microsoft.com/office/officeart/2005/8/layout/default"/>
    <dgm:cxn modelId="{ACAA3919-B403-45A9-8F3D-43491818E994}" type="presParOf" srcId="{F268B496-D6CC-4E4B-9C35-03A23FF70CB2}" destId="{D6C713DF-D3B5-42DA-88EC-E83B4EAF11F4}" srcOrd="11" destOrd="0" presId="urn:microsoft.com/office/officeart/2005/8/layout/default"/>
    <dgm:cxn modelId="{4A9BA3E2-7D6F-497F-BC05-93F3ABAD6D9C}" type="presParOf" srcId="{F268B496-D6CC-4E4B-9C35-03A23FF70CB2}" destId="{E910010B-7414-462B-9E42-0A7908FDFBA4}" srcOrd="12" destOrd="0" presId="urn:microsoft.com/office/officeart/2005/8/layout/default"/>
    <dgm:cxn modelId="{0839F26C-16AB-4385-9C5F-32D91C849856}" type="presParOf" srcId="{F268B496-D6CC-4E4B-9C35-03A23FF70CB2}" destId="{92994904-D51E-40F1-843A-449781327968}" srcOrd="13" destOrd="0" presId="urn:microsoft.com/office/officeart/2005/8/layout/default"/>
    <dgm:cxn modelId="{2D587D39-884C-49C4-B137-E68F25774A33}" type="presParOf" srcId="{F268B496-D6CC-4E4B-9C35-03A23FF70CB2}" destId="{BFE92172-3ABE-45A2-A303-D95116601FB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09B79C-9B3A-4247-870E-9AFB5C166A4D}"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6A321282-F8D5-4D72-8199-7B4F1951DF86}">
      <dgm:prSet/>
      <dgm:spPr/>
      <dgm:t>
        <a:bodyPr/>
        <a:lstStyle/>
        <a:p>
          <a:pPr rtl="0"/>
          <a:r>
            <a:rPr lang="en-GB">
              <a:latin typeface="Times New Roman"/>
              <a:cs typeface="Times New Roman"/>
            </a:rPr>
            <a:t>The primary stakeholders are grassroots football players, coaches, clubs, and parents, because they are directly affected by injury management quality, player welfare standards, and return to play decisions within community football settings (The FA, 2024).</a:t>
          </a:r>
          <a:endParaRPr lang="en-US">
            <a:latin typeface="Times New Roman"/>
            <a:cs typeface="Times New Roman"/>
          </a:endParaRPr>
        </a:p>
      </dgm:t>
    </dgm:pt>
    <dgm:pt modelId="{C50B1A24-CAEE-4291-B3D1-70AE3D18EF73}" type="parTrans" cxnId="{4342D636-B6BF-49D2-BB55-2FB18F9BD354}">
      <dgm:prSet/>
      <dgm:spPr/>
      <dgm:t>
        <a:bodyPr/>
        <a:lstStyle/>
        <a:p>
          <a:endParaRPr lang="en-US"/>
        </a:p>
      </dgm:t>
    </dgm:pt>
    <dgm:pt modelId="{286B30A1-2FE3-4983-8F48-F573B61F9072}" type="sibTrans" cxnId="{4342D636-B6BF-49D2-BB55-2FB18F9BD354}">
      <dgm:prSet/>
      <dgm:spPr/>
      <dgm:t>
        <a:bodyPr/>
        <a:lstStyle/>
        <a:p>
          <a:endParaRPr lang="en-US"/>
        </a:p>
      </dgm:t>
    </dgm:pt>
    <dgm:pt modelId="{05F5EF6F-D7D7-452E-82F6-3BDC013D3A66}">
      <dgm:prSet/>
      <dgm:spPr/>
      <dgm:t>
        <a:bodyPr/>
        <a:lstStyle/>
        <a:p>
          <a:r>
            <a:rPr lang="en-GB">
              <a:latin typeface="Times New Roman"/>
              <a:cs typeface="Times New Roman"/>
            </a:rPr>
            <a:t>Grassroots clubs and league organisers are also key organisational stakeholders, as they influence service adoption, scheduling arrangements, safeguarding expectations, and the continuity of club partnerships over time (The FA, 2024; Sport England, n.d.).</a:t>
          </a:r>
          <a:endParaRPr lang="en-US">
            <a:latin typeface="Times New Roman"/>
            <a:cs typeface="Times New Roman"/>
          </a:endParaRPr>
        </a:p>
      </dgm:t>
    </dgm:pt>
    <dgm:pt modelId="{2E938970-844E-46E9-87C2-FD3593071F2C}" type="parTrans" cxnId="{DF9AB704-F90C-4592-8BA3-268E0974F76B}">
      <dgm:prSet/>
      <dgm:spPr/>
      <dgm:t>
        <a:bodyPr/>
        <a:lstStyle/>
        <a:p>
          <a:endParaRPr lang="en-US"/>
        </a:p>
      </dgm:t>
    </dgm:pt>
    <dgm:pt modelId="{B8A42CED-B5EC-4D19-94D9-969E6F2287CE}" type="sibTrans" cxnId="{DF9AB704-F90C-4592-8BA3-268E0974F76B}">
      <dgm:prSet/>
      <dgm:spPr/>
      <dgm:t>
        <a:bodyPr/>
        <a:lstStyle/>
        <a:p>
          <a:endParaRPr lang="en-US"/>
        </a:p>
      </dgm:t>
    </dgm:pt>
    <dgm:pt modelId="{A379A25B-2C9C-4916-91DA-69B7EB71802C}">
      <dgm:prSet/>
      <dgm:spPr/>
      <dgm:t>
        <a:bodyPr/>
        <a:lstStyle/>
        <a:p>
          <a:r>
            <a:rPr lang="en-GB">
              <a:latin typeface="Times New Roman"/>
              <a:cs typeface="Times New Roman"/>
            </a:rPr>
            <a:t>Players and families are especially important stakeholders in youth football, where trust, communication, and welfare oversight shape the perceived value, safety, and legitimacy of the service (Sport England, n.d.; Sport England, 2025).</a:t>
          </a:r>
          <a:endParaRPr lang="en-US">
            <a:latin typeface="Times New Roman"/>
            <a:cs typeface="Times New Roman"/>
          </a:endParaRPr>
        </a:p>
      </dgm:t>
    </dgm:pt>
    <dgm:pt modelId="{5DDD67F9-5251-4EC6-B4E4-509FDDFB168E}" type="parTrans" cxnId="{B898AFAC-F04D-435E-8E02-7BB6072D0EAB}">
      <dgm:prSet/>
      <dgm:spPr/>
      <dgm:t>
        <a:bodyPr/>
        <a:lstStyle/>
        <a:p>
          <a:endParaRPr lang="en-US"/>
        </a:p>
      </dgm:t>
    </dgm:pt>
    <dgm:pt modelId="{6C7F899D-7DDA-46C9-8B90-1952E522C696}" type="sibTrans" cxnId="{B898AFAC-F04D-435E-8E02-7BB6072D0EAB}">
      <dgm:prSet/>
      <dgm:spPr/>
      <dgm:t>
        <a:bodyPr/>
        <a:lstStyle/>
        <a:p>
          <a:endParaRPr lang="en-US"/>
        </a:p>
      </dgm:t>
    </dgm:pt>
    <dgm:pt modelId="{CC37BC54-61D9-4FD2-B3F3-F08017322917}">
      <dgm:prSet/>
      <dgm:spPr/>
      <dgm:t>
        <a:bodyPr/>
        <a:lstStyle/>
        <a:p>
          <a:r>
            <a:rPr lang="en-GB">
              <a:latin typeface="Times New Roman"/>
              <a:cs typeface="Times New Roman"/>
            </a:rPr>
            <a:t>The most important operational partners would include qualified physiotherapists, sports therapists, strength and conditioning practitioners, and referral networks such as GP practices or local clinics, because these relationships support rehabilitation quality, safe practice, and continuity of care (CSP, n.d.; CSP, 2026).</a:t>
          </a:r>
          <a:endParaRPr lang="en-US">
            <a:latin typeface="Times New Roman"/>
            <a:cs typeface="Times New Roman"/>
          </a:endParaRPr>
        </a:p>
      </dgm:t>
    </dgm:pt>
    <dgm:pt modelId="{E4AC9DEB-1D1B-4BC9-BD8C-0B1A153F057E}" type="parTrans" cxnId="{EECDEA8D-72A7-45D4-B48F-473A2E70C64E}">
      <dgm:prSet/>
      <dgm:spPr/>
      <dgm:t>
        <a:bodyPr/>
        <a:lstStyle/>
        <a:p>
          <a:endParaRPr lang="en-US"/>
        </a:p>
      </dgm:t>
    </dgm:pt>
    <dgm:pt modelId="{69B31804-F492-40AF-9F4C-D9E8BFCC02F5}" type="sibTrans" cxnId="{EECDEA8D-72A7-45D4-B48F-473A2E70C64E}">
      <dgm:prSet/>
      <dgm:spPr/>
      <dgm:t>
        <a:bodyPr/>
        <a:lstStyle/>
        <a:p>
          <a:endParaRPr lang="en-US"/>
        </a:p>
      </dgm:t>
    </dgm:pt>
    <dgm:pt modelId="{A68F9D96-683D-43AC-A9DC-300B7CC1B0AE}">
      <dgm:prSet/>
      <dgm:spPr/>
      <dgm:t>
        <a:bodyPr/>
        <a:lstStyle/>
        <a:p>
          <a:r>
            <a:rPr lang="en-GB">
              <a:latin typeface="Times New Roman"/>
              <a:cs typeface="Times New Roman"/>
            </a:rPr>
            <a:t>National and local governing bodies, including The FA and County FAs, are wider institutional partners because they shape grassroots standards around safeguarding, participation, club development, and safe sporting environments (The FA, 2024; The FA, 2024b).</a:t>
          </a:r>
          <a:endParaRPr lang="en-US">
            <a:latin typeface="Times New Roman"/>
            <a:cs typeface="Times New Roman"/>
          </a:endParaRPr>
        </a:p>
      </dgm:t>
    </dgm:pt>
    <dgm:pt modelId="{C4480090-DCB4-4426-8E69-B2724C72EF3F}" type="parTrans" cxnId="{E7A0F223-C323-4805-BDD4-E388F9EDB596}">
      <dgm:prSet/>
      <dgm:spPr/>
      <dgm:t>
        <a:bodyPr/>
        <a:lstStyle/>
        <a:p>
          <a:endParaRPr lang="en-US"/>
        </a:p>
      </dgm:t>
    </dgm:pt>
    <dgm:pt modelId="{AB80D081-40D5-484A-BC6E-748A90631F09}" type="sibTrans" cxnId="{E7A0F223-C323-4805-BDD4-E388F9EDB596}">
      <dgm:prSet/>
      <dgm:spPr/>
      <dgm:t>
        <a:bodyPr/>
        <a:lstStyle/>
        <a:p>
          <a:endParaRPr lang="en-US"/>
        </a:p>
      </dgm:t>
    </dgm:pt>
    <dgm:pt modelId="{79BAA56F-52C8-4833-A56C-34A9FDBBB75D}">
      <dgm:prSet/>
      <dgm:spPr/>
      <dgm:t>
        <a:bodyPr/>
        <a:lstStyle/>
        <a:p>
          <a:r>
            <a:rPr lang="en-GB">
              <a:latin typeface="Times New Roman"/>
              <a:cs typeface="Times New Roman"/>
            </a:rPr>
            <a:t>Sport England and other community sport funders are also relevant strategic partners, as they support participation, sustainability, and the development of safe and inclusive community sport provision (Sport England, 2025; Sport England, n.d.).</a:t>
          </a:r>
          <a:endParaRPr lang="en-US">
            <a:latin typeface="Times New Roman"/>
            <a:cs typeface="Times New Roman"/>
          </a:endParaRPr>
        </a:p>
      </dgm:t>
    </dgm:pt>
    <dgm:pt modelId="{849F28A5-06E3-4E5D-BD27-2D05F456487C}" type="parTrans" cxnId="{D0E98248-322C-4433-B73D-BAB02D4B424B}">
      <dgm:prSet/>
      <dgm:spPr/>
      <dgm:t>
        <a:bodyPr/>
        <a:lstStyle/>
        <a:p>
          <a:endParaRPr lang="en-US"/>
        </a:p>
      </dgm:t>
    </dgm:pt>
    <dgm:pt modelId="{10592C57-FB27-4814-B607-C9E043A21F95}" type="sibTrans" cxnId="{D0E98248-322C-4433-B73D-BAB02D4B424B}">
      <dgm:prSet/>
      <dgm:spPr/>
      <dgm:t>
        <a:bodyPr/>
        <a:lstStyle/>
        <a:p>
          <a:endParaRPr lang="en-US"/>
        </a:p>
      </dgm:t>
    </dgm:pt>
    <dgm:pt modelId="{EE41D785-1199-49FB-BE6D-D7A518D3611D}">
      <dgm:prSet/>
      <dgm:spPr/>
      <dgm:t>
        <a:bodyPr/>
        <a:lstStyle/>
        <a:p>
          <a:r>
            <a:rPr lang="en-GB">
              <a:latin typeface="Times New Roman"/>
              <a:cs typeface="Times New Roman"/>
            </a:rPr>
            <a:t>Overall, Pitch Side Player Care depends on a network model in which clubs, players, families, practitioners, and governing organisations all act as stakeholders, while clinical providers, referral services, and football development bodies function as the most important delivery partners (The FA, 2024; CSP, n.d.).</a:t>
          </a:r>
          <a:endParaRPr lang="en-US">
            <a:latin typeface="Times New Roman"/>
            <a:cs typeface="Times New Roman"/>
          </a:endParaRPr>
        </a:p>
      </dgm:t>
    </dgm:pt>
    <dgm:pt modelId="{0948A11B-A957-41EE-BBEF-60CA6EE2388F}" type="parTrans" cxnId="{012A45DC-F651-4AF5-B9ED-51BBBD8E9C9F}">
      <dgm:prSet/>
      <dgm:spPr/>
      <dgm:t>
        <a:bodyPr/>
        <a:lstStyle/>
        <a:p>
          <a:endParaRPr lang="en-US"/>
        </a:p>
      </dgm:t>
    </dgm:pt>
    <dgm:pt modelId="{9A059F0F-AAE2-4FD3-BB2F-8D671B5BD6A2}" type="sibTrans" cxnId="{012A45DC-F651-4AF5-B9ED-51BBBD8E9C9F}">
      <dgm:prSet/>
      <dgm:spPr/>
      <dgm:t>
        <a:bodyPr/>
        <a:lstStyle/>
        <a:p>
          <a:endParaRPr lang="en-US"/>
        </a:p>
      </dgm:t>
    </dgm:pt>
    <dgm:pt modelId="{F9778A14-9302-4E55-940F-73F5FD9E4A64}" type="pres">
      <dgm:prSet presAssocID="{3309B79C-9B3A-4247-870E-9AFB5C166A4D}" presName="diagram" presStyleCnt="0">
        <dgm:presLayoutVars>
          <dgm:dir/>
          <dgm:resizeHandles val="exact"/>
        </dgm:presLayoutVars>
      </dgm:prSet>
      <dgm:spPr/>
    </dgm:pt>
    <dgm:pt modelId="{B2A9157C-C1D6-4CF6-ABB6-B6BB9A8E13CC}" type="pres">
      <dgm:prSet presAssocID="{6A321282-F8D5-4D72-8199-7B4F1951DF86}" presName="node" presStyleLbl="node1" presStyleIdx="0" presStyleCnt="7">
        <dgm:presLayoutVars>
          <dgm:bulletEnabled val="1"/>
        </dgm:presLayoutVars>
      </dgm:prSet>
      <dgm:spPr/>
    </dgm:pt>
    <dgm:pt modelId="{5251CD80-0A9C-4095-8681-490B831D5EF7}" type="pres">
      <dgm:prSet presAssocID="{286B30A1-2FE3-4983-8F48-F573B61F9072}" presName="sibTrans" presStyleCnt="0"/>
      <dgm:spPr/>
    </dgm:pt>
    <dgm:pt modelId="{FF67187C-20D6-442A-97B6-C3320E325D90}" type="pres">
      <dgm:prSet presAssocID="{05F5EF6F-D7D7-452E-82F6-3BDC013D3A66}" presName="node" presStyleLbl="node1" presStyleIdx="1" presStyleCnt="7">
        <dgm:presLayoutVars>
          <dgm:bulletEnabled val="1"/>
        </dgm:presLayoutVars>
      </dgm:prSet>
      <dgm:spPr/>
    </dgm:pt>
    <dgm:pt modelId="{24094614-D3E4-462F-AE3F-E77C41D62089}" type="pres">
      <dgm:prSet presAssocID="{B8A42CED-B5EC-4D19-94D9-969E6F2287CE}" presName="sibTrans" presStyleCnt="0"/>
      <dgm:spPr/>
    </dgm:pt>
    <dgm:pt modelId="{AFFD60F8-4A22-4A8B-950A-205448C2DA4F}" type="pres">
      <dgm:prSet presAssocID="{A379A25B-2C9C-4916-91DA-69B7EB71802C}" presName="node" presStyleLbl="node1" presStyleIdx="2" presStyleCnt="7">
        <dgm:presLayoutVars>
          <dgm:bulletEnabled val="1"/>
        </dgm:presLayoutVars>
      </dgm:prSet>
      <dgm:spPr/>
    </dgm:pt>
    <dgm:pt modelId="{2A516673-55BA-47C7-920B-32857BCFFB7E}" type="pres">
      <dgm:prSet presAssocID="{6C7F899D-7DDA-46C9-8B90-1952E522C696}" presName="sibTrans" presStyleCnt="0"/>
      <dgm:spPr/>
    </dgm:pt>
    <dgm:pt modelId="{FAB11967-1954-4930-B61C-ED40A3F6166D}" type="pres">
      <dgm:prSet presAssocID="{CC37BC54-61D9-4FD2-B3F3-F08017322917}" presName="node" presStyleLbl="node1" presStyleIdx="3" presStyleCnt="7">
        <dgm:presLayoutVars>
          <dgm:bulletEnabled val="1"/>
        </dgm:presLayoutVars>
      </dgm:prSet>
      <dgm:spPr/>
    </dgm:pt>
    <dgm:pt modelId="{6A93A609-296F-4B05-9F34-9B397AEA767D}" type="pres">
      <dgm:prSet presAssocID="{69B31804-F492-40AF-9F4C-D9E8BFCC02F5}" presName="sibTrans" presStyleCnt="0"/>
      <dgm:spPr/>
    </dgm:pt>
    <dgm:pt modelId="{61C7ABF9-8238-416D-AFE4-36D6971F768F}" type="pres">
      <dgm:prSet presAssocID="{A68F9D96-683D-43AC-A9DC-300B7CC1B0AE}" presName="node" presStyleLbl="node1" presStyleIdx="4" presStyleCnt="7">
        <dgm:presLayoutVars>
          <dgm:bulletEnabled val="1"/>
        </dgm:presLayoutVars>
      </dgm:prSet>
      <dgm:spPr/>
    </dgm:pt>
    <dgm:pt modelId="{55FDA734-10C5-4B1A-BE2C-040403EA5BB8}" type="pres">
      <dgm:prSet presAssocID="{AB80D081-40D5-484A-BC6E-748A90631F09}" presName="sibTrans" presStyleCnt="0"/>
      <dgm:spPr/>
    </dgm:pt>
    <dgm:pt modelId="{CB8CFC33-8A66-456F-B136-3B4F43CCDC70}" type="pres">
      <dgm:prSet presAssocID="{79BAA56F-52C8-4833-A56C-34A9FDBBB75D}" presName="node" presStyleLbl="node1" presStyleIdx="5" presStyleCnt="7">
        <dgm:presLayoutVars>
          <dgm:bulletEnabled val="1"/>
        </dgm:presLayoutVars>
      </dgm:prSet>
      <dgm:spPr/>
    </dgm:pt>
    <dgm:pt modelId="{37E1A220-4F08-4F74-BDC0-7F79A87DC5C1}" type="pres">
      <dgm:prSet presAssocID="{10592C57-FB27-4814-B607-C9E043A21F95}" presName="sibTrans" presStyleCnt="0"/>
      <dgm:spPr/>
    </dgm:pt>
    <dgm:pt modelId="{B16B3193-CD0F-42AB-BDAF-CAB5BBC68367}" type="pres">
      <dgm:prSet presAssocID="{EE41D785-1199-49FB-BE6D-D7A518D3611D}" presName="node" presStyleLbl="node1" presStyleIdx="6" presStyleCnt="7">
        <dgm:presLayoutVars>
          <dgm:bulletEnabled val="1"/>
        </dgm:presLayoutVars>
      </dgm:prSet>
      <dgm:spPr/>
    </dgm:pt>
  </dgm:ptLst>
  <dgm:cxnLst>
    <dgm:cxn modelId="{DF9AB704-F90C-4592-8BA3-268E0974F76B}" srcId="{3309B79C-9B3A-4247-870E-9AFB5C166A4D}" destId="{05F5EF6F-D7D7-452E-82F6-3BDC013D3A66}" srcOrd="1" destOrd="0" parTransId="{2E938970-844E-46E9-87C2-FD3593071F2C}" sibTransId="{B8A42CED-B5EC-4D19-94D9-969E6F2287CE}"/>
    <dgm:cxn modelId="{E7A0F223-C323-4805-BDD4-E388F9EDB596}" srcId="{3309B79C-9B3A-4247-870E-9AFB5C166A4D}" destId="{A68F9D96-683D-43AC-A9DC-300B7CC1B0AE}" srcOrd="4" destOrd="0" parTransId="{C4480090-DCB4-4426-8E69-B2724C72EF3F}" sibTransId="{AB80D081-40D5-484A-BC6E-748A90631F09}"/>
    <dgm:cxn modelId="{4342D636-B6BF-49D2-BB55-2FB18F9BD354}" srcId="{3309B79C-9B3A-4247-870E-9AFB5C166A4D}" destId="{6A321282-F8D5-4D72-8199-7B4F1951DF86}" srcOrd="0" destOrd="0" parTransId="{C50B1A24-CAEE-4291-B3D1-70AE3D18EF73}" sibTransId="{286B30A1-2FE3-4983-8F48-F573B61F9072}"/>
    <dgm:cxn modelId="{D0E98248-322C-4433-B73D-BAB02D4B424B}" srcId="{3309B79C-9B3A-4247-870E-9AFB5C166A4D}" destId="{79BAA56F-52C8-4833-A56C-34A9FDBBB75D}" srcOrd="5" destOrd="0" parTransId="{849F28A5-06E3-4E5D-BD27-2D05F456487C}" sibTransId="{10592C57-FB27-4814-B607-C9E043A21F95}"/>
    <dgm:cxn modelId="{69776769-2263-4E84-9193-C7DA794B2A5C}" type="presOf" srcId="{CC37BC54-61D9-4FD2-B3F3-F08017322917}" destId="{FAB11967-1954-4930-B61C-ED40A3F6166D}" srcOrd="0" destOrd="0" presId="urn:microsoft.com/office/officeart/2005/8/layout/default"/>
    <dgm:cxn modelId="{88CBCC4B-914B-488C-969F-37A4F9C96216}" type="presOf" srcId="{EE41D785-1199-49FB-BE6D-D7A518D3611D}" destId="{B16B3193-CD0F-42AB-BDAF-CAB5BBC68367}" srcOrd="0" destOrd="0" presId="urn:microsoft.com/office/officeart/2005/8/layout/default"/>
    <dgm:cxn modelId="{739B3951-8543-4115-91A6-EC6121FBA279}" type="presOf" srcId="{A68F9D96-683D-43AC-A9DC-300B7CC1B0AE}" destId="{61C7ABF9-8238-416D-AFE4-36D6971F768F}" srcOrd="0" destOrd="0" presId="urn:microsoft.com/office/officeart/2005/8/layout/default"/>
    <dgm:cxn modelId="{4E3BB651-001C-4869-8A18-17F3127B7DBF}" type="presOf" srcId="{05F5EF6F-D7D7-452E-82F6-3BDC013D3A66}" destId="{FF67187C-20D6-442A-97B6-C3320E325D90}" srcOrd="0" destOrd="0" presId="urn:microsoft.com/office/officeart/2005/8/layout/default"/>
    <dgm:cxn modelId="{DE9CBE7E-C183-4744-AFE6-49863104F734}" type="presOf" srcId="{3309B79C-9B3A-4247-870E-9AFB5C166A4D}" destId="{F9778A14-9302-4E55-940F-73F5FD9E4A64}" srcOrd="0" destOrd="0" presId="urn:microsoft.com/office/officeart/2005/8/layout/default"/>
    <dgm:cxn modelId="{EECDEA8D-72A7-45D4-B48F-473A2E70C64E}" srcId="{3309B79C-9B3A-4247-870E-9AFB5C166A4D}" destId="{CC37BC54-61D9-4FD2-B3F3-F08017322917}" srcOrd="3" destOrd="0" parTransId="{E4AC9DEB-1D1B-4BC9-BD8C-0B1A153F057E}" sibTransId="{69B31804-F492-40AF-9F4C-D9E8BFCC02F5}"/>
    <dgm:cxn modelId="{50BD5F95-995C-4487-9746-429CA4A3509F}" type="presOf" srcId="{6A321282-F8D5-4D72-8199-7B4F1951DF86}" destId="{B2A9157C-C1D6-4CF6-ABB6-B6BB9A8E13CC}" srcOrd="0" destOrd="0" presId="urn:microsoft.com/office/officeart/2005/8/layout/default"/>
    <dgm:cxn modelId="{D90788A6-90CA-4418-9239-4BF8F8CFB154}" type="presOf" srcId="{79BAA56F-52C8-4833-A56C-34A9FDBBB75D}" destId="{CB8CFC33-8A66-456F-B136-3B4F43CCDC70}" srcOrd="0" destOrd="0" presId="urn:microsoft.com/office/officeart/2005/8/layout/default"/>
    <dgm:cxn modelId="{B898AFAC-F04D-435E-8E02-7BB6072D0EAB}" srcId="{3309B79C-9B3A-4247-870E-9AFB5C166A4D}" destId="{A379A25B-2C9C-4916-91DA-69B7EB71802C}" srcOrd="2" destOrd="0" parTransId="{5DDD67F9-5251-4EC6-B4E4-509FDDFB168E}" sibTransId="{6C7F899D-7DDA-46C9-8B90-1952E522C696}"/>
    <dgm:cxn modelId="{012A45DC-F651-4AF5-B9ED-51BBBD8E9C9F}" srcId="{3309B79C-9B3A-4247-870E-9AFB5C166A4D}" destId="{EE41D785-1199-49FB-BE6D-D7A518D3611D}" srcOrd="6" destOrd="0" parTransId="{0948A11B-A957-41EE-BBEF-60CA6EE2388F}" sibTransId="{9A059F0F-AAE2-4FD3-BB2F-8D671B5BD6A2}"/>
    <dgm:cxn modelId="{FE6076E7-1E75-4A83-B559-543B7EF8025E}" type="presOf" srcId="{A379A25B-2C9C-4916-91DA-69B7EB71802C}" destId="{AFFD60F8-4A22-4A8B-950A-205448C2DA4F}" srcOrd="0" destOrd="0" presId="urn:microsoft.com/office/officeart/2005/8/layout/default"/>
    <dgm:cxn modelId="{84E2A4CC-FD7A-4B16-BFF2-1B7DC5E6C046}" type="presParOf" srcId="{F9778A14-9302-4E55-940F-73F5FD9E4A64}" destId="{B2A9157C-C1D6-4CF6-ABB6-B6BB9A8E13CC}" srcOrd="0" destOrd="0" presId="urn:microsoft.com/office/officeart/2005/8/layout/default"/>
    <dgm:cxn modelId="{447A4B69-C67B-47BA-99C4-9F2D56D3405E}" type="presParOf" srcId="{F9778A14-9302-4E55-940F-73F5FD9E4A64}" destId="{5251CD80-0A9C-4095-8681-490B831D5EF7}" srcOrd="1" destOrd="0" presId="urn:microsoft.com/office/officeart/2005/8/layout/default"/>
    <dgm:cxn modelId="{2231420B-1979-46A3-A53E-4BDD3FC16C4E}" type="presParOf" srcId="{F9778A14-9302-4E55-940F-73F5FD9E4A64}" destId="{FF67187C-20D6-442A-97B6-C3320E325D90}" srcOrd="2" destOrd="0" presId="urn:microsoft.com/office/officeart/2005/8/layout/default"/>
    <dgm:cxn modelId="{627CFD21-834C-4134-B72F-C9607DFDA497}" type="presParOf" srcId="{F9778A14-9302-4E55-940F-73F5FD9E4A64}" destId="{24094614-D3E4-462F-AE3F-E77C41D62089}" srcOrd="3" destOrd="0" presId="urn:microsoft.com/office/officeart/2005/8/layout/default"/>
    <dgm:cxn modelId="{F7CB6956-DB26-4783-9BD3-DEF62623471F}" type="presParOf" srcId="{F9778A14-9302-4E55-940F-73F5FD9E4A64}" destId="{AFFD60F8-4A22-4A8B-950A-205448C2DA4F}" srcOrd="4" destOrd="0" presId="urn:microsoft.com/office/officeart/2005/8/layout/default"/>
    <dgm:cxn modelId="{1331A41D-6436-4FF0-94C4-D362B2122A18}" type="presParOf" srcId="{F9778A14-9302-4E55-940F-73F5FD9E4A64}" destId="{2A516673-55BA-47C7-920B-32857BCFFB7E}" srcOrd="5" destOrd="0" presId="urn:microsoft.com/office/officeart/2005/8/layout/default"/>
    <dgm:cxn modelId="{37B1FC6A-E564-4B1F-A30B-187D15D272BD}" type="presParOf" srcId="{F9778A14-9302-4E55-940F-73F5FD9E4A64}" destId="{FAB11967-1954-4930-B61C-ED40A3F6166D}" srcOrd="6" destOrd="0" presId="urn:microsoft.com/office/officeart/2005/8/layout/default"/>
    <dgm:cxn modelId="{4A7BCDE6-1421-41D0-9236-DC99185AE079}" type="presParOf" srcId="{F9778A14-9302-4E55-940F-73F5FD9E4A64}" destId="{6A93A609-296F-4B05-9F34-9B397AEA767D}" srcOrd="7" destOrd="0" presId="urn:microsoft.com/office/officeart/2005/8/layout/default"/>
    <dgm:cxn modelId="{8DEF50DB-B68C-455C-9020-94D04974A14A}" type="presParOf" srcId="{F9778A14-9302-4E55-940F-73F5FD9E4A64}" destId="{61C7ABF9-8238-416D-AFE4-36D6971F768F}" srcOrd="8" destOrd="0" presId="urn:microsoft.com/office/officeart/2005/8/layout/default"/>
    <dgm:cxn modelId="{947EE7DA-658F-49A3-83BB-1DF7D9E0532D}" type="presParOf" srcId="{F9778A14-9302-4E55-940F-73F5FD9E4A64}" destId="{55FDA734-10C5-4B1A-BE2C-040403EA5BB8}" srcOrd="9" destOrd="0" presId="urn:microsoft.com/office/officeart/2005/8/layout/default"/>
    <dgm:cxn modelId="{56003FFD-5977-43E4-8443-7867D75066E2}" type="presParOf" srcId="{F9778A14-9302-4E55-940F-73F5FD9E4A64}" destId="{CB8CFC33-8A66-456F-B136-3B4F43CCDC70}" srcOrd="10" destOrd="0" presId="urn:microsoft.com/office/officeart/2005/8/layout/default"/>
    <dgm:cxn modelId="{3BEC2A71-318F-478B-A1B9-A6CE0F090E66}" type="presParOf" srcId="{F9778A14-9302-4E55-940F-73F5FD9E4A64}" destId="{37E1A220-4F08-4F74-BDC0-7F79A87DC5C1}" srcOrd="11" destOrd="0" presId="urn:microsoft.com/office/officeart/2005/8/layout/default"/>
    <dgm:cxn modelId="{347475FA-21C7-463B-A560-8A02BF6B61F4}" type="presParOf" srcId="{F9778A14-9302-4E55-940F-73F5FD9E4A64}" destId="{B16B3193-CD0F-42AB-BDAF-CAB5BBC68367}"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9732DE-2754-45CE-903E-2266803642D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21C9DA7-E9D9-4D8E-A18D-DD7C17F8F8D0}">
      <dgm:prSet/>
      <dgm:spPr/>
      <dgm:t>
        <a:bodyPr/>
        <a:lstStyle/>
        <a:p>
          <a:r>
            <a:rPr lang="en-US"/>
            <a:t>Revenue Streams</a:t>
          </a:r>
        </a:p>
      </dgm:t>
    </dgm:pt>
    <dgm:pt modelId="{B1E1D439-A3F1-4F88-A048-7EEC900F676A}" type="parTrans" cxnId="{A8E7AC85-92E6-44DF-B58E-6D2D0F6F6E54}">
      <dgm:prSet/>
      <dgm:spPr/>
      <dgm:t>
        <a:bodyPr/>
        <a:lstStyle/>
        <a:p>
          <a:endParaRPr lang="en-US"/>
        </a:p>
      </dgm:t>
    </dgm:pt>
    <dgm:pt modelId="{82E5B356-B01E-4398-B0DA-8A4C5F540C56}" type="sibTrans" cxnId="{A8E7AC85-92E6-44DF-B58E-6D2D0F6F6E54}">
      <dgm:prSet/>
      <dgm:spPr/>
      <dgm:t>
        <a:bodyPr/>
        <a:lstStyle/>
        <a:p>
          <a:endParaRPr lang="en-US"/>
        </a:p>
      </dgm:t>
    </dgm:pt>
    <dgm:pt modelId="{D9BF6131-0EBA-45FC-A08F-CA5917FE23B8}">
      <dgm:prSet/>
      <dgm:spPr/>
      <dgm:t>
        <a:bodyPr/>
        <a:lstStyle/>
        <a:p>
          <a:r>
            <a:rPr lang="en-US"/>
            <a:t>Matchday physiotherapy cover (£80–£120 per match)</a:t>
          </a:r>
        </a:p>
      </dgm:t>
    </dgm:pt>
    <dgm:pt modelId="{F61E1203-B251-4090-B9E7-8E57F7B127D1}" type="parTrans" cxnId="{384B5E07-D489-4249-9CEE-C1DCD419D3B3}">
      <dgm:prSet/>
      <dgm:spPr/>
      <dgm:t>
        <a:bodyPr/>
        <a:lstStyle/>
        <a:p>
          <a:endParaRPr lang="en-US"/>
        </a:p>
      </dgm:t>
    </dgm:pt>
    <dgm:pt modelId="{62BAD62D-DDA8-4404-91AA-167473D9BF82}" type="sibTrans" cxnId="{384B5E07-D489-4249-9CEE-C1DCD419D3B3}">
      <dgm:prSet/>
      <dgm:spPr/>
      <dgm:t>
        <a:bodyPr/>
        <a:lstStyle/>
        <a:p>
          <a:endParaRPr lang="en-US"/>
        </a:p>
      </dgm:t>
    </dgm:pt>
    <dgm:pt modelId="{7ED56669-9141-409A-A1C0-39B445CA10DA}">
      <dgm:prSet/>
      <dgm:spPr/>
      <dgm:t>
        <a:bodyPr/>
        <a:lstStyle/>
        <a:p>
          <a:r>
            <a:rPr lang="en-US"/>
            <a:t>Training session support (£40–£60 per session)</a:t>
          </a:r>
        </a:p>
      </dgm:t>
    </dgm:pt>
    <dgm:pt modelId="{2015AF24-554A-4365-98F6-AC8AF521D04F}" type="parTrans" cxnId="{B54F9392-408F-4912-A1D8-7CD0C4546F19}">
      <dgm:prSet/>
      <dgm:spPr/>
      <dgm:t>
        <a:bodyPr/>
        <a:lstStyle/>
        <a:p>
          <a:endParaRPr lang="en-US"/>
        </a:p>
      </dgm:t>
    </dgm:pt>
    <dgm:pt modelId="{C82BE9AB-06AA-4334-A88E-8E12AA79423E}" type="sibTrans" cxnId="{B54F9392-408F-4912-A1D8-7CD0C4546F19}">
      <dgm:prSet/>
      <dgm:spPr/>
      <dgm:t>
        <a:bodyPr/>
        <a:lstStyle/>
        <a:p>
          <a:endParaRPr lang="en-US"/>
        </a:p>
      </dgm:t>
    </dgm:pt>
    <dgm:pt modelId="{7AA153E1-B000-4FA7-A2E8-BBE00816FF94}">
      <dgm:prSet/>
      <dgm:spPr/>
      <dgm:t>
        <a:bodyPr/>
        <a:lstStyle/>
        <a:p>
          <a:r>
            <a:rPr lang="en-US"/>
            <a:t>Injury prevention workshops (Roughly £300 per club)</a:t>
          </a:r>
        </a:p>
      </dgm:t>
    </dgm:pt>
    <dgm:pt modelId="{BADDDF92-4C9F-491C-B34D-A56F21A275DB}" type="parTrans" cxnId="{A28BB9A8-3730-471F-ACC9-DC3277E31106}">
      <dgm:prSet/>
      <dgm:spPr/>
      <dgm:t>
        <a:bodyPr/>
        <a:lstStyle/>
        <a:p>
          <a:endParaRPr lang="en-US"/>
        </a:p>
      </dgm:t>
    </dgm:pt>
    <dgm:pt modelId="{834550B7-F560-44C6-AAB6-AC72F8D29E11}" type="sibTrans" cxnId="{A28BB9A8-3730-471F-ACC9-DC3277E31106}">
      <dgm:prSet/>
      <dgm:spPr/>
      <dgm:t>
        <a:bodyPr/>
        <a:lstStyle/>
        <a:p>
          <a:endParaRPr lang="en-US"/>
        </a:p>
      </dgm:t>
    </dgm:pt>
    <dgm:pt modelId="{8B0E4A30-5C4A-47A3-AB83-0BAF54BDADA8}">
      <dgm:prSet/>
      <dgm:spPr/>
      <dgm:t>
        <a:bodyPr/>
        <a:lstStyle/>
        <a:p>
          <a:r>
            <a:rPr lang="en-US"/>
            <a:t>Shared service across grassroots clubs</a:t>
          </a:r>
        </a:p>
      </dgm:t>
    </dgm:pt>
    <dgm:pt modelId="{44A74AF3-1713-49B8-99D3-00CCB157C5AE}" type="parTrans" cxnId="{D8BE2F6B-651F-4C53-A5F1-1C36D41EC45C}">
      <dgm:prSet/>
      <dgm:spPr/>
      <dgm:t>
        <a:bodyPr/>
        <a:lstStyle/>
        <a:p>
          <a:endParaRPr lang="en-US"/>
        </a:p>
      </dgm:t>
    </dgm:pt>
    <dgm:pt modelId="{FC767D5B-5D66-4353-AC2B-7E7A7EBEFB63}" type="sibTrans" cxnId="{D8BE2F6B-651F-4C53-A5F1-1C36D41EC45C}">
      <dgm:prSet/>
      <dgm:spPr/>
      <dgm:t>
        <a:bodyPr/>
        <a:lstStyle/>
        <a:p>
          <a:endParaRPr lang="en-US"/>
        </a:p>
      </dgm:t>
    </dgm:pt>
    <dgm:pt modelId="{CB301676-025C-406E-A3B3-75366CEF2240}">
      <dgm:prSet/>
      <dgm:spPr/>
      <dgm:t>
        <a:bodyPr/>
        <a:lstStyle/>
        <a:p>
          <a:r>
            <a:rPr lang="en-US"/>
            <a:t>Key costs: physio wages, travel, equipment, insurance</a:t>
          </a:r>
        </a:p>
      </dgm:t>
    </dgm:pt>
    <dgm:pt modelId="{E557DA37-617F-4FEB-B90A-8380BDA9A8F7}" type="parTrans" cxnId="{A608A623-B0DE-4874-95C8-B0DFEA38E156}">
      <dgm:prSet/>
      <dgm:spPr/>
      <dgm:t>
        <a:bodyPr/>
        <a:lstStyle/>
        <a:p>
          <a:endParaRPr lang="en-US"/>
        </a:p>
      </dgm:t>
    </dgm:pt>
    <dgm:pt modelId="{02FFED79-FC04-4C95-8478-DE070FEC16FD}" type="sibTrans" cxnId="{A608A623-B0DE-4874-95C8-B0DFEA38E156}">
      <dgm:prSet/>
      <dgm:spPr/>
      <dgm:t>
        <a:bodyPr/>
        <a:lstStyle/>
        <a:p>
          <a:endParaRPr lang="en-US"/>
        </a:p>
      </dgm:t>
    </dgm:pt>
    <dgm:pt modelId="{E9F7B9AB-62A2-4788-808B-8F292CA558FA}" type="pres">
      <dgm:prSet presAssocID="{5E9732DE-2754-45CE-903E-2266803642D3}" presName="diagram" presStyleCnt="0">
        <dgm:presLayoutVars>
          <dgm:dir/>
          <dgm:resizeHandles val="exact"/>
        </dgm:presLayoutVars>
      </dgm:prSet>
      <dgm:spPr/>
    </dgm:pt>
    <dgm:pt modelId="{95DD8A5D-2D08-482B-AEE2-448C2F615F60}" type="pres">
      <dgm:prSet presAssocID="{D21C9DA7-E9D9-4D8E-A18D-DD7C17F8F8D0}" presName="node" presStyleLbl="node1" presStyleIdx="0" presStyleCnt="6">
        <dgm:presLayoutVars>
          <dgm:bulletEnabled val="1"/>
        </dgm:presLayoutVars>
      </dgm:prSet>
      <dgm:spPr/>
    </dgm:pt>
    <dgm:pt modelId="{4F303DC1-13DB-492E-9CEA-0827BED9D8CC}" type="pres">
      <dgm:prSet presAssocID="{82E5B356-B01E-4398-B0DA-8A4C5F540C56}" presName="sibTrans" presStyleCnt="0"/>
      <dgm:spPr/>
    </dgm:pt>
    <dgm:pt modelId="{5AE4ED04-7351-454E-99B9-CA5DF3359E27}" type="pres">
      <dgm:prSet presAssocID="{D9BF6131-0EBA-45FC-A08F-CA5917FE23B8}" presName="node" presStyleLbl="node1" presStyleIdx="1" presStyleCnt="6">
        <dgm:presLayoutVars>
          <dgm:bulletEnabled val="1"/>
        </dgm:presLayoutVars>
      </dgm:prSet>
      <dgm:spPr/>
    </dgm:pt>
    <dgm:pt modelId="{CA0D02D5-4028-4614-9F55-77DDF4E0242B}" type="pres">
      <dgm:prSet presAssocID="{62BAD62D-DDA8-4404-91AA-167473D9BF82}" presName="sibTrans" presStyleCnt="0"/>
      <dgm:spPr/>
    </dgm:pt>
    <dgm:pt modelId="{59849E50-DDCF-4DFE-9287-F84B79185C82}" type="pres">
      <dgm:prSet presAssocID="{7ED56669-9141-409A-A1C0-39B445CA10DA}" presName="node" presStyleLbl="node1" presStyleIdx="2" presStyleCnt="6">
        <dgm:presLayoutVars>
          <dgm:bulletEnabled val="1"/>
        </dgm:presLayoutVars>
      </dgm:prSet>
      <dgm:spPr/>
    </dgm:pt>
    <dgm:pt modelId="{516EC86A-B902-455E-8945-C44D30CCB7AD}" type="pres">
      <dgm:prSet presAssocID="{C82BE9AB-06AA-4334-A88E-8E12AA79423E}" presName="sibTrans" presStyleCnt="0"/>
      <dgm:spPr/>
    </dgm:pt>
    <dgm:pt modelId="{53C4785D-247C-4660-90B2-A0B8341B9FFC}" type="pres">
      <dgm:prSet presAssocID="{7AA153E1-B000-4FA7-A2E8-BBE00816FF94}" presName="node" presStyleLbl="node1" presStyleIdx="3" presStyleCnt="6">
        <dgm:presLayoutVars>
          <dgm:bulletEnabled val="1"/>
        </dgm:presLayoutVars>
      </dgm:prSet>
      <dgm:spPr/>
    </dgm:pt>
    <dgm:pt modelId="{54860B55-3138-4562-BFD5-518DB9820027}" type="pres">
      <dgm:prSet presAssocID="{834550B7-F560-44C6-AAB6-AC72F8D29E11}" presName="sibTrans" presStyleCnt="0"/>
      <dgm:spPr/>
    </dgm:pt>
    <dgm:pt modelId="{1112B8A4-3A91-4A78-BC99-367E97D51FED}" type="pres">
      <dgm:prSet presAssocID="{8B0E4A30-5C4A-47A3-AB83-0BAF54BDADA8}" presName="node" presStyleLbl="node1" presStyleIdx="4" presStyleCnt="6">
        <dgm:presLayoutVars>
          <dgm:bulletEnabled val="1"/>
        </dgm:presLayoutVars>
      </dgm:prSet>
      <dgm:spPr/>
    </dgm:pt>
    <dgm:pt modelId="{F21EC2D4-34A8-4618-9A10-AEDDFF2DC6E8}" type="pres">
      <dgm:prSet presAssocID="{FC767D5B-5D66-4353-AC2B-7E7A7EBEFB63}" presName="sibTrans" presStyleCnt="0"/>
      <dgm:spPr/>
    </dgm:pt>
    <dgm:pt modelId="{31C37B26-82E6-4B43-A7AD-CAD4375E119C}" type="pres">
      <dgm:prSet presAssocID="{CB301676-025C-406E-A3B3-75366CEF2240}" presName="node" presStyleLbl="node1" presStyleIdx="5" presStyleCnt="6">
        <dgm:presLayoutVars>
          <dgm:bulletEnabled val="1"/>
        </dgm:presLayoutVars>
      </dgm:prSet>
      <dgm:spPr/>
    </dgm:pt>
  </dgm:ptLst>
  <dgm:cxnLst>
    <dgm:cxn modelId="{03409E04-7007-493F-B1A5-07BA76CB339A}" type="presOf" srcId="{8B0E4A30-5C4A-47A3-AB83-0BAF54BDADA8}" destId="{1112B8A4-3A91-4A78-BC99-367E97D51FED}" srcOrd="0" destOrd="0" presId="urn:microsoft.com/office/officeart/2005/8/layout/default"/>
    <dgm:cxn modelId="{384B5E07-D489-4249-9CEE-C1DCD419D3B3}" srcId="{5E9732DE-2754-45CE-903E-2266803642D3}" destId="{D9BF6131-0EBA-45FC-A08F-CA5917FE23B8}" srcOrd="1" destOrd="0" parTransId="{F61E1203-B251-4090-B9E7-8E57F7B127D1}" sibTransId="{62BAD62D-DDA8-4404-91AA-167473D9BF82}"/>
    <dgm:cxn modelId="{E0FA3516-A022-49E7-8F07-24D25E46A633}" type="presOf" srcId="{CB301676-025C-406E-A3B3-75366CEF2240}" destId="{31C37B26-82E6-4B43-A7AD-CAD4375E119C}" srcOrd="0" destOrd="0" presId="urn:microsoft.com/office/officeart/2005/8/layout/default"/>
    <dgm:cxn modelId="{A608A623-B0DE-4874-95C8-B0DFEA38E156}" srcId="{5E9732DE-2754-45CE-903E-2266803642D3}" destId="{CB301676-025C-406E-A3B3-75366CEF2240}" srcOrd="5" destOrd="0" parTransId="{E557DA37-617F-4FEB-B90A-8380BDA9A8F7}" sibTransId="{02FFED79-FC04-4C95-8478-DE070FEC16FD}"/>
    <dgm:cxn modelId="{847FC133-6359-4D03-A0CF-EFEF3D0B7650}" type="presOf" srcId="{5E9732DE-2754-45CE-903E-2266803642D3}" destId="{E9F7B9AB-62A2-4788-808B-8F292CA558FA}" srcOrd="0" destOrd="0" presId="urn:microsoft.com/office/officeart/2005/8/layout/default"/>
    <dgm:cxn modelId="{D8BE2F6B-651F-4C53-A5F1-1C36D41EC45C}" srcId="{5E9732DE-2754-45CE-903E-2266803642D3}" destId="{8B0E4A30-5C4A-47A3-AB83-0BAF54BDADA8}" srcOrd="4" destOrd="0" parTransId="{44A74AF3-1713-49B8-99D3-00CCB157C5AE}" sibTransId="{FC767D5B-5D66-4353-AC2B-7E7A7EBEFB63}"/>
    <dgm:cxn modelId="{A8E7AC85-92E6-44DF-B58E-6D2D0F6F6E54}" srcId="{5E9732DE-2754-45CE-903E-2266803642D3}" destId="{D21C9DA7-E9D9-4D8E-A18D-DD7C17F8F8D0}" srcOrd="0" destOrd="0" parTransId="{B1E1D439-A3F1-4F88-A048-7EEC900F676A}" sibTransId="{82E5B356-B01E-4398-B0DA-8A4C5F540C56}"/>
    <dgm:cxn modelId="{EE3E958D-742C-42B7-8CA0-72512DB975FD}" type="presOf" srcId="{D21C9DA7-E9D9-4D8E-A18D-DD7C17F8F8D0}" destId="{95DD8A5D-2D08-482B-AEE2-448C2F615F60}" srcOrd="0" destOrd="0" presId="urn:microsoft.com/office/officeart/2005/8/layout/default"/>
    <dgm:cxn modelId="{B54F9392-408F-4912-A1D8-7CD0C4546F19}" srcId="{5E9732DE-2754-45CE-903E-2266803642D3}" destId="{7ED56669-9141-409A-A1C0-39B445CA10DA}" srcOrd="2" destOrd="0" parTransId="{2015AF24-554A-4365-98F6-AC8AF521D04F}" sibTransId="{C82BE9AB-06AA-4334-A88E-8E12AA79423E}"/>
    <dgm:cxn modelId="{1C8DC39B-03A8-4FCD-9103-8D0ADC6A93D2}" type="presOf" srcId="{D9BF6131-0EBA-45FC-A08F-CA5917FE23B8}" destId="{5AE4ED04-7351-454E-99B9-CA5DF3359E27}" srcOrd="0" destOrd="0" presId="urn:microsoft.com/office/officeart/2005/8/layout/default"/>
    <dgm:cxn modelId="{A28BB9A8-3730-471F-ACC9-DC3277E31106}" srcId="{5E9732DE-2754-45CE-903E-2266803642D3}" destId="{7AA153E1-B000-4FA7-A2E8-BBE00816FF94}" srcOrd="3" destOrd="0" parTransId="{BADDDF92-4C9F-491C-B34D-A56F21A275DB}" sibTransId="{834550B7-F560-44C6-AAB6-AC72F8D29E11}"/>
    <dgm:cxn modelId="{E9182AD1-C6F8-4370-B0E4-2D069616269D}" type="presOf" srcId="{7ED56669-9141-409A-A1C0-39B445CA10DA}" destId="{59849E50-DDCF-4DFE-9287-F84B79185C82}" srcOrd="0" destOrd="0" presId="urn:microsoft.com/office/officeart/2005/8/layout/default"/>
    <dgm:cxn modelId="{9CF07CFE-A524-4577-9DC2-B56966AD503A}" type="presOf" srcId="{7AA153E1-B000-4FA7-A2E8-BBE00816FF94}" destId="{53C4785D-247C-4660-90B2-A0B8341B9FFC}" srcOrd="0" destOrd="0" presId="urn:microsoft.com/office/officeart/2005/8/layout/default"/>
    <dgm:cxn modelId="{82D9C5E8-DAD4-453C-B09F-564433AD3ECB}" type="presParOf" srcId="{E9F7B9AB-62A2-4788-808B-8F292CA558FA}" destId="{95DD8A5D-2D08-482B-AEE2-448C2F615F60}" srcOrd="0" destOrd="0" presId="urn:microsoft.com/office/officeart/2005/8/layout/default"/>
    <dgm:cxn modelId="{0ECE2633-9298-41AA-B06D-F069A5758F3B}" type="presParOf" srcId="{E9F7B9AB-62A2-4788-808B-8F292CA558FA}" destId="{4F303DC1-13DB-492E-9CEA-0827BED9D8CC}" srcOrd="1" destOrd="0" presId="urn:microsoft.com/office/officeart/2005/8/layout/default"/>
    <dgm:cxn modelId="{F6BEDB42-A55F-495A-BEFA-C883555D7A0D}" type="presParOf" srcId="{E9F7B9AB-62A2-4788-808B-8F292CA558FA}" destId="{5AE4ED04-7351-454E-99B9-CA5DF3359E27}" srcOrd="2" destOrd="0" presId="urn:microsoft.com/office/officeart/2005/8/layout/default"/>
    <dgm:cxn modelId="{D923B214-AE09-4A03-BBF7-2FB2598787D8}" type="presParOf" srcId="{E9F7B9AB-62A2-4788-808B-8F292CA558FA}" destId="{CA0D02D5-4028-4614-9F55-77DDF4E0242B}" srcOrd="3" destOrd="0" presId="urn:microsoft.com/office/officeart/2005/8/layout/default"/>
    <dgm:cxn modelId="{A1CC97E9-1BAF-45E3-9D81-F5D7C4F48563}" type="presParOf" srcId="{E9F7B9AB-62A2-4788-808B-8F292CA558FA}" destId="{59849E50-DDCF-4DFE-9287-F84B79185C82}" srcOrd="4" destOrd="0" presId="urn:microsoft.com/office/officeart/2005/8/layout/default"/>
    <dgm:cxn modelId="{360D53A0-F8A0-4378-824B-B4C272127DE2}" type="presParOf" srcId="{E9F7B9AB-62A2-4788-808B-8F292CA558FA}" destId="{516EC86A-B902-455E-8945-C44D30CCB7AD}" srcOrd="5" destOrd="0" presId="urn:microsoft.com/office/officeart/2005/8/layout/default"/>
    <dgm:cxn modelId="{D73F8BC2-3537-4F08-B98A-BD4C29AE02D8}" type="presParOf" srcId="{E9F7B9AB-62A2-4788-808B-8F292CA558FA}" destId="{53C4785D-247C-4660-90B2-A0B8341B9FFC}" srcOrd="6" destOrd="0" presId="urn:microsoft.com/office/officeart/2005/8/layout/default"/>
    <dgm:cxn modelId="{F6B8A98B-63FC-444B-880E-29C488A700D3}" type="presParOf" srcId="{E9F7B9AB-62A2-4788-808B-8F292CA558FA}" destId="{54860B55-3138-4562-BFD5-518DB9820027}" srcOrd="7" destOrd="0" presId="urn:microsoft.com/office/officeart/2005/8/layout/default"/>
    <dgm:cxn modelId="{67C4D513-F4A5-4287-A080-71912A4B304B}" type="presParOf" srcId="{E9F7B9AB-62A2-4788-808B-8F292CA558FA}" destId="{1112B8A4-3A91-4A78-BC99-367E97D51FED}" srcOrd="8" destOrd="0" presId="urn:microsoft.com/office/officeart/2005/8/layout/default"/>
    <dgm:cxn modelId="{8C4A1DD2-3467-47B3-87AB-51F4A9C62E19}" type="presParOf" srcId="{E9F7B9AB-62A2-4788-808B-8F292CA558FA}" destId="{F21EC2D4-34A8-4618-9A10-AEDDFF2DC6E8}" srcOrd="9" destOrd="0" presId="urn:microsoft.com/office/officeart/2005/8/layout/default"/>
    <dgm:cxn modelId="{5DFE7EE0-4359-4A3B-8666-09F132A6370A}" type="presParOf" srcId="{E9F7B9AB-62A2-4788-808B-8F292CA558FA}" destId="{31C37B26-82E6-4B43-A7AD-CAD4375E119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C41354-30D4-4E02-829C-652EDD179CD4}">
      <dsp:nvSpPr>
        <dsp:cNvPr id="0" name=""/>
        <dsp:cNvSpPr/>
      </dsp:nvSpPr>
      <dsp:spPr>
        <a:xfrm>
          <a:off x="2978" y="310942"/>
          <a:ext cx="2363250" cy="1417950"/>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Pitch Side Player Care targets the grassroots football market in England, with a specific focus on amateur adult teams, youth clubs, community football organisations, and lower-budget local academies.</a:t>
          </a:r>
          <a:endParaRPr lang="en-US" sz="1200" kern="1200">
            <a:latin typeface="Times New Roman"/>
            <a:cs typeface="Times New Roman"/>
          </a:endParaRPr>
        </a:p>
      </dsp:txBody>
      <dsp:txXfrm>
        <a:off x="2978" y="310942"/>
        <a:ext cx="2363250" cy="1417950"/>
      </dsp:txXfrm>
    </dsp:sp>
    <dsp:sp modelId="{1642B01C-CC1A-4B75-B038-69EBA290670F}">
      <dsp:nvSpPr>
        <dsp:cNvPr id="0" name=""/>
        <dsp:cNvSpPr/>
      </dsp:nvSpPr>
      <dsp:spPr>
        <a:xfrm>
          <a:off x="2602554" y="310942"/>
          <a:ext cx="2363250" cy="1417950"/>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The service is aimed at clubs that participate regularly but lack access to in-house physiotherapy or wider medical support structures.</a:t>
          </a:r>
          <a:endParaRPr lang="en-US" sz="1200" kern="1200">
            <a:latin typeface="Times New Roman"/>
            <a:cs typeface="Times New Roman"/>
          </a:endParaRPr>
        </a:p>
      </dsp:txBody>
      <dsp:txXfrm>
        <a:off x="2602554" y="310942"/>
        <a:ext cx="2363250" cy="1417950"/>
      </dsp:txXfrm>
    </dsp:sp>
    <dsp:sp modelId="{AB4BD459-FF8E-4DD4-9C81-A3DAFF2F1C24}">
      <dsp:nvSpPr>
        <dsp:cNvPr id="0" name=""/>
        <dsp:cNvSpPr/>
      </dsp:nvSpPr>
      <dsp:spPr>
        <a:xfrm>
          <a:off x="5202131" y="310942"/>
          <a:ext cx="2363250" cy="1417950"/>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This places the business within the underserved community sport support segment, where organisations face consistent injury risk but have limited financial capacity to employ permanent clinical staff.</a:t>
          </a:r>
          <a:endParaRPr lang="en-US" sz="1200" kern="1200">
            <a:latin typeface="Times New Roman"/>
            <a:cs typeface="Times New Roman"/>
          </a:endParaRPr>
        </a:p>
      </dsp:txBody>
      <dsp:txXfrm>
        <a:off x="5202131" y="310942"/>
        <a:ext cx="2363250" cy="1417950"/>
      </dsp:txXfrm>
    </dsp:sp>
    <dsp:sp modelId="{AA8F7EF4-FAB2-477B-94C5-E4307AF59BD0}">
      <dsp:nvSpPr>
        <dsp:cNvPr id="0" name=""/>
        <dsp:cNvSpPr/>
      </dsp:nvSpPr>
      <dsp:spPr>
        <a:xfrm>
          <a:off x="7801707" y="310942"/>
          <a:ext cx="2363250" cy="1417950"/>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This segment is strategically important because grassroots football represents the largest participation base within the game and remains central to participation and retention strategies (The FA, 2024; Sport England, 2025).</a:t>
          </a:r>
          <a:endParaRPr lang="en-US" sz="1200" kern="1200">
            <a:latin typeface="Times New Roman"/>
            <a:cs typeface="Times New Roman"/>
          </a:endParaRPr>
        </a:p>
      </dsp:txBody>
      <dsp:txXfrm>
        <a:off x="7801707" y="310942"/>
        <a:ext cx="2363250" cy="1417950"/>
      </dsp:txXfrm>
    </dsp:sp>
    <dsp:sp modelId="{5A891D30-91D4-4923-9DCA-5BFA5ED79375}">
      <dsp:nvSpPr>
        <dsp:cNvPr id="0" name=""/>
        <dsp:cNvSpPr/>
      </dsp:nvSpPr>
      <dsp:spPr>
        <a:xfrm>
          <a:off x="1302766" y="1965218"/>
          <a:ext cx="2363250" cy="1417950"/>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The need for the service is reinforced by evidence that football is associated with a substantial injury burden, particularly lower-limb injuries such as muscle strains, ligament injuries, and ankle sprains (Ekstrand et al., 2011).</a:t>
          </a:r>
          <a:endParaRPr lang="en-US" sz="1200" kern="1200">
            <a:latin typeface="Times New Roman"/>
            <a:cs typeface="Times New Roman"/>
          </a:endParaRPr>
        </a:p>
      </dsp:txBody>
      <dsp:txXfrm>
        <a:off x="1302766" y="1965218"/>
        <a:ext cx="2363250" cy="1417950"/>
      </dsp:txXfrm>
    </dsp:sp>
    <dsp:sp modelId="{C3B8BE34-0A73-4E28-B568-C232762B1A25}">
      <dsp:nvSpPr>
        <dsp:cNvPr id="0" name=""/>
        <dsp:cNvSpPr/>
      </dsp:nvSpPr>
      <dsp:spPr>
        <a:xfrm>
          <a:off x="3902343" y="1965218"/>
          <a:ext cx="2363250" cy="1417950"/>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Recent research further suggests that injury prevalence remains a significant issue in amateur and non-elite football settings, highlighting the need for accessible rehabilitation and prevention support (Gurau et al., 2023; Sonesson et al., 2023).</a:t>
          </a:r>
          <a:endParaRPr lang="en-US" sz="1200" kern="1200">
            <a:latin typeface="Times New Roman"/>
            <a:cs typeface="Times New Roman"/>
          </a:endParaRPr>
        </a:p>
      </dsp:txBody>
      <dsp:txXfrm>
        <a:off x="3902343" y="1965218"/>
        <a:ext cx="2363250" cy="1417950"/>
      </dsp:txXfrm>
    </dsp:sp>
    <dsp:sp modelId="{3B72DF96-D31F-45A3-A0A3-05DC62695394}">
      <dsp:nvSpPr>
        <dsp:cNvPr id="0" name=""/>
        <dsp:cNvSpPr/>
      </dsp:nvSpPr>
      <dsp:spPr>
        <a:xfrm>
          <a:off x="6501919" y="1965218"/>
          <a:ext cx="2363250" cy="1417950"/>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Times New Roman"/>
              <a:cs typeface="Times New Roman"/>
            </a:rPr>
            <a:t>Pitch Side Player Care is therefore positioned as a shared, business to club physiotherapy and welfare service that delivers affordable, professional, and preventative player care to resource constrained grassroots organisations.</a:t>
          </a:r>
          <a:endParaRPr lang="en-US" sz="1200" kern="1200">
            <a:latin typeface="Times New Roman"/>
            <a:cs typeface="Times New Roman"/>
          </a:endParaRPr>
        </a:p>
      </dsp:txBody>
      <dsp:txXfrm>
        <a:off x="6501919" y="1965218"/>
        <a:ext cx="2363250" cy="1417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8EF19-C555-4C3B-9143-A187024DF192}">
      <dsp:nvSpPr>
        <dsp:cNvPr id="0" name=""/>
        <dsp:cNvSpPr/>
      </dsp:nvSpPr>
      <dsp:spPr>
        <a:xfrm>
          <a:off x="2978" y="310946"/>
          <a:ext cx="2363295" cy="1417977"/>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Pitch Side Player Care is positioned as a specialist shared service provider within the grassroots football market, rather than as a traditional private physiotherapy clinic.</a:t>
          </a:r>
          <a:endParaRPr lang="en-US" sz="1000" kern="1200">
            <a:latin typeface="Avenir Next LT Pro"/>
            <a:cs typeface="Times New Roman"/>
          </a:endParaRPr>
        </a:p>
      </dsp:txBody>
      <dsp:txXfrm>
        <a:off x="2978" y="310946"/>
        <a:ext cx="2363295" cy="1417977"/>
      </dsp:txXfrm>
    </dsp:sp>
    <dsp:sp modelId="{1F7E5528-BA49-49CD-953F-22B55C8B6836}">
      <dsp:nvSpPr>
        <dsp:cNvPr id="0" name=""/>
        <dsp:cNvSpPr/>
      </dsp:nvSpPr>
      <dsp:spPr>
        <a:xfrm>
          <a:off x="2602603" y="310946"/>
          <a:ext cx="2363295" cy="1417977"/>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Its competitive advantage lies in offering club based, sport specific, and preventative support directly to grassroots teams, whereas many competitors operate through general musculoskeletal treatment models aimed at individual self paying clients (CSP, n.d.; Watson and Minns Lowe, 2023).</a:t>
          </a:r>
          <a:endParaRPr lang="en-US" sz="1000" kern="1200">
            <a:latin typeface="Avenir Next LT Pro"/>
            <a:cs typeface="Times New Roman"/>
          </a:endParaRPr>
        </a:p>
      </dsp:txBody>
      <dsp:txXfrm>
        <a:off x="2602603" y="310946"/>
        <a:ext cx="2363295" cy="1417977"/>
      </dsp:txXfrm>
    </dsp:sp>
    <dsp:sp modelId="{E7413DE3-7366-48BB-9FC7-39A9EA181A63}">
      <dsp:nvSpPr>
        <dsp:cNvPr id="0" name=""/>
        <dsp:cNvSpPr/>
      </dsp:nvSpPr>
      <dsp:spPr>
        <a:xfrm>
          <a:off x="5202228" y="310946"/>
          <a:ext cx="2363295" cy="1417977"/>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venir Next LT Pro"/>
              <a:cs typeface="Times New Roman"/>
            </a:rPr>
            <a:t>The service is differentiated through its combination of pitch-side assessment, rehabilitation, injury prevention education, and player welfare support within one integrated offer.</a:t>
          </a:r>
          <a:endParaRPr lang="en-US" sz="1000" kern="1200">
            <a:latin typeface="Avenir Next LT Pro"/>
            <a:cs typeface="Times New Roman"/>
          </a:endParaRPr>
        </a:p>
      </dsp:txBody>
      <dsp:txXfrm>
        <a:off x="5202228" y="310946"/>
        <a:ext cx="2363295" cy="1417977"/>
      </dsp:txXfrm>
    </dsp:sp>
    <dsp:sp modelId="{193376AC-568E-443D-90FC-1DAB7E4473BB}">
      <dsp:nvSpPr>
        <dsp:cNvPr id="0" name=""/>
        <dsp:cNvSpPr/>
      </dsp:nvSpPr>
      <dsp:spPr>
        <a:xfrm>
          <a:off x="7801853" y="310946"/>
          <a:ext cx="2363295" cy="1417977"/>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venir Next LT Pro"/>
              <a:cs typeface="Times New Roman"/>
            </a:rPr>
            <a:t>This positioning is strengthened by the fact that grassroots football remains a major national participation priority, while safety, safeguarding, and positive participant experience are increasingly emphasised within governing body strategy (The FA, 2024; The FA, 2024b).</a:t>
          </a:r>
          <a:endParaRPr lang="en-US" sz="1000" kern="1200">
            <a:latin typeface="Avenir Next LT Pro"/>
            <a:cs typeface="Times New Roman"/>
          </a:endParaRPr>
        </a:p>
      </dsp:txBody>
      <dsp:txXfrm>
        <a:off x="7801853" y="310946"/>
        <a:ext cx="2363295" cy="1417977"/>
      </dsp:txXfrm>
    </dsp:sp>
    <dsp:sp modelId="{A4539E17-A6BF-4E08-B5F4-85C6C9889111}">
      <dsp:nvSpPr>
        <dsp:cNvPr id="0" name=""/>
        <dsp:cNvSpPr/>
      </dsp:nvSpPr>
      <dsp:spPr>
        <a:xfrm>
          <a:off x="1302791" y="1965252"/>
          <a:ext cx="2363295" cy="1417977"/>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Unlike elite sport medical provision, which is embedded internally, Pitch Side Player Care is designed for clubs that need professional support but cannot justify a full time in house practitioner.</a:t>
          </a:r>
          <a:endParaRPr lang="en-US" sz="1000" kern="1200">
            <a:latin typeface="Avenir Next LT Pro"/>
            <a:cs typeface="Times New Roman"/>
          </a:endParaRPr>
        </a:p>
      </dsp:txBody>
      <dsp:txXfrm>
        <a:off x="1302791" y="1965252"/>
        <a:ext cx="2363295" cy="1417977"/>
      </dsp:txXfrm>
    </dsp:sp>
    <dsp:sp modelId="{3743FC18-144D-44E1-A9C0-8D3CBC8818FE}">
      <dsp:nvSpPr>
        <dsp:cNvPr id="0" name=""/>
        <dsp:cNvSpPr/>
      </dsp:nvSpPr>
      <dsp:spPr>
        <a:xfrm>
          <a:off x="3902416" y="1965252"/>
          <a:ext cx="2363295" cy="1417977"/>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The service is therefore positioned between informal volunteer led care and high cost private provision, creating a more accessible and financially realistic option for community clubs.</a:t>
          </a:r>
          <a:endParaRPr lang="en-US" sz="1000" kern="1200">
            <a:latin typeface="Avenir Next LT Pro"/>
            <a:cs typeface="Times New Roman"/>
          </a:endParaRPr>
        </a:p>
      </dsp:txBody>
      <dsp:txXfrm>
        <a:off x="3902416" y="1965252"/>
        <a:ext cx="2363295" cy="1417977"/>
      </dsp:txXfrm>
    </dsp:sp>
    <dsp:sp modelId="{AF24BB84-6871-49E8-8FE5-CFD6BE524C18}">
      <dsp:nvSpPr>
        <dsp:cNvPr id="0" name=""/>
        <dsp:cNvSpPr/>
      </dsp:nvSpPr>
      <dsp:spPr>
        <a:xfrm>
          <a:off x="6502041" y="1965252"/>
          <a:ext cx="2363295" cy="1417977"/>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Overall, the business competes on accessibility, affordability, sport specificity, and continuity of care rather than on premium one to one clinic prestige alone.</a:t>
          </a:r>
          <a:endParaRPr lang="en-US" sz="1000" kern="1200">
            <a:latin typeface="Avenir Next LT Pro"/>
            <a:cs typeface="Times New Roman"/>
          </a:endParaRPr>
        </a:p>
      </dsp:txBody>
      <dsp:txXfrm>
        <a:off x="6502041" y="1965252"/>
        <a:ext cx="2363295" cy="14179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C13C3-D9D9-4214-B9C4-A51C49989191}">
      <dsp:nvSpPr>
        <dsp:cNvPr id="0" name=""/>
        <dsp:cNvSpPr/>
      </dsp:nvSpPr>
      <dsp:spPr>
        <a:xfrm>
          <a:off x="2978" y="310946"/>
          <a:ext cx="2363295" cy="1417977"/>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There are several barriers to entering this market, although they are moderate rather than prohibitive.</a:t>
          </a:r>
          <a:endParaRPr lang="en-US" sz="1200" kern="1200">
            <a:latin typeface="Times New Roman"/>
            <a:cs typeface="Times New Roman"/>
          </a:endParaRPr>
        </a:p>
      </dsp:txBody>
      <dsp:txXfrm>
        <a:off x="2978" y="310946"/>
        <a:ext cx="2363295" cy="1417977"/>
      </dsp:txXfrm>
    </dsp:sp>
    <dsp:sp modelId="{BEA34265-EFCF-4BA4-B7CF-B92FCA64B88D}">
      <dsp:nvSpPr>
        <dsp:cNvPr id="0" name=""/>
        <dsp:cNvSpPr/>
      </dsp:nvSpPr>
      <dsp:spPr>
        <a:xfrm>
          <a:off x="2602603" y="310946"/>
          <a:ext cx="2363295" cy="1417977"/>
        </a:xfrm>
        <a:prstGeom prst="rect">
          <a:avLst/>
        </a:prstGeom>
        <a:solidFill>
          <a:schemeClr val="accent2">
            <a:alpha val="90000"/>
            <a:hueOff val="0"/>
            <a:satOff val="0"/>
            <a:lumOff val="0"/>
            <a:alphaOff val="-5714"/>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Times New Roman"/>
              <a:cs typeface="Times New Roman"/>
            </a:rPr>
            <a:t>A key barrier is professional credibility, because clubs are more likely to trust providers with recognised physiotherapy qualifications, insurance, safeguarding knowledge, and sport specific competence (CSP, n.d.; ACPSEM, 2025).</a:t>
          </a:r>
          <a:endParaRPr lang="en-US" sz="1200" kern="1200">
            <a:latin typeface="Times New Roman"/>
            <a:cs typeface="Times New Roman"/>
          </a:endParaRPr>
        </a:p>
      </dsp:txBody>
      <dsp:txXfrm>
        <a:off x="2602603" y="310946"/>
        <a:ext cx="2363295" cy="1417977"/>
      </dsp:txXfrm>
    </dsp:sp>
    <dsp:sp modelId="{0CC29ECC-1E26-4BFD-9B0A-802818296C8A}">
      <dsp:nvSpPr>
        <dsp:cNvPr id="0" name=""/>
        <dsp:cNvSpPr/>
      </dsp:nvSpPr>
      <dsp:spPr>
        <a:xfrm>
          <a:off x="5202228" y="310946"/>
          <a:ext cx="2363295" cy="1417977"/>
        </a:xfrm>
        <a:prstGeom prst="rect">
          <a:avLst/>
        </a:prstGeom>
        <a:solidFill>
          <a:schemeClr val="accent2">
            <a:alpha val="90000"/>
            <a:hueOff val="0"/>
            <a:satOff val="0"/>
            <a:lumOff val="0"/>
            <a:alphaOff val="-11429"/>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Another important barrier is relationship building, as new entrants must develop trust with grassroots clubs, leagues, coaches, and parents before securing regular service contracts.</a:t>
          </a:r>
          <a:endParaRPr lang="en-US" sz="1200" kern="1200">
            <a:latin typeface="Times New Roman"/>
            <a:cs typeface="Times New Roman"/>
          </a:endParaRPr>
        </a:p>
      </dsp:txBody>
      <dsp:txXfrm>
        <a:off x="5202228" y="310946"/>
        <a:ext cx="2363295" cy="1417977"/>
      </dsp:txXfrm>
    </dsp:sp>
    <dsp:sp modelId="{9C4D32E9-6347-4B95-BFBC-6EA27DFF7402}">
      <dsp:nvSpPr>
        <dsp:cNvPr id="0" name=""/>
        <dsp:cNvSpPr/>
      </dsp:nvSpPr>
      <dsp:spPr>
        <a:xfrm>
          <a:off x="7801853" y="310946"/>
          <a:ext cx="2363295" cy="1417977"/>
        </a:xfrm>
        <a:prstGeom prst="rect">
          <a:avLst/>
        </a:prstGeom>
        <a:solidFill>
          <a:schemeClr val="accent2">
            <a:alpha val="90000"/>
            <a:hueOff val="0"/>
            <a:satOff val="0"/>
            <a:lumOff val="0"/>
            <a:alphaOff val="-1714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Financial accessibility also creates an entry challenge, because the target segment is highly price sensitive and often operates with limited budgets, meaning new providers must deliver clear value at low relative cost (CSP, 2025).</a:t>
          </a:r>
          <a:endParaRPr lang="en-US" sz="1200" kern="1200">
            <a:latin typeface="Times New Roman"/>
            <a:cs typeface="Times New Roman"/>
          </a:endParaRPr>
        </a:p>
      </dsp:txBody>
      <dsp:txXfrm>
        <a:off x="7801853" y="310946"/>
        <a:ext cx="2363295" cy="1417977"/>
      </dsp:txXfrm>
    </dsp:sp>
    <dsp:sp modelId="{9C1692E1-42B0-4D1C-A6E8-CDCB02729B34}">
      <dsp:nvSpPr>
        <dsp:cNvPr id="0" name=""/>
        <dsp:cNvSpPr/>
      </dsp:nvSpPr>
      <dsp:spPr>
        <a:xfrm>
          <a:off x="2978" y="1965252"/>
          <a:ext cx="2363295" cy="1417977"/>
        </a:xfrm>
        <a:prstGeom prst="rect">
          <a:avLst/>
        </a:prstGeom>
        <a:solidFill>
          <a:schemeClr val="accent2">
            <a:alpha val="90000"/>
            <a:hueOff val="0"/>
            <a:satOff val="0"/>
            <a:lumOff val="0"/>
            <a:alphaOff val="-2285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Operational scale is a further barrier, since a shared-service model requires efficient scheduling across multiple clubs, travel capacity, and the ability to provide continuity of care beyond matchday attendance.</a:t>
          </a:r>
          <a:endParaRPr lang="en-US" sz="1200" kern="1200">
            <a:latin typeface="Times New Roman"/>
            <a:cs typeface="Times New Roman"/>
          </a:endParaRPr>
        </a:p>
      </dsp:txBody>
      <dsp:txXfrm>
        <a:off x="2978" y="1965252"/>
        <a:ext cx="2363295" cy="1417977"/>
      </dsp:txXfrm>
    </dsp:sp>
    <dsp:sp modelId="{3B016950-5D24-49A3-9D72-7B298181C063}">
      <dsp:nvSpPr>
        <dsp:cNvPr id="0" name=""/>
        <dsp:cNvSpPr/>
      </dsp:nvSpPr>
      <dsp:spPr>
        <a:xfrm>
          <a:off x="2602603" y="1965252"/>
          <a:ext cx="2363295" cy="1417977"/>
        </a:xfrm>
        <a:prstGeom prst="rect">
          <a:avLst/>
        </a:prstGeom>
        <a:solidFill>
          <a:schemeClr val="accent2">
            <a:alpha val="90000"/>
            <a:hueOff val="0"/>
            <a:satOff val="0"/>
            <a:lumOff val="0"/>
            <a:alphaOff val="-28571"/>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Times New Roman"/>
              <a:cs typeface="Times New Roman"/>
            </a:rPr>
            <a:t>There are also governance related barriers, including safeguarding requirements, data handling responsibilities, and the need to work within safe clinical and return to play standards in youth and adult football settings (The FA, 2024b).</a:t>
          </a:r>
          <a:endParaRPr lang="en-US" sz="1200" kern="1200">
            <a:latin typeface="Times New Roman"/>
            <a:cs typeface="Times New Roman"/>
          </a:endParaRPr>
        </a:p>
      </dsp:txBody>
      <dsp:txXfrm>
        <a:off x="2602603" y="1965252"/>
        <a:ext cx="2363295" cy="1417977"/>
      </dsp:txXfrm>
    </dsp:sp>
    <dsp:sp modelId="{E910010B-7414-462B-9E42-0A7908FDFBA4}">
      <dsp:nvSpPr>
        <dsp:cNvPr id="0" name=""/>
        <dsp:cNvSpPr/>
      </dsp:nvSpPr>
      <dsp:spPr>
        <a:xfrm>
          <a:off x="5202228" y="1965252"/>
          <a:ext cx="2363295" cy="1417977"/>
        </a:xfrm>
        <a:prstGeom prst="rect">
          <a:avLst/>
        </a:prstGeom>
        <a:solidFill>
          <a:schemeClr val="accent2">
            <a:alpha val="90000"/>
            <a:hueOff val="0"/>
            <a:satOff val="0"/>
            <a:lumOff val="0"/>
            <a:alphaOff val="-34286"/>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In addition, recent research suggests that physiotherapists entering private practice may possess strong clinical expertise but feel less prepared for business development, pricing, and service growth, which can slow successful entry into the market (Watson and Minns Lowe, 2023).</a:t>
          </a:r>
          <a:endParaRPr lang="en-US" sz="1200" kern="1200">
            <a:latin typeface="Times New Roman"/>
            <a:cs typeface="Times New Roman"/>
          </a:endParaRPr>
        </a:p>
      </dsp:txBody>
      <dsp:txXfrm>
        <a:off x="5202228" y="1965252"/>
        <a:ext cx="2363295" cy="1417977"/>
      </dsp:txXfrm>
    </dsp:sp>
    <dsp:sp modelId="{BFE92172-3ABE-45A2-A303-D95116601FB3}">
      <dsp:nvSpPr>
        <dsp:cNvPr id="0" name=""/>
        <dsp:cNvSpPr/>
      </dsp:nvSpPr>
      <dsp:spPr>
        <a:xfrm>
          <a:off x="7801853" y="1965252"/>
          <a:ext cx="2363295" cy="1417977"/>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Overall, entry is possible, but successful market penetration depends on combining clinical legitimacy, business capability, affordability, and trusted local partnerships.</a:t>
          </a:r>
          <a:endParaRPr lang="en-US" sz="1200" kern="1200">
            <a:latin typeface="Times New Roman"/>
            <a:cs typeface="Times New Roman"/>
          </a:endParaRPr>
        </a:p>
      </dsp:txBody>
      <dsp:txXfrm>
        <a:off x="7801853" y="1965252"/>
        <a:ext cx="2363295" cy="14179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A9157C-C1D6-4CF6-ABB6-B6BB9A8E13CC}">
      <dsp:nvSpPr>
        <dsp:cNvPr id="0" name=""/>
        <dsp:cNvSpPr/>
      </dsp:nvSpPr>
      <dsp:spPr>
        <a:xfrm>
          <a:off x="2978" y="310942"/>
          <a:ext cx="2363250" cy="1417950"/>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Times New Roman"/>
              <a:cs typeface="Times New Roman"/>
            </a:rPr>
            <a:t>The primary stakeholders are grassroots football players, coaches, clubs, and parents, because they are directly affected by injury management quality, player welfare standards, and return to play decisions within community football settings (The FA, 2024).</a:t>
          </a:r>
          <a:endParaRPr lang="en-US" sz="1100" kern="1200">
            <a:latin typeface="Times New Roman"/>
            <a:cs typeface="Times New Roman"/>
          </a:endParaRPr>
        </a:p>
      </dsp:txBody>
      <dsp:txXfrm>
        <a:off x="2978" y="310942"/>
        <a:ext cx="2363250" cy="1417950"/>
      </dsp:txXfrm>
    </dsp:sp>
    <dsp:sp modelId="{FF67187C-20D6-442A-97B6-C3320E325D90}">
      <dsp:nvSpPr>
        <dsp:cNvPr id="0" name=""/>
        <dsp:cNvSpPr/>
      </dsp:nvSpPr>
      <dsp:spPr>
        <a:xfrm>
          <a:off x="2602554" y="310942"/>
          <a:ext cx="2363250" cy="1417950"/>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Grassroots clubs and league organisers are also key organisational stakeholders, as they influence service adoption, scheduling arrangements, safeguarding expectations, and the continuity of club partnerships over time (The FA, 2024; Sport England, n.d.).</a:t>
          </a:r>
          <a:endParaRPr lang="en-US" sz="1100" kern="1200">
            <a:latin typeface="Times New Roman"/>
            <a:cs typeface="Times New Roman"/>
          </a:endParaRPr>
        </a:p>
      </dsp:txBody>
      <dsp:txXfrm>
        <a:off x="2602554" y="310942"/>
        <a:ext cx="2363250" cy="1417950"/>
      </dsp:txXfrm>
    </dsp:sp>
    <dsp:sp modelId="{AFFD60F8-4A22-4A8B-950A-205448C2DA4F}">
      <dsp:nvSpPr>
        <dsp:cNvPr id="0" name=""/>
        <dsp:cNvSpPr/>
      </dsp:nvSpPr>
      <dsp:spPr>
        <a:xfrm>
          <a:off x="5202131" y="310942"/>
          <a:ext cx="2363250" cy="1417950"/>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Players and families are especially important stakeholders in youth football, where trust, communication, and welfare oversight shape the perceived value, safety, and legitimacy of the service (Sport England, n.d.; Sport England, 2025).</a:t>
          </a:r>
          <a:endParaRPr lang="en-US" sz="1100" kern="1200">
            <a:latin typeface="Times New Roman"/>
            <a:cs typeface="Times New Roman"/>
          </a:endParaRPr>
        </a:p>
      </dsp:txBody>
      <dsp:txXfrm>
        <a:off x="5202131" y="310942"/>
        <a:ext cx="2363250" cy="1417950"/>
      </dsp:txXfrm>
    </dsp:sp>
    <dsp:sp modelId="{FAB11967-1954-4930-B61C-ED40A3F6166D}">
      <dsp:nvSpPr>
        <dsp:cNvPr id="0" name=""/>
        <dsp:cNvSpPr/>
      </dsp:nvSpPr>
      <dsp:spPr>
        <a:xfrm>
          <a:off x="7801707" y="310942"/>
          <a:ext cx="2363250" cy="1417950"/>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The most important operational partners would include qualified physiotherapists, sports therapists, strength and conditioning practitioners, and referral networks such as GP practices or local clinics, because these relationships support rehabilitation quality, safe practice, and continuity of care (CSP, n.d.; CSP, 2026).</a:t>
          </a:r>
          <a:endParaRPr lang="en-US" sz="1100" kern="1200">
            <a:latin typeface="Times New Roman"/>
            <a:cs typeface="Times New Roman"/>
          </a:endParaRPr>
        </a:p>
      </dsp:txBody>
      <dsp:txXfrm>
        <a:off x="7801707" y="310942"/>
        <a:ext cx="2363250" cy="1417950"/>
      </dsp:txXfrm>
    </dsp:sp>
    <dsp:sp modelId="{61C7ABF9-8238-416D-AFE4-36D6971F768F}">
      <dsp:nvSpPr>
        <dsp:cNvPr id="0" name=""/>
        <dsp:cNvSpPr/>
      </dsp:nvSpPr>
      <dsp:spPr>
        <a:xfrm>
          <a:off x="1302766" y="1965218"/>
          <a:ext cx="2363250" cy="1417950"/>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National and local governing bodies, including The FA and County FAs, are wider institutional partners because they shape grassroots standards around safeguarding, participation, club development, and safe sporting environments (The FA, 2024; The FA, 2024b).</a:t>
          </a:r>
          <a:endParaRPr lang="en-US" sz="1100" kern="1200">
            <a:latin typeface="Times New Roman"/>
            <a:cs typeface="Times New Roman"/>
          </a:endParaRPr>
        </a:p>
      </dsp:txBody>
      <dsp:txXfrm>
        <a:off x="1302766" y="1965218"/>
        <a:ext cx="2363250" cy="1417950"/>
      </dsp:txXfrm>
    </dsp:sp>
    <dsp:sp modelId="{CB8CFC33-8A66-456F-B136-3B4F43CCDC70}">
      <dsp:nvSpPr>
        <dsp:cNvPr id="0" name=""/>
        <dsp:cNvSpPr/>
      </dsp:nvSpPr>
      <dsp:spPr>
        <a:xfrm>
          <a:off x="3902343" y="1965218"/>
          <a:ext cx="2363250" cy="1417950"/>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Sport England and other community sport funders are also relevant strategic partners, as they support participation, sustainability, and the development of safe and inclusive community sport provision (Sport England, 2025; Sport England, n.d.).</a:t>
          </a:r>
          <a:endParaRPr lang="en-US" sz="1100" kern="1200">
            <a:latin typeface="Times New Roman"/>
            <a:cs typeface="Times New Roman"/>
          </a:endParaRPr>
        </a:p>
      </dsp:txBody>
      <dsp:txXfrm>
        <a:off x="3902343" y="1965218"/>
        <a:ext cx="2363250" cy="1417950"/>
      </dsp:txXfrm>
    </dsp:sp>
    <dsp:sp modelId="{B16B3193-CD0F-42AB-BDAF-CAB5BBC68367}">
      <dsp:nvSpPr>
        <dsp:cNvPr id="0" name=""/>
        <dsp:cNvSpPr/>
      </dsp:nvSpPr>
      <dsp:spPr>
        <a:xfrm>
          <a:off x="6501919" y="1965218"/>
          <a:ext cx="2363250" cy="1417950"/>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Overall, Pitch Side Player Care depends on a network model in which clubs, players, families, practitioners, and governing organisations all act as stakeholders, while clinical providers, referral services, and football development bodies function as the most important delivery partners (The FA, 2024; CSP, n.d.).</a:t>
          </a:r>
          <a:endParaRPr lang="en-US" sz="1100" kern="1200">
            <a:latin typeface="Times New Roman"/>
            <a:cs typeface="Times New Roman"/>
          </a:endParaRPr>
        </a:p>
      </dsp:txBody>
      <dsp:txXfrm>
        <a:off x="6501919" y="1965218"/>
        <a:ext cx="2363250" cy="14179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D8A5D-2D08-482B-AEE2-448C2F615F60}">
      <dsp:nvSpPr>
        <dsp:cNvPr id="0" name=""/>
        <dsp:cNvSpPr/>
      </dsp:nvSpPr>
      <dsp:spPr>
        <a:xfrm>
          <a:off x="540181"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Revenue Streams</a:t>
          </a:r>
        </a:p>
      </dsp:txBody>
      <dsp:txXfrm>
        <a:off x="540181" y="1135"/>
        <a:ext cx="2839926" cy="1703955"/>
      </dsp:txXfrm>
    </dsp:sp>
    <dsp:sp modelId="{5AE4ED04-7351-454E-99B9-CA5DF3359E27}">
      <dsp:nvSpPr>
        <dsp:cNvPr id="0" name=""/>
        <dsp:cNvSpPr/>
      </dsp:nvSpPr>
      <dsp:spPr>
        <a:xfrm>
          <a:off x="3664100"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Matchday physiotherapy cover (£80–£120 per match)</a:t>
          </a:r>
        </a:p>
      </dsp:txBody>
      <dsp:txXfrm>
        <a:off x="3664100" y="1135"/>
        <a:ext cx="2839926" cy="1703955"/>
      </dsp:txXfrm>
    </dsp:sp>
    <dsp:sp modelId="{59849E50-DDCF-4DFE-9287-F84B79185C82}">
      <dsp:nvSpPr>
        <dsp:cNvPr id="0" name=""/>
        <dsp:cNvSpPr/>
      </dsp:nvSpPr>
      <dsp:spPr>
        <a:xfrm>
          <a:off x="6788019"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Training session support (£40–£60 per session)</a:t>
          </a:r>
        </a:p>
      </dsp:txBody>
      <dsp:txXfrm>
        <a:off x="6788019" y="1135"/>
        <a:ext cx="2839926" cy="1703955"/>
      </dsp:txXfrm>
    </dsp:sp>
    <dsp:sp modelId="{53C4785D-247C-4660-90B2-A0B8341B9FFC}">
      <dsp:nvSpPr>
        <dsp:cNvPr id="0" name=""/>
        <dsp:cNvSpPr/>
      </dsp:nvSpPr>
      <dsp:spPr>
        <a:xfrm>
          <a:off x="540181"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Injury prevention workshops (Roughly £300 per club)</a:t>
          </a:r>
        </a:p>
      </dsp:txBody>
      <dsp:txXfrm>
        <a:off x="540181" y="1989084"/>
        <a:ext cx="2839926" cy="1703955"/>
      </dsp:txXfrm>
    </dsp:sp>
    <dsp:sp modelId="{1112B8A4-3A91-4A78-BC99-367E97D51FED}">
      <dsp:nvSpPr>
        <dsp:cNvPr id="0" name=""/>
        <dsp:cNvSpPr/>
      </dsp:nvSpPr>
      <dsp:spPr>
        <a:xfrm>
          <a:off x="3664100"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Shared service across grassroots clubs</a:t>
          </a:r>
        </a:p>
      </dsp:txBody>
      <dsp:txXfrm>
        <a:off x="3664100" y="1989084"/>
        <a:ext cx="2839926" cy="1703955"/>
      </dsp:txXfrm>
    </dsp:sp>
    <dsp:sp modelId="{31C37B26-82E6-4B43-A7AD-CAD4375E119C}">
      <dsp:nvSpPr>
        <dsp:cNvPr id="0" name=""/>
        <dsp:cNvSpPr/>
      </dsp:nvSpPr>
      <dsp:spPr>
        <a:xfrm>
          <a:off x="6788019"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Key costs: physio wages, travel, equipment, insurance</a:t>
          </a:r>
        </a:p>
      </dsp:txBody>
      <dsp:txXfrm>
        <a:off x="6788019" y="1989084"/>
        <a:ext cx="2839926" cy="17039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3/8/2026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39654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3/8/2026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713790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3/8/2026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279488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3/8/2026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423774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3/8/2026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879363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3/8/2026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95173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3/8/2026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615474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3/8/2026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137740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3/8/2026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225583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3/8/2026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599739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3/8/2026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72911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3/8/2026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80571969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investopedia.com/terms/f/four-ps.asp" TargetMode="External"/><Relationship Id="rId2" Type="http://schemas.openxmlformats.org/officeDocument/2006/relationships/hyperlink" Target="https://www.ama.org/marketing-news/the-four-ps-of-marketing/" TargetMode="External"/><Relationship Id="rId1" Type="http://schemas.openxmlformats.org/officeDocument/2006/relationships/slideLayout" Target="../slideLayouts/slideLayout2.xml"/><Relationship Id="rId5" Type="http://schemas.openxmlformats.org/officeDocument/2006/relationships/hyperlink" Target="https://www.vcmo.uk/resources/glossary/what-is-4ps-model-marketing" TargetMode="External"/><Relationship Id="rId4" Type="http://schemas.openxmlformats.org/officeDocument/2006/relationships/hyperlink" Target="http://www.vcmo.uk"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csp.org.uk/?utm_source=chatgpt.com" TargetMode="External"/><Relationship Id="rId2" Type="http://schemas.openxmlformats.org/officeDocument/2006/relationships/hyperlink" Target="https://acpsem.csp.org.uk/" TargetMode="External"/><Relationship Id="rId1" Type="http://schemas.openxmlformats.org/officeDocument/2006/relationships/slideLayout" Target="../slideLayouts/slideLayout2.xml"/><Relationship Id="rId5" Type="http://schemas.openxmlformats.org/officeDocument/2006/relationships/hyperlink" Target="https://www.thefa.com/" TargetMode="External"/><Relationship Id="rId4" Type="http://schemas.openxmlformats.org/officeDocument/2006/relationships/hyperlink" Target="https://www.sportengland.org/?utm_source=chatgpt.co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sportengland.org/" TargetMode="External"/><Relationship Id="rId2" Type="http://schemas.openxmlformats.org/officeDocument/2006/relationships/hyperlink" Target="https://www.csp.org.uk/"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een and white logo&#10;&#10;AI-generated content may be incorrect.">
            <a:extLst>
              <a:ext uri="{FF2B5EF4-FFF2-40B4-BE49-F238E27FC236}">
                <a16:creationId xmlns:a16="http://schemas.microsoft.com/office/drawing/2014/main" id="{4DE52F7B-AADB-0AF4-E6E0-5A8606A776AA}"/>
              </a:ext>
            </a:extLst>
          </p:cNvPr>
          <p:cNvPicPr>
            <a:picLocks noChangeAspect="1"/>
          </p:cNvPicPr>
          <p:nvPr/>
        </p:nvPicPr>
        <p:blipFill>
          <a:blip r:embed="rId2"/>
          <a:srcRect t="1991" r="1" b="11401"/>
          <a:stretch>
            <a:fillRect/>
          </a:stretch>
        </p:blipFill>
        <p:spPr>
          <a:xfrm>
            <a:off x="1" y="10"/>
            <a:ext cx="11862683"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6EB02-F3C0-3F73-4CED-CFDE7F2F0199}"/>
              </a:ext>
            </a:extLst>
          </p:cNvPr>
          <p:cNvSpPr>
            <a:spLocks noGrp="1"/>
          </p:cNvSpPr>
          <p:nvPr>
            <p:ph type="title"/>
          </p:nvPr>
        </p:nvSpPr>
        <p:spPr>
          <a:xfrm>
            <a:off x="1184744" y="5198168"/>
            <a:ext cx="9859618" cy="642797"/>
          </a:xfrm>
        </p:spPr>
        <p:txBody>
          <a:bodyPr vert="horz" lIns="91440" tIns="45720" rIns="91440" bIns="45720" rtlCol="0" anchor="b">
            <a:normAutofit/>
          </a:bodyPr>
          <a:lstStyle/>
          <a:p>
            <a:pPr algn="ctr"/>
            <a:r>
              <a:rPr lang="en-US" sz="3600"/>
              <a:t>Business Overview - Harri</a:t>
            </a:r>
          </a:p>
        </p:txBody>
      </p:sp>
    </p:spTree>
    <p:extLst>
      <p:ext uri="{BB962C8B-B14F-4D97-AF65-F5344CB8AC3E}">
        <p14:creationId xmlns:p14="http://schemas.microsoft.com/office/powerpoint/2010/main" val="4077002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3C2895-9CF1-A6A8-6749-B5C558DC26BA}"/>
              </a:ext>
            </a:extLst>
          </p:cNvPr>
          <p:cNvSpPr>
            <a:spLocks noGrp="1"/>
          </p:cNvSpPr>
          <p:nvPr>
            <p:ph idx="1"/>
          </p:nvPr>
        </p:nvSpPr>
        <p:spPr>
          <a:xfrm>
            <a:off x="121186" y="2045684"/>
            <a:ext cx="11913701" cy="4666941"/>
          </a:xfrm>
        </p:spPr>
        <p:txBody>
          <a:bodyPr vert="horz" lIns="91440" tIns="45720" rIns="91440" bIns="45720" rtlCol="0" anchor="t">
            <a:noAutofit/>
          </a:bodyPr>
          <a:lstStyle/>
          <a:p>
            <a:pPr marL="0" indent="0">
              <a:buNone/>
            </a:pPr>
            <a:r>
              <a:rPr lang="en-GB" sz="1400">
                <a:solidFill>
                  <a:srgbClr val="000000"/>
                </a:solidFill>
                <a:ea typeface="+mn-lt"/>
                <a:cs typeface="+mn-lt"/>
              </a:rPr>
              <a:t>Pitch Side Player Care is a shared physiotherapy and welfare service designed to support grassroots football clubs with accessible injury management and player wellbeing services.</a:t>
            </a:r>
            <a:endParaRPr lang="en-GB" sz="1400"/>
          </a:p>
          <a:p>
            <a:pPr marL="0" indent="0">
              <a:buNone/>
            </a:pPr>
            <a:r>
              <a:rPr lang="en-GB" sz="1400">
                <a:solidFill>
                  <a:srgbClr val="000000"/>
                </a:solidFill>
                <a:ea typeface="+mn-lt"/>
                <a:cs typeface="+mn-lt"/>
              </a:rPr>
              <a:t>Grassroots football participation is extremely high in the UK, yet access to professional physiotherapy and welfare support remains limited for many amateur clubs. This gap increases injury risk and prolongs recovery times for players.</a:t>
            </a:r>
            <a:endParaRPr lang="en-GB" sz="1400"/>
          </a:p>
          <a:p>
            <a:pPr marL="0" indent="0">
              <a:buNone/>
            </a:pPr>
            <a:r>
              <a:rPr lang="en-GB" sz="1400">
                <a:solidFill>
                  <a:srgbClr val="000000"/>
                </a:solidFill>
                <a:ea typeface="+mn-lt"/>
                <a:cs typeface="+mn-lt"/>
              </a:rPr>
              <a:t>Pitch Side Player Care aims to bridge this gap by providing affordable, shared physiotherapy and player welfare services directly to grassroots teams, improving both player health outcomes and team performance.</a:t>
            </a:r>
            <a:endParaRPr lang="en-GB" sz="1400"/>
          </a:p>
          <a:p>
            <a:pPr marL="0" indent="0">
              <a:buNone/>
            </a:pPr>
            <a:r>
              <a:rPr lang="en-GB" sz="1400">
                <a:solidFill>
                  <a:srgbClr val="000000"/>
                </a:solidFill>
                <a:ea typeface="+mn-lt"/>
                <a:cs typeface="+mn-lt"/>
              </a:rPr>
              <a:t>Key focus areas include:</a:t>
            </a:r>
            <a:endParaRPr lang="en-GB" sz="1400"/>
          </a:p>
          <a:p>
            <a:r>
              <a:rPr lang="en-GB" sz="1400">
                <a:solidFill>
                  <a:srgbClr val="000000"/>
                </a:solidFill>
                <a:ea typeface="+mn-lt"/>
                <a:cs typeface="+mn-lt"/>
              </a:rPr>
              <a:t>Pitch-side injury assessment</a:t>
            </a:r>
            <a:endParaRPr lang="en-GB" sz="1400"/>
          </a:p>
          <a:p>
            <a:r>
              <a:rPr lang="en-GB" sz="1400">
                <a:solidFill>
                  <a:srgbClr val="000000"/>
                </a:solidFill>
                <a:ea typeface="+mn-lt"/>
                <a:cs typeface="+mn-lt"/>
              </a:rPr>
              <a:t>Rehabilitation and recovery support</a:t>
            </a:r>
            <a:endParaRPr lang="en-GB" sz="1400"/>
          </a:p>
          <a:p>
            <a:r>
              <a:rPr lang="en-GB" sz="1400">
                <a:solidFill>
                  <a:srgbClr val="000000"/>
                </a:solidFill>
                <a:ea typeface="+mn-lt"/>
                <a:cs typeface="+mn-lt"/>
              </a:rPr>
              <a:t>Player welfare and injury prevention education</a:t>
            </a:r>
            <a:endParaRPr lang="en-GB" sz="1400"/>
          </a:p>
          <a:p>
            <a:r>
              <a:rPr lang="en-GB" sz="1400">
                <a:solidFill>
                  <a:srgbClr val="000000"/>
                </a:solidFill>
                <a:ea typeface="+mn-lt"/>
                <a:cs typeface="+mn-lt"/>
              </a:rPr>
              <a:t>Shared services between clubs to reduce costs</a:t>
            </a:r>
            <a:endParaRPr lang="en-GB" sz="1400"/>
          </a:p>
          <a:p>
            <a:r>
              <a:rPr lang="en-GB" sz="1400">
                <a:solidFill>
                  <a:srgbClr val="000000"/>
                </a:solidFill>
                <a:ea typeface="+mn-lt"/>
                <a:cs typeface="+mn-lt"/>
              </a:rPr>
              <a:t>Purpose: To improve player care standards at grassroots level while remaining financially accessible for local football teams.</a:t>
            </a:r>
            <a:endParaRPr lang="en-GB" sz="1400"/>
          </a:p>
          <a:p>
            <a:r>
              <a:rPr lang="en-GB" sz="1400" i="1">
                <a:solidFill>
                  <a:srgbClr val="000000"/>
                </a:solidFill>
                <a:ea typeface="+mn-lt"/>
                <a:cs typeface="+mn-lt"/>
              </a:rPr>
              <a:t>(Hootman et al., 2007; Ekstrand et al., 2011)</a:t>
            </a:r>
            <a:endParaRPr lang="en-GB" sz="1400"/>
          </a:p>
          <a:p>
            <a:endParaRPr lang="en-GB"/>
          </a:p>
        </p:txBody>
      </p:sp>
      <p:sp>
        <p:nvSpPr>
          <p:cNvPr id="4" name="TextBox 3">
            <a:extLst>
              <a:ext uri="{FF2B5EF4-FFF2-40B4-BE49-F238E27FC236}">
                <a16:creationId xmlns:a16="http://schemas.microsoft.com/office/drawing/2014/main" id="{CB6F8E7B-911A-C890-9B48-5AA58DD6EC16}"/>
              </a:ext>
            </a:extLst>
          </p:cNvPr>
          <p:cNvSpPr txBox="1"/>
          <p:nvPr/>
        </p:nvSpPr>
        <p:spPr>
          <a:xfrm>
            <a:off x="831756" y="835249"/>
            <a:ext cx="90619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Introduction to pitch side player care </a:t>
            </a:r>
          </a:p>
        </p:txBody>
      </p:sp>
    </p:spTree>
    <p:extLst>
      <p:ext uri="{BB962C8B-B14F-4D97-AF65-F5344CB8AC3E}">
        <p14:creationId xmlns:p14="http://schemas.microsoft.com/office/powerpoint/2010/main" val="2089165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1CE22-2B05-A61D-6D7F-DA886CDF4428}"/>
              </a:ext>
            </a:extLst>
          </p:cNvPr>
          <p:cNvSpPr>
            <a:spLocks noGrp="1"/>
          </p:cNvSpPr>
          <p:nvPr>
            <p:ph type="title"/>
          </p:nvPr>
        </p:nvSpPr>
        <p:spPr/>
        <p:txBody>
          <a:bodyPr/>
          <a:lstStyle/>
          <a:p>
            <a:r>
              <a:rPr lang="en-GB"/>
              <a:t>The problem in grassroots football</a:t>
            </a:r>
          </a:p>
        </p:txBody>
      </p:sp>
      <p:sp>
        <p:nvSpPr>
          <p:cNvPr id="3" name="Content Placeholder 2">
            <a:extLst>
              <a:ext uri="{FF2B5EF4-FFF2-40B4-BE49-F238E27FC236}">
                <a16:creationId xmlns:a16="http://schemas.microsoft.com/office/drawing/2014/main" id="{666C3483-662E-80E0-7032-B5015544E61F}"/>
              </a:ext>
            </a:extLst>
          </p:cNvPr>
          <p:cNvSpPr>
            <a:spLocks noGrp="1"/>
          </p:cNvSpPr>
          <p:nvPr>
            <p:ph idx="1"/>
          </p:nvPr>
        </p:nvSpPr>
        <p:spPr>
          <a:xfrm>
            <a:off x="164420" y="1975429"/>
            <a:ext cx="11859658" cy="4748004"/>
          </a:xfrm>
        </p:spPr>
        <p:txBody>
          <a:bodyPr vert="horz" lIns="91440" tIns="45720" rIns="91440" bIns="45720" rtlCol="0" anchor="t">
            <a:noAutofit/>
          </a:bodyPr>
          <a:lstStyle/>
          <a:p>
            <a:pPr marL="0" indent="0">
              <a:buNone/>
            </a:pPr>
            <a:r>
              <a:rPr lang="en-GB" sz="1050">
                <a:ea typeface="+mn-lt"/>
                <a:cs typeface="+mn-lt"/>
              </a:rPr>
              <a:t>Grassroots football players experience high injury rates but often lack access to professional medical support.</a:t>
            </a:r>
            <a:endParaRPr lang="en-GB" sz="1050"/>
          </a:p>
          <a:p>
            <a:pPr marL="0" indent="0">
              <a:buNone/>
            </a:pPr>
            <a:r>
              <a:rPr lang="en-GB" sz="1050">
                <a:ea typeface="+mn-lt"/>
                <a:cs typeface="+mn-lt"/>
              </a:rPr>
              <a:t>Research indicates that football has one of the highest injury incidences among team sports, particularly involving muscle strains, ligament injuries and ankle sprains (Ekstrand et al., 2011).</a:t>
            </a:r>
            <a:endParaRPr lang="en-GB" sz="1050"/>
          </a:p>
          <a:p>
            <a:pPr marL="0" indent="0">
              <a:buNone/>
            </a:pPr>
            <a:r>
              <a:rPr lang="en-GB" sz="1050">
                <a:ea typeface="+mn-lt"/>
                <a:cs typeface="+mn-lt"/>
              </a:rPr>
              <a:t>At elite levels, clubs have full medical teams, however grassroots teams typically rely on:</a:t>
            </a:r>
            <a:endParaRPr lang="en-GB" sz="1050"/>
          </a:p>
          <a:p>
            <a:r>
              <a:rPr lang="en-GB" sz="1050">
                <a:ea typeface="+mn-lt"/>
                <a:cs typeface="+mn-lt"/>
              </a:rPr>
              <a:t>Volunteer first aiders</a:t>
            </a:r>
            <a:endParaRPr lang="en-GB" sz="1050"/>
          </a:p>
          <a:p>
            <a:r>
              <a:rPr lang="en-GB" sz="1050">
                <a:ea typeface="+mn-lt"/>
                <a:cs typeface="+mn-lt"/>
              </a:rPr>
              <a:t>Unqualified injury advice</a:t>
            </a:r>
            <a:endParaRPr lang="en-GB" sz="1050"/>
          </a:p>
          <a:p>
            <a:r>
              <a:rPr lang="en-GB" sz="1050">
                <a:ea typeface="+mn-lt"/>
                <a:cs typeface="+mn-lt"/>
              </a:rPr>
              <a:t>Players self-managing rehabilitation</a:t>
            </a:r>
            <a:endParaRPr lang="en-GB" sz="1050"/>
          </a:p>
          <a:p>
            <a:pPr marL="0" indent="0">
              <a:buNone/>
            </a:pPr>
            <a:r>
              <a:rPr lang="en-GB" sz="1050">
                <a:ea typeface="+mn-lt"/>
                <a:cs typeface="+mn-lt"/>
              </a:rPr>
              <a:t>This leads to:</a:t>
            </a:r>
            <a:endParaRPr lang="en-GB" sz="1050"/>
          </a:p>
          <a:p>
            <a:r>
              <a:rPr lang="en-GB" sz="1050">
                <a:ea typeface="+mn-lt"/>
                <a:cs typeface="+mn-lt"/>
              </a:rPr>
              <a:t>Poor injury management</a:t>
            </a:r>
            <a:endParaRPr lang="en-GB" sz="1050"/>
          </a:p>
          <a:p>
            <a:r>
              <a:rPr lang="en-GB" sz="1050">
                <a:ea typeface="+mn-lt"/>
                <a:cs typeface="+mn-lt"/>
              </a:rPr>
              <a:t>Longer recovery times</a:t>
            </a:r>
            <a:endParaRPr lang="en-GB" sz="1050"/>
          </a:p>
          <a:p>
            <a:r>
              <a:rPr lang="en-GB" sz="1050">
                <a:ea typeface="+mn-lt"/>
                <a:cs typeface="+mn-lt"/>
              </a:rPr>
              <a:t>Increased risk of re-injury</a:t>
            </a:r>
            <a:endParaRPr lang="en-GB" sz="1050"/>
          </a:p>
          <a:p>
            <a:r>
              <a:rPr lang="en-GB" sz="1050">
                <a:ea typeface="+mn-lt"/>
                <a:cs typeface="+mn-lt"/>
              </a:rPr>
              <a:t>Reduced player participation</a:t>
            </a:r>
            <a:endParaRPr lang="en-GB" sz="1050"/>
          </a:p>
          <a:p>
            <a:pPr marL="0" indent="0">
              <a:buNone/>
            </a:pPr>
            <a:r>
              <a:rPr lang="en-GB" sz="1050">
                <a:ea typeface="+mn-lt"/>
                <a:cs typeface="+mn-lt"/>
              </a:rPr>
              <a:t>According to the Football Association, grassroots football represents the largest participation base in the sport, yet support infrastructure remains limited compared to professional levels.</a:t>
            </a:r>
            <a:endParaRPr lang="en-GB" sz="1050"/>
          </a:p>
          <a:p>
            <a:pPr marL="0" indent="0">
              <a:buNone/>
            </a:pPr>
            <a:r>
              <a:rPr lang="en-GB" sz="1050">
                <a:ea typeface="+mn-lt"/>
                <a:cs typeface="+mn-lt"/>
              </a:rPr>
              <a:t>Pitch Side Player Care addresses this problem by offering accessible and shared professional physiotherapy services tailored to grassroots teams.</a:t>
            </a:r>
            <a:endParaRPr lang="en-GB" sz="1050"/>
          </a:p>
          <a:p>
            <a:pPr marL="0" indent="0">
              <a:buNone/>
            </a:pPr>
            <a:r>
              <a:rPr lang="en-GB" sz="1050" i="1">
                <a:ea typeface="+mn-lt"/>
                <a:cs typeface="+mn-lt"/>
              </a:rPr>
              <a:t>(Ekstrand et al., 2011; FA, 2023)</a:t>
            </a:r>
            <a:endParaRPr lang="en-GB" sz="1050"/>
          </a:p>
          <a:p>
            <a:endParaRPr lang="en-GB"/>
          </a:p>
        </p:txBody>
      </p:sp>
    </p:spTree>
    <p:extLst>
      <p:ext uri="{BB962C8B-B14F-4D97-AF65-F5344CB8AC3E}">
        <p14:creationId xmlns:p14="http://schemas.microsoft.com/office/powerpoint/2010/main" val="3134162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86C36-092B-1634-8BE4-D955E6C8AEE9}"/>
              </a:ext>
            </a:extLst>
          </p:cNvPr>
          <p:cNvSpPr>
            <a:spLocks noGrp="1"/>
          </p:cNvSpPr>
          <p:nvPr>
            <p:ph type="title"/>
          </p:nvPr>
        </p:nvSpPr>
        <p:spPr/>
        <p:txBody>
          <a:bodyPr/>
          <a:lstStyle/>
          <a:p>
            <a:r>
              <a:rPr lang="en-GB">
                <a:ea typeface="+mj-lt"/>
                <a:cs typeface="+mj-lt"/>
              </a:rPr>
              <a:t>Business Concept and Service Offering</a:t>
            </a:r>
            <a:endParaRPr lang="en-US"/>
          </a:p>
        </p:txBody>
      </p:sp>
      <p:sp>
        <p:nvSpPr>
          <p:cNvPr id="3" name="Content Placeholder 2">
            <a:extLst>
              <a:ext uri="{FF2B5EF4-FFF2-40B4-BE49-F238E27FC236}">
                <a16:creationId xmlns:a16="http://schemas.microsoft.com/office/drawing/2014/main" id="{C26E52A6-CDA3-43AC-0A3B-84692F84D94D}"/>
              </a:ext>
            </a:extLst>
          </p:cNvPr>
          <p:cNvSpPr>
            <a:spLocks noGrp="1"/>
          </p:cNvSpPr>
          <p:nvPr>
            <p:ph idx="1"/>
          </p:nvPr>
        </p:nvSpPr>
        <p:spPr>
          <a:xfrm>
            <a:off x="202249" y="2115939"/>
            <a:ext cx="11875872" cy="4758813"/>
          </a:xfrm>
        </p:spPr>
        <p:txBody>
          <a:bodyPr vert="horz" lIns="91440" tIns="45720" rIns="91440" bIns="45720" rtlCol="0" anchor="t">
            <a:normAutofit fontScale="25000" lnSpcReduction="20000"/>
          </a:bodyPr>
          <a:lstStyle/>
          <a:p>
            <a:pPr marL="0" indent="0">
              <a:buNone/>
            </a:pPr>
            <a:r>
              <a:rPr lang="en-GB" sz="3600">
                <a:ea typeface="+mn-lt"/>
                <a:cs typeface="+mn-lt"/>
              </a:rPr>
              <a:t>Pitch Side Player Care operates as a shared sports physiotherapy service across multiple grassroots clubs.</a:t>
            </a:r>
            <a:endParaRPr lang="en-GB" sz="3600"/>
          </a:p>
          <a:p>
            <a:pPr marL="0" indent="0">
              <a:buNone/>
            </a:pPr>
            <a:r>
              <a:rPr lang="en-GB" sz="3600">
                <a:ea typeface="+mn-lt"/>
                <a:cs typeface="+mn-lt"/>
              </a:rPr>
              <a:t>The business model focuses on cost-sharing, allowing smaller clubs to access professional physiotherapy services that would otherwise be unaffordable.</a:t>
            </a:r>
            <a:endParaRPr lang="en-GB" sz="3600"/>
          </a:p>
          <a:p>
            <a:pPr marL="0" indent="0">
              <a:buNone/>
            </a:pPr>
            <a:r>
              <a:rPr lang="en-GB" sz="3600">
                <a:ea typeface="+mn-lt"/>
                <a:cs typeface="+mn-lt"/>
              </a:rPr>
              <a:t>Core services include:</a:t>
            </a:r>
            <a:endParaRPr lang="en-GB" sz="3600"/>
          </a:p>
          <a:p>
            <a:pPr marL="0" indent="0">
              <a:buNone/>
            </a:pPr>
            <a:r>
              <a:rPr lang="en-GB" sz="3600">
                <a:ea typeface="+mn-lt"/>
                <a:cs typeface="+mn-lt"/>
              </a:rPr>
              <a:t>1. Matchday Physiotherapy</a:t>
            </a:r>
            <a:endParaRPr lang="en-GB" sz="3600"/>
          </a:p>
          <a:p>
            <a:r>
              <a:rPr lang="en-GB" sz="3600">
                <a:ea typeface="+mn-lt"/>
                <a:cs typeface="+mn-lt"/>
              </a:rPr>
              <a:t>Pitch-side injury assessment</a:t>
            </a:r>
            <a:endParaRPr lang="en-GB" sz="3600"/>
          </a:p>
          <a:p>
            <a:r>
              <a:rPr lang="en-GB" sz="3600">
                <a:ea typeface="+mn-lt"/>
                <a:cs typeface="+mn-lt"/>
              </a:rPr>
              <a:t>Immediate injury management</a:t>
            </a:r>
            <a:endParaRPr lang="en-GB" sz="3600"/>
          </a:p>
          <a:p>
            <a:pPr marL="0" indent="0">
              <a:buNone/>
            </a:pPr>
            <a:r>
              <a:rPr lang="en-GB" sz="3600">
                <a:ea typeface="+mn-lt"/>
                <a:cs typeface="+mn-lt"/>
              </a:rPr>
              <a:t>2. Injury Rehabilitation</a:t>
            </a:r>
            <a:endParaRPr lang="en-GB" sz="3600"/>
          </a:p>
          <a:p>
            <a:r>
              <a:rPr lang="en-GB" sz="3600">
                <a:ea typeface="+mn-lt"/>
                <a:cs typeface="+mn-lt"/>
              </a:rPr>
              <a:t>Individual rehabilitation programmes</a:t>
            </a:r>
            <a:endParaRPr lang="en-GB" sz="3600"/>
          </a:p>
          <a:p>
            <a:r>
              <a:rPr lang="en-GB" sz="3600">
                <a:ea typeface="+mn-lt"/>
                <a:cs typeface="+mn-lt"/>
              </a:rPr>
              <a:t>Return-to-play guidance</a:t>
            </a:r>
            <a:endParaRPr lang="en-GB" sz="3600"/>
          </a:p>
          <a:p>
            <a:pPr marL="0" indent="0">
              <a:buNone/>
            </a:pPr>
            <a:r>
              <a:rPr lang="en-GB" sz="3600">
                <a:ea typeface="+mn-lt"/>
                <a:cs typeface="+mn-lt"/>
              </a:rPr>
              <a:t>3. Injury Prevention Support</a:t>
            </a:r>
            <a:endParaRPr lang="en-GB" sz="3600"/>
          </a:p>
          <a:p>
            <a:r>
              <a:rPr lang="en-GB" sz="3600">
                <a:ea typeface="+mn-lt"/>
                <a:cs typeface="+mn-lt"/>
              </a:rPr>
              <a:t>Warm-up protocols</a:t>
            </a:r>
            <a:endParaRPr lang="en-GB" sz="3600"/>
          </a:p>
          <a:p>
            <a:r>
              <a:rPr lang="en-GB" sz="3600">
                <a:ea typeface="+mn-lt"/>
                <a:cs typeface="+mn-lt"/>
              </a:rPr>
              <a:t>Strength and conditioning advice</a:t>
            </a:r>
            <a:endParaRPr lang="en-GB" sz="3600"/>
          </a:p>
          <a:p>
            <a:r>
              <a:rPr lang="en-GB" sz="3600">
                <a:ea typeface="+mn-lt"/>
                <a:cs typeface="+mn-lt"/>
              </a:rPr>
              <a:t>Education for players and coaches</a:t>
            </a:r>
            <a:endParaRPr lang="en-GB" sz="3600"/>
          </a:p>
          <a:p>
            <a:pPr marL="0" indent="0">
              <a:buNone/>
            </a:pPr>
            <a:r>
              <a:rPr lang="en-GB" sz="3600">
                <a:ea typeface="+mn-lt"/>
                <a:cs typeface="+mn-lt"/>
              </a:rPr>
              <a:t>4. Player Welfare Services</a:t>
            </a:r>
            <a:endParaRPr lang="en-GB" sz="3600"/>
          </a:p>
          <a:p>
            <a:r>
              <a:rPr lang="en-GB" sz="3600">
                <a:ea typeface="+mn-lt"/>
                <a:cs typeface="+mn-lt"/>
              </a:rPr>
              <a:t>Monitoring player wellbeing</a:t>
            </a:r>
            <a:endParaRPr lang="en-GB" sz="3600"/>
          </a:p>
          <a:p>
            <a:r>
              <a:rPr lang="en-GB" sz="3600">
                <a:ea typeface="+mn-lt"/>
                <a:cs typeface="+mn-lt"/>
              </a:rPr>
              <a:t>Guidance on safe training loads</a:t>
            </a:r>
            <a:endParaRPr lang="en-GB" sz="3600"/>
          </a:p>
          <a:p>
            <a:r>
              <a:rPr lang="en-GB" sz="3600">
                <a:ea typeface="+mn-lt"/>
                <a:cs typeface="+mn-lt"/>
              </a:rPr>
              <a:t>Recovery and injury prevention education</a:t>
            </a:r>
            <a:endParaRPr lang="en-GB" sz="3600"/>
          </a:p>
          <a:p>
            <a:pPr marL="0" indent="0">
              <a:buNone/>
            </a:pPr>
            <a:r>
              <a:rPr lang="en-GB" sz="3600">
                <a:ea typeface="+mn-lt"/>
                <a:cs typeface="+mn-lt"/>
              </a:rPr>
              <a:t>This approach improves player safety while reducing long-term injury risks.</a:t>
            </a:r>
            <a:br>
              <a:rPr lang="en-US"/>
            </a:br>
            <a:endParaRPr lang="en-US"/>
          </a:p>
        </p:txBody>
      </p:sp>
    </p:spTree>
    <p:extLst>
      <p:ext uri="{BB962C8B-B14F-4D97-AF65-F5344CB8AC3E}">
        <p14:creationId xmlns:p14="http://schemas.microsoft.com/office/powerpoint/2010/main" val="260793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88E1E-BD35-6DA0-2FEB-297CE7CD2CFB}"/>
              </a:ext>
            </a:extLst>
          </p:cNvPr>
          <p:cNvSpPr>
            <a:spLocks noGrp="1"/>
          </p:cNvSpPr>
          <p:nvPr>
            <p:ph type="title"/>
          </p:nvPr>
        </p:nvSpPr>
        <p:spPr/>
        <p:txBody>
          <a:bodyPr/>
          <a:lstStyle/>
          <a:p>
            <a:r>
              <a:rPr lang="en-GB">
                <a:ea typeface="+mj-lt"/>
                <a:cs typeface="+mj-lt"/>
              </a:rPr>
              <a:t>Target Market and Value Proposition</a:t>
            </a:r>
            <a:endParaRPr lang="en-US"/>
          </a:p>
        </p:txBody>
      </p:sp>
      <p:sp>
        <p:nvSpPr>
          <p:cNvPr id="3" name="Content Placeholder 2">
            <a:extLst>
              <a:ext uri="{FF2B5EF4-FFF2-40B4-BE49-F238E27FC236}">
                <a16:creationId xmlns:a16="http://schemas.microsoft.com/office/drawing/2014/main" id="{9CCDD9F6-30A0-D152-E528-837D1D7BBF29}"/>
              </a:ext>
            </a:extLst>
          </p:cNvPr>
          <p:cNvSpPr>
            <a:spLocks noGrp="1"/>
          </p:cNvSpPr>
          <p:nvPr>
            <p:ph idx="1"/>
          </p:nvPr>
        </p:nvSpPr>
        <p:spPr>
          <a:xfrm>
            <a:off x="83356" y="2056493"/>
            <a:ext cx="12010978" cy="4699366"/>
          </a:xfrm>
        </p:spPr>
        <p:txBody>
          <a:bodyPr vert="horz" lIns="91440" tIns="45720" rIns="91440" bIns="45720" rtlCol="0" anchor="t">
            <a:normAutofit fontScale="40000" lnSpcReduction="20000"/>
          </a:bodyPr>
          <a:lstStyle/>
          <a:p>
            <a:pPr marL="0" indent="0">
              <a:buNone/>
            </a:pPr>
            <a:r>
              <a:rPr lang="en-GB">
                <a:ea typeface="+mn-lt"/>
                <a:cs typeface="+mn-lt"/>
              </a:rPr>
              <a:t>The primary target market for Pitch Side Player Care includes:</a:t>
            </a:r>
            <a:endParaRPr lang="en-GB"/>
          </a:p>
          <a:p>
            <a:r>
              <a:rPr lang="en-GB">
                <a:ea typeface="+mn-lt"/>
                <a:cs typeface="+mn-lt"/>
              </a:rPr>
              <a:t>Grassroots football clubs</a:t>
            </a:r>
            <a:endParaRPr lang="en-GB"/>
          </a:p>
          <a:p>
            <a:r>
              <a:rPr lang="en-GB">
                <a:ea typeface="+mn-lt"/>
                <a:cs typeface="+mn-lt"/>
              </a:rPr>
              <a:t>Amateur football leagues</a:t>
            </a:r>
            <a:endParaRPr lang="en-GB"/>
          </a:p>
          <a:p>
            <a:r>
              <a:rPr lang="en-GB">
                <a:ea typeface="+mn-lt"/>
                <a:cs typeface="+mn-lt"/>
              </a:rPr>
              <a:t>Youth football academies</a:t>
            </a:r>
            <a:endParaRPr lang="en-GB"/>
          </a:p>
          <a:p>
            <a:r>
              <a:rPr lang="en-GB">
                <a:ea typeface="+mn-lt"/>
                <a:cs typeface="+mn-lt"/>
              </a:rPr>
              <a:t>Community sports organisations</a:t>
            </a:r>
            <a:endParaRPr lang="en-GB"/>
          </a:p>
          <a:p>
            <a:pPr marL="0" indent="0">
              <a:buNone/>
            </a:pPr>
            <a:r>
              <a:rPr lang="en-GB">
                <a:ea typeface="+mn-lt"/>
                <a:cs typeface="+mn-lt"/>
              </a:rPr>
              <a:t>Grassroots football represents a large and stable participation market, with millions of players involved in community football across the UK (Sport England, 2023).</a:t>
            </a:r>
            <a:endParaRPr lang="en-GB"/>
          </a:p>
          <a:p>
            <a:pPr marL="0" indent="0">
              <a:buNone/>
            </a:pPr>
            <a:r>
              <a:rPr lang="en-GB">
                <a:ea typeface="+mn-lt"/>
                <a:cs typeface="+mn-lt"/>
              </a:rPr>
              <a:t>The value proposition of Pitch Side Player Care includes:</a:t>
            </a:r>
            <a:endParaRPr lang="en-GB"/>
          </a:p>
          <a:p>
            <a:r>
              <a:rPr lang="en-GB">
                <a:ea typeface="+mn-lt"/>
                <a:cs typeface="+mn-lt"/>
              </a:rPr>
              <a:t>Affordable physiotherapy through shared club partnerships</a:t>
            </a:r>
            <a:endParaRPr lang="en-GB"/>
          </a:p>
          <a:p>
            <a:r>
              <a:rPr lang="en-GB">
                <a:ea typeface="+mn-lt"/>
                <a:cs typeface="+mn-lt"/>
              </a:rPr>
              <a:t>Professional injury care normally unavailable at grassroots level</a:t>
            </a:r>
            <a:endParaRPr lang="en-GB"/>
          </a:p>
          <a:p>
            <a:r>
              <a:rPr lang="en-GB">
                <a:ea typeface="+mn-lt"/>
                <a:cs typeface="+mn-lt"/>
              </a:rPr>
              <a:t>Reduced injury recovery time for players</a:t>
            </a:r>
            <a:endParaRPr lang="en-GB"/>
          </a:p>
          <a:p>
            <a:r>
              <a:rPr lang="en-GB">
                <a:ea typeface="+mn-lt"/>
                <a:cs typeface="+mn-lt"/>
              </a:rPr>
              <a:t>Improved player welfare and safety</a:t>
            </a:r>
            <a:endParaRPr lang="en-GB"/>
          </a:p>
          <a:p>
            <a:pPr marL="0" indent="0">
              <a:buNone/>
            </a:pPr>
            <a:r>
              <a:rPr lang="en-GB">
                <a:ea typeface="+mn-lt"/>
                <a:cs typeface="+mn-lt"/>
              </a:rPr>
              <a:t>For clubs, this means:</a:t>
            </a:r>
            <a:endParaRPr lang="en-GB"/>
          </a:p>
          <a:p>
            <a:r>
              <a:rPr lang="en-GB">
                <a:ea typeface="+mn-lt"/>
                <a:cs typeface="+mn-lt"/>
              </a:rPr>
              <a:t>Healthier players</a:t>
            </a:r>
            <a:endParaRPr lang="en-GB"/>
          </a:p>
          <a:p>
            <a:r>
              <a:rPr lang="en-GB">
                <a:ea typeface="+mn-lt"/>
                <a:cs typeface="+mn-lt"/>
              </a:rPr>
              <a:t>Increased squad availability</a:t>
            </a:r>
            <a:endParaRPr lang="en-GB"/>
          </a:p>
          <a:p>
            <a:r>
              <a:rPr lang="en-GB">
                <a:ea typeface="+mn-lt"/>
                <a:cs typeface="+mn-lt"/>
              </a:rPr>
              <a:t>Enhanced reputation for player care</a:t>
            </a:r>
            <a:endParaRPr lang="en-GB"/>
          </a:p>
          <a:p>
            <a:pPr marL="0" indent="0">
              <a:buNone/>
            </a:pPr>
            <a:r>
              <a:rPr lang="en-GB">
                <a:ea typeface="+mn-lt"/>
                <a:cs typeface="+mn-lt"/>
              </a:rPr>
              <a:t>This creates value for both players and clubs while maintaining financial sustainability for the business.</a:t>
            </a:r>
            <a:endParaRPr lang="en-GB"/>
          </a:p>
          <a:p>
            <a:endParaRPr lang="en-GB"/>
          </a:p>
        </p:txBody>
      </p:sp>
    </p:spTree>
    <p:extLst>
      <p:ext uri="{BB962C8B-B14F-4D97-AF65-F5344CB8AC3E}">
        <p14:creationId xmlns:p14="http://schemas.microsoft.com/office/powerpoint/2010/main" val="333801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79972-F13F-C771-4EB3-1893ECD30C33}"/>
              </a:ext>
            </a:extLst>
          </p:cNvPr>
          <p:cNvSpPr>
            <a:spLocks noGrp="1"/>
          </p:cNvSpPr>
          <p:nvPr>
            <p:ph type="title"/>
          </p:nvPr>
        </p:nvSpPr>
        <p:spPr/>
        <p:txBody>
          <a:bodyPr/>
          <a:lstStyle/>
          <a:p>
            <a:r>
              <a:rPr lang="en-GB">
                <a:ea typeface="+mj-lt"/>
                <a:cs typeface="+mj-lt"/>
              </a:rPr>
              <a:t>Business Vision and Impact</a:t>
            </a:r>
            <a:endParaRPr lang="en-US"/>
          </a:p>
        </p:txBody>
      </p:sp>
      <p:sp>
        <p:nvSpPr>
          <p:cNvPr id="3" name="Content Placeholder 2">
            <a:extLst>
              <a:ext uri="{FF2B5EF4-FFF2-40B4-BE49-F238E27FC236}">
                <a16:creationId xmlns:a16="http://schemas.microsoft.com/office/drawing/2014/main" id="{B9D5927F-7429-2357-1351-5B45386FE572}"/>
              </a:ext>
            </a:extLst>
          </p:cNvPr>
          <p:cNvSpPr>
            <a:spLocks noGrp="1"/>
          </p:cNvSpPr>
          <p:nvPr>
            <p:ph idx="1"/>
          </p:nvPr>
        </p:nvSpPr>
        <p:spPr>
          <a:xfrm>
            <a:off x="83356" y="2067301"/>
            <a:ext cx="12065020" cy="4758813"/>
          </a:xfrm>
        </p:spPr>
        <p:txBody>
          <a:bodyPr vert="horz" lIns="91440" tIns="45720" rIns="91440" bIns="45720" rtlCol="0" anchor="t">
            <a:normAutofit fontScale="62500" lnSpcReduction="20000"/>
          </a:bodyPr>
          <a:lstStyle/>
          <a:p>
            <a:pPr marL="0" indent="0">
              <a:buNone/>
            </a:pPr>
            <a:r>
              <a:rPr lang="en-GB">
                <a:ea typeface="+mn-lt"/>
                <a:cs typeface="+mn-lt"/>
              </a:rPr>
              <a:t>The long-term vision of Pitch Side Player Care is to become a leading provider of physiotherapy and welfare services within grassroots sport.</a:t>
            </a:r>
            <a:endParaRPr lang="en-GB"/>
          </a:p>
          <a:p>
            <a:pPr marL="0" indent="0">
              <a:buNone/>
            </a:pPr>
            <a:r>
              <a:rPr lang="en-GB">
                <a:ea typeface="+mn-lt"/>
                <a:cs typeface="+mn-lt"/>
              </a:rPr>
              <a:t>The business aims to:</a:t>
            </a:r>
            <a:endParaRPr lang="en-GB"/>
          </a:p>
          <a:p>
            <a:r>
              <a:rPr lang="en-GB">
                <a:ea typeface="+mn-lt"/>
                <a:cs typeface="+mn-lt"/>
              </a:rPr>
              <a:t>Improve injury management standards in amateur football</a:t>
            </a:r>
            <a:endParaRPr lang="en-GB"/>
          </a:p>
          <a:p>
            <a:r>
              <a:rPr lang="en-GB">
                <a:ea typeface="+mn-lt"/>
                <a:cs typeface="+mn-lt"/>
              </a:rPr>
              <a:t>Increase accessibility to professional physiotherapy services</a:t>
            </a:r>
            <a:endParaRPr lang="en-GB"/>
          </a:p>
          <a:p>
            <a:r>
              <a:rPr lang="en-GB">
                <a:ea typeface="+mn-lt"/>
                <a:cs typeface="+mn-lt"/>
              </a:rPr>
              <a:t>Promote player wellbeing and injury prevention education</a:t>
            </a:r>
            <a:endParaRPr lang="en-GB"/>
          </a:p>
          <a:p>
            <a:r>
              <a:rPr lang="en-GB">
                <a:ea typeface="+mn-lt"/>
                <a:cs typeface="+mn-lt"/>
              </a:rPr>
              <a:t>Support sustainable participation in grassroots sport</a:t>
            </a:r>
            <a:endParaRPr lang="en-GB"/>
          </a:p>
          <a:p>
            <a:pPr marL="0" indent="0">
              <a:buNone/>
            </a:pPr>
            <a:r>
              <a:rPr lang="en-GB">
                <a:ea typeface="+mn-lt"/>
                <a:cs typeface="+mn-lt"/>
              </a:rPr>
              <a:t>By embedding physiotherapy support within grassroots teams, Pitch Side Player Care contributes to:</a:t>
            </a:r>
            <a:endParaRPr lang="en-GB"/>
          </a:p>
          <a:p>
            <a:r>
              <a:rPr lang="en-GB">
                <a:ea typeface="+mn-lt"/>
                <a:cs typeface="+mn-lt"/>
              </a:rPr>
              <a:t>Safer sporting environments</a:t>
            </a:r>
            <a:endParaRPr lang="en-GB"/>
          </a:p>
          <a:p>
            <a:r>
              <a:rPr lang="en-GB">
                <a:ea typeface="+mn-lt"/>
                <a:cs typeface="+mn-lt"/>
              </a:rPr>
              <a:t>Improved long-term athlete health</a:t>
            </a:r>
            <a:endParaRPr lang="en-GB"/>
          </a:p>
          <a:p>
            <a:r>
              <a:rPr lang="en-GB">
                <a:ea typeface="+mn-lt"/>
                <a:cs typeface="+mn-lt"/>
              </a:rPr>
              <a:t>Increased participation and retention in football</a:t>
            </a:r>
            <a:endParaRPr lang="en-GB"/>
          </a:p>
          <a:p>
            <a:pPr marL="0" indent="0">
              <a:buNone/>
            </a:pPr>
            <a:r>
              <a:rPr lang="en-GB">
                <a:ea typeface="+mn-lt"/>
                <a:cs typeface="+mn-lt"/>
              </a:rPr>
              <a:t>Ultimately, the business combines healthcare expertise with a scalable shared-service model, creating a sustainable solution to an existing gap in grassroots football support.</a:t>
            </a:r>
            <a:endParaRPr lang="en-GB"/>
          </a:p>
          <a:p>
            <a:endParaRPr lang="en-GB"/>
          </a:p>
        </p:txBody>
      </p:sp>
    </p:spTree>
    <p:extLst>
      <p:ext uri="{BB962C8B-B14F-4D97-AF65-F5344CB8AC3E}">
        <p14:creationId xmlns:p14="http://schemas.microsoft.com/office/powerpoint/2010/main" val="1299640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5B36B-1055-B681-214E-DF46D0DEC65C}"/>
              </a:ext>
            </a:extLst>
          </p:cNvPr>
          <p:cNvSpPr>
            <a:spLocks noGrp="1"/>
          </p:cNvSpPr>
          <p:nvPr>
            <p:ph type="title"/>
          </p:nvPr>
        </p:nvSpPr>
        <p:spPr/>
        <p:txBody>
          <a:bodyPr anchor="ctr">
            <a:normAutofit/>
          </a:bodyPr>
          <a:lstStyle/>
          <a:p>
            <a:r>
              <a:rPr lang="en-GB">
                <a:latin typeface="Times New Roman"/>
                <a:cs typeface="Times New Roman"/>
              </a:rPr>
              <a:t>Market Research</a:t>
            </a:r>
          </a:p>
        </p:txBody>
      </p:sp>
      <p:sp>
        <p:nvSpPr>
          <p:cNvPr id="3" name="Content Placeholder 2">
            <a:extLst>
              <a:ext uri="{FF2B5EF4-FFF2-40B4-BE49-F238E27FC236}">
                <a16:creationId xmlns:a16="http://schemas.microsoft.com/office/drawing/2014/main" id="{F3622D96-09CB-B400-0BA2-F7BB4C3F794B}"/>
              </a:ext>
            </a:extLst>
          </p:cNvPr>
          <p:cNvSpPr>
            <a:spLocks noGrp="1"/>
          </p:cNvSpPr>
          <p:nvPr>
            <p:ph sz="half" idx="1"/>
          </p:nvPr>
        </p:nvSpPr>
        <p:spPr/>
        <p:txBody>
          <a:bodyPr vert="horz" lIns="91440" tIns="45720" rIns="91440" bIns="45720" rtlCol="0" anchor="t">
            <a:normAutofit/>
          </a:bodyPr>
          <a:lstStyle/>
          <a:p>
            <a:pPr marL="0" indent="0">
              <a:buNone/>
            </a:pPr>
            <a:r>
              <a:rPr lang="en-GB">
                <a:latin typeface="Times New Roman"/>
                <a:cs typeface="Times New Roman"/>
              </a:rPr>
              <a:t>Dylan Davies - 2310228</a:t>
            </a:r>
          </a:p>
        </p:txBody>
      </p:sp>
      <p:sp>
        <p:nvSpPr>
          <p:cNvPr id="4" name="Date Placeholder 3">
            <a:extLst>
              <a:ext uri="{FF2B5EF4-FFF2-40B4-BE49-F238E27FC236}">
                <a16:creationId xmlns:a16="http://schemas.microsoft.com/office/drawing/2014/main" id="{2F483A3E-CF7A-0B4F-EAA9-B13894F792A4}"/>
              </a:ext>
            </a:extLst>
          </p:cNvPr>
          <p:cNvSpPr>
            <a:spLocks noGrp="1"/>
          </p:cNvSpPr>
          <p:nvPr>
            <p:ph type="dt" sz="half" idx="10"/>
          </p:nvPr>
        </p:nvSpPr>
        <p:spPr/>
        <p:txBody>
          <a:bodyPr anchor="ctr">
            <a:normAutofit/>
          </a:bodyPr>
          <a:lstStyle/>
          <a:p>
            <a:pPr>
              <a:spcAft>
                <a:spcPts val="600"/>
              </a:spcAft>
            </a:pPr>
            <a:fld id="{6872BB4D-7A90-4AB9-8B4D-C7916D63615F}" type="datetime1">
              <a:rPr lang="en-US"/>
              <a:pPr>
                <a:spcAft>
                  <a:spcPts val="600"/>
                </a:spcAft>
              </a:pPr>
              <a:t>3/8/2026</a:t>
            </a:fld>
            <a:endParaRPr lang="en-US"/>
          </a:p>
        </p:txBody>
      </p:sp>
      <p:sp>
        <p:nvSpPr>
          <p:cNvPr id="16" name="Footer Placeholder 5">
            <a:extLst>
              <a:ext uri="{FF2B5EF4-FFF2-40B4-BE49-F238E27FC236}">
                <a16:creationId xmlns:a16="http://schemas.microsoft.com/office/drawing/2014/main" id="{2B1E62B0-C7AC-8BD9-77F8-4FBC8B06CF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F4D8B1-3797-553C-102C-43B1DA6666CE}"/>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8</a:t>
            </a:fld>
            <a:endParaRPr lang="en-US"/>
          </a:p>
        </p:txBody>
      </p:sp>
      <p:pic>
        <p:nvPicPr>
          <p:cNvPr id="7" name="Picture 6" descr="Market Research: What it Is, Methods ...">
            <a:extLst>
              <a:ext uri="{FF2B5EF4-FFF2-40B4-BE49-F238E27FC236}">
                <a16:creationId xmlns:a16="http://schemas.microsoft.com/office/drawing/2014/main" id="{A98334E0-6EC5-F6FD-CEDE-994D84F0AA08}"/>
              </a:ext>
            </a:extLst>
          </p:cNvPr>
          <p:cNvPicPr>
            <a:picLocks noChangeAspect="1"/>
          </p:cNvPicPr>
          <p:nvPr/>
        </p:nvPicPr>
        <p:blipFill>
          <a:blip r:embed="rId2"/>
          <a:stretch>
            <a:fillRect/>
          </a:stretch>
        </p:blipFill>
        <p:spPr>
          <a:xfrm>
            <a:off x="5983522" y="2843784"/>
            <a:ext cx="5300174" cy="2962656"/>
          </a:xfrm>
          <a:prstGeom prst="rect">
            <a:avLst/>
          </a:prstGeom>
          <a:noFill/>
        </p:spPr>
      </p:pic>
    </p:spTree>
    <p:extLst>
      <p:ext uri="{BB962C8B-B14F-4D97-AF65-F5344CB8AC3E}">
        <p14:creationId xmlns:p14="http://schemas.microsoft.com/office/powerpoint/2010/main" val="1087723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EE5F-9D43-A6A1-E6B1-470E8B1DCB9A}"/>
              </a:ext>
            </a:extLst>
          </p:cNvPr>
          <p:cNvSpPr>
            <a:spLocks noGrp="1"/>
          </p:cNvSpPr>
          <p:nvPr>
            <p:ph type="title"/>
          </p:nvPr>
        </p:nvSpPr>
        <p:spPr/>
        <p:txBody>
          <a:bodyPr anchor="ctr">
            <a:normAutofit/>
          </a:bodyPr>
          <a:lstStyle/>
          <a:p>
            <a:r>
              <a:rPr lang="en-GB">
                <a:latin typeface="Times New Roman"/>
                <a:cs typeface="Times New Roman"/>
              </a:rPr>
              <a:t>Target Market and Market Segment</a:t>
            </a:r>
          </a:p>
        </p:txBody>
      </p:sp>
      <p:graphicFrame>
        <p:nvGraphicFramePr>
          <p:cNvPr id="22" name="Content Placeholder 2">
            <a:extLst>
              <a:ext uri="{FF2B5EF4-FFF2-40B4-BE49-F238E27FC236}">
                <a16:creationId xmlns:a16="http://schemas.microsoft.com/office/drawing/2014/main" id="{1E6069FA-D785-E1D1-755E-AF25B73374E6}"/>
              </a:ext>
            </a:extLst>
          </p:cNvPr>
          <p:cNvGraphicFramePr>
            <a:graphicFrameLocks noGrp="1"/>
          </p:cNvGraphicFramePr>
          <p:nvPr>
            <p:ph idx="1"/>
            <p:extLst>
              <p:ext uri="{D42A27DB-BD31-4B8C-83A1-F6EECF244321}">
                <p14:modId xmlns:p14="http://schemas.microsoft.com/office/powerpoint/2010/main" val="3977606271"/>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14EF5673-5DE7-EE9F-5B15-2FB8D6C74E54}"/>
              </a:ext>
            </a:extLst>
          </p:cNvPr>
          <p:cNvSpPr>
            <a:spLocks noGrp="1"/>
          </p:cNvSpPr>
          <p:nvPr>
            <p:ph type="dt" sz="half" idx="10"/>
          </p:nvPr>
        </p:nvSpPr>
        <p:spPr/>
        <p:txBody>
          <a:bodyPr anchor="ctr">
            <a:normAutofit/>
          </a:bodyPr>
          <a:lstStyle/>
          <a:p>
            <a:pPr>
              <a:spcAft>
                <a:spcPts val="600"/>
              </a:spcAft>
            </a:pPr>
            <a:fld id="{39462830-6ADC-4A2C-B725-052A9AE1A002}" type="datetime1">
              <a:rPr lang="en-US"/>
              <a:pPr>
                <a:spcAft>
                  <a:spcPts val="600"/>
                </a:spcAft>
              </a:pPr>
              <a:t>3/8/2026</a:t>
            </a:fld>
            <a:endParaRPr lang="en-US"/>
          </a:p>
        </p:txBody>
      </p:sp>
      <p:sp>
        <p:nvSpPr>
          <p:cNvPr id="21" name="Footer Placeholder 4">
            <a:extLst>
              <a:ext uri="{FF2B5EF4-FFF2-40B4-BE49-F238E27FC236}">
                <a16:creationId xmlns:a16="http://schemas.microsoft.com/office/drawing/2014/main" id="{CC16CAE2-8858-1E74-00AB-51D238B21A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DA93D1-F31D-FCBD-566D-0F20ECF7716E}"/>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9</a:t>
            </a:fld>
            <a:endParaRPr lang="en-US"/>
          </a:p>
        </p:txBody>
      </p:sp>
    </p:spTree>
    <p:extLst>
      <p:ext uri="{BB962C8B-B14F-4D97-AF65-F5344CB8AC3E}">
        <p14:creationId xmlns:p14="http://schemas.microsoft.com/office/powerpoint/2010/main" val="1083897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C1D62-14E7-3309-CC42-02429DCF5F04}"/>
              </a:ext>
            </a:extLst>
          </p:cNvPr>
          <p:cNvSpPr>
            <a:spLocks noGrp="1"/>
          </p:cNvSpPr>
          <p:nvPr>
            <p:ph type="title"/>
          </p:nvPr>
        </p:nvSpPr>
        <p:spPr/>
        <p:txBody>
          <a:bodyPr anchor="ctr">
            <a:normAutofit/>
          </a:bodyPr>
          <a:lstStyle/>
          <a:p>
            <a:r>
              <a:rPr lang="en-GB">
                <a:latin typeface="Times New Roman"/>
                <a:cs typeface="Times New Roman"/>
              </a:rPr>
              <a:t>Positioning in Relation to the competition</a:t>
            </a:r>
          </a:p>
        </p:txBody>
      </p:sp>
      <p:graphicFrame>
        <p:nvGraphicFramePr>
          <p:cNvPr id="8" name="Content Placeholder 2">
            <a:extLst>
              <a:ext uri="{FF2B5EF4-FFF2-40B4-BE49-F238E27FC236}">
                <a16:creationId xmlns:a16="http://schemas.microsoft.com/office/drawing/2014/main" id="{559638E0-912E-DFC6-A775-D5AD0A7985D0}"/>
              </a:ext>
            </a:extLst>
          </p:cNvPr>
          <p:cNvGraphicFramePr>
            <a:graphicFrameLocks noGrp="1"/>
          </p:cNvGraphicFramePr>
          <p:nvPr>
            <p:ph idx="1"/>
            <p:extLst>
              <p:ext uri="{D42A27DB-BD31-4B8C-83A1-F6EECF244321}">
                <p14:modId xmlns:p14="http://schemas.microsoft.com/office/powerpoint/2010/main" val="4193333120"/>
              </p:ext>
            </p:extLst>
          </p:nvPr>
        </p:nvGraphicFramePr>
        <p:xfrm>
          <a:off x="1115568" y="2431561"/>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E4AF593B-C0C7-57CF-0511-AD433ACEEA0A}"/>
              </a:ext>
            </a:extLst>
          </p:cNvPr>
          <p:cNvSpPr>
            <a:spLocks noGrp="1"/>
          </p:cNvSpPr>
          <p:nvPr>
            <p:ph type="dt" sz="half" idx="10"/>
          </p:nvPr>
        </p:nvSpPr>
        <p:spPr/>
        <p:txBody>
          <a:bodyPr anchor="ctr">
            <a:normAutofit/>
          </a:bodyPr>
          <a:lstStyle/>
          <a:p>
            <a:pPr>
              <a:spcAft>
                <a:spcPts val="600"/>
              </a:spcAft>
            </a:pPr>
            <a:fld id="{D20698D7-FC55-46A9-96C1-B8BDBAE84C18}"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C6392FA2-B4A0-6A11-FA3F-C1C34480EF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04257A-27A0-70F2-1549-A94F7FE88268}"/>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10</a:t>
            </a:fld>
            <a:endParaRPr lang="en-US"/>
          </a:p>
        </p:txBody>
      </p:sp>
    </p:spTree>
    <p:extLst>
      <p:ext uri="{BB962C8B-B14F-4D97-AF65-F5344CB8AC3E}">
        <p14:creationId xmlns:p14="http://schemas.microsoft.com/office/powerpoint/2010/main" val="3154336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AF5A9-9C0F-FA35-4273-B58614C171AC}"/>
              </a:ext>
            </a:extLst>
          </p:cNvPr>
          <p:cNvSpPr>
            <a:spLocks noGrp="1"/>
          </p:cNvSpPr>
          <p:nvPr>
            <p:ph type="title"/>
          </p:nvPr>
        </p:nvSpPr>
        <p:spPr/>
        <p:txBody>
          <a:bodyPr anchor="ctr">
            <a:normAutofit/>
          </a:bodyPr>
          <a:lstStyle/>
          <a:p>
            <a:r>
              <a:rPr lang="en-GB" sz="3700">
                <a:latin typeface="Times New Roman"/>
                <a:cs typeface="Times New Roman"/>
              </a:rPr>
              <a:t>Are there any barriers to entering the market?</a:t>
            </a:r>
          </a:p>
        </p:txBody>
      </p:sp>
      <p:graphicFrame>
        <p:nvGraphicFramePr>
          <p:cNvPr id="8" name="Content Placeholder 2">
            <a:extLst>
              <a:ext uri="{FF2B5EF4-FFF2-40B4-BE49-F238E27FC236}">
                <a16:creationId xmlns:a16="http://schemas.microsoft.com/office/drawing/2014/main" id="{02B1D92A-39B8-4E3C-1B2E-6BD98EC113FA}"/>
              </a:ext>
            </a:extLst>
          </p:cNvPr>
          <p:cNvGraphicFramePr>
            <a:graphicFrameLocks noGrp="1"/>
          </p:cNvGraphicFramePr>
          <p:nvPr>
            <p:ph idx="1"/>
            <p:extLst>
              <p:ext uri="{D42A27DB-BD31-4B8C-83A1-F6EECF244321}">
                <p14:modId xmlns:p14="http://schemas.microsoft.com/office/powerpoint/2010/main" val="3262571102"/>
              </p:ext>
            </p:extLst>
          </p:nvPr>
        </p:nvGraphicFramePr>
        <p:xfrm>
          <a:off x="1115568" y="2515195"/>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AB596410-68F2-2AFF-5B6C-69A311BB2537}"/>
              </a:ext>
            </a:extLst>
          </p:cNvPr>
          <p:cNvSpPr>
            <a:spLocks noGrp="1"/>
          </p:cNvSpPr>
          <p:nvPr>
            <p:ph type="dt" sz="half" idx="10"/>
          </p:nvPr>
        </p:nvSpPr>
        <p:spPr/>
        <p:txBody>
          <a:bodyPr anchor="ctr">
            <a:normAutofit/>
          </a:bodyPr>
          <a:lstStyle/>
          <a:p>
            <a:pPr>
              <a:spcAft>
                <a:spcPts val="600"/>
              </a:spcAft>
            </a:pPr>
            <a:fld id="{686CCD8C-7875-4FEA-ACA4-CCB85EDF4D91}"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4ED1FECC-7E9D-9ACF-0AFC-618B31C34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CC0A65-2F49-2E6C-2C4E-FA8F13454B88}"/>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11</a:t>
            </a:fld>
            <a:endParaRPr lang="en-US"/>
          </a:p>
        </p:txBody>
      </p:sp>
    </p:spTree>
    <p:extLst>
      <p:ext uri="{BB962C8B-B14F-4D97-AF65-F5344CB8AC3E}">
        <p14:creationId xmlns:p14="http://schemas.microsoft.com/office/powerpoint/2010/main" val="28708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FD8F5-F2F2-ACE9-99FC-03D8049B2375}"/>
              </a:ext>
            </a:extLst>
          </p:cNvPr>
          <p:cNvSpPr>
            <a:spLocks noGrp="1"/>
          </p:cNvSpPr>
          <p:nvPr>
            <p:ph type="title"/>
          </p:nvPr>
        </p:nvSpPr>
        <p:spPr/>
        <p:txBody>
          <a:bodyPr anchor="ctr">
            <a:normAutofit/>
          </a:bodyPr>
          <a:lstStyle/>
          <a:p>
            <a:r>
              <a:rPr lang="en-GB">
                <a:latin typeface="Times New Roman"/>
                <a:cs typeface="Times New Roman"/>
              </a:rPr>
              <a:t>Stakeholders and Partners</a:t>
            </a:r>
          </a:p>
        </p:txBody>
      </p:sp>
      <p:graphicFrame>
        <p:nvGraphicFramePr>
          <p:cNvPr id="8" name="Content Placeholder 2">
            <a:extLst>
              <a:ext uri="{FF2B5EF4-FFF2-40B4-BE49-F238E27FC236}">
                <a16:creationId xmlns:a16="http://schemas.microsoft.com/office/drawing/2014/main" id="{E06D08DF-943D-6756-B3E8-988218B8E3DF}"/>
              </a:ext>
            </a:extLst>
          </p:cNvPr>
          <p:cNvGraphicFramePr>
            <a:graphicFrameLocks noGrp="1"/>
          </p:cNvGraphicFramePr>
          <p:nvPr>
            <p:ph idx="1"/>
            <p:extLst>
              <p:ext uri="{D42A27DB-BD31-4B8C-83A1-F6EECF244321}">
                <p14:modId xmlns:p14="http://schemas.microsoft.com/office/powerpoint/2010/main" val="964831539"/>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CC84F5D0-49ED-CB26-696F-0DF951794EAE}"/>
              </a:ext>
            </a:extLst>
          </p:cNvPr>
          <p:cNvSpPr>
            <a:spLocks noGrp="1"/>
          </p:cNvSpPr>
          <p:nvPr>
            <p:ph type="dt" sz="half" idx="10"/>
          </p:nvPr>
        </p:nvSpPr>
        <p:spPr/>
        <p:txBody>
          <a:bodyPr anchor="ctr">
            <a:normAutofit/>
          </a:bodyPr>
          <a:lstStyle/>
          <a:p>
            <a:pPr>
              <a:spcAft>
                <a:spcPts val="600"/>
              </a:spcAft>
            </a:pPr>
            <a:fld id="{3F9FE09B-B0CF-4369-A7EC-BF77BBB42AC3}"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3C7E3D71-0003-2047-0228-E2C172607B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F406B3-B0D8-8EF1-77E2-A77889C0E7C2}"/>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12</a:t>
            </a:fld>
            <a:endParaRPr lang="en-US"/>
          </a:p>
        </p:txBody>
      </p:sp>
    </p:spTree>
    <p:extLst>
      <p:ext uri="{BB962C8B-B14F-4D97-AF65-F5344CB8AC3E}">
        <p14:creationId xmlns:p14="http://schemas.microsoft.com/office/powerpoint/2010/main" val="1895552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B0307-ED48-570E-DF38-52E28071212B}"/>
              </a:ext>
            </a:extLst>
          </p:cNvPr>
          <p:cNvSpPr>
            <a:spLocks noGrp="1"/>
          </p:cNvSpPr>
          <p:nvPr>
            <p:ph type="title"/>
          </p:nvPr>
        </p:nvSpPr>
        <p:spPr>
          <a:xfrm>
            <a:off x="838201" y="365125"/>
            <a:ext cx="5251316" cy="1807305"/>
          </a:xfrm>
        </p:spPr>
        <p:txBody>
          <a:bodyPr>
            <a:normAutofit/>
          </a:bodyPr>
          <a:lstStyle/>
          <a:p>
            <a:r>
              <a:rPr lang="en-GB"/>
              <a:t>Operations - Kai</a:t>
            </a:r>
          </a:p>
        </p:txBody>
      </p:sp>
      <p:sp>
        <p:nvSpPr>
          <p:cNvPr id="8" name="Content Placeholder 7">
            <a:extLst>
              <a:ext uri="{FF2B5EF4-FFF2-40B4-BE49-F238E27FC236}">
                <a16:creationId xmlns:a16="http://schemas.microsoft.com/office/drawing/2014/main" id="{0D66E510-C6E5-1C17-6BBB-56EC3997B943}"/>
              </a:ext>
            </a:extLst>
          </p:cNvPr>
          <p:cNvSpPr>
            <a:spLocks noGrp="1"/>
          </p:cNvSpPr>
          <p:nvPr>
            <p:ph idx="1"/>
          </p:nvPr>
        </p:nvSpPr>
        <p:spPr>
          <a:xfrm>
            <a:off x="838200" y="2333297"/>
            <a:ext cx="4619621" cy="3843666"/>
          </a:xfrm>
        </p:spPr>
        <p:txBody>
          <a:bodyPr vert="horz" lIns="91440" tIns="45720" rIns="91440" bIns="45720" rtlCol="0" anchor="t">
            <a:normAutofit/>
          </a:bodyPr>
          <a:lstStyle/>
          <a:p>
            <a:pPr marL="0" indent="0">
              <a:buNone/>
            </a:pPr>
            <a:endParaRPr lang="en-US" sz="2000"/>
          </a:p>
          <a:p>
            <a:endParaRPr lang="en-US" sz="2000"/>
          </a:p>
        </p:txBody>
      </p:sp>
      <p:sp>
        <p:nvSpPr>
          <p:cNvPr id="3" name="TextBox 2">
            <a:extLst>
              <a:ext uri="{FF2B5EF4-FFF2-40B4-BE49-F238E27FC236}">
                <a16:creationId xmlns:a16="http://schemas.microsoft.com/office/drawing/2014/main" id="{09C4435D-20FF-C4B1-ACCB-3F86921E26C8}"/>
              </a:ext>
            </a:extLst>
          </p:cNvPr>
          <p:cNvSpPr txBox="1"/>
          <p:nvPr/>
        </p:nvSpPr>
        <p:spPr>
          <a:xfrm>
            <a:off x="537719" y="2173243"/>
            <a:ext cx="1080934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How </a:t>
            </a:r>
            <a:r>
              <a:rPr lang="en-GB" err="1"/>
              <a:t>PitchSide</a:t>
            </a:r>
            <a:r>
              <a:rPr lang="en-GB"/>
              <a:t> Player Care Operates</a:t>
            </a:r>
            <a:endParaRPr lang="en-US"/>
          </a:p>
          <a:p>
            <a:endParaRPr lang="en-GB">
              <a:ea typeface="+mn-lt"/>
              <a:cs typeface="+mn-lt"/>
            </a:endParaRPr>
          </a:p>
          <a:p>
            <a:pPr marL="285750" indent="-285750">
              <a:buFont typeface="Arial"/>
              <a:buChar char="•"/>
            </a:pPr>
            <a:r>
              <a:rPr lang="en-GB" err="1">
                <a:ea typeface="+mn-lt"/>
                <a:cs typeface="+mn-lt"/>
              </a:rPr>
              <a:t>PitchSide</a:t>
            </a:r>
            <a:r>
              <a:rPr lang="en-GB">
                <a:ea typeface="+mn-lt"/>
                <a:cs typeface="+mn-lt"/>
              </a:rPr>
              <a:t> Player Care operates as a shared physiotherapy service for grassroots football clubs</a:t>
            </a:r>
            <a:endParaRPr lang="en-GB"/>
          </a:p>
          <a:p>
            <a:pPr marL="285750" indent="-285750">
              <a:buFont typeface="Arial"/>
              <a:buChar char="•"/>
            </a:pPr>
            <a:r>
              <a:rPr lang="en-GB">
                <a:ea typeface="+mn-lt"/>
                <a:cs typeface="+mn-lt"/>
              </a:rPr>
              <a:t>Multiple clubs contribute to the cost of a qualified physiotherapist, making professional medical support affordable</a:t>
            </a:r>
            <a:endParaRPr lang="en-GB"/>
          </a:p>
          <a:p>
            <a:pPr marL="285750" indent="-285750">
              <a:buFont typeface="Arial"/>
              <a:buChar char="•"/>
            </a:pPr>
            <a:r>
              <a:rPr lang="en-GB">
                <a:ea typeface="+mn-lt"/>
                <a:cs typeface="+mn-lt"/>
              </a:rPr>
              <a:t>Services are delivered directly at training sessions and match days</a:t>
            </a:r>
            <a:endParaRPr lang="en-GB"/>
          </a:p>
          <a:p>
            <a:r>
              <a:rPr lang="en-GB"/>
              <a:t>Core Services Delivered</a:t>
            </a:r>
          </a:p>
          <a:p>
            <a:endParaRPr lang="en-GB">
              <a:ea typeface="+mn-lt"/>
              <a:cs typeface="+mn-lt"/>
            </a:endParaRPr>
          </a:p>
          <a:p>
            <a:pPr marL="285750" indent="-285750">
              <a:buFont typeface="Arial"/>
              <a:buChar char="•"/>
            </a:pPr>
            <a:r>
              <a:rPr lang="en-GB">
                <a:ea typeface="+mn-lt"/>
                <a:cs typeface="+mn-lt"/>
              </a:rPr>
              <a:t>Pitch-side injury assessment during matches and training</a:t>
            </a:r>
            <a:endParaRPr lang="en-GB"/>
          </a:p>
          <a:p>
            <a:pPr marL="285750" indent="-285750">
              <a:buFont typeface="Arial"/>
              <a:buChar char="•"/>
            </a:pPr>
            <a:r>
              <a:rPr lang="en-GB">
                <a:ea typeface="+mn-lt"/>
                <a:cs typeface="+mn-lt"/>
              </a:rPr>
              <a:t>Injury rehabilitation guidance and return-to-play planning</a:t>
            </a:r>
            <a:endParaRPr lang="en-GB"/>
          </a:p>
          <a:p>
            <a:pPr marL="285750" indent="-285750">
              <a:buFont typeface="Arial"/>
              <a:buChar char="•"/>
            </a:pPr>
            <a:r>
              <a:rPr lang="en-GB">
                <a:ea typeface="+mn-lt"/>
                <a:cs typeface="+mn-lt"/>
              </a:rPr>
              <a:t>Injury prevention education for players and coaches</a:t>
            </a:r>
            <a:endParaRPr lang="en-GB"/>
          </a:p>
          <a:p>
            <a:pPr marL="285750" indent="-285750">
              <a:buFont typeface="Arial"/>
              <a:buChar char="•"/>
            </a:pPr>
            <a:r>
              <a:rPr lang="en-GB">
                <a:ea typeface="+mn-lt"/>
                <a:cs typeface="+mn-lt"/>
              </a:rPr>
              <a:t>Player welfare monitoring to reduce injury risk</a:t>
            </a:r>
            <a:endParaRPr lang="en-GB"/>
          </a:p>
          <a:p>
            <a:r>
              <a:rPr lang="en-GB">
                <a:ea typeface="+mn-lt"/>
                <a:cs typeface="+mn-lt"/>
              </a:rPr>
              <a:t>This shared service model allows grassroots clubs to access professional physiotherapy support without the cost of hiring full-time medical staff.</a:t>
            </a:r>
            <a:endParaRPr lang="en-GB"/>
          </a:p>
          <a:p>
            <a:pPr algn="l"/>
            <a:endParaRPr lang="en-GB"/>
          </a:p>
        </p:txBody>
      </p:sp>
    </p:spTree>
    <p:extLst>
      <p:ext uri="{BB962C8B-B14F-4D97-AF65-F5344CB8AC3E}">
        <p14:creationId xmlns:p14="http://schemas.microsoft.com/office/powerpoint/2010/main" val="2336018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5645F-ABE2-3F3F-8986-A34F9CD1E03F}"/>
              </a:ext>
            </a:extLst>
          </p:cNvPr>
          <p:cNvSpPr>
            <a:spLocks noGrp="1"/>
          </p:cNvSpPr>
          <p:nvPr>
            <p:ph type="title"/>
          </p:nvPr>
        </p:nvSpPr>
        <p:spPr/>
        <p:txBody>
          <a:bodyPr/>
          <a:lstStyle/>
          <a:p>
            <a:r>
              <a:rPr lang="en-GB"/>
              <a:t>Operations</a:t>
            </a:r>
          </a:p>
        </p:txBody>
      </p:sp>
      <p:sp>
        <p:nvSpPr>
          <p:cNvPr id="4" name="Date Placeholder 3">
            <a:extLst>
              <a:ext uri="{FF2B5EF4-FFF2-40B4-BE49-F238E27FC236}">
                <a16:creationId xmlns:a16="http://schemas.microsoft.com/office/drawing/2014/main" id="{B4CA6789-B7C8-4E5F-6CC2-4037855DA35C}"/>
              </a:ext>
            </a:extLst>
          </p:cNvPr>
          <p:cNvSpPr>
            <a:spLocks noGrp="1"/>
          </p:cNvSpPr>
          <p:nvPr>
            <p:ph type="dt" sz="half" idx="10"/>
          </p:nvPr>
        </p:nvSpPr>
        <p:spPr/>
        <p:txBody>
          <a:bodyPr/>
          <a:lstStyle/>
          <a:p>
            <a:fld id="{39E746BA-DAD1-4AFC-86DA-BCCE3D86D94D}" type="datetime1">
              <a:t>3/8/2026</a:t>
            </a:fld>
            <a:endParaRPr lang="en-US"/>
          </a:p>
        </p:txBody>
      </p:sp>
      <p:sp>
        <p:nvSpPr>
          <p:cNvPr id="5" name="Footer Placeholder 4">
            <a:extLst>
              <a:ext uri="{FF2B5EF4-FFF2-40B4-BE49-F238E27FC236}">
                <a16:creationId xmlns:a16="http://schemas.microsoft.com/office/drawing/2014/main" id="{1DE2F799-CB6D-51BB-0101-DF6DE25BC0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73C4A1-D6F4-77BB-6ACA-A5F7C347F3A0}"/>
              </a:ext>
            </a:extLst>
          </p:cNvPr>
          <p:cNvSpPr>
            <a:spLocks noGrp="1"/>
          </p:cNvSpPr>
          <p:nvPr>
            <p:ph type="sldNum" sz="quarter" idx="12"/>
          </p:nvPr>
        </p:nvSpPr>
        <p:spPr/>
        <p:txBody>
          <a:bodyPr/>
          <a:lstStyle/>
          <a:p>
            <a:fld id="{A65A5C87-DF58-40C8-B092-1DE63DB4547E}" type="slidenum">
              <a:rPr lang="en-US" dirty="0"/>
              <a:t>14</a:t>
            </a:fld>
            <a:endParaRPr lang="en-US"/>
          </a:p>
        </p:txBody>
      </p:sp>
      <p:sp>
        <p:nvSpPr>
          <p:cNvPr id="8" name="TextBox 7">
            <a:extLst>
              <a:ext uri="{FF2B5EF4-FFF2-40B4-BE49-F238E27FC236}">
                <a16:creationId xmlns:a16="http://schemas.microsoft.com/office/drawing/2014/main" id="{B255DA83-CDDC-9C9C-D4CB-E31F1D5404BC}"/>
              </a:ext>
            </a:extLst>
          </p:cNvPr>
          <p:cNvSpPr txBox="1"/>
          <p:nvPr/>
        </p:nvSpPr>
        <p:spPr>
          <a:xfrm>
            <a:off x="303141" y="1652898"/>
            <a:ext cx="3253298"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Team Roles</a:t>
            </a:r>
            <a:endParaRPr lang="en-US" sz="1400"/>
          </a:p>
          <a:p>
            <a:r>
              <a:rPr lang="en-GB" sz="1400" b="1">
                <a:ea typeface="+mn-lt"/>
                <a:cs typeface="+mn-lt"/>
              </a:rPr>
              <a:t>Project Lead</a:t>
            </a:r>
            <a:endParaRPr lang="en-GB" sz="1400"/>
          </a:p>
          <a:p>
            <a:pPr marL="285750" indent="-285750">
              <a:buFont typeface="Arial"/>
              <a:buChar char="•"/>
            </a:pPr>
            <a:r>
              <a:rPr lang="en-GB" sz="1400">
                <a:ea typeface="+mn-lt"/>
                <a:cs typeface="+mn-lt"/>
              </a:rPr>
              <a:t>Oversees business operations and partnerships with football clubs</a:t>
            </a:r>
            <a:endParaRPr lang="en-GB" sz="1400"/>
          </a:p>
          <a:p>
            <a:pPr marL="285750" indent="-285750">
              <a:buFont typeface="Arial"/>
              <a:buChar char="•"/>
            </a:pPr>
            <a:r>
              <a:rPr lang="en-GB" sz="1400">
                <a:ea typeface="+mn-lt"/>
                <a:cs typeface="+mn-lt"/>
              </a:rPr>
              <a:t>Manages scheduling and service coordination</a:t>
            </a:r>
            <a:endParaRPr lang="en-GB" sz="1400"/>
          </a:p>
          <a:p>
            <a:r>
              <a:rPr lang="en-GB" sz="1400" b="1">
                <a:ea typeface="+mn-lt"/>
                <a:cs typeface="+mn-lt"/>
              </a:rPr>
              <a:t>Lead Physiotherapist</a:t>
            </a:r>
            <a:endParaRPr lang="en-GB" sz="1400"/>
          </a:p>
          <a:p>
            <a:pPr marL="285750" indent="-285750">
              <a:buFont typeface="Arial"/>
              <a:buChar char="•"/>
            </a:pPr>
            <a:r>
              <a:rPr lang="en-GB" sz="1400">
                <a:ea typeface="+mn-lt"/>
                <a:cs typeface="+mn-lt"/>
              </a:rPr>
              <a:t>Responsible for clinical governance</a:t>
            </a:r>
            <a:endParaRPr lang="en-GB" sz="1400"/>
          </a:p>
          <a:p>
            <a:pPr marL="285750" indent="-285750">
              <a:buFont typeface="Arial"/>
              <a:buChar char="•"/>
            </a:pPr>
            <a:r>
              <a:rPr lang="en-GB" sz="1400">
                <a:ea typeface="+mn-lt"/>
                <a:cs typeface="+mn-lt"/>
              </a:rPr>
              <a:t>Ensures services follow </a:t>
            </a:r>
            <a:r>
              <a:rPr lang="en-GB" sz="1400" b="1">
                <a:ea typeface="+mn-lt"/>
                <a:cs typeface="+mn-lt"/>
              </a:rPr>
              <a:t>HCPC professional standards</a:t>
            </a:r>
            <a:endParaRPr lang="en-GB" sz="1400"/>
          </a:p>
          <a:p>
            <a:r>
              <a:rPr lang="en-GB" sz="1400" b="1">
                <a:ea typeface="+mn-lt"/>
                <a:cs typeface="+mn-lt"/>
              </a:rPr>
              <a:t>Sessional Physiotherapists</a:t>
            </a:r>
            <a:endParaRPr lang="en-GB" sz="1400"/>
          </a:p>
          <a:p>
            <a:pPr marL="285750" indent="-285750">
              <a:buFont typeface="Arial"/>
              <a:buChar char="•"/>
            </a:pPr>
            <a:r>
              <a:rPr lang="en-GB" sz="1400">
                <a:ea typeface="+mn-lt"/>
                <a:cs typeface="+mn-lt"/>
              </a:rPr>
              <a:t>Provide pitch-side injury assessment and treatment</a:t>
            </a:r>
            <a:endParaRPr lang="en-GB" sz="1400"/>
          </a:p>
          <a:p>
            <a:pPr marL="285750" indent="-285750">
              <a:buFont typeface="Arial"/>
              <a:buChar char="•"/>
            </a:pPr>
            <a:r>
              <a:rPr lang="en-GB" sz="1400">
                <a:ea typeface="+mn-lt"/>
                <a:cs typeface="+mn-lt"/>
              </a:rPr>
              <a:t>Deliver rehabilitation and injury prevention support</a:t>
            </a:r>
            <a:endParaRPr lang="en-GB" sz="1400"/>
          </a:p>
          <a:p>
            <a:r>
              <a:rPr lang="en-GB" sz="1400" b="1">
                <a:ea typeface="+mn-lt"/>
                <a:cs typeface="+mn-lt"/>
              </a:rPr>
              <a:t>Operations / Administration</a:t>
            </a:r>
            <a:endParaRPr lang="en-GB" sz="1400"/>
          </a:p>
          <a:p>
            <a:pPr marL="285750" indent="-285750">
              <a:buFont typeface="Arial"/>
              <a:buChar char="•"/>
            </a:pPr>
            <a:r>
              <a:rPr lang="en-GB" sz="1400">
                <a:ea typeface="+mn-lt"/>
                <a:cs typeface="+mn-lt"/>
              </a:rPr>
              <a:t>Manages bookings and club communication</a:t>
            </a:r>
            <a:endParaRPr lang="en-GB" sz="1400"/>
          </a:p>
          <a:p>
            <a:pPr marL="285750" indent="-285750">
              <a:buFont typeface="Arial"/>
              <a:buChar char="•"/>
            </a:pPr>
            <a:r>
              <a:rPr lang="en-GB" sz="1400">
                <a:ea typeface="+mn-lt"/>
                <a:cs typeface="+mn-lt"/>
              </a:rPr>
              <a:t>Organises physiotherapist rotas and schedules</a:t>
            </a:r>
            <a:endParaRPr lang="en-GB" sz="1400"/>
          </a:p>
          <a:p>
            <a:pPr algn="l"/>
            <a:endParaRPr lang="en-GB"/>
          </a:p>
        </p:txBody>
      </p:sp>
      <p:sp>
        <p:nvSpPr>
          <p:cNvPr id="9" name="TextBox 8">
            <a:extLst>
              <a:ext uri="{FF2B5EF4-FFF2-40B4-BE49-F238E27FC236}">
                <a16:creationId xmlns:a16="http://schemas.microsoft.com/office/drawing/2014/main" id="{6EEFE8BE-4F74-44CE-75C4-DB2861D28705}"/>
              </a:ext>
            </a:extLst>
          </p:cNvPr>
          <p:cNvSpPr txBox="1"/>
          <p:nvPr/>
        </p:nvSpPr>
        <p:spPr>
          <a:xfrm>
            <a:off x="7216262" y="2105855"/>
            <a:ext cx="367307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Key Resources</a:t>
            </a:r>
            <a:endParaRPr lang="en-US"/>
          </a:p>
          <a:p>
            <a:r>
              <a:rPr lang="en-GB" b="1">
                <a:ea typeface="+mn-lt"/>
                <a:cs typeface="+mn-lt"/>
              </a:rPr>
              <a:t>Equipment</a:t>
            </a:r>
            <a:endParaRPr lang="en-GB"/>
          </a:p>
          <a:p>
            <a:pPr marL="285750" indent="-285750">
              <a:buFont typeface="Arial"/>
              <a:buChar char="•"/>
            </a:pPr>
            <a:r>
              <a:rPr lang="en-GB">
                <a:ea typeface="+mn-lt"/>
                <a:cs typeface="+mn-lt"/>
              </a:rPr>
              <a:t>Portable treatment tables</a:t>
            </a:r>
            <a:endParaRPr lang="en-GB"/>
          </a:p>
          <a:p>
            <a:pPr marL="285750" indent="-285750">
              <a:buFont typeface="Arial"/>
              <a:buChar char="•"/>
            </a:pPr>
            <a:r>
              <a:rPr lang="en-GB">
                <a:ea typeface="+mn-lt"/>
                <a:cs typeface="+mn-lt"/>
              </a:rPr>
              <a:t>First aid kits and strapping tape</a:t>
            </a:r>
            <a:endParaRPr lang="en-GB"/>
          </a:p>
          <a:p>
            <a:pPr marL="285750" indent="-285750">
              <a:buFont typeface="Arial"/>
              <a:buChar char="•"/>
            </a:pPr>
            <a:r>
              <a:rPr lang="en-GB">
                <a:ea typeface="+mn-lt"/>
                <a:cs typeface="+mn-lt"/>
              </a:rPr>
              <a:t>Ice packs and resistance bands</a:t>
            </a:r>
            <a:endParaRPr lang="en-GB"/>
          </a:p>
          <a:p>
            <a:pPr marL="285750" indent="-285750">
              <a:buFont typeface="Arial"/>
              <a:buChar char="•"/>
            </a:pPr>
            <a:r>
              <a:rPr lang="en-GB">
                <a:ea typeface="+mn-lt"/>
                <a:cs typeface="+mn-lt"/>
              </a:rPr>
              <a:t>Rehabilitation equipment</a:t>
            </a:r>
            <a:endParaRPr lang="en-GB"/>
          </a:p>
          <a:p>
            <a:r>
              <a:rPr lang="en-GB" b="1">
                <a:ea typeface="+mn-lt"/>
                <a:cs typeface="+mn-lt"/>
              </a:rPr>
              <a:t>Facilities</a:t>
            </a:r>
            <a:endParaRPr lang="en-GB"/>
          </a:p>
          <a:p>
            <a:pPr marL="285750" indent="-285750">
              <a:buFont typeface="Arial"/>
              <a:buChar char="•"/>
            </a:pPr>
            <a:r>
              <a:rPr lang="en-GB">
                <a:ea typeface="+mn-lt"/>
                <a:cs typeface="+mn-lt"/>
              </a:rPr>
              <a:t>Football club changing rooms and treatment areas</a:t>
            </a:r>
            <a:endParaRPr lang="en-GB"/>
          </a:p>
          <a:p>
            <a:pPr marL="285750" indent="-285750">
              <a:buFont typeface="Arial"/>
              <a:buChar char="•"/>
            </a:pPr>
            <a:r>
              <a:rPr lang="en-GB">
                <a:ea typeface="+mn-lt"/>
                <a:cs typeface="+mn-lt"/>
              </a:rPr>
              <a:t>Local sports centres for rehabilitation sessions</a:t>
            </a:r>
            <a:endParaRPr lang="en-GB"/>
          </a:p>
          <a:p>
            <a:pPr algn="l"/>
            <a:endParaRPr lang="en-GB"/>
          </a:p>
        </p:txBody>
      </p:sp>
    </p:spTree>
    <p:extLst>
      <p:ext uri="{BB962C8B-B14F-4D97-AF65-F5344CB8AC3E}">
        <p14:creationId xmlns:p14="http://schemas.microsoft.com/office/powerpoint/2010/main" val="3250330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DD321-8828-0EC3-9A75-6A13BD11DF00}"/>
              </a:ext>
            </a:extLst>
          </p:cNvPr>
          <p:cNvSpPr>
            <a:spLocks noGrp="1"/>
          </p:cNvSpPr>
          <p:nvPr>
            <p:ph type="title"/>
          </p:nvPr>
        </p:nvSpPr>
        <p:spPr/>
        <p:txBody>
          <a:bodyPr/>
          <a:lstStyle/>
          <a:p>
            <a:r>
              <a:rPr lang="en-GB" i="1"/>
              <a:t>Operations</a:t>
            </a:r>
          </a:p>
        </p:txBody>
      </p:sp>
      <p:sp>
        <p:nvSpPr>
          <p:cNvPr id="4" name="Date Placeholder 3">
            <a:extLst>
              <a:ext uri="{FF2B5EF4-FFF2-40B4-BE49-F238E27FC236}">
                <a16:creationId xmlns:a16="http://schemas.microsoft.com/office/drawing/2014/main" id="{997D033F-27D4-8D76-866F-E798D7DC025C}"/>
              </a:ext>
            </a:extLst>
          </p:cNvPr>
          <p:cNvSpPr>
            <a:spLocks noGrp="1"/>
          </p:cNvSpPr>
          <p:nvPr>
            <p:ph type="dt" sz="half" idx="10"/>
          </p:nvPr>
        </p:nvSpPr>
        <p:spPr/>
        <p:txBody>
          <a:bodyPr/>
          <a:lstStyle/>
          <a:p>
            <a:fld id="{B2985220-E2E4-4553-8CE3-029024AC0D68}" type="datetime1">
              <a:t>3/8/2026</a:t>
            </a:fld>
            <a:endParaRPr lang="en-US"/>
          </a:p>
        </p:txBody>
      </p:sp>
      <p:sp>
        <p:nvSpPr>
          <p:cNvPr id="5" name="Footer Placeholder 4">
            <a:extLst>
              <a:ext uri="{FF2B5EF4-FFF2-40B4-BE49-F238E27FC236}">
                <a16:creationId xmlns:a16="http://schemas.microsoft.com/office/drawing/2014/main" id="{BEC9A73B-7638-B271-5735-37B4CE7DE5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0910CE-6C8B-C6B5-C705-14DFFAD0FA89}"/>
              </a:ext>
            </a:extLst>
          </p:cNvPr>
          <p:cNvSpPr>
            <a:spLocks noGrp="1"/>
          </p:cNvSpPr>
          <p:nvPr>
            <p:ph type="sldNum" sz="quarter" idx="12"/>
          </p:nvPr>
        </p:nvSpPr>
        <p:spPr/>
        <p:txBody>
          <a:bodyPr/>
          <a:lstStyle/>
          <a:p>
            <a:fld id="{A65A5C87-DF58-40C8-B092-1DE63DB4547E}" type="slidenum">
              <a:rPr lang="en-US" dirty="0"/>
              <a:t>15</a:t>
            </a:fld>
            <a:endParaRPr lang="en-US"/>
          </a:p>
        </p:txBody>
      </p:sp>
      <p:sp>
        <p:nvSpPr>
          <p:cNvPr id="7" name="TextBox 6">
            <a:extLst>
              <a:ext uri="{FF2B5EF4-FFF2-40B4-BE49-F238E27FC236}">
                <a16:creationId xmlns:a16="http://schemas.microsoft.com/office/drawing/2014/main" id="{1E825499-4BFA-D7A7-CD55-1908147813B3}"/>
              </a:ext>
            </a:extLst>
          </p:cNvPr>
          <p:cNvSpPr txBox="1"/>
          <p:nvPr/>
        </p:nvSpPr>
        <p:spPr>
          <a:xfrm>
            <a:off x="316770" y="1835004"/>
            <a:ext cx="320082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Health &amp; Safety Procedures</a:t>
            </a:r>
            <a:endParaRPr lang="en-US"/>
          </a:p>
          <a:p>
            <a:pPr marL="285750" indent="-285750">
              <a:buFont typeface="Arial"/>
              <a:buChar char="•"/>
            </a:pPr>
            <a:r>
              <a:rPr lang="en-GB" b="1">
                <a:ea typeface="+mn-lt"/>
                <a:cs typeface="+mn-lt"/>
              </a:rPr>
              <a:t>Professional indemnity and public liability insurance</a:t>
            </a:r>
            <a:r>
              <a:rPr lang="en-GB">
                <a:ea typeface="+mn-lt"/>
                <a:cs typeface="+mn-lt"/>
              </a:rPr>
              <a:t> for all physiotherapists</a:t>
            </a:r>
            <a:endParaRPr lang="en-GB"/>
          </a:p>
          <a:p>
            <a:pPr marL="285750" indent="-285750">
              <a:buFont typeface="Arial"/>
              <a:buChar char="•"/>
            </a:pPr>
            <a:r>
              <a:rPr lang="en-GB" b="1">
                <a:ea typeface="+mn-lt"/>
                <a:cs typeface="+mn-lt"/>
              </a:rPr>
              <a:t>Risk assessments</a:t>
            </a:r>
            <a:r>
              <a:rPr lang="en-GB">
                <a:ea typeface="+mn-lt"/>
                <a:cs typeface="+mn-lt"/>
              </a:rPr>
              <a:t> conducted for match-day and treatment environments</a:t>
            </a:r>
            <a:endParaRPr lang="en-GB"/>
          </a:p>
          <a:p>
            <a:pPr marL="285750" indent="-285750">
              <a:buFont typeface="Arial"/>
              <a:buChar char="•"/>
            </a:pPr>
            <a:r>
              <a:rPr lang="en-GB" b="1">
                <a:ea typeface="+mn-lt"/>
                <a:cs typeface="+mn-lt"/>
              </a:rPr>
              <a:t>Emergency action plans</a:t>
            </a:r>
            <a:r>
              <a:rPr lang="en-GB">
                <a:ea typeface="+mn-lt"/>
                <a:cs typeface="+mn-lt"/>
              </a:rPr>
              <a:t> for serious injuries during matches or training</a:t>
            </a:r>
            <a:endParaRPr lang="en-GB"/>
          </a:p>
          <a:p>
            <a:pPr marL="285750" indent="-285750">
              <a:buFont typeface="Arial"/>
              <a:buChar char="•"/>
            </a:pPr>
            <a:r>
              <a:rPr lang="en-GB" b="1">
                <a:ea typeface="+mn-lt"/>
                <a:cs typeface="+mn-lt"/>
              </a:rPr>
              <a:t>Incident reporting procedures</a:t>
            </a:r>
            <a:r>
              <a:rPr lang="en-GB">
                <a:ea typeface="+mn-lt"/>
                <a:cs typeface="+mn-lt"/>
              </a:rPr>
              <a:t> to record injuries and treatments</a:t>
            </a:r>
            <a:endParaRPr lang="en-GB"/>
          </a:p>
          <a:p>
            <a:pPr algn="l"/>
            <a:endParaRPr lang="en-GB"/>
          </a:p>
        </p:txBody>
      </p:sp>
      <p:sp>
        <p:nvSpPr>
          <p:cNvPr id="8" name="TextBox 7">
            <a:extLst>
              <a:ext uri="{FF2B5EF4-FFF2-40B4-BE49-F238E27FC236}">
                <a16:creationId xmlns:a16="http://schemas.microsoft.com/office/drawing/2014/main" id="{C9F6BF28-7E81-E9EC-B1CC-DBB8A4774FE3}"/>
              </a:ext>
            </a:extLst>
          </p:cNvPr>
          <p:cNvSpPr txBox="1"/>
          <p:nvPr/>
        </p:nvSpPr>
        <p:spPr>
          <a:xfrm>
            <a:off x="4320374" y="2504928"/>
            <a:ext cx="278104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Safeguarding</a:t>
            </a:r>
            <a:endParaRPr lang="en-US"/>
          </a:p>
          <a:p>
            <a:pPr marL="285750" indent="-285750">
              <a:buFont typeface="Arial"/>
              <a:buChar char="•"/>
            </a:pPr>
            <a:r>
              <a:rPr lang="en-GB">
                <a:ea typeface="+mn-lt"/>
                <a:cs typeface="+mn-lt"/>
              </a:rPr>
              <a:t>Services follow </a:t>
            </a:r>
            <a:r>
              <a:rPr lang="en-GB" b="1">
                <a:ea typeface="+mn-lt"/>
                <a:cs typeface="+mn-lt"/>
              </a:rPr>
              <a:t>Football Association safeguarding policies</a:t>
            </a:r>
            <a:endParaRPr lang="en-GB"/>
          </a:p>
          <a:p>
            <a:pPr marL="285750" indent="-285750">
              <a:buFont typeface="Arial"/>
              <a:buChar char="•"/>
            </a:pPr>
            <a:r>
              <a:rPr lang="en-GB" b="1">
                <a:ea typeface="+mn-lt"/>
                <a:cs typeface="+mn-lt"/>
              </a:rPr>
              <a:t>Enhanced DBS checks</a:t>
            </a:r>
            <a:r>
              <a:rPr lang="en-GB">
                <a:ea typeface="+mn-lt"/>
                <a:cs typeface="+mn-lt"/>
              </a:rPr>
              <a:t> for staff working with youth players</a:t>
            </a:r>
            <a:endParaRPr lang="en-GB"/>
          </a:p>
          <a:p>
            <a:pPr marL="285750" indent="-285750">
              <a:buFont typeface="Arial"/>
              <a:buChar char="•"/>
            </a:pPr>
            <a:r>
              <a:rPr lang="en-GB">
                <a:ea typeface="+mn-lt"/>
                <a:cs typeface="+mn-lt"/>
              </a:rPr>
              <a:t>Collaboration with club </a:t>
            </a:r>
            <a:r>
              <a:rPr lang="en-GB" b="1">
                <a:ea typeface="+mn-lt"/>
                <a:cs typeface="+mn-lt"/>
              </a:rPr>
              <a:t>safeguarding officers</a:t>
            </a:r>
            <a:endParaRPr lang="en-GB"/>
          </a:p>
          <a:p>
            <a:pPr algn="l"/>
            <a:endParaRPr lang="en-GB"/>
          </a:p>
        </p:txBody>
      </p:sp>
      <p:sp>
        <p:nvSpPr>
          <p:cNvPr id="9" name="TextBox 8">
            <a:extLst>
              <a:ext uri="{FF2B5EF4-FFF2-40B4-BE49-F238E27FC236}">
                <a16:creationId xmlns:a16="http://schemas.microsoft.com/office/drawing/2014/main" id="{9811779E-D5C9-4EED-77E1-AF0A9182C40C}"/>
              </a:ext>
            </a:extLst>
          </p:cNvPr>
          <p:cNvSpPr txBox="1"/>
          <p:nvPr/>
        </p:nvSpPr>
        <p:spPr>
          <a:xfrm>
            <a:off x="7485703" y="2783479"/>
            <a:ext cx="400103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Key Partnerships</a:t>
            </a:r>
            <a:endParaRPr lang="en-US"/>
          </a:p>
          <a:p>
            <a:pPr marL="285750" indent="-285750">
              <a:buFont typeface="Arial"/>
              <a:buChar char="•"/>
            </a:pPr>
            <a:r>
              <a:rPr lang="en-GB" b="1">
                <a:ea typeface="+mn-lt"/>
                <a:cs typeface="+mn-lt"/>
              </a:rPr>
              <a:t>Grassroots football clubs</a:t>
            </a:r>
            <a:r>
              <a:rPr lang="en-GB">
                <a:ea typeface="+mn-lt"/>
                <a:cs typeface="+mn-lt"/>
              </a:rPr>
              <a:t> providing facilities and access to players</a:t>
            </a:r>
            <a:endParaRPr lang="en-GB"/>
          </a:p>
          <a:p>
            <a:pPr marL="285750" indent="-285750">
              <a:buFont typeface="Arial"/>
              <a:buChar char="•"/>
            </a:pPr>
            <a:r>
              <a:rPr lang="en-GB" b="1">
                <a:ea typeface="+mn-lt"/>
                <a:cs typeface="+mn-lt"/>
              </a:rPr>
              <a:t>County Football Associations</a:t>
            </a:r>
            <a:r>
              <a:rPr lang="en-GB">
                <a:ea typeface="+mn-lt"/>
                <a:cs typeface="+mn-lt"/>
              </a:rPr>
              <a:t> supporting networking and credibility</a:t>
            </a:r>
            <a:endParaRPr lang="en-GB"/>
          </a:p>
          <a:p>
            <a:pPr marL="285750" indent="-285750">
              <a:buFont typeface="Arial"/>
              <a:buChar char="•"/>
            </a:pPr>
            <a:r>
              <a:rPr lang="en-GB" b="1">
                <a:ea typeface="+mn-lt"/>
                <a:cs typeface="+mn-lt"/>
              </a:rPr>
              <a:t>Equipment suppliers and insurance providers</a:t>
            </a:r>
            <a:r>
              <a:rPr lang="en-GB">
                <a:ea typeface="+mn-lt"/>
                <a:cs typeface="+mn-lt"/>
              </a:rPr>
              <a:t> supporting service delivery</a:t>
            </a:r>
            <a:endParaRPr lang="en-GB"/>
          </a:p>
          <a:p>
            <a:pPr algn="l"/>
            <a:endParaRPr lang="en-GB"/>
          </a:p>
        </p:txBody>
      </p:sp>
    </p:spTree>
    <p:extLst>
      <p:ext uri="{BB962C8B-B14F-4D97-AF65-F5344CB8AC3E}">
        <p14:creationId xmlns:p14="http://schemas.microsoft.com/office/powerpoint/2010/main" val="22033990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C7FA2-83B9-6D92-A3C4-21E133B52FF1}"/>
              </a:ext>
            </a:extLst>
          </p:cNvPr>
          <p:cNvSpPr>
            <a:spLocks noGrp="1"/>
          </p:cNvSpPr>
          <p:nvPr>
            <p:ph type="title"/>
          </p:nvPr>
        </p:nvSpPr>
        <p:spPr/>
        <p:txBody>
          <a:bodyPr/>
          <a:lstStyle/>
          <a:p>
            <a:r>
              <a:rPr lang="en-GB" sz="4400">
                <a:latin typeface="Aptos Display"/>
              </a:rPr>
              <a:t>Service Delivery Model</a:t>
            </a:r>
            <a:endParaRPr lang="en-US"/>
          </a:p>
        </p:txBody>
      </p:sp>
      <p:sp>
        <p:nvSpPr>
          <p:cNvPr id="3" name="Content Placeholder 2">
            <a:extLst>
              <a:ext uri="{FF2B5EF4-FFF2-40B4-BE49-F238E27FC236}">
                <a16:creationId xmlns:a16="http://schemas.microsoft.com/office/drawing/2014/main" id="{FF5D3026-BF86-2E91-DF42-C836F805332A}"/>
              </a:ext>
            </a:extLst>
          </p:cNvPr>
          <p:cNvSpPr>
            <a:spLocks noGrp="1"/>
          </p:cNvSpPr>
          <p:nvPr>
            <p:ph idx="1"/>
          </p:nvPr>
        </p:nvSpPr>
        <p:spPr>
          <a:xfrm>
            <a:off x="1115568" y="2478024"/>
            <a:ext cx="10162724" cy="4034644"/>
          </a:xfrm>
        </p:spPr>
        <p:txBody>
          <a:bodyPr vert="horz" lIns="91440" tIns="45720" rIns="91440" bIns="45720" rtlCol="0" anchor="t">
            <a:normAutofit fontScale="92500" lnSpcReduction="20000"/>
          </a:bodyPr>
          <a:lstStyle/>
          <a:p>
            <a:pPr>
              <a:lnSpc>
                <a:spcPct val="90000"/>
              </a:lnSpc>
              <a:buFont typeface="Arial"/>
              <a:buChar char="•"/>
            </a:pPr>
            <a:r>
              <a:rPr lang="en-GB" sz="2400">
                <a:latin typeface="Aptos"/>
              </a:rPr>
              <a:t>The operational structure of Pitch Side Player Care is designed to provide efficient physiotherapy and welfare support across multiple grassroots clubs.</a:t>
            </a:r>
          </a:p>
          <a:p>
            <a:pPr>
              <a:lnSpc>
                <a:spcPct val="90000"/>
              </a:lnSpc>
              <a:buFont typeface="Arial"/>
              <a:buChar char="•"/>
            </a:pPr>
            <a:r>
              <a:rPr lang="en-GB" sz="2400">
                <a:latin typeface="Aptos"/>
              </a:rPr>
              <a:t>The service will operate primarily during matchdays and training sessions, where physiotherapists attend fixtures to provide pitch-side injury assessment and immediate treatment when required. This ensures that injuries are assessed promptly and that appropriate treatment decisions can be made.</a:t>
            </a:r>
          </a:p>
          <a:p>
            <a:pPr>
              <a:lnSpc>
                <a:spcPct val="90000"/>
              </a:lnSpc>
              <a:buFont typeface="Arial"/>
              <a:buChar char="•"/>
            </a:pPr>
            <a:r>
              <a:rPr lang="en-GB" sz="2400">
                <a:latin typeface="Aptos"/>
              </a:rPr>
              <a:t>Outside of matchdays, physiotherapists may also deliver rehabilitation sessions for injured players. These sessions may take place at a central treatment facility, a local sports venue or through scheduled appointments depending on the needs of the players and clubs.</a:t>
            </a:r>
          </a:p>
          <a:p>
            <a:pPr>
              <a:lnSpc>
                <a:spcPct val="90000"/>
              </a:lnSpc>
              <a:buFont typeface="Arial"/>
              <a:buChar char="•"/>
            </a:pPr>
            <a:r>
              <a:rPr lang="en-GB" sz="2400">
                <a:latin typeface="Aptos"/>
              </a:rPr>
              <a:t>This operational approach allows the business to maintain a flexible and responsive service, ensuring that players receive support both during matches and throughout the recovery process.</a:t>
            </a:r>
            <a:endParaRPr lang="en-GB"/>
          </a:p>
        </p:txBody>
      </p:sp>
      <p:sp>
        <p:nvSpPr>
          <p:cNvPr id="4" name="Date Placeholder 3">
            <a:extLst>
              <a:ext uri="{FF2B5EF4-FFF2-40B4-BE49-F238E27FC236}">
                <a16:creationId xmlns:a16="http://schemas.microsoft.com/office/drawing/2014/main" id="{DB207BF6-82A4-7387-5799-03EB36F3270B}"/>
              </a:ext>
            </a:extLst>
          </p:cNvPr>
          <p:cNvSpPr>
            <a:spLocks noGrp="1"/>
          </p:cNvSpPr>
          <p:nvPr>
            <p:ph type="dt" sz="half" idx="10"/>
          </p:nvPr>
        </p:nvSpPr>
        <p:spPr/>
        <p:txBody>
          <a:bodyPr/>
          <a:lstStyle/>
          <a:p>
            <a:fld id="{6A3A17DB-F696-4A02-8D03-AC3255FCEDA0}" type="datetime1">
              <a:t>3/8/2026</a:t>
            </a:fld>
            <a:endParaRPr lang="en-US"/>
          </a:p>
        </p:txBody>
      </p:sp>
      <p:sp>
        <p:nvSpPr>
          <p:cNvPr id="5" name="Footer Placeholder 4">
            <a:extLst>
              <a:ext uri="{FF2B5EF4-FFF2-40B4-BE49-F238E27FC236}">
                <a16:creationId xmlns:a16="http://schemas.microsoft.com/office/drawing/2014/main" id="{DC84CEFC-7A0A-6DED-DC61-320B1AB3BE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9D7CE1-FCDB-7F05-497C-1A5FAD146964}"/>
              </a:ext>
            </a:extLst>
          </p:cNvPr>
          <p:cNvSpPr>
            <a:spLocks noGrp="1"/>
          </p:cNvSpPr>
          <p:nvPr>
            <p:ph type="sldNum" sz="quarter" idx="12"/>
          </p:nvPr>
        </p:nvSpPr>
        <p:spPr/>
        <p:txBody>
          <a:bodyPr/>
          <a:lstStyle/>
          <a:p>
            <a:fld id="{A65A5C87-DF58-40C8-B092-1DE63DB4547E}" type="slidenum">
              <a:rPr lang="en-US" dirty="0"/>
              <a:t>16</a:t>
            </a:fld>
            <a:endParaRPr lang="en-US"/>
          </a:p>
        </p:txBody>
      </p:sp>
    </p:spTree>
    <p:extLst>
      <p:ext uri="{BB962C8B-B14F-4D97-AF65-F5344CB8AC3E}">
        <p14:creationId xmlns:p14="http://schemas.microsoft.com/office/powerpoint/2010/main" val="1150829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C3473-CBEE-8460-7AC0-4A8BEE92957E}"/>
              </a:ext>
            </a:extLst>
          </p:cNvPr>
          <p:cNvSpPr>
            <a:spLocks noGrp="1"/>
          </p:cNvSpPr>
          <p:nvPr>
            <p:ph type="title"/>
          </p:nvPr>
        </p:nvSpPr>
        <p:spPr/>
        <p:txBody>
          <a:bodyPr/>
          <a:lstStyle/>
          <a:p>
            <a:r>
              <a:rPr lang="en-GB" sz="4400">
                <a:latin typeface="Aptos Display"/>
              </a:rPr>
              <a:t>Staffing and Professional Expertise</a:t>
            </a:r>
            <a:endParaRPr lang="en-US"/>
          </a:p>
        </p:txBody>
      </p:sp>
      <p:sp>
        <p:nvSpPr>
          <p:cNvPr id="3" name="Content Placeholder 2">
            <a:extLst>
              <a:ext uri="{FF2B5EF4-FFF2-40B4-BE49-F238E27FC236}">
                <a16:creationId xmlns:a16="http://schemas.microsoft.com/office/drawing/2014/main" id="{76434ADD-0787-0669-C1B5-5951FF901B1D}"/>
              </a:ext>
            </a:extLst>
          </p:cNvPr>
          <p:cNvSpPr>
            <a:spLocks noGrp="1"/>
          </p:cNvSpPr>
          <p:nvPr>
            <p:ph idx="1"/>
          </p:nvPr>
        </p:nvSpPr>
        <p:spPr/>
        <p:txBody>
          <a:bodyPr vert="horz" lIns="91440" tIns="45720" rIns="91440" bIns="45720" rtlCol="0" anchor="t">
            <a:normAutofit fontScale="77500" lnSpcReduction="20000"/>
          </a:bodyPr>
          <a:lstStyle/>
          <a:p>
            <a:pPr>
              <a:lnSpc>
                <a:spcPct val="90000"/>
              </a:lnSpc>
            </a:pPr>
            <a:r>
              <a:rPr lang="en-GB" sz="2000">
                <a:latin typeface="Aptos"/>
              </a:rPr>
              <a:t>Qualified staff are essential to the effective operation of Pitch Side Player Care. The business will employ licensed physiotherapists or sports therapists who have experience working within sports environments and managing musculoskeletal injuries.</a:t>
            </a:r>
          </a:p>
          <a:p>
            <a:pPr>
              <a:lnSpc>
                <a:spcPct val="90000"/>
              </a:lnSpc>
            </a:pPr>
            <a:r>
              <a:rPr lang="en-GB" sz="2000">
                <a:latin typeface="Aptos"/>
              </a:rPr>
              <a:t>These professionals will be responsible for:</a:t>
            </a:r>
          </a:p>
          <a:p>
            <a:pPr>
              <a:lnSpc>
                <a:spcPct val="90000"/>
              </a:lnSpc>
            </a:pPr>
            <a:r>
              <a:rPr lang="en-GB" sz="2000">
                <a:latin typeface="Aptos"/>
              </a:rPr>
              <a:t>Pitch-side injury assessment</a:t>
            </a:r>
          </a:p>
          <a:p>
            <a:pPr>
              <a:lnSpc>
                <a:spcPct val="90000"/>
              </a:lnSpc>
            </a:pPr>
            <a:r>
              <a:rPr lang="en-GB" sz="2000">
                <a:latin typeface="Aptos"/>
              </a:rPr>
              <a:t>Immediate injury management</a:t>
            </a:r>
          </a:p>
          <a:p>
            <a:pPr>
              <a:lnSpc>
                <a:spcPct val="90000"/>
              </a:lnSpc>
            </a:pPr>
            <a:r>
              <a:rPr lang="en-GB" sz="2000">
                <a:latin typeface="Aptos"/>
              </a:rPr>
              <a:t>Rehabilitation programme design</a:t>
            </a:r>
          </a:p>
          <a:p>
            <a:pPr>
              <a:lnSpc>
                <a:spcPct val="90000"/>
              </a:lnSpc>
            </a:pPr>
            <a:r>
              <a:rPr lang="en-GB" sz="2000">
                <a:latin typeface="Aptos"/>
              </a:rPr>
              <a:t>Injury prevention guidance</a:t>
            </a:r>
          </a:p>
          <a:p>
            <a:pPr>
              <a:lnSpc>
                <a:spcPct val="90000"/>
              </a:lnSpc>
            </a:pPr>
            <a:r>
              <a:rPr lang="en-GB" sz="2000">
                <a:latin typeface="Aptos"/>
              </a:rPr>
              <a:t>Maintaining appropriately qualified staff is critical to ensuring that the service meets professional healthcare standards and provides safe, evidence-based treatment.</a:t>
            </a:r>
          </a:p>
          <a:p>
            <a:pPr>
              <a:lnSpc>
                <a:spcPct val="90000"/>
              </a:lnSpc>
            </a:pPr>
            <a:r>
              <a:rPr lang="en-GB" sz="2000">
                <a:latin typeface="Aptos"/>
              </a:rPr>
              <a:t>In addition to physiotherapists, the business may also utilise administrative support staff to manage bookings, club partnerships and scheduling. This allows healthcare professionals to focus primarily on delivering treatment and player support.</a:t>
            </a:r>
          </a:p>
          <a:p>
            <a:pPr>
              <a:lnSpc>
                <a:spcPct val="90000"/>
              </a:lnSpc>
            </a:pPr>
            <a:r>
              <a:rPr lang="en-GB" sz="2000">
                <a:latin typeface="Aptos"/>
              </a:rPr>
              <a:t>As the business grows, the staffing structure can expand to include additional physiotherapists and specialist practitioners depending on service demand.</a:t>
            </a:r>
            <a:endParaRPr lang="en-GB"/>
          </a:p>
        </p:txBody>
      </p:sp>
      <p:sp>
        <p:nvSpPr>
          <p:cNvPr id="4" name="Date Placeholder 3">
            <a:extLst>
              <a:ext uri="{FF2B5EF4-FFF2-40B4-BE49-F238E27FC236}">
                <a16:creationId xmlns:a16="http://schemas.microsoft.com/office/drawing/2014/main" id="{5122332B-E633-96CB-0454-43D0DAE5F919}"/>
              </a:ext>
            </a:extLst>
          </p:cNvPr>
          <p:cNvSpPr>
            <a:spLocks noGrp="1"/>
          </p:cNvSpPr>
          <p:nvPr>
            <p:ph type="dt" sz="half" idx="10"/>
          </p:nvPr>
        </p:nvSpPr>
        <p:spPr/>
        <p:txBody>
          <a:bodyPr/>
          <a:lstStyle/>
          <a:p>
            <a:fld id="{F2830A40-8AF6-48F6-B0A2-8F6C48F8832E}" type="datetime1">
              <a:t>3/8/2026</a:t>
            </a:fld>
            <a:endParaRPr lang="en-US"/>
          </a:p>
        </p:txBody>
      </p:sp>
      <p:sp>
        <p:nvSpPr>
          <p:cNvPr id="5" name="Footer Placeholder 4">
            <a:extLst>
              <a:ext uri="{FF2B5EF4-FFF2-40B4-BE49-F238E27FC236}">
                <a16:creationId xmlns:a16="http://schemas.microsoft.com/office/drawing/2014/main" id="{F44204C5-EC44-C1E2-F096-95FC636655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D617B4-27DC-26D6-5245-417306C870AF}"/>
              </a:ext>
            </a:extLst>
          </p:cNvPr>
          <p:cNvSpPr>
            <a:spLocks noGrp="1"/>
          </p:cNvSpPr>
          <p:nvPr>
            <p:ph type="sldNum" sz="quarter" idx="12"/>
          </p:nvPr>
        </p:nvSpPr>
        <p:spPr/>
        <p:txBody>
          <a:bodyPr/>
          <a:lstStyle/>
          <a:p>
            <a:fld id="{A65A5C87-DF58-40C8-B092-1DE63DB4547E}" type="slidenum">
              <a:rPr lang="en-US" dirty="0"/>
              <a:t>17</a:t>
            </a:fld>
            <a:endParaRPr lang="en-US"/>
          </a:p>
        </p:txBody>
      </p:sp>
    </p:spTree>
    <p:extLst>
      <p:ext uri="{BB962C8B-B14F-4D97-AF65-F5344CB8AC3E}">
        <p14:creationId xmlns:p14="http://schemas.microsoft.com/office/powerpoint/2010/main" val="22767245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2E769-0B4A-2A9E-CC9A-14402BE78DF0}"/>
              </a:ext>
            </a:extLst>
          </p:cNvPr>
          <p:cNvSpPr>
            <a:spLocks noGrp="1"/>
          </p:cNvSpPr>
          <p:nvPr>
            <p:ph type="title"/>
          </p:nvPr>
        </p:nvSpPr>
        <p:spPr/>
        <p:txBody>
          <a:bodyPr/>
          <a:lstStyle/>
          <a:p>
            <a:r>
              <a:rPr lang="en-GB" sz="4400">
                <a:latin typeface="Aptos Display"/>
              </a:rPr>
              <a:t>Partnerships and Operational Growth</a:t>
            </a:r>
            <a:endParaRPr lang="en-US"/>
          </a:p>
        </p:txBody>
      </p:sp>
      <p:sp>
        <p:nvSpPr>
          <p:cNvPr id="3" name="Content Placeholder 2">
            <a:extLst>
              <a:ext uri="{FF2B5EF4-FFF2-40B4-BE49-F238E27FC236}">
                <a16:creationId xmlns:a16="http://schemas.microsoft.com/office/drawing/2014/main" id="{FA7A4EB3-B7ED-FD7F-AC59-B514E7BF3DCD}"/>
              </a:ext>
            </a:extLst>
          </p:cNvPr>
          <p:cNvSpPr>
            <a:spLocks noGrp="1"/>
          </p:cNvSpPr>
          <p:nvPr>
            <p:ph idx="1"/>
          </p:nvPr>
        </p:nvSpPr>
        <p:spPr/>
        <p:txBody>
          <a:bodyPr vert="horz" lIns="91440" tIns="45720" rIns="91440" bIns="45720" rtlCol="0" anchor="t">
            <a:normAutofit fontScale="85000" lnSpcReduction="20000"/>
          </a:bodyPr>
          <a:lstStyle/>
          <a:p>
            <a:pPr>
              <a:lnSpc>
                <a:spcPct val="90000"/>
              </a:lnSpc>
              <a:buFont typeface="Arial"/>
              <a:buChar char="•"/>
            </a:pPr>
            <a:r>
              <a:rPr lang="en-GB" sz="2200">
                <a:latin typeface="Aptos"/>
              </a:rPr>
              <a:t>Partnerships play a key role in the operational success of Pitch Side Player Care.</a:t>
            </a:r>
          </a:p>
          <a:p>
            <a:pPr>
              <a:lnSpc>
                <a:spcPct val="90000"/>
              </a:lnSpc>
              <a:buFont typeface="Arial"/>
              <a:buChar char="•"/>
            </a:pPr>
            <a:r>
              <a:rPr lang="en-GB" sz="2200">
                <a:latin typeface="Aptos"/>
              </a:rPr>
              <a:t>The business will aim to establish partnerships with grassroots football clubs, local leagues and community sports organisations to ensure consistent demand for services. These partnerships help create long-term relationships and predictable service schedules.</a:t>
            </a:r>
          </a:p>
          <a:p>
            <a:pPr>
              <a:lnSpc>
                <a:spcPct val="90000"/>
              </a:lnSpc>
              <a:buFont typeface="Arial"/>
              <a:buChar char="•"/>
            </a:pPr>
            <a:r>
              <a:rPr lang="en-GB" sz="2200">
                <a:latin typeface="Aptos"/>
              </a:rPr>
              <a:t>Collaboration with local healthcare providers and sports facilities may also support operations by providing treatment spaces for rehabilitation sessions when required.</a:t>
            </a:r>
          </a:p>
          <a:p>
            <a:pPr>
              <a:lnSpc>
                <a:spcPct val="90000"/>
              </a:lnSpc>
              <a:buFont typeface="Arial"/>
              <a:buChar char="•"/>
            </a:pPr>
            <a:r>
              <a:rPr lang="en-GB" sz="2200">
                <a:latin typeface="Aptos"/>
              </a:rPr>
              <a:t>Over time, the business may expand its operational reach by working with additional sports such as rugby, hockey or community fitness organisations. Expanding into other sports would increase the potential customer base while maintaining the core physiotherapy service model.</a:t>
            </a:r>
          </a:p>
          <a:p>
            <a:pPr>
              <a:lnSpc>
                <a:spcPct val="90000"/>
              </a:lnSpc>
              <a:buFont typeface="Arial"/>
              <a:buChar char="•"/>
            </a:pPr>
            <a:r>
              <a:rPr lang="en-GB" sz="2200">
                <a:latin typeface="Aptos"/>
              </a:rPr>
              <a:t>By building strong partnerships and maintaining efficient service delivery, Pitch Side Player Care can develop a sustainable operational structure capable of supporting long-term business growth.</a:t>
            </a:r>
            <a:endParaRPr lang="en-GB"/>
          </a:p>
        </p:txBody>
      </p:sp>
      <p:sp>
        <p:nvSpPr>
          <p:cNvPr id="4" name="Date Placeholder 3">
            <a:extLst>
              <a:ext uri="{FF2B5EF4-FFF2-40B4-BE49-F238E27FC236}">
                <a16:creationId xmlns:a16="http://schemas.microsoft.com/office/drawing/2014/main" id="{713123F9-A7FE-8753-A499-A3F30DE9B849}"/>
              </a:ext>
            </a:extLst>
          </p:cNvPr>
          <p:cNvSpPr>
            <a:spLocks noGrp="1"/>
          </p:cNvSpPr>
          <p:nvPr>
            <p:ph type="dt" sz="half" idx="10"/>
          </p:nvPr>
        </p:nvSpPr>
        <p:spPr/>
        <p:txBody>
          <a:bodyPr/>
          <a:lstStyle/>
          <a:p>
            <a:fld id="{553FA7C5-9B10-4B4C-9077-4BBF87FC4905}" type="datetime1">
              <a:t>3/8/2026</a:t>
            </a:fld>
            <a:endParaRPr lang="en-US"/>
          </a:p>
        </p:txBody>
      </p:sp>
      <p:sp>
        <p:nvSpPr>
          <p:cNvPr id="5" name="Footer Placeholder 4">
            <a:extLst>
              <a:ext uri="{FF2B5EF4-FFF2-40B4-BE49-F238E27FC236}">
                <a16:creationId xmlns:a16="http://schemas.microsoft.com/office/drawing/2014/main" id="{4944C32D-325F-10EC-07DA-532EB97CF2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D975E4-2422-864F-6209-AB4E1D5E260C}"/>
              </a:ext>
            </a:extLst>
          </p:cNvPr>
          <p:cNvSpPr>
            <a:spLocks noGrp="1"/>
          </p:cNvSpPr>
          <p:nvPr>
            <p:ph type="sldNum" sz="quarter" idx="12"/>
          </p:nvPr>
        </p:nvSpPr>
        <p:spPr/>
        <p:txBody>
          <a:bodyPr/>
          <a:lstStyle/>
          <a:p>
            <a:fld id="{A65A5C87-DF58-40C8-B092-1DE63DB4547E}" type="slidenum">
              <a:rPr lang="en-US" dirty="0"/>
              <a:t>18</a:t>
            </a:fld>
            <a:endParaRPr lang="en-US"/>
          </a:p>
        </p:txBody>
      </p:sp>
    </p:spTree>
    <p:extLst>
      <p:ext uri="{BB962C8B-B14F-4D97-AF65-F5344CB8AC3E}">
        <p14:creationId xmlns:p14="http://schemas.microsoft.com/office/powerpoint/2010/main" val="32452841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B46DE-D331-A6B9-A6D9-53B6F175AC65}"/>
              </a:ext>
            </a:extLst>
          </p:cNvPr>
          <p:cNvSpPr>
            <a:spLocks noGrp="1"/>
          </p:cNvSpPr>
          <p:nvPr>
            <p:ph type="ctrTitle"/>
          </p:nvPr>
        </p:nvSpPr>
        <p:spPr>
          <a:xfrm>
            <a:off x="576072" y="1124712"/>
            <a:ext cx="11036808" cy="3172968"/>
          </a:xfrm>
        </p:spPr>
        <p:txBody>
          <a:bodyPr anchor="b">
            <a:normAutofit fontScale="90000"/>
          </a:bodyPr>
          <a:lstStyle/>
          <a:p>
            <a:r>
              <a:rPr lang="en-GB" dirty="0"/>
              <a:t>Financial Overviews- </a:t>
            </a:r>
            <a:r>
              <a:rPr lang="en-GB"/>
              <a:t>Bailey Wright</a:t>
            </a:r>
            <a:r>
              <a:rPr lang="en-GB" dirty="0"/>
              <a:t>               2224298</a:t>
            </a:r>
          </a:p>
        </p:txBody>
      </p:sp>
      <p:sp>
        <p:nvSpPr>
          <p:cNvPr id="15" name="Date Placeholder 3">
            <a:extLst>
              <a:ext uri="{FF2B5EF4-FFF2-40B4-BE49-F238E27FC236}">
                <a16:creationId xmlns:a16="http://schemas.microsoft.com/office/drawing/2014/main" id="{56F9309A-F78E-6268-7F67-AA4D8E444385}"/>
              </a:ext>
            </a:extLst>
          </p:cNvPr>
          <p:cNvSpPr>
            <a:spLocks noGrp="1"/>
          </p:cNvSpPr>
          <p:nvPr>
            <p:ph type="dt" sz="half" idx="10"/>
          </p:nvPr>
        </p:nvSpPr>
        <p:spPr>
          <a:xfrm>
            <a:off x="576072" y="6356350"/>
            <a:ext cx="2743200" cy="365125"/>
          </a:xfrm>
        </p:spPr>
        <p:txBody>
          <a:bodyPr/>
          <a:lstStyle/>
          <a:p>
            <a:pPr>
              <a:spcAft>
                <a:spcPts val="600"/>
              </a:spcAft>
            </a:pPr>
            <a:fld id="{A00C32D5-3820-4106-A156-4724328B901D}" type="datetime1">
              <a:pPr>
                <a:spcAft>
                  <a:spcPts val="600"/>
                </a:spcAft>
              </a:pPr>
              <a:t>3/8/2026</a:t>
            </a:fld>
            <a:endParaRPr lang="en-US"/>
          </a:p>
        </p:txBody>
      </p:sp>
      <p:sp>
        <p:nvSpPr>
          <p:cNvPr id="17" name="Footer Placeholder 4">
            <a:extLst>
              <a:ext uri="{FF2B5EF4-FFF2-40B4-BE49-F238E27FC236}">
                <a16:creationId xmlns:a16="http://schemas.microsoft.com/office/drawing/2014/main" id="{E8D0D1A1-9AF8-D304-0B74-D9773277F493}"/>
              </a:ext>
            </a:extLst>
          </p:cNvPr>
          <p:cNvSpPr>
            <a:spLocks noGrp="1"/>
          </p:cNvSpPr>
          <p:nvPr>
            <p:ph type="ftr" sz="quarter" idx="11"/>
          </p:nvPr>
        </p:nvSpPr>
        <p:spPr>
          <a:xfrm>
            <a:off x="4038600" y="6356350"/>
            <a:ext cx="4114800" cy="365125"/>
          </a:xfrm>
        </p:spPr>
        <p:txBody>
          <a:bodyPr/>
          <a:lstStyle/>
          <a:p>
            <a:endParaRPr lang="en-US"/>
          </a:p>
        </p:txBody>
      </p:sp>
      <p:sp>
        <p:nvSpPr>
          <p:cNvPr id="19" name="Slide Number Placeholder 5">
            <a:extLst>
              <a:ext uri="{FF2B5EF4-FFF2-40B4-BE49-F238E27FC236}">
                <a16:creationId xmlns:a16="http://schemas.microsoft.com/office/drawing/2014/main" id="{59267ECC-ECD7-1CDA-38C4-2D47D2689198}"/>
              </a:ext>
            </a:extLst>
          </p:cNvPr>
          <p:cNvSpPr>
            <a:spLocks noGrp="1"/>
          </p:cNvSpPr>
          <p:nvPr>
            <p:ph type="sldNum" sz="quarter" idx="12"/>
          </p:nvPr>
        </p:nvSpPr>
        <p:spPr>
          <a:xfrm>
            <a:off x="8869680" y="6356350"/>
            <a:ext cx="2743200" cy="365125"/>
          </a:xfrm>
        </p:spPr>
        <p:txBody>
          <a:bodyPr/>
          <a:lstStyle/>
          <a:p>
            <a:pPr>
              <a:spcAft>
                <a:spcPts val="600"/>
              </a:spcAft>
            </a:pPr>
            <a:fld id="{A65A5C87-DF58-40C8-B092-1DE63DB4547E}" type="slidenum">
              <a:rPr lang="en-US" dirty="0"/>
              <a:pPr>
                <a:spcAft>
                  <a:spcPts val="600"/>
                </a:spcAft>
              </a:pPr>
              <a:t>19</a:t>
            </a:fld>
            <a:endParaRPr lang="en-US"/>
          </a:p>
        </p:txBody>
      </p:sp>
    </p:spTree>
    <p:extLst>
      <p:ext uri="{BB962C8B-B14F-4D97-AF65-F5344CB8AC3E}">
        <p14:creationId xmlns:p14="http://schemas.microsoft.com/office/powerpoint/2010/main" val="29639246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E8605-D0F1-2E9B-0239-9A5A32C12F0C}"/>
              </a:ext>
            </a:extLst>
          </p:cNvPr>
          <p:cNvSpPr>
            <a:spLocks noGrp="1"/>
          </p:cNvSpPr>
          <p:nvPr>
            <p:ph type="title"/>
          </p:nvPr>
        </p:nvSpPr>
        <p:spPr>
          <a:xfrm>
            <a:off x="1115568" y="548640"/>
            <a:ext cx="10168128" cy="1179576"/>
          </a:xfrm>
        </p:spPr>
        <p:txBody>
          <a:bodyPr anchor="ctr">
            <a:normAutofit/>
          </a:bodyPr>
          <a:lstStyle/>
          <a:p>
            <a:r>
              <a:rPr lang="en-US"/>
              <a:t>Financial Model – Shared Service</a:t>
            </a:r>
            <a:endParaRPr lang="en-GB"/>
          </a:p>
          <a:p>
            <a:endParaRPr lang="en-GB"/>
          </a:p>
        </p:txBody>
      </p:sp>
      <p:sp>
        <p:nvSpPr>
          <p:cNvPr id="4" name="Date Placeholder 3">
            <a:extLst>
              <a:ext uri="{FF2B5EF4-FFF2-40B4-BE49-F238E27FC236}">
                <a16:creationId xmlns:a16="http://schemas.microsoft.com/office/drawing/2014/main" id="{CAEB7764-243D-BE1E-B3EE-26290596F0A0}"/>
              </a:ext>
            </a:extLst>
          </p:cNvPr>
          <p:cNvSpPr>
            <a:spLocks noGrp="1"/>
          </p:cNvSpPr>
          <p:nvPr>
            <p:ph type="dt" sz="half" idx="10"/>
          </p:nvPr>
        </p:nvSpPr>
        <p:spPr>
          <a:xfrm>
            <a:off x="1115568" y="6356350"/>
            <a:ext cx="2743200" cy="365125"/>
          </a:xfrm>
        </p:spPr>
        <p:txBody>
          <a:bodyPr anchor="ctr">
            <a:normAutofit/>
          </a:bodyPr>
          <a:lstStyle/>
          <a:p>
            <a:pPr>
              <a:spcAft>
                <a:spcPts val="600"/>
              </a:spcAft>
            </a:pPr>
            <a:fld id="{4FCC29B1-9890-4D29-9C41-D71D763EA3DE}" type="datetime1">
              <a:rPr lang="en-GB"/>
              <a:pPr>
                <a:spcAft>
                  <a:spcPts val="600"/>
                </a:spcAft>
              </a:pPr>
              <a:t>08/03/2026</a:t>
            </a:fld>
            <a:endParaRPr lang="en-US"/>
          </a:p>
        </p:txBody>
      </p:sp>
      <p:sp>
        <p:nvSpPr>
          <p:cNvPr id="16" name="Footer Placeholder 4">
            <a:extLst>
              <a:ext uri="{FF2B5EF4-FFF2-40B4-BE49-F238E27FC236}">
                <a16:creationId xmlns:a16="http://schemas.microsoft.com/office/drawing/2014/main" id="{42E6314B-C148-2BDC-E6FA-8B921B1056E5}"/>
              </a:ext>
            </a:extLst>
          </p:cNvPr>
          <p:cNvSpPr>
            <a:spLocks noGrp="1"/>
          </p:cNvSpPr>
          <p:nvPr>
            <p:ph type="ftr" sz="quarter" idx="11"/>
          </p:nvPr>
        </p:nvSpPr>
        <p:spPr>
          <a:xfrm>
            <a:off x="4038600" y="5925030"/>
            <a:ext cx="4114800" cy="1227765"/>
          </a:xfrm>
        </p:spPr>
        <p:txBody>
          <a:bodyPr/>
          <a:lstStyle/>
          <a:p>
            <a:r>
              <a:rPr lang="en-US" sz="1800">
                <a:latin typeface="Calibri"/>
                <a:ea typeface="Calibri"/>
                <a:cs typeface="Calibri"/>
              </a:rPr>
              <a:t>(Watson &amp; Minns Lowe, 2023; Chartered Society of Physiotherapy, 2025)</a:t>
            </a:r>
            <a:endParaRPr lang="en-US"/>
          </a:p>
          <a:p>
            <a:endParaRPr lang="en-US"/>
          </a:p>
        </p:txBody>
      </p:sp>
      <p:sp>
        <p:nvSpPr>
          <p:cNvPr id="6" name="Slide Number Placeholder 5">
            <a:extLst>
              <a:ext uri="{FF2B5EF4-FFF2-40B4-BE49-F238E27FC236}">
                <a16:creationId xmlns:a16="http://schemas.microsoft.com/office/drawing/2014/main" id="{0DA40FC1-4D4C-9F66-7E29-C7926980685C}"/>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20</a:t>
            </a:fld>
            <a:endParaRPr lang="en-US"/>
          </a:p>
        </p:txBody>
      </p:sp>
      <p:graphicFrame>
        <p:nvGraphicFramePr>
          <p:cNvPr id="17" name="Content Placeholder 2">
            <a:extLst>
              <a:ext uri="{FF2B5EF4-FFF2-40B4-BE49-F238E27FC236}">
                <a16:creationId xmlns:a16="http://schemas.microsoft.com/office/drawing/2014/main" id="{3142D427-E1C7-3CBA-F880-7EC3B0BD6F16}"/>
              </a:ext>
            </a:extLst>
          </p:cNvPr>
          <p:cNvGraphicFramePr>
            <a:graphicFrameLocks noGrp="1"/>
          </p:cNvGraphicFramePr>
          <p:nvPr>
            <p:ph idx="1"/>
            <p:extLst>
              <p:ext uri="{D42A27DB-BD31-4B8C-83A1-F6EECF244321}">
                <p14:modId xmlns:p14="http://schemas.microsoft.com/office/powerpoint/2010/main" val="714446357"/>
              </p:ext>
            </p:extLst>
          </p:nvPr>
        </p:nvGraphicFramePr>
        <p:xfrm>
          <a:off x="1115568" y="2161722"/>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1796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05DDF-83CD-37BF-5207-102E409F9AD9}"/>
              </a:ext>
            </a:extLst>
          </p:cNvPr>
          <p:cNvSpPr>
            <a:spLocks noGrp="1"/>
          </p:cNvSpPr>
          <p:nvPr>
            <p:ph type="title"/>
          </p:nvPr>
        </p:nvSpPr>
        <p:spPr>
          <a:xfrm>
            <a:off x="1115568" y="548640"/>
            <a:ext cx="10168128" cy="1179576"/>
          </a:xfrm>
        </p:spPr>
        <p:txBody>
          <a:bodyPr anchor="ctr">
            <a:normAutofit/>
          </a:bodyPr>
          <a:lstStyle/>
          <a:p>
            <a:r>
              <a:rPr lang="en-US"/>
              <a:t>Financial Forecast (Year 1)</a:t>
            </a:r>
            <a:endParaRPr lang="en-GB"/>
          </a:p>
          <a:p>
            <a:endParaRPr lang="en-GB"/>
          </a:p>
        </p:txBody>
      </p:sp>
      <p:sp>
        <p:nvSpPr>
          <p:cNvPr id="3" name="Content Placeholder 2">
            <a:extLst>
              <a:ext uri="{FF2B5EF4-FFF2-40B4-BE49-F238E27FC236}">
                <a16:creationId xmlns:a16="http://schemas.microsoft.com/office/drawing/2014/main" id="{A586352B-AC63-1D6D-83A0-678DC19C02CB}"/>
              </a:ext>
            </a:extLst>
          </p:cNvPr>
          <p:cNvSpPr>
            <a:spLocks noGrp="1"/>
          </p:cNvSpPr>
          <p:nvPr>
            <p:ph sz="half" idx="1"/>
          </p:nvPr>
        </p:nvSpPr>
        <p:spPr>
          <a:xfrm>
            <a:off x="1115568" y="2478024"/>
            <a:ext cx="4937760" cy="3694176"/>
          </a:xfrm>
        </p:spPr>
        <p:txBody>
          <a:bodyPr vert="horz" lIns="91440" tIns="45720" rIns="91440" bIns="45720" rtlCol="0">
            <a:normAutofit/>
          </a:bodyPr>
          <a:lstStyle/>
          <a:p>
            <a:pPr>
              <a:lnSpc>
                <a:spcPct val="100000"/>
              </a:lnSpc>
              <a:spcBef>
                <a:spcPct val="20000"/>
              </a:spcBef>
            </a:pPr>
            <a:r>
              <a:rPr lang="en-US" sz="2400"/>
              <a:t>Projected Financial Performance</a:t>
            </a:r>
          </a:p>
          <a:p>
            <a:pPr>
              <a:lnSpc>
                <a:spcPct val="100000"/>
              </a:lnSpc>
              <a:spcBef>
                <a:spcPct val="20000"/>
              </a:spcBef>
            </a:pPr>
            <a:r>
              <a:rPr lang="en-US" sz="2400"/>
              <a:t>Estimated partner clubs: </a:t>
            </a:r>
            <a:r>
              <a:rPr lang="en-GB" sz="2400"/>
              <a:t>roughly 8</a:t>
            </a:r>
            <a:endParaRPr lang="en-US" sz="2400"/>
          </a:p>
          <a:p>
            <a:pPr>
              <a:lnSpc>
                <a:spcPct val="100000"/>
              </a:lnSpc>
              <a:spcBef>
                <a:spcPct val="20000"/>
              </a:spcBef>
            </a:pPr>
            <a:r>
              <a:rPr lang="en-US" sz="2400"/>
              <a:t>Average matches per club: </a:t>
            </a:r>
            <a:r>
              <a:rPr lang="en-GB" sz="2400"/>
              <a:t>roughly 20</a:t>
            </a:r>
            <a:endParaRPr lang="en-US" sz="2400"/>
          </a:p>
          <a:p>
            <a:pPr>
              <a:lnSpc>
                <a:spcPct val="100000"/>
              </a:lnSpc>
              <a:spcBef>
                <a:spcPct val="20000"/>
              </a:spcBef>
            </a:pPr>
            <a:r>
              <a:rPr lang="en-US" sz="2400"/>
              <a:t>Projected revenue ≈ £23,000</a:t>
            </a:r>
          </a:p>
          <a:p>
            <a:pPr>
              <a:lnSpc>
                <a:spcPct val="100000"/>
              </a:lnSpc>
              <a:spcBef>
                <a:spcPct val="20000"/>
              </a:spcBef>
            </a:pPr>
            <a:r>
              <a:rPr lang="en-US" sz="2400"/>
              <a:t>Estimated costs ≈ £13,000</a:t>
            </a:r>
          </a:p>
          <a:p>
            <a:pPr>
              <a:lnSpc>
                <a:spcPct val="100000"/>
              </a:lnSpc>
              <a:spcBef>
                <a:spcPct val="20000"/>
              </a:spcBef>
            </a:pPr>
            <a:r>
              <a:rPr lang="en-US" sz="2400"/>
              <a:t>Expected profit ≈ £10,000</a:t>
            </a:r>
            <a:endParaRPr lang="en-GB" sz="2400"/>
          </a:p>
        </p:txBody>
      </p:sp>
      <p:pic>
        <p:nvPicPr>
          <p:cNvPr id="7" name="Picture 6" descr="Financial graphs - Graphically Speaking">
            <a:extLst>
              <a:ext uri="{FF2B5EF4-FFF2-40B4-BE49-F238E27FC236}">
                <a16:creationId xmlns:a16="http://schemas.microsoft.com/office/drawing/2014/main" id="{B4486979-B357-F59B-271C-006996930505}"/>
              </a:ext>
            </a:extLst>
          </p:cNvPr>
          <p:cNvPicPr>
            <a:picLocks noChangeAspect="1"/>
          </p:cNvPicPr>
          <p:nvPr/>
        </p:nvPicPr>
        <p:blipFill>
          <a:blip r:embed="rId2"/>
          <a:srcRect b="9416"/>
          <a:stretch>
            <a:fillRect/>
          </a:stretch>
        </p:blipFill>
        <p:spPr>
          <a:xfrm>
            <a:off x="6345936" y="2478024"/>
            <a:ext cx="4937760" cy="3694176"/>
          </a:xfrm>
          <a:prstGeom prst="rect">
            <a:avLst/>
          </a:prstGeom>
          <a:noFill/>
        </p:spPr>
      </p:pic>
      <p:sp>
        <p:nvSpPr>
          <p:cNvPr id="4" name="Date Placeholder 3">
            <a:extLst>
              <a:ext uri="{FF2B5EF4-FFF2-40B4-BE49-F238E27FC236}">
                <a16:creationId xmlns:a16="http://schemas.microsoft.com/office/drawing/2014/main" id="{B2A89AB4-C24E-7611-C3A5-40993EBE501D}"/>
              </a:ext>
            </a:extLst>
          </p:cNvPr>
          <p:cNvSpPr>
            <a:spLocks noGrp="1"/>
          </p:cNvSpPr>
          <p:nvPr>
            <p:ph type="dt" sz="half" idx="10"/>
          </p:nvPr>
        </p:nvSpPr>
        <p:spPr>
          <a:xfrm>
            <a:off x="1115568" y="6356350"/>
            <a:ext cx="2743200" cy="365125"/>
          </a:xfrm>
        </p:spPr>
        <p:txBody>
          <a:bodyPr anchor="ctr">
            <a:normAutofit/>
          </a:bodyPr>
          <a:lstStyle/>
          <a:p>
            <a:pPr>
              <a:spcAft>
                <a:spcPts val="600"/>
              </a:spcAft>
            </a:pPr>
            <a:fld id="{AA5E7C9B-61AE-47DA-A0F1-EBED05A5FDC5}" type="datetime1">
              <a:rPr lang="en-GB"/>
              <a:pPr>
                <a:spcAft>
                  <a:spcPts val="600"/>
                </a:spcAft>
              </a:pPr>
              <a:t>08/03/2026</a:t>
            </a:fld>
            <a:endParaRPr lang="en-US"/>
          </a:p>
        </p:txBody>
      </p:sp>
      <p:sp>
        <p:nvSpPr>
          <p:cNvPr id="20" name="Footer Placeholder 5">
            <a:extLst>
              <a:ext uri="{FF2B5EF4-FFF2-40B4-BE49-F238E27FC236}">
                <a16:creationId xmlns:a16="http://schemas.microsoft.com/office/drawing/2014/main" id="{1CCE27B8-D264-433A-7492-CB5697DFD6AD}"/>
              </a:ext>
            </a:extLst>
          </p:cNvPr>
          <p:cNvSpPr>
            <a:spLocks noGrp="1"/>
          </p:cNvSpPr>
          <p:nvPr>
            <p:ph type="ftr" sz="quarter" idx="11"/>
          </p:nvPr>
        </p:nvSpPr>
        <p:spPr>
          <a:xfrm>
            <a:off x="4038600" y="6356350"/>
            <a:ext cx="4114800" cy="365125"/>
          </a:xfrm>
        </p:spPr>
        <p:txBody>
          <a:bodyPr/>
          <a:lstStyle/>
          <a:p>
            <a:r>
              <a:rPr lang="en-US" sz="1800">
                <a:latin typeface="Calibri"/>
                <a:ea typeface="Calibri"/>
                <a:cs typeface="Calibri"/>
              </a:rPr>
              <a:t>(Sport England, 2023; Chartered Society of Physiotherapy, 2025)</a:t>
            </a:r>
            <a:endParaRPr lang="en-US"/>
          </a:p>
          <a:p>
            <a:endParaRPr lang="en-US"/>
          </a:p>
        </p:txBody>
      </p:sp>
      <p:sp>
        <p:nvSpPr>
          <p:cNvPr id="6" name="Slide Number Placeholder 5">
            <a:extLst>
              <a:ext uri="{FF2B5EF4-FFF2-40B4-BE49-F238E27FC236}">
                <a16:creationId xmlns:a16="http://schemas.microsoft.com/office/drawing/2014/main" id="{F9F48B05-86C6-D86F-B2A5-79C978E4C289}"/>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21</a:t>
            </a:fld>
            <a:endParaRPr lang="en-US"/>
          </a:p>
        </p:txBody>
      </p:sp>
    </p:spTree>
    <p:extLst>
      <p:ext uri="{BB962C8B-B14F-4D97-AF65-F5344CB8AC3E}">
        <p14:creationId xmlns:p14="http://schemas.microsoft.com/office/powerpoint/2010/main" val="27758640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02EF9-4DA9-41F5-7204-63BE3D785CC9}"/>
              </a:ext>
            </a:extLst>
          </p:cNvPr>
          <p:cNvSpPr>
            <a:spLocks noGrp="1"/>
          </p:cNvSpPr>
          <p:nvPr>
            <p:ph type="title"/>
          </p:nvPr>
        </p:nvSpPr>
        <p:spPr>
          <a:xfrm>
            <a:off x="1115568" y="548640"/>
            <a:ext cx="10168128" cy="1179576"/>
          </a:xfrm>
        </p:spPr>
        <p:txBody>
          <a:bodyPr anchor="ctr">
            <a:normAutofit/>
          </a:bodyPr>
          <a:lstStyle/>
          <a:p>
            <a:r>
              <a:rPr lang="en-US"/>
              <a:t>Break-even Analysis</a:t>
            </a:r>
            <a:endParaRPr lang="en-GB"/>
          </a:p>
          <a:p>
            <a:endParaRPr lang="en-GB"/>
          </a:p>
        </p:txBody>
      </p:sp>
      <p:pic>
        <p:nvPicPr>
          <p:cNvPr id="7" name="Content Placeholder 6" descr="chart2.png">
            <a:extLst>
              <a:ext uri="{FF2B5EF4-FFF2-40B4-BE49-F238E27FC236}">
                <a16:creationId xmlns:a16="http://schemas.microsoft.com/office/drawing/2014/main" id="{76D588B3-757A-23AE-ECD7-3E027EBD4496}"/>
              </a:ext>
            </a:extLst>
          </p:cNvPr>
          <p:cNvPicPr>
            <a:picLocks noGrp="1" noChangeAspect="1"/>
          </p:cNvPicPr>
          <p:nvPr>
            <p:ph sz="half" idx="1"/>
          </p:nvPr>
        </p:nvPicPr>
        <p:blipFill>
          <a:blip r:embed="rId2"/>
          <a:srcRect t="918" r="-3" b="2231"/>
          <a:stretch>
            <a:fillRect/>
          </a:stretch>
        </p:blipFill>
        <p:spPr>
          <a:xfrm>
            <a:off x="1115568" y="2478024"/>
            <a:ext cx="4937760" cy="3694176"/>
          </a:xfrm>
          <a:prstGeom prst="rect">
            <a:avLst/>
          </a:prstGeom>
          <a:noFill/>
        </p:spPr>
      </p:pic>
      <p:sp>
        <p:nvSpPr>
          <p:cNvPr id="12" name="Text Placeholder 3">
            <a:extLst>
              <a:ext uri="{FF2B5EF4-FFF2-40B4-BE49-F238E27FC236}">
                <a16:creationId xmlns:a16="http://schemas.microsoft.com/office/drawing/2014/main" id="{91CB34EE-AB05-D622-922E-4F7EBE718AD6}"/>
              </a:ext>
            </a:extLst>
          </p:cNvPr>
          <p:cNvSpPr>
            <a:spLocks noGrp="1"/>
          </p:cNvSpPr>
          <p:nvPr>
            <p:ph sz="half" idx="2"/>
          </p:nvPr>
        </p:nvSpPr>
        <p:spPr>
          <a:xfrm>
            <a:off x="6345936" y="2478024"/>
            <a:ext cx="4937760" cy="3694176"/>
          </a:xfrm>
        </p:spPr>
        <p:txBody>
          <a:bodyPr vert="horz" lIns="91440" tIns="45720" rIns="91440" bIns="45720" rtlCol="0">
            <a:normAutofit/>
          </a:bodyPr>
          <a:lstStyle/>
          <a:p>
            <a:pPr>
              <a:spcBef>
                <a:spcPts val="0"/>
              </a:spcBef>
              <a:spcAft>
                <a:spcPts val="600"/>
              </a:spcAft>
            </a:pPr>
            <a:r>
              <a:rPr lang="en-US" sz="2600"/>
              <a:t>Key Figures</a:t>
            </a:r>
          </a:p>
          <a:p>
            <a:pPr>
              <a:spcBef>
                <a:spcPts val="0"/>
              </a:spcBef>
              <a:spcAft>
                <a:spcPts val="600"/>
              </a:spcAft>
            </a:pPr>
            <a:r>
              <a:rPr lang="en-US" sz="2600"/>
              <a:t>Fixed start-up costs ≈ £7,000</a:t>
            </a:r>
          </a:p>
          <a:p>
            <a:pPr>
              <a:spcBef>
                <a:spcPts val="0"/>
              </a:spcBef>
              <a:spcAft>
                <a:spcPts val="600"/>
              </a:spcAft>
            </a:pPr>
            <a:r>
              <a:rPr lang="en-US" sz="2600"/>
              <a:t>Revenue per session ≈ £100</a:t>
            </a:r>
          </a:p>
          <a:p>
            <a:pPr>
              <a:spcBef>
                <a:spcPts val="0"/>
              </a:spcBef>
              <a:spcAft>
                <a:spcPts val="600"/>
              </a:spcAft>
            </a:pPr>
            <a:r>
              <a:rPr lang="en-US" sz="2600"/>
              <a:t>Cost per session ≈ £40</a:t>
            </a:r>
          </a:p>
          <a:p>
            <a:pPr>
              <a:spcBef>
                <a:spcPts val="0"/>
              </a:spcBef>
              <a:spcAft>
                <a:spcPts val="600"/>
              </a:spcAft>
            </a:pPr>
            <a:r>
              <a:rPr lang="en-US" sz="2600"/>
              <a:t>Break-even ≈ 117 sessions</a:t>
            </a:r>
          </a:p>
          <a:p>
            <a:pPr>
              <a:spcBef>
                <a:spcPts val="0"/>
              </a:spcBef>
              <a:spcAft>
                <a:spcPts val="600"/>
              </a:spcAft>
            </a:pPr>
            <a:r>
              <a:rPr lang="en-US" sz="2600"/>
              <a:t>8 clubs × 20 matches ≈ 160 sessions</a:t>
            </a:r>
          </a:p>
        </p:txBody>
      </p:sp>
      <p:sp>
        <p:nvSpPr>
          <p:cNvPr id="4" name="Date Placeholder 3">
            <a:extLst>
              <a:ext uri="{FF2B5EF4-FFF2-40B4-BE49-F238E27FC236}">
                <a16:creationId xmlns:a16="http://schemas.microsoft.com/office/drawing/2014/main" id="{5EB76DC0-6A02-7524-61AD-3052A0D1578C}"/>
              </a:ext>
            </a:extLst>
          </p:cNvPr>
          <p:cNvSpPr>
            <a:spLocks noGrp="1"/>
          </p:cNvSpPr>
          <p:nvPr>
            <p:ph type="dt" sz="half" idx="10"/>
          </p:nvPr>
        </p:nvSpPr>
        <p:spPr>
          <a:xfrm>
            <a:off x="1115568" y="6356350"/>
            <a:ext cx="2743200" cy="365125"/>
          </a:xfrm>
        </p:spPr>
        <p:txBody>
          <a:bodyPr anchor="ctr">
            <a:normAutofit/>
          </a:bodyPr>
          <a:lstStyle/>
          <a:p>
            <a:pPr>
              <a:spcAft>
                <a:spcPts val="600"/>
              </a:spcAft>
            </a:pPr>
            <a:fld id="{CB1D899C-C9D3-4A2B-9DC9-825818469D7B}" type="datetime1">
              <a:pPr>
                <a:spcAft>
                  <a:spcPts val="600"/>
                </a:spcAft>
              </a:pPr>
              <a:t>3/8/2026</a:t>
            </a:fld>
            <a:endParaRPr lang="en-US"/>
          </a:p>
        </p:txBody>
      </p:sp>
      <p:sp>
        <p:nvSpPr>
          <p:cNvPr id="19" name="Footer Placeholder 5">
            <a:extLst>
              <a:ext uri="{FF2B5EF4-FFF2-40B4-BE49-F238E27FC236}">
                <a16:creationId xmlns:a16="http://schemas.microsoft.com/office/drawing/2014/main" id="{F03120AD-9AE8-51EE-0698-829BF3348455}"/>
              </a:ext>
            </a:extLst>
          </p:cNvPr>
          <p:cNvSpPr>
            <a:spLocks noGrp="1"/>
          </p:cNvSpPr>
          <p:nvPr>
            <p:ph type="ftr" sz="quarter" idx="11"/>
          </p:nvPr>
        </p:nvSpPr>
        <p:spPr>
          <a:xfrm>
            <a:off x="4038600" y="6687029"/>
            <a:ext cx="4114800" cy="91955"/>
          </a:xfrm>
        </p:spPr>
        <p:txBody>
          <a:bodyPr/>
          <a:lstStyle/>
          <a:p>
            <a:r>
              <a:rPr lang="en-US" sz="1800">
                <a:latin typeface="Calibri"/>
                <a:ea typeface="Calibri"/>
                <a:cs typeface="Calibri"/>
              </a:rPr>
              <a:t>(Ekstrand, Hägglund &amp; Waldén, 2011; Gurau et al., 2023)</a:t>
            </a:r>
            <a:endParaRPr lang="en-US"/>
          </a:p>
          <a:p>
            <a:endParaRPr lang="en-US"/>
          </a:p>
        </p:txBody>
      </p:sp>
      <p:sp>
        <p:nvSpPr>
          <p:cNvPr id="6" name="Slide Number Placeholder 5">
            <a:extLst>
              <a:ext uri="{FF2B5EF4-FFF2-40B4-BE49-F238E27FC236}">
                <a16:creationId xmlns:a16="http://schemas.microsoft.com/office/drawing/2014/main" id="{36835C5A-716F-23C6-5115-5A12C12F2D87}"/>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22</a:t>
            </a:fld>
            <a:endParaRPr lang="en-US"/>
          </a:p>
        </p:txBody>
      </p:sp>
    </p:spTree>
    <p:extLst>
      <p:ext uri="{BB962C8B-B14F-4D97-AF65-F5344CB8AC3E}">
        <p14:creationId xmlns:p14="http://schemas.microsoft.com/office/powerpoint/2010/main" val="10600426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45B3D-BDB9-CFB6-7C37-9C68A71E7F91}"/>
              </a:ext>
            </a:extLst>
          </p:cNvPr>
          <p:cNvSpPr>
            <a:spLocks noGrp="1"/>
          </p:cNvSpPr>
          <p:nvPr>
            <p:ph type="title"/>
          </p:nvPr>
        </p:nvSpPr>
        <p:spPr>
          <a:xfrm>
            <a:off x="7531610" y="365125"/>
            <a:ext cx="3822189" cy="1899912"/>
          </a:xfrm>
        </p:spPr>
        <p:txBody>
          <a:bodyPr>
            <a:normAutofit/>
          </a:bodyPr>
          <a:lstStyle/>
          <a:p>
            <a:r>
              <a:rPr lang="en-GB" sz="4000"/>
              <a:t>Sales and Marketing- Joe</a:t>
            </a:r>
          </a:p>
        </p:txBody>
      </p:sp>
      <p:sp>
        <p:nvSpPr>
          <p:cNvPr id="3" name="Content Placeholder 2">
            <a:extLst>
              <a:ext uri="{FF2B5EF4-FFF2-40B4-BE49-F238E27FC236}">
                <a16:creationId xmlns:a16="http://schemas.microsoft.com/office/drawing/2014/main" id="{AFBD47B6-35A8-BF3B-CDCA-CCE88D278E1E}"/>
              </a:ext>
            </a:extLst>
          </p:cNvPr>
          <p:cNvSpPr>
            <a:spLocks noGrp="1"/>
          </p:cNvSpPr>
          <p:nvPr>
            <p:ph idx="1"/>
          </p:nvPr>
        </p:nvSpPr>
        <p:spPr>
          <a:xfrm>
            <a:off x="770888" y="2434201"/>
            <a:ext cx="10582911" cy="3742762"/>
          </a:xfrm>
        </p:spPr>
        <p:txBody>
          <a:bodyPr vert="horz" lIns="91440" tIns="45720" rIns="91440" bIns="45720" rtlCol="0" anchor="t">
            <a:normAutofit/>
          </a:bodyPr>
          <a:lstStyle/>
          <a:p>
            <a:r>
              <a:rPr lang="en-GB" sz="1100">
                <a:ea typeface="+mn-lt"/>
                <a:cs typeface="+mn-lt"/>
              </a:rPr>
              <a:t>Sales and Marketing Channels</a:t>
            </a:r>
            <a:endParaRPr lang="en-GB" sz="1100"/>
          </a:p>
          <a:p>
            <a:r>
              <a:rPr lang="en-GB" sz="1100">
                <a:ea typeface="+mn-lt"/>
                <a:cs typeface="+mn-lt"/>
              </a:rPr>
              <a:t>Direct engagement with grassroots football clubs through email, phone contact and meetings with club managers and committees.</a:t>
            </a:r>
            <a:endParaRPr lang="en-GB" sz="1100"/>
          </a:p>
          <a:p>
            <a:r>
              <a:rPr lang="en-GB" sz="1100">
                <a:ea typeface="+mn-lt"/>
                <a:cs typeface="+mn-lt"/>
              </a:rPr>
              <a:t>Partnerships with local football leagues and County Football Associations to increase credibility and reach multiple clubs.</a:t>
            </a:r>
            <a:endParaRPr lang="en-GB" sz="1100"/>
          </a:p>
          <a:p>
            <a:r>
              <a:rPr lang="en-GB" sz="1100">
                <a:ea typeface="+mn-lt"/>
                <a:cs typeface="+mn-lt"/>
              </a:rPr>
              <a:t>Social media marketing using Instagram and Facebook to target grassroots football players, coaches and volunteers.</a:t>
            </a:r>
            <a:endParaRPr lang="en-GB" sz="1100"/>
          </a:p>
          <a:p>
            <a:r>
              <a:rPr lang="en-GB" sz="1100">
                <a:ea typeface="+mn-lt"/>
                <a:cs typeface="+mn-lt"/>
              </a:rPr>
              <a:t>Delivery of injury-prevention workshops to demonstrate expertise and build relationships with clubs.</a:t>
            </a:r>
            <a:endParaRPr lang="en-GB" sz="1100"/>
          </a:p>
          <a:p>
            <a:r>
              <a:rPr lang="en-GB" sz="1100">
                <a:ea typeface="+mn-lt"/>
                <a:cs typeface="+mn-lt"/>
              </a:rPr>
              <a:t>Marketing Mix (4Ps)</a:t>
            </a:r>
            <a:endParaRPr lang="en-GB" sz="1100"/>
          </a:p>
          <a:p>
            <a:r>
              <a:rPr lang="en-GB" sz="1100">
                <a:ea typeface="+mn-lt"/>
                <a:cs typeface="+mn-lt"/>
              </a:rPr>
              <a:t>Product: Shared physiotherapy and player welfare service for grassroots football clubs.</a:t>
            </a:r>
            <a:endParaRPr lang="en-GB" sz="1100"/>
          </a:p>
          <a:p>
            <a:r>
              <a:rPr lang="en-GB" sz="1100">
                <a:ea typeface="+mn-lt"/>
                <a:cs typeface="+mn-lt"/>
              </a:rPr>
              <a:t>Price: Affordable subscription-based packages allowing clubs to share medical support.</a:t>
            </a:r>
            <a:endParaRPr lang="en-GB" sz="1100"/>
          </a:p>
          <a:p>
            <a:r>
              <a:rPr lang="en-GB" sz="1100">
                <a:ea typeface="+mn-lt"/>
                <a:cs typeface="+mn-lt"/>
              </a:rPr>
              <a:t>Place: Services delivered directly at training sessions and match days.</a:t>
            </a:r>
            <a:endParaRPr lang="en-GB" sz="1100"/>
          </a:p>
          <a:p>
            <a:r>
              <a:rPr lang="en-GB" sz="1100">
                <a:ea typeface="+mn-lt"/>
                <a:cs typeface="+mn-lt"/>
              </a:rPr>
              <a:t>Promotion: Social media promotion, partnerships with football organisations and community engagement.</a:t>
            </a:r>
            <a:endParaRPr lang="en-GB" sz="1100"/>
          </a:p>
          <a:p>
            <a:r>
              <a:rPr lang="en-GB" sz="1100">
                <a:ea typeface="+mn-lt"/>
                <a:cs typeface="+mn-lt"/>
              </a:rPr>
              <a:t>(American Marketing Association, 2022)</a:t>
            </a:r>
            <a:endParaRPr lang="en-GB" sz="1100" i="1"/>
          </a:p>
          <a:p>
            <a:endParaRPr lang="en-GB" sz="800"/>
          </a:p>
        </p:txBody>
      </p:sp>
    </p:spTree>
    <p:extLst>
      <p:ext uri="{BB962C8B-B14F-4D97-AF65-F5344CB8AC3E}">
        <p14:creationId xmlns:p14="http://schemas.microsoft.com/office/powerpoint/2010/main" val="36567587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30DC5-8A29-8454-F817-6CFE6A474821}"/>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Launch and strategy promotion</a:t>
            </a:r>
          </a:p>
        </p:txBody>
      </p:sp>
      <p:sp>
        <p:nvSpPr>
          <p:cNvPr id="3" name="Content Placeholder 2">
            <a:extLst>
              <a:ext uri="{FF2B5EF4-FFF2-40B4-BE49-F238E27FC236}">
                <a16:creationId xmlns:a16="http://schemas.microsoft.com/office/drawing/2014/main" id="{C90884AD-5C84-8673-F714-D206267B05C9}"/>
              </a:ext>
            </a:extLst>
          </p:cNvPr>
          <p:cNvSpPr>
            <a:spLocks noGrp="1"/>
          </p:cNvSpPr>
          <p:nvPr>
            <p:ph idx="1"/>
          </p:nvPr>
        </p:nvSpPr>
        <p:spPr>
          <a:xfrm>
            <a:off x="6172200" y="804672"/>
            <a:ext cx="5221224" cy="5230368"/>
          </a:xfrm>
        </p:spPr>
        <p:txBody>
          <a:bodyPr vert="horz" lIns="91440" tIns="45720" rIns="91440" bIns="45720" rtlCol="0" anchor="ctr">
            <a:normAutofit lnSpcReduction="10000"/>
          </a:bodyPr>
          <a:lstStyle/>
          <a:p>
            <a:r>
              <a:rPr lang="en-US" sz="1500">
                <a:solidFill>
                  <a:schemeClr val="tx2"/>
                </a:solidFill>
                <a:ea typeface="+mn-lt"/>
                <a:cs typeface="+mn-lt"/>
              </a:rPr>
              <a:t>A pilot </a:t>
            </a:r>
            <a:r>
              <a:rPr lang="en-US" sz="1500" err="1">
                <a:solidFill>
                  <a:schemeClr val="tx2"/>
                </a:solidFill>
                <a:ea typeface="+mn-lt"/>
                <a:cs typeface="+mn-lt"/>
              </a:rPr>
              <a:t>programme</a:t>
            </a:r>
            <a:r>
              <a:rPr lang="en-US" sz="1500">
                <a:solidFill>
                  <a:schemeClr val="tx2"/>
                </a:solidFill>
                <a:ea typeface="+mn-lt"/>
                <a:cs typeface="+mn-lt"/>
              </a:rPr>
              <a:t> will be introduced with a small number of grassroots clubs to demonstrate the effectiveness of the service.</a:t>
            </a:r>
            <a:endParaRPr lang="en-US" sz="1500">
              <a:solidFill>
                <a:schemeClr val="tx2"/>
              </a:solidFill>
            </a:endParaRPr>
          </a:p>
          <a:p>
            <a:r>
              <a:rPr lang="en-US" sz="1500">
                <a:solidFill>
                  <a:schemeClr val="tx2"/>
                </a:solidFill>
                <a:ea typeface="+mn-lt"/>
                <a:cs typeface="+mn-lt"/>
              </a:rPr>
              <a:t>Introductory promotional offers such as discounted sessions or free injury-prevention workshops.</a:t>
            </a:r>
            <a:endParaRPr lang="en-US" sz="1500">
              <a:solidFill>
                <a:schemeClr val="tx2"/>
              </a:solidFill>
            </a:endParaRPr>
          </a:p>
          <a:p>
            <a:r>
              <a:rPr lang="en-US" sz="1500">
                <a:solidFill>
                  <a:schemeClr val="tx2"/>
                </a:solidFill>
                <a:ea typeface="+mn-lt"/>
                <a:cs typeface="+mn-lt"/>
              </a:rPr>
              <a:t>Social media awareness campaigns highlighting the importance of injury prevention and player welfare.</a:t>
            </a:r>
            <a:endParaRPr lang="en-US" sz="1500">
              <a:solidFill>
                <a:schemeClr val="tx2"/>
              </a:solidFill>
            </a:endParaRPr>
          </a:p>
          <a:p>
            <a:r>
              <a:rPr lang="en-US" sz="1500">
                <a:solidFill>
                  <a:schemeClr val="tx2"/>
                </a:solidFill>
                <a:ea typeface="+mn-lt"/>
                <a:cs typeface="+mn-lt"/>
              </a:rPr>
              <a:t>Networking at local football events, tournaments and coaching courses to build relationships with clubs.</a:t>
            </a:r>
            <a:endParaRPr lang="en-US" sz="1500">
              <a:solidFill>
                <a:schemeClr val="tx2"/>
              </a:solidFill>
            </a:endParaRPr>
          </a:p>
          <a:p>
            <a:r>
              <a:rPr lang="en-US" sz="1500">
                <a:solidFill>
                  <a:schemeClr val="tx2"/>
                </a:solidFill>
                <a:ea typeface="+mn-lt"/>
                <a:cs typeface="+mn-lt"/>
              </a:rPr>
              <a:t>Managing Customer Expectations</a:t>
            </a:r>
            <a:endParaRPr lang="en-US" sz="1500">
              <a:solidFill>
                <a:schemeClr val="tx2"/>
              </a:solidFill>
            </a:endParaRPr>
          </a:p>
          <a:p>
            <a:r>
              <a:rPr lang="en-US" sz="1500">
                <a:solidFill>
                  <a:schemeClr val="tx2"/>
                </a:solidFill>
                <a:ea typeface="+mn-lt"/>
                <a:cs typeface="+mn-lt"/>
              </a:rPr>
              <a:t>Clear communication of service packages, response times and service availability.</a:t>
            </a:r>
            <a:endParaRPr lang="en-US" sz="1500">
              <a:solidFill>
                <a:schemeClr val="tx2"/>
              </a:solidFill>
            </a:endParaRPr>
          </a:p>
          <a:p>
            <a:r>
              <a:rPr lang="en-US" sz="1500">
                <a:solidFill>
                  <a:schemeClr val="tx2"/>
                </a:solidFill>
                <a:ea typeface="+mn-lt"/>
                <a:cs typeface="+mn-lt"/>
              </a:rPr>
              <a:t>Transparent explanation of service scope and professional responsibilities.</a:t>
            </a:r>
            <a:endParaRPr lang="en-US" sz="1500">
              <a:solidFill>
                <a:schemeClr val="tx2"/>
              </a:solidFill>
            </a:endParaRPr>
          </a:p>
          <a:p>
            <a:r>
              <a:rPr lang="en-US" sz="1500">
                <a:solidFill>
                  <a:schemeClr val="tx2"/>
                </a:solidFill>
                <a:ea typeface="+mn-lt"/>
                <a:cs typeface="+mn-lt"/>
              </a:rPr>
              <a:t>Regular feedback surveys from clubs and players to evaluate service quality and improve delivery.</a:t>
            </a:r>
            <a:endParaRPr lang="en-US" sz="1500">
              <a:solidFill>
                <a:schemeClr val="tx2"/>
              </a:solidFill>
            </a:endParaRPr>
          </a:p>
          <a:p>
            <a:r>
              <a:rPr lang="en-US" sz="1500">
                <a:solidFill>
                  <a:schemeClr val="tx2"/>
                </a:solidFill>
                <a:ea typeface="+mn-lt"/>
                <a:cs typeface="+mn-lt"/>
              </a:rPr>
              <a:t>(Investopedia, n.d.)</a:t>
            </a:r>
            <a:endParaRPr lang="en-US" sz="1500" i="1">
              <a:solidFill>
                <a:schemeClr val="tx2"/>
              </a:solidFill>
            </a:endParaRPr>
          </a:p>
          <a:p>
            <a:endParaRPr lang="en-US" sz="1500">
              <a:solidFill>
                <a:schemeClr val="tx2"/>
              </a:solidFill>
            </a:endParaRPr>
          </a:p>
        </p:txBody>
      </p:sp>
    </p:spTree>
    <p:extLst>
      <p:ext uri="{BB962C8B-B14F-4D97-AF65-F5344CB8AC3E}">
        <p14:creationId xmlns:p14="http://schemas.microsoft.com/office/powerpoint/2010/main" val="23657781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692AD-963B-651E-F554-60E453557FD3}"/>
              </a:ext>
            </a:extLst>
          </p:cNvPr>
          <p:cNvSpPr>
            <a:spLocks noGrp="1"/>
          </p:cNvSpPr>
          <p:nvPr>
            <p:ph type="title"/>
          </p:nvPr>
        </p:nvSpPr>
        <p:spPr>
          <a:xfrm>
            <a:off x="1137685" y="4382033"/>
            <a:ext cx="4006780" cy="1405992"/>
          </a:xfrm>
        </p:spPr>
        <p:txBody>
          <a:bodyPr anchor="b">
            <a:normAutofit fontScale="90000"/>
          </a:bodyPr>
          <a:lstStyle/>
          <a:p>
            <a:r>
              <a:rPr lang="en-US">
                <a:solidFill>
                  <a:schemeClr val="tx1">
                    <a:lumMod val="85000"/>
                    <a:lumOff val="15000"/>
                  </a:schemeClr>
                </a:solidFill>
                <a:ea typeface="+mj-lt"/>
                <a:cs typeface="+mj-lt"/>
              </a:rPr>
              <a:t>Customer Information and Branding</a:t>
            </a:r>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79905031-F231-B8B0-F153-85A14B73713E}"/>
              </a:ext>
            </a:extLst>
          </p:cNvPr>
          <p:cNvSpPr>
            <a:spLocks noGrp="1"/>
          </p:cNvSpPr>
          <p:nvPr>
            <p:ph idx="1"/>
          </p:nvPr>
        </p:nvSpPr>
        <p:spPr>
          <a:xfrm>
            <a:off x="5625830" y="2301575"/>
            <a:ext cx="5402877" cy="4177654"/>
          </a:xfrm>
        </p:spPr>
        <p:txBody>
          <a:bodyPr vert="horz" lIns="91440" tIns="45720" rIns="91440" bIns="45720" rtlCol="0" anchor="t">
            <a:normAutofit fontScale="77500" lnSpcReduction="20000"/>
          </a:bodyPr>
          <a:lstStyle/>
          <a:p>
            <a:r>
              <a:rPr lang="en-US" sz="1600">
                <a:solidFill>
                  <a:schemeClr val="tx1">
                    <a:lumMod val="85000"/>
                    <a:lumOff val="15000"/>
                  </a:schemeClr>
                </a:solidFill>
                <a:ea typeface="+mn-lt"/>
                <a:cs typeface="+mn-lt"/>
              </a:rPr>
              <a:t>Use of a Customer Relationship Management (CRM) system to record club contacts, bookings and service use.</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Secure digital records of player injury assessments and rehabilitation plans.</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Compliance with UK GDPR regulations to ensure personal data is stored and managed responsibly.</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Branding and Identity</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Development of a professional brand identity for </a:t>
            </a:r>
            <a:r>
              <a:rPr lang="en-US" sz="1600" err="1">
                <a:solidFill>
                  <a:schemeClr val="tx1">
                    <a:lumMod val="85000"/>
                    <a:lumOff val="15000"/>
                  </a:schemeClr>
                </a:solidFill>
                <a:ea typeface="+mn-lt"/>
                <a:cs typeface="+mn-lt"/>
              </a:rPr>
              <a:t>PitchSide</a:t>
            </a:r>
            <a:r>
              <a:rPr lang="en-US" sz="1600">
                <a:solidFill>
                  <a:schemeClr val="tx1">
                    <a:lumMod val="85000"/>
                    <a:lumOff val="15000"/>
                  </a:schemeClr>
                </a:solidFill>
                <a:ea typeface="+mn-lt"/>
                <a:cs typeface="+mn-lt"/>
              </a:rPr>
              <a:t> Player Care to build trust with grassroots football clubs.</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Branding will include:</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A modern logo combining football and healthcare imagery</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Consistent </a:t>
            </a:r>
            <a:r>
              <a:rPr lang="en-US" sz="1600" err="1">
                <a:solidFill>
                  <a:schemeClr val="tx1">
                    <a:lumMod val="85000"/>
                    <a:lumOff val="15000"/>
                  </a:schemeClr>
                </a:solidFill>
                <a:ea typeface="+mn-lt"/>
                <a:cs typeface="+mn-lt"/>
              </a:rPr>
              <a:t>colour</a:t>
            </a:r>
            <a:r>
              <a:rPr lang="en-US" sz="1600">
                <a:solidFill>
                  <a:schemeClr val="tx1">
                    <a:lumMod val="85000"/>
                    <a:lumOff val="15000"/>
                  </a:schemeClr>
                </a:solidFill>
                <a:ea typeface="+mn-lt"/>
                <a:cs typeface="+mn-lt"/>
              </a:rPr>
              <a:t> scheme and typography across marketing materials</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Branded clothing and pitch-side equipment to increase visibility and professionalism.</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(VCMO, n.d.)</a:t>
            </a:r>
            <a:endParaRPr lang="en-US" sz="1600" i="1">
              <a:solidFill>
                <a:schemeClr val="tx1">
                  <a:lumMod val="85000"/>
                  <a:lumOff val="15000"/>
                </a:schemeClr>
              </a:solidFill>
            </a:endParaRPr>
          </a:p>
          <a:p>
            <a:endParaRPr lang="en-US" sz="1600">
              <a:solidFill>
                <a:schemeClr val="tx1">
                  <a:lumMod val="85000"/>
                  <a:lumOff val="15000"/>
                </a:schemeClr>
              </a:solidFill>
            </a:endParaRPr>
          </a:p>
        </p:txBody>
      </p:sp>
    </p:spTree>
    <p:extLst>
      <p:ext uri="{BB962C8B-B14F-4D97-AF65-F5344CB8AC3E}">
        <p14:creationId xmlns:p14="http://schemas.microsoft.com/office/powerpoint/2010/main" val="8925418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96E53-5495-5C64-CACB-80DC3BC10DDA}"/>
              </a:ext>
            </a:extLst>
          </p:cNvPr>
          <p:cNvSpPr>
            <a:spLocks noGrp="1"/>
          </p:cNvSpPr>
          <p:nvPr>
            <p:ph type="title"/>
          </p:nvPr>
        </p:nvSpPr>
        <p:spPr/>
        <p:txBody>
          <a:bodyPr/>
          <a:lstStyle/>
          <a:p>
            <a:r>
              <a:rPr lang="en-GB"/>
              <a:t>Reference list (business overview)</a:t>
            </a:r>
          </a:p>
        </p:txBody>
      </p:sp>
      <p:sp>
        <p:nvSpPr>
          <p:cNvPr id="3" name="Content Placeholder 2">
            <a:extLst>
              <a:ext uri="{FF2B5EF4-FFF2-40B4-BE49-F238E27FC236}">
                <a16:creationId xmlns:a16="http://schemas.microsoft.com/office/drawing/2014/main" id="{3D317505-D5D0-FEED-98FC-8FF36817FA20}"/>
              </a:ext>
            </a:extLst>
          </p:cNvPr>
          <p:cNvSpPr>
            <a:spLocks noGrp="1"/>
          </p:cNvSpPr>
          <p:nvPr>
            <p:ph idx="1"/>
          </p:nvPr>
        </p:nvSpPr>
        <p:spPr>
          <a:xfrm>
            <a:off x="83356" y="2067301"/>
            <a:ext cx="12065020" cy="4618303"/>
          </a:xfrm>
        </p:spPr>
        <p:txBody>
          <a:bodyPr vert="horz" lIns="91440" tIns="45720" rIns="91440" bIns="45720" rtlCol="0" anchor="t">
            <a:normAutofit/>
          </a:bodyPr>
          <a:lstStyle/>
          <a:p>
            <a:r>
              <a:rPr lang="en-GB" sz="2000">
                <a:ea typeface="+mn-lt"/>
                <a:cs typeface="+mn-lt"/>
              </a:rPr>
              <a:t>Bahr, R. and </a:t>
            </a:r>
            <a:r>
              <a:rPr lang="en-GB" sz="2000" err="1">
                <a:ea typeface="+mn-lt"/>
                <a:cs typeface="+mn-lt"/>
              </a:rPr>
              <a:t>Krosshaug</a:t>
            </a:r>
            <a:r>
              <a:rPr lang="en-GB" sz="2000">
                <a:ea typeface="+mn-lt"/>
                <a:cs typeface="+mn-lt"/>
              </a:rPr>
              <a:t>, T., 2005. Understanding injury mechanisms: a key component of preventing injuries in sport. </a:t>
            </a:r>
            <a:r>
              <a:rPr lang="en-GB" sz="2000" i="1">
                <a:ea typeface="+mn-lt"/>
                <a:cs typeface="+mn-lt"/>
              </a:rPr>
              <a:t>British Journal of Sports Medicine.</a:t>
            </a:r>
            <a:endParaRPr lang="en-GB" sz="2000">
              <a:ea typeface="+mn-lt"/>
              <a:cs typeface="+mn-lt"/>
            </a:endParaRPr>
          </a:p>
          <a:p>
            <a:r>
              <a:rPr lang="en-GB" sz="2000">
                <a:ea typeface="+mn-lt"/>
                <a:cs typeface="+mn-lt"/>
              </a:rPr>
              <a:t>Ekstrand, J., Hägglund, M. and </a:t>
            </a:r>
            <a:r>
              <a:rPr lang="en-GB" sz="2000" err="1">
                <a:ea typeface="+mn-lt"/>
                <a:cs typeface="+mn-lt"/>
              </a:rPr>
              <a:t>Waldén</a:t>
            </a:r>
            <a:r>
              <a:rPr lang="en-GB" sz="2000">
                <a:ea typeface="+mn-lt"/>
                <a:cs typeface="+mn-lt"/>
              </a:rPr>
              <a:t>, M., 2011. Injury incidence and injury patterns in professional football: the UEFA injury study. </a:t>
            </a:r>
            <a:r>
              <a:rPr lang="en-GB" sz="2000" i="1">
                <a:ea typeface="+mn-lt"/>
                <a:cs typeface="+mn-lt"/>
              </a:rPr>
              <a:t>British Journal of Sports Medicine.</a:t>
            </a:r>
          </a:p>
          <a:p>
            <a:r>
              <a:rPr lang="en-GB" sz="2000">
                <a:ea typeface="+mn-lt"/>
                <a:cs typeface="+mn-lt"/>
              </a:rPr>
              <a:t>Football Association (FA), 2023. </a:t>
            </a:r>
            <a:r>
              <a:rPr lang="en-GB" sz="2000" i="1">
                <a:ea typeface="+mn-lt"/>
                <a:cs typeface="+mn-lt"/>
              </a:rPr>
              <a:t>Grassroots Football Participation Report</a:t>
            </a:r>
            <a:r>
              <a:rPr lang="en-GB" sz="2000">
                <a:ea typeface="+mn-lt"/>
                <a:cs typeface="+mn-lt"/>
              </a:rPr>
              <a:t>. London: The FA.</a:t>
            </a:r>
          </a:p>
          <a:p>
            <a:r>
              <a:rPr lang="en-GB" sz="2000">
                <a:ea typeface="+mn-lt"/>
                <a:cs typeface="+mn-lt"/>
              </a:rPr>
              <a:t>Hootman, J., Dick, R. and Agel, J., 2007. Epidemiology of collegiate injuries for 15 sports. </a:t>
            </a:r>
            <a:r>
              <a:rPr lang="en-GB" sz="2000" i="1">
                <a:ea typeface="+mn-lt"/>
                <a:cs typeface="+mn-lt"/>
              </a:rPr>
              <a:t>Journal of Athletic Training.</a:t>
            </a:r>
            <a:endParaRPr lang="en-GB" sz="2000">
              <a:ea typeface="+mn-lt"/>
              <a:cs typeface="+mn-lt"/>
            </a:endParaRPr>
          </a:p>
          <a:p>
            <a:r>
              <a:rPr lang="en-GB" sz="2000">
                <a:ea typeface="+mn-lt"/>
                <a:cs typeface="+mn-lt"/>
              </a:rPr>
              <a:t>Sport England, 2023. </a:t>
            </a:r>
            <a:r>
              <a:rPr lang="en-GB" sz="2000" i="1">
                <a:ea typeface="+mn-lt"/>
                <a:cs typeface="+mn-lt"/>
              </a:rPr>
              <a:t>Active Lives Adult Survey</a:t>
            </a:r>
            <a:r>
              <a:rPr lang="en-GB" sz="2000">
                <a:ea typeface="+mn-lt"/>
                <a:cs typeface="+mn-lt"/>
              </a:rPr>
              <a:t>. London: Sport England.</a:t>
            </a:r>
            <a:endParaRPr lang="en-GB" sz="2000" i="1">
              <a:ea typeface="+mn-lt"/>
              <a:cs typeface="+mn-lt"/>
            </a:endParaRPr>
          </a:p>
        </p:txBody>
      </p:sp>
      <p:sp>
        <p:nvSpPr>
          <p:cNvPr id="4" name="Date Placeholder 3">
            <a:extLst>
              <a:ext uri="{FF2B5EF4-FFF2-40B4-BE49-F238E27FC236}">
                <a16:creationId xmlns:a16="http://schemas.microsoft.com/office/drawing/2014/main" id="{F4370F9A-330D-1207-C35E-87A0AD67D878}"/>
              </a:ext>
            </a:extLst>
          </p:cNvPr>
          <p:cNvSpPr>
            <a:spLocks noGrp="1"/>
          </p:cNvSpPr>
          <p:nvPr>
            <p:ph type="dt" sz="half" idx="10"/>
          </p:nvPr>
        </p:nvSpPr>
        <p:spPr/>
        <p:txBody>
          <a:bodyPr/>
          <a:lstStyle/>
          <a:p>
            <a:fld id="{EA510BE2-F7C3-4946-B089-312F4E41AEDF}" type="datetime1">
              <a:rPr lang="en-GB"/>
              <a:t>08/03/2026</a:t>
            </a:fld>
            <a:endParaRPr lang="en-US"/>
          </a:p>
        </p:txBody>
      </p:sp>
      <p:sp>
        <p:nvSpPr>
          <p:cNvPr id="5" name="Footer Placeholder 4">
            <a:extLst>
              <a:ext uri="{FF2B5EF4-FFF2-40B4-BE49-F238E27FC236}">
                <a16:creationId xmlns:a16="http://schemas.microsoft.com/office/drawing/2014/main" id="{56149DD2-4A12-4C60-EDF0-75F0129936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2595AA-A417-6229-302A-51156D86BE75}"/>
              </a:ext>
            </a:extLst>
          </p:cNvPr>
          <p:cNvSpPr>
            <a:spLocks noGrp="1"/>
          </p:cNvSpPr>
          <p:nvPr>
            <p:ph type="sldNum" sz="quarter" idx="12"/>
          </p:nvPr>
        </p:nvSpPr>
        <p:spPr/>
        <p:txBody>
          <a:bodyPr/>
          <a:lstStyle/>
          <a:p>
            <a:fld id="{A65A5C87-DF58-40C8-B092-1DE63DB4547E}" type="slidenum">
              <a:rPr lang="en-US" dirty="0"/>
              <a:t>26</a:t>
            </a:fld>
            <a:endParaRPr lang="en-US"/>
          </a:p>
        </p:txBody>
      </p:sp>
    </p:spTree>
    <p:extLst>
      <p:ext uri="{BB962C8B-B14F-4D97-AF65-F5344CB8AC3E}">
        <p14:creationId xmlns:p14="http://schemas.microsoft.com/office/powerpoint/2010/main" val="1322386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B189-D8C7-8A00-FB12-BB929F8C5388}"/>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References </a:t>
            </a:r>
          </a:p>
        </p:txBody>
      </p:sp>
      <p:sp>
        <p:nvSpPr>
          <p:cNvPr id="3" name="Content Placeholder 2">
            <a:extLst>
              <a:ext uri="{FF2B5EF4-FFF2-40B4-BE49-F238E27FC236}">
                <a16:creationId xmlns:a16="http://schemas.microsoft.com/office/drawing/2014/main" id="{3612C1F5-651B-46BF-6711-232B0329EE25}"/>
              </a:ext>
            </a:extLst>
          </p:cNvPr>
          <p:cNvSpPr>
            <a:spLocks noGrp="1"/>
          </p:cNvSpPr>
          <p:nvPr>
            <p:ph idx="1"/>
          </p:nvPr>
        </p:nvSpPr>
        <p:spPr>
          <a:xfrm>
            <a:off x="1155548" y="2217343"/>
            <a:ext cx="9880893" cy="3959619"/>
          </a:xfrm>
        </p:spPr>
        <p:txBody>
          <a:bodyPr vert="horz" lIns="91440" tIns="45720" rIns="91440" bIns="45720" rtlCol="0">
            <a:normAutofit lnSpcReduction="10000"/>
          </a:bodyPr>
          <a:lstStyle/>
          <a:p>
            <a:r>
              <a:rPr lang="en-GB" sz="2400">
                <a:latin typeface="Times New Roman"/>
                <a:cs typeface="Times New Roman"/>
              </a:rPr>
              <a:t>American Marketing Association (2022). </a:t>
            </a:r>
            <a:r>
              <a:rPr lang="en-GB" sz="2400" i="1">
                <a:latin typeface="Times New Roman"/>
                <a:cs typeface="Times New Roman"/>
              </a:rPr>
              <a:t>The Four Ps of Marketing</a:t>
            </a:r>
            <a:r>
              <a:rPr lang="en-GB" sz="2400">
                <a:latin typeface="Times New Roman"/>
                <a:cs typeface="Times New Roman"/>
              </a:rPr>
              <a:t>. [online] American Marketing Association. Available at: </a:t>
            </a:r>
            <a:r>
              <a:rPr lang="en-GB" sz="2400">
                <a:latin typeface="Times New Roman"/>
                <a:cs typeface="Times New Roman"/>
                <a:hlinkClick r:id="rId2"/>
              </a:rPr>
              <a:t>https://www.ama.org/marketing-news/the-four-ps-of-marketing/</a:t>
            </a:r>
            <a:r>
              <a:rPr lang="en-GB" sz="2400">
                <a:latin typeface="Times New Roman"/>
                <a:cs typeface="Times New Roman"/>
              </a:rPr>
              <a:t>.</a:t>
            </a:r>
            <a:endParaRPr lang="en-GB" sz="2400"/>
          </a:p>
          <a:p>
            <a:r>
              <a:rPr lang="en-GB" sz="2400">
                <a:latin typeface="Times New Roman"/>
                <a:cs typeface="Times New Roman"/>
              </a:rPr>
              <a:t>Twin, A. (2024). </a:t>
            </a:r>
            <a:r>
              <a:rPr lang="en-GB" sz="2400" i="1">
                <a:latin typeface="Times New Roman"/>
                <a:cs typeface="Times New Roman"/>
              </a:rPr>
              <a:t>4 Ps of marketing: What they are &amp; how to use them successfully</a:t>
            </a:r>
            <a:r>
              <a:rPr lang="en-GB" sz="2400">
                <a:latin typeface="Times New Roman"/>
                <a:cs typeface="Times New Roman"/>
              </a:rPr>
              <a:t>. [online] Investopedia. Available at: </a:t>
            </a:r>
            <a:r>
              <a:rPr lang="en-GB" sz="2400">
                <a:latin typeface="Times New Roman"/>
                <a:cs typeface="Times New Roman"/>
                <a:hlinkClick r:id="rId3"/>
              </a:rPr>
              <a:t>https://www.investopedia.com/terms/f/four-ps.asp</a:t>
            </a:r>
            <a:r>
              <a:rPr lang="en-GB" sz="2400">
                <a:latin typeface="Times New Roman"/>
                <a:cs typeface="Times New Roman"/>
              </a:rPr>
              <a:t>.</a:t>
            </a:r>
            <a:endParaRPr lang="en-GB" sz="2400"/>
          </a:p>
          <a:p>
            <a:r>
              <a:rPr lang="en-GB" sz="2400">
                <a:latin typeface="Times New Roman"/>
                <a:cs typeface="Times New Roman"/>
              </a:rPr>
              <a:t>VCMO (2024). </a:t>
            </a:r>
            <a:r>
              <a:rPr lang="en-GB" sz="2400" i="1">
                <a:latin typeface="Times New Roman"/>
                <a:cs typeface="Times New Roman"/>
              </a:rPr>
              <a:t>What is the 4Ps Model - A Marketing Definition | VCMO</a:t>
            </a:r>
            <a:r>
              <a:rPr lang="en-GB" sz="2400">
                <a:latin typeface="Times New Roman"/>
                <a:cs typeface="Times New Roman"/>
              </a:rPr>
              <a:t>. [online] </a:t>
            </a:r>
            <a:r>
              <a:rPr lang="en-GB" sz="2400">
                <a:latin typeface="Times New Roman"/>
                <a:cs typeface="Times New Roman"/>
                <a:hlinkClick r:id="rId4"/>
              </a:rPr>
              <a:t>www.vcmo.uk</a:t>
            </a:r>
            <a:r>
              <a:rPr lang="en-GB" sz="2400">
                <a:latin typeface="Times New Roman"/>
                <a:cs typeface="Times New Roman"/>
              </a:rPr>
              <a:t>. Available at: </a:t>
            </a:r>
            <a:r>
              <a:rPr lang="en-GB" sz="2400">
                <a:latin typeface="Times New Roman"/>
                <a:cs typeface="Times New Roman"/>
                <a:hlinkClick r:id="rId5"/>
              </a:rPr>
              <a:t>https://www.vcmo.uk/resources/glossary/what-is-4ps-model-marketing</a:t>
            </a:r>
            <a:r>
              <a:rPr lang="en-GB" sz="2400">
                <a:latin typeface="Times New Roman"/>
                <a:cs typeface="Times New Roman"/>
              </a:rPr>
              <a:t>.</a:t>
            </a:r>
            <a:endParaRPr lang="en-GB" sz="2400"/>
          </a:p>
          <a:p>
            <a:endParaRPr lang="en-GB" sz="2400"/>
          </a:p>
        </p:txBody>
      </p:sp>
    </p:spTree>
    <p:extLst>
      <p:ext uri="{BB962C8B-B14F-4D97-AF65-F5344CB8AC3E}">
        <p14:creationId xmlns:p14="http://schemas.microsoft.com/office/powerpoint/2010/main" val="19687876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6B3D8-7687-1682-B75D-92E46A80EE70}"/>
              </a:ext>
            </a:extLst>
          </p:cNvPr>
          <p:cNvSpPr>
            <a:spLocks noGrp="1"/>
          </p:cNvSpPr>
          <p:nvPr>
            <p:ph type="title"/>
          </p:nvPr>
        </p:nvSpPr>
        <p:spPr/>
        <p:txBody>
          <a:bodyPr/>
          <a:lstStyle/>
          <a:p>
            <a:r>
              <a:rPr lang="en-GB">
                <a:latin typeface="Times New Roman"/>
                <a:cs typeface="Times New Roman"/>
              </a:rPr>
              <a:t>Market Research Reference List</a:t>
            </a:r>
          </a:p>
        </p:txBody>
      </p:sp>
      <p:sp>
        <p:nvSpPr>
          <p:cNvPr id="3" name="Content Placeholder 2">
            <a:extLst>
              <a:ext uri="{FF2B5EF4-FFF2-40B4-BE49-F238E27FC236}">
                <a16:creationId xmlns:a16="http://schemas.microsoft.com/office/drawing/2014/main" id="{6E96371D-D277-4917-56DB-92E8FCAF86DD}"/>
              </a:ext>
            </a:extLst>
          </p:cNvPr>
          <p:cNvSpPr>
            <a:spLocks noGrp="1"/>
          </p:cNvSpPr>
          <p:nvPr>
            <p:ph idx="1"/>
          </p:nvPr>
        </p:nvSpPr>
        <p:spPr/>
        <p:txBody>
          <a:bodyPr vert="horz" lIns="91440" tIns="45720" rIns="91440" bIns="45720" rtlCol="0" anchor="t">
            <a:normAutofit fontScale="32500" lnSpcReduction="20000"/>
          </a:bodyPr>
          <a:lstStyle/>
          <a:p>
            <a:r>
              <a:rPr lang="en-GB">
                <a:latin typeface="Times New Roman"/>
                <a:ea typeface="+mn-lt"/>
                <a:cs typeface="Times New Roman"/>
              </a:rPr>
              <a:t>ACPSEM (2025) </a:t>
            </a:r>
            <a:r>
              <a:rPr lang="en-GB" i="1">
                <a:latin typeface="Times New Roman"/>
                <a:ea typeface="+mn-lt"/>
                <a:cs typeface="Times New Roman"/>
              </a:rPr>
              <a:t>Bronze level guidelines</a:t>
            </a:r>
            <a:r>
              <a:rPr lang="en-GB">
                <a:latin typeface="Times New Roman"/>
                <a:ea typeface="+mn-lt"/>
                <a:cs typeface="Times New Roman"/>
              </a:rPr>
              <a:t>. Association of Chartered Physiotherapists in Sports and Exercise Medicine. Available at: </a:t>
            </a:r>
            <a:r>
              <a:rPr lang="en-GB">
                <a:latin typeface="Times New Roman"/>
                <a:ea typeface="+mn-lt"/>
                <a:cs typeface="Times New Roman"/>
                <a:hlinkClick r:id="rId2"/>
              </a:rPr>
              <a:t>https://acpsem.csp.org.uk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CSP (n.d.) </a:t>
            </a:r>
            <a:r>
              <a:rPr lang="en-GB" i="1">
                <a:latin typeface="Times New Roman"/>
                <a:ea typeface="+mn-lt"/>
                <a:cs typeface="Times New Roman"/>
              </a:rPr>
              <a:t>Private physiotherapy practice: the essential guide</a:t>
            </a:r>
            <a:r>
              <a:rPr lang="en-GB">
                <a:latin typeface="Times New Roman"/>
                <a:ea typeface="+mn-lt"/>
                <a:cs typeface="Times New Roman"/>
              </a:rPr>
              <a:t>. London: The Chartered Society of Physiotherapy. Available at: </a:t>
            </a:r>
            <a:r>
              <a:rPr lang="en-GB">
                <a:latin typeface="Times New Roman"/>
                <a:ea typeface="+mn-lt"/>
                <a:cs typeface="Times New Roman"/>
                <a:hlinkClick r:id="rId3"/>
              </a:rPr>
              <a:t>https://www.csp.org.uk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CSP (2025) </a:t>
            </a:r>
            <a:r>
              <a:rPr lang="en-GB" i="1">
                <a:latin typeface="Times New Roman"/>
                <a:ea typeface="+mn-lt"/>
                <a:cs typeface="Times New Roman"/>
              </a:rPr>
              <a:t>Unequal access to physiotherapy in the UK</a:t>
            </a:r>
            <a:r>
              <a:rPr lang="en-GB">
                <a:latin typeface="Times New Roman"/>
                <a:ea typeface="+mn-lt"/>
                <a:cs typeface="Times New Roman"/>
              </a:rPr>
              <a:t>. London: The Chartered Society of Physiotherapy. Available at: </a:t>
            </a:r>
            <a:r>
              <a:rPr lang="en-GB">
                <a:latin typeface="Times New Roman"/>
                <a:ea typeface="+mn-lt"/>
                <a:cs typeface="Times New Roman"/>
                <a:hlinkClick r:id="rId3"/>
              </a:rPr>
              <a:t>https://www.csp.org.uk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CSP (2026) </a:t>
            </a:r>
            <a:r>
              <a:rPr lang="en-GB" i="1">
                <a:latin typeface="Times New Roman"/>
                <a:ea typeface="+mn-lt"/>
                <a:cs typeface="Times New Roman"/>
              </a:rPr>
              <a:t>Policies and procedures for physiotherapy private practice</a:t>
            </a:r>
            <a:r>
              <a:rPr lang="en-GB">
                <a:latin typeface="Times New Roman"/>
                <a:ea typeface="+mn-lt"/>
                <a:cs typeface="Times New Roman"/>
              </a:rPr>
              <a:t>. London: The Chartered Society of Physiotherapy. Available at: </a:t>
            </a:r>
            <a:r>
              <a:rPr lang="en-GB">
                <a:latin typeface="Times New Roman"/>
                <a:ea typeface="+mn-lt"/>
                <a:cs typeface="Times New Roman"/>
                <a:hlinkClick r:id="rId3"/>
              </a:rPr>
              <a:t>https://www.csp.org.uk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Ekstrand, J., Hägglund, M. and </a:t>
            </a:r>
            <a:r>
              <a:rPr lang="en-GB" err="1">
                <a:latin typeface="Times New Roman"/>
                <a:ea typeface="+mn-lt"/>
                <a:cs typeface="Times New Roman"/>
              </a:rPr>
              <a:t>Waldén</a:t>
            </a:r>
            <a:r>
              <a:rPr lang="en-GB">
                <a:latin typeface="Times New Roman"/>
                <a:ea typeface="+mn-lt"/>
                <a:cs typeface="Times New Roman"/>
              </a:rPr>
              <a:t>, M. (2011) ‘Injury incidence and injury patterns in professional football: the UEFA injury study’, </a:t>
            </a:r>
            <a:r>
              <a:rPr lang="en-GB" i="1">
                <a:latin typeface="Times New Roman"/>
                <a:ea typeface="+mn-lt"/>
                <a:cs typeface="Times New Roman"/>
              </a:rPr>
              <a:t>British Journal of Sports Medicine</a:t>
            </a:r>
            <a:r>
              <a:rPr lang="en-GB">
                <a:latin typeface="Times New Roman"/>
                <a:ea typeface="+mn-lt"/>
                <a:cs typeface="Times New Roman"/>
              </a:rPr>
              <a:t>, 45(7), pp. 553–558.</a:t>
            </a:r>
            <a:endParaRPr lang="en-GB">
              <a:latin typeface="Times New Roman"/>
              <a:cs typeface="Times New Roman"/>
            </a:endParaRPr>
          </a:p>
          <a:p>
            <a:r>
              <a:rPr lang="en-GB">
                <a:latin typeface="Times New Roman"/>
                <a:ea typeface="+mn-lt"/>
                <a:cs typeface="Times New Roman"/>
              </a:rPr>
              <a:t>Gurau, T.V., </a:t>
            </a:r>
            <a:r>
              <a:rPr lang="en-GB" err="1">
                <a:latin typeface="Times New Roman"/>
                <a:ea typeface="+mn-lt"/>
                <a:cs typeface="Times New Roman"/>
              </a:rPr>
              <a:t>Păunică</a:t>
            </a:r>
            <a:r>
              <a:rPr lang="en-GB">
                <a:latin typeface="Times New Roman"/>
                <a:ea typeface="+mn-lt"/>
                <a:cs typeface="Times New Roman"/>
              </a:rPr>
              <a:t>, M., Diaconu, A. and Tudorache, G. (2023) ‘Epidemiology of injuries in professional and amateur football players: a systematic review’, </a:t>
            </a:r>
            <a:r>
              <a:rPr lang="en-GB" i="1">
                <a:latin typeface="Times New Roman"/>
                <a:ea typeface="+mn-lt"/>
                <a:cs typeface="Times New Roman"/>
              </a:rPr>
              <a:t>Healthcare</a:t>
            </a:r>
            <a:r>
              <a:rPr lang="en-GB">
                <a:latin typeface="Times New Roman"/>
                <a:ea typeface="+mn-lt"/>
                <a:cs typeface="Times New Roman"/>
              </a:rPr>
              <a:t>, 11(18), 2527.</a:t>
            </a:r>
            <a:endParaRPr lang="en-GB">
              <a:latin typeface="Times New Roman"/>
              <a:cs typeface="Times New Roman"/>
            </a:endParaRPr>
          </a:p>
          <a:p>
            <a:r>
              <a:rPr lang="en-GB">
                <a:latin typeface="Times New Roman"/>
                <a:ea typeface="+mn-lt"/>
                <a:cs typeface="Times New Roman"/>
              </a:rPr>
              <a:t>Sonesson, S., Lindblom, H., Hägglund, M. and </a:t>
            </a:r>
            <a:r>
              <a:rPr lang="en-GB" err="1">
                <a:latin typeface="Times New Roman"/>
                <a:ea typeface="+mn-lt"/>
                <a:cs typeface="Times New Roman"/>
              </a:rPr>
              <a:t>Waldén</a:t>
            </a:r>
            <a:r>
              <a:rPr lang="en-GB">
                <a:latin typeface="Times New Roman"/>
                <a:ea typeface="+mn-lt"/>
                <a:cs typeface="Times New Roman"/>
              </a:rPr>
              <a:t>, M. (2023) ‘Higher age and present injury at the start of the season are associated with increased injury burden in amateur football players’, </a:t>
            </a:r>
            <a:r>
              <a:rPr lang="en-GB" i="1">
                <a:latin typeface="Times New Roman"/>
                <a:ea typeface="+mn-lt"/>
                <a:cs typeface="Times New Roman"/>
              </a:rPr>
              <a:t>BMJ Open Sport and Exercise Medicine</a:t>
            </a:r>
            <a:r>
              <a:rPr lang="en-GB">
                <a:latin typeface="Times New Roman"/>
                <a:ea typeface="+mn-lt"/>
                <a:cs typeface="Times New Roman"/>
              </a:rPr>
              <a:t>, 9.</a:t>
            </a:r>
            <a:endParaRPr lang="en-GB">
              <a:latin typeface="Times New Roman"/>
              <a:cs typeface="Times New Roman"/>
            </a:endParaRPr>
          </a:p>
          <a:p>
            <a:r>
              <a:rPr lang="en-GB">
                <a:latin typeface="Times New Roman"/>
                <a:ea typeface="+mn-lt"/>
                <a:cs typeface="Times New Roman"/>
              </a:rPr>
              <a:t>Sport England (2025) </a:t>
            </a:r>
            <a:r>
              <a:rPr lang="en-GB" i="1">
                <a:latin typeface="Times New Roman"/>
                <a:ea typeface="+mn-lt"/>
                <a:cs typeface="Times New Roman"/>
              </a:rPr>
              <a:t>Active Lives adult survey 2023–24</a:t>
            </a:r>
            <a:r>
              <a:rPr lang="en-GB">
                <a:latin typeface="Times New Roman"/>
                <a:ea typeface="+mn-lt"/>
                <a:cs typeface="Times New Roman"/>
              </a:rPr>
              <a:t>. London: Sport England. Available at: </a:t>
            </a:r>
            <a:r>
              <a:rPr lang="en-GB">
                <a:latin typeface="Times New Roman"/>
                <a:ea typeface="+mn-lt"/>
                <a:cs typeface="Times New Roman"/>
                <a:hlinkClick r:id="rId4"/>
              </a:rPr>
              <a:t>https://www.sportengland.org</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Sport England (n.d.) </a:t>
            </a:r>
            <a:r>
              <a:rPr lang="en-GB" i="1">
                <a:latin typeface="Times New Roman"/>
                <a:ea typeface="+mn-lt"/>
                <a:cs typeface="Times New Roman"/>
              </a:rPr>
              <a:t>Clubs and groups: supporting community sport</a:t>
            </a:r>
            <a:r>
              <a:rPr lang="en-GB">
                <a:latin typeface="Times New Roman"/>
                <a:ea typeface="+mn-lt"/>
                <a:cs typeface="Times New Roman"/>
              </a:rPr>
              <a:t>. London: Sport England. Available at: </a:t>
            </a:r>
            <a:r>
              <a:rPr lang="en-GB">
                <a:latin typeface="Times New Roman"/>
                <a:ea typeface="+mn-lt"/>
                <a:cs typeface="Times New Roman"/>
                <a:hlinkClick r:id="rId4"/>
              </a:rPr>
              <a:t>https://www.sportengland.org</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The Football Association (2024) </a:t>
            </a:r>
            <a:r>
              <a:rPr lang="en-GB" i="1">
                <a:latin typeface="Times New Roman"/>
                <a:ea typeface="+mn-lt"/>
                <a:cs typeface="Times New Roman"/>
              </a:rPr>
              <a:t>A thriving grassroots game: The FA grassroots strategy 2024–2028</a:t>
            </a:r>
            <a:r>
              <a:rPr lang="en-GB">
                <a:latin typeface="Times New Roman"/>
                <a:ea typeface="+mn-lt"/>
                <a:cs typeface="Times New Roman"/>
              </a:rPr>
              <a:t>. London: The Football Association. Available at: </a:t>
            </a:r>
            <a:r>
              <a:rPr lang="en-GB">
                <a:latin typeface="Times New Roman"/>
                <a:ea typeface="+mn-lt"/>
                <a:cs typeface="Times New Roman"/>
                <a:hlinkClick r:id="rId5"/>
              </a:rPr>
              <a:t>https://www.thefa.com</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The Football Association (2024b) </a:t>
            </a:r>
            <a:r>
              <a:rPr lang="en-GB" i="1">
                <a:latin typeface="Times New Roman"/>
                <a:ea typeface="+mn-lt"/>
                <a:cs typeface="Times New Roman"/>
              </a:rPr>
              <a:t>The FA strategy 2024–2028</a:t>
            </a:r>
            <a:r>
              <a:rPr lang="en-GB">
                <a:latin typeface="Times New Roman"/>
                <a:ea typeface="+mn-lt"/>
                <a:cs typeface="Times New Roman"/>
              </a:rPr>
              <a:t>. London: The Football Association. Available at: </a:t>
            </a:r>
            <a:r>
              <a:rPr lang="en-GB">
                <a:latin typeface="Times New Roman"/>
                <a:ea typeface="+mn-lt"/>
                <a:cs typeface="Times New Roman"/>
                <a:hlinkClick r:id="rId5"/>
              </a:rPr>
              <a:t>https://www.thefa.com</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Watson, E.E. and Minns Lowe, C.J. (2023) ‘Exploring the business skills, experiences and preparedness of UK-based private physiotherapists when establishing and developing a physiotherapy business’, </a:t>
            </a:r>
            <a:r>
              <a:rPr lang="en-GB" i="1">
                <a:latin typeface="Times New Roman"/>
                <a:ea typeface="+mn-lt"/>
                <a:cs typeface="Times New Roman"/>
              </a:rPr>
              <a:t>Musculoskeletal Science and Practice</a:t>
            </a:r>
            <a:r>
              <a:rPr lang="en-GB">
                <a:latin typeface="Times New Roman"/>
                <a:ea typeface="+mn-lt"/>
                <a:cs typeface="Times New Roman"/>
              </a:rPr>
              <a:t>, 63</a:t>
            </a:r>
            <a:endParaRPr lang="en-GB">
              <a:latin typeface="Times New Roman"/>
              <a:cs typeface="Times New Roman"/>
            </a:endParaRPr>
          </a:p>
          <a:p>
            <a:endParaRPr lang="en-GB"/>
          </a:p>
        </p:txBody>
      </p:sp>
      <p:sp>
        <p:nvSpPr>
          <p:cNvPr id="4" name="Date Placeholder 3">
            <a:extLst>
              <a:ext uri="{FF2B5EF4-FFF2-40B4-BE49-F238E27FC236}">
                <a16:creationId xmlns:a16="http://schemas.microsoft.com/office/drawing/2014/main" id="{0A96328E-7AB2-0953-FBC6-3C42ACBFBC04}"/>
              </a:ext>
            </a:extLst>
          </p:cNvPr>
          <p:cNvSpPr>
            <a:spLocks noGrp="1"/>
          </p:cNvSpPr>
          <p:nvPr>
            <p:ph type="dt" sz="half" idx="10"/>
          </p:nvPr>
        </p:nvSpPr>
        <p:spPr/>
        <p:txBody>
          <a:bodyPr/>
          <a:lstStyle/>
          <a:p>
            <a:fld id="{C3027526-67BF-4F6C-A75F-0A44DE6D63E7}" type="datetime1">
              <a:t>3/8/2026</a:t>
            </a:fld>
            <a:endParaRPr lang="en-US"/>
          </a:p>
        </p:txBody>
      </p:sp>
      <p:sp>
        <p:nvSpPr>
          <p:cNvPr id="5" name="Footer Placeholder 4">
            <a:extLst>
              <a:ext uri="{FF2B5EF4-FFF2-40B4-BE49-F238E27FC236}">
                <a16:creationId xmlns:a16="http://schemas.microsoft.com/office/drawing/2014/main" id="{4F4C7E90-C72B-3D15-C979-F9A2678281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40059-60F5-27E7-0DDC-ED73826691D9}"/>
              </a:ext>
            </a:extLst>
          </p:cNvPr>
          <p:cNvSpPr>
            <a:spLocks noGrp="1"/>
          </p:cNvSpPr>
          <p:nvPr>
            <p:ph type="sldNum" sz="quarter" idx="12"/>
          </p:nvPr>
        </p:nvSpPr>
        <p:spPr/>
        <p:txBody>
          <a:bodyPr/>
          <a:lstStyle/>
          <a:p>
            <a:fld id="{A65A5C87-DF58-40C8-B092-1DE63DB4547E}" type="slidenum">
              <a:rPr lang="en-US" dirty="0"/>
              <a:t>28</a:t>
            </a:fld>
            <a:endParaRPr lang="en-US"/>
          </a:p>
        </p:txBody>
      </p:sp>
    </p:spTree>
    <p:extLst>
      <p:ext uri="{BB962C8B-B14F-4D97-AF65-F5344CB8AC3E}">
        <p14:creationId xmlns:p14="http://schemas.microsoft.com/office/powerpoint/2010/main" val="12205319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FE92-E306-1AAA-34DC-50EC660A002D}"/>
              </a:ext>
            </a:extLst>
          </p:cNvPr>
          <p:cNvSpPr>
            <a:spLocks noGrp="1"/>
          </p:cNvSpPr>
          <p:nvPr>
            <p:ph type="title"/>
          </p:nvPr>
        </p:nvSpPr>
        <p:spPr/>
        <p:txBody>
          <a:bodyPr/>
          <a:lstStyle/>
          <a:p>
            <a:r>
              <a:rPr lang="en-GB"/>
              <a:t>Financial overview references </a:t>
            </a:r>
          </a:p>
        </p:txBody>
      </p:sp>
      <p:sp>
        <p:nvSpPr>
          <p:cNvPr id="3" name="Content Placeholder 2">
            <a:extLst>
              <a:ext uri="{FF2B5EF4-FFF2-40B4-BE49-F238E27FC236}">
                <a16:creationId xmlns:a16="http://schemas.microsoft.com/office/drawing/2014/main" id="{B4861481-EC79-B2AE-D8F5-407B224C0875}"/>
              </a:ext>
            </a:extLst>
          </p:cNvPr>
          <p:cNvSpPr>
            <a:spLocks noGrp="1"/>
          </p:cNvSpPr>
          <p:nvPr>
            <p:ph idx="1"/>
          </p:nvPr>
        </p:nvSpPr>
        <p:spPr/>
        <p:txBody>
          <a:bodyPr vert="horz" lIns="91440" tIns="45720" rIns="91440" bIns="45720" rtlCol="0" anchor="t">
            <a:normAutofit/>
          </a:bodyPr>
          <a:lstStyle/>
          <a:p>
            <a:endParaRPr lang="en-GB"/>
          </a:p>
          <a:p>
            <a:endParaRPr lang="en-GB"/>
          </a:p>
          <a:p>
            <a:endParaRPr lang="en-GB"/>
          </a:p>
        </p:txBody>
      </p:sp>
      <p:sp>
        <p:nvSpPr>
          <p:cNvPr id="4" name="Date Placeholder 3">
            <a:extLst>
              <a:ext uri="{FF2B5EF4-FFF2-40B4-BE49-F238E27FC236}">
                <a16:creationId xmlns:a16="http://schemas.microsoft.com/office/drawing/2014/main" id="{96ABF01C-DB06-2605-23B5-C0F4A88910A8}"/>
              </a:ext>
            </a:extLst>
          </p:cNvPr>
          <p:cNvSpPr>
            <a:spLocks noGrp="1"/>
          </p:cNvSpPr>
          <p:nvPr>
            <p:ph type="dt" sz="half" idx="10"/>
          </p:nvPr>
        </p:nvSpPr>
        <p:spPr/>
        <p:txBody>
          <a:bodyPr/>
          <a:lstStyle/>
          <a:p>
            <a:fld id="{DFCA27C8-7AFB-46D0-AE3E-A2A314387885}" type="datetime1">
              <a:t>3/8/2026</a:t>
            </a:fld>
            <a:endParaRPr lang="en-US"/>
          </a:p>
        </p:txBody>
      </p:sp>
      <p:sp>
        <p:nvSpPr>
          <p:cNvPr id="5" name="Footer Placeholder 4">
            <a:extLst>
              <a:ext uri="{FF2B5EF4-FFF2-40B4-BE49-F238E27FC236}">
                <a16:creationId xmlns:a16="http://schemas.microsoft.com/office/drawing/2014/main" id="{4FE5060E-5C7E-6A06-B068-51104B7EE9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E995A7-4A34-D3D5-B04C-C547136821F9}"/>
              </a:ext>
            </a:extLst>
          </p:cNvPr>
          <p:cNvSpPr>
            <a:spLocks noGrp="1"/>
          </p:cNvSpPr>
          <p:nvPr>
            <p:ph type="sldNum" sz="quarter" idx="12"/>
          </p:nvPr>
        </p:nvSpPr>
        <p:spPr/>
        <p:txBody>
          <a:bodyPr/>
          <a:lstStyle/>
          <a:p>
            <a:fld id="{A65A5C87-DF58-40C8-B092-1DE63DB4547E}" type="slidenum">
              <a:rPr lang="en-US" dirty="0"/>
              <a:t>29</a:t>
            </a:fld>
            <a:endParaRPr lang="en-US"/>
          </a:p>
        </p:txBody>
      </p:sp>
      <p:sp>
        <p:nvSpPr>
          <p:cNvPr id="8" name="TextBox 7">
            <a:extLst>
              <a:ext uri="{FF2B5EF4-FFF2-40B4-BE49-F238E27FC236}">
                <a16:creationId xmlns:a16="http://schemas.microsoft.com/office/drawing/2014/main" id="{6EC6CE06-3E5F-1533-9F64-8F8267C49647}"/>
              </a:ext>
            </a:extLst>
          </p:cNvPr>
          <p:cNvSpPr txBox="1"/>
          <p:nvPr/>
        </p:nvSpPr>
        <p:spPr>
          <a:xfrm>
            <a:off x="945115" y="2421860"/>
            <a:ext cx="10372651" cy="36741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38407ACE-457D-42B2-FC9D-631CCAF51A7A}"/>
              </a:ext>
            </a:extLst>
          </p:cNvPr>
          <p:cNvSpPr txBox="1"/>
          <p:nvPr/>
        </p:nvSpPr>
        <p:spPr>
          <a:xfrm>
            <a:off x="1039627" y="2303720"/>
            <a:ext cx="929758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Chartered Society of Physiotherapy (2025) </a:t>
            </a:r>
            <a:r>
              <a:rPr lang="en-GB" i="1">
                <a:ea typeface="+mn-lt"/>
                <a:cs typeface="+mn-lt"/>
              </a:rPr>
              <a:t>Unequal access to physiotherapy in the UK.</a:t>
            </a:r>
            <a:r>
              <a:rPr lang="en-GB">
                <a:ea typeface="+mn-lt"/>
                <a:cs typeface="+mn-lt"/>
              </a:rPr>
              <a:t> London: Chartered Society of Physiotherapy. Available at: </a:t>
            </a:r>
            <a:r>
              <a:rPr lang="en-GB">
                <a:ea typeface="+mn-lt"/>
                <a:cs typeface="+mn-lt"/>
                <a:hlinkClick r:id="rId2"/>
              </a:rPr>
              <a:t>https://www.csp.org.uk</a:t>
            </a:r>
            <a:endParaRPr lang="en-GB">
              <a:ea typeface="+mn-lt"/>
              <a:cs typeface="+mn-lt"/>
            </a:endParaRPr>
          </a:p>
          <a:p>
            <a:r>
              <a:rPr lang="en-GB">
                <a:ea typeface="+mn-lt"/>
                <a:cs typeface="+mn-lt"/>
              </a:rPr>
              <a:t>Ekstrand, J., Hägglund, M. and </a:t>
            </a:r>
            <a:r>
              <a:rPr lang="en-GB" err="1">
                <a:ea typeface="+mn-lt"/>
                <a:cs typeface="+mn-lt"/>
              </a:rPr>
              <a:t>Waldén</a:t>
            </a:r>
            <a:r>
              <a:rPr lang="en-GB">
                <a:ea typeface="+mn-lt"/>
                <a:cs typeface="+mn-lt"/>
              </a:rPr>
              <a:t>, M. (2011) ‘Injury incidence and injury patterns in professional football: the UEFA injury study’, </a:t>
            </a:r>
            <a:r>
              <a:rPr lang="en-GB" i="1">
                <a:ea typeface="+mn-lt"/>
                <a:cs typeface="+mn-lt"/>
              </a:rPr>
              <a:t>British Journal of Sports Medicine</a:t>
            </a:r>
            <a:r>
              <a:rPr lang="en-GB">
                <a:ea typeface="+mn-lt"/>
                <a:cs typeface="+mn-lt"/>
              </a:rPr>
              <a:t>, 45(7), pp. 553–558.</a:t>
            </a:r>
            <a:endParaRPr lang="en-GB"/>
          </a:p>
          <a:p>
            <a:r>
              <a:rPr lang="en-GB">
                <a:ea typeface="+mn-lt"/>
                <a:cs typeface="+mn-lt"/>
              </a:rPr>
              <a:t>Gurau, T.V., </a:t>
            </a:r>
            <a:r>
              <a:rPr lang="en-GB" err="1">
                <a:ea typeface="+mn-lt"/>
                <a:cs typeface="+mn-lt"/>
              </a:rPr>
              <a:t>Păunică</a:t>
            </a:r>
            <a:r>
              <a:rPr lang="en-GB">
                <a:ea typeface="+mn-lt"/>
                <a:cs typeface="+mn-lt"/>
              </a:rPr>
              <a:t>, M., Diaconu, A. and Tudorache, G. (2023) ‘Epidemiology of injuries in professional and amateur football players: a systematic review’, </a:t>
            </a:r>
            <a:r>
              <a:rPr lang="en-GB" i="1">
                <a:ea typeface="+mn-lt"/>
                <a:cs typeface="+mn-lt"/>
              </a:rPr>
              <a:t>Healthcare</a:t>
            </a:r>
            <a:r>
              <a:rPr lang="en-GB">
                <a:ea typeface="+mn-lt"/>
                <a:cs typeface="+mn-lt"/>
              </a:rPr>
              <a:t>, 11(18), p. 2527.</a:t>
            </a:r>
            <a:endParaRPr lang="en-GB"/>
          </a:p>
          <a:p>
            <a:r>
              <a:rPr lang="en-GB">
                <a:ea typeface="+mn-lt"/>
                <a:cs typeface="+mn-lt"/>
              </a:rPr>
              <a:t>Sport England (2023) </a:t>
            </a:r>
            <a:r>
              <a:rPr lang="en-GB" i="1">
                <a:ea typeface="+mn-lt"/>
                <a:cs typeface="+mn-lt"/>
              </a:rPr>
              <a:t>Active Lives Adult Survey.</a:t>
            </a:r>
            <a:r>
              <a:rPr lang="en-GB">
                <a:ea typeface="+mn-lt"/>
                <a:cs typeface="+mn-lt"/>
              </a:rPr>
              <a:t> London: Sport England. Available at: </a:t>
            </a:r>
            <a:r>
              <a:rPr lang="en-GB">
                <a:ea typeface="+mn-lt"/>
                <a:cs typeface="+mn-lt"/>
                <a:hlinkClick r:id="rId3"/>
              </a:rPr>
              <a:t>https://www.sportengland.org</a:t>
            </a:r>
            <a:endParaRPr lang="en-GB"/>
          </a:p>
          <a:p>
            <a:r>
              <a:rPr lang="en-GB">
                <a:ea typeface="+mn-lt"/>
                <a:cs typeface="+mn-lt"/>
              </a:rPr>
              <a:t>Watson, E.E. and Minns Lowe, C.J. (2023) ‘Exploring the business skills, experiences and preparedness of UK-based private physiotherapists when establishing and developing a physiotherapy business’, </a:t>
            </a:r>
            <a:r>
              <a:rPr lang="en-GB" i="1">
                <a:ea typeface="+mn-lt"/>
                <a:cs typeface="+mn-lt"/>
              </a:rPr>
              <a:t>Musculoskeletal Science and Practice</a:t>
            </a:r>
            <a:r>
              <a:rPr lang="en-GB">
                <a:ea typeface="+mn-lt"/>
                <a:cs typeface="+mn-lt"/>
              </a:rPr>
              <a:t>, 63, p. 102716.</a:t>
            </a:r>
            <a:endParaRPr lang="en-GB"/>
          </a:p>
          <a:p>
            <a:pPr algn="l"/>
            <a:endParaRPr lang="en-GB"/>
          </a:p>
        </p:txBody>
      </p:sp>
    </p:spTree>
    <p:extLst>
      <p:ext uri="{BB962C8B-B14F-4D97-AF65-F5344CB8AC3E}">
        <p14:creationId xmlns:p14="http://schemas.microsoft.com/office/powerpoint/2010/main" val="11649745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6BFFE-A4E6-2623-9CDA-4FD51A58DBDB}"/>
              </a:ext>
            </a:extLst>
          </p:cNvPr>
          <p:cNvSpPr>
            <a:spLocks noGrp="1"/>
          </p:cNvSpPr>
          <p:nvPr>
            <p:ph type="title"/>
          </p:nvPr>
        </p:nvSpPr>
        <p:spPr/>
        <p:txBody>
          <a:bodyPr/>
          <a:lstStyle/>
          <a:p>
            <a:r>
              <a:rPr lang="en-GB"/>
              <a:t>Operations reference list</a:t>
            </a:r>
            <a:endParaRPr lang="en-US"/>
          </a:p>
        </p:txBody>
      </p:sp>
      <p:sp>
        <p:nvSpPr>
          <p:cNvPr id="3" name="Content Placeholder 2">
            <a:extLst>
              <a:ext uri="{FF2B5EF4-FFF2-40B4-BE49-F238E27FC236}">
                <a16:creationId xmlns:a16="http://schemas.microsoft.com/office/drawing/2014/main" id="{B7C43508-E613-11C8-C8BF-D3A460955125}"/>
              </a:ext>
            </a:extLst>
          </p:cNvPr>
          <p:cNvSpPr>
            <a:spLocks noGrp="1"/>
          </p:cNvSpPr>
          <p:nvPr>
            <p:ph idx="1"/>
          </p:nvPr>
        </p:nvSpPr>
        <p:spPr/>
        <p:txBody>
          <a:bodyPr>
            <a:normAutofit fontScale="92500" lnSpcReduction="10000"/>
          </a:bodyPr>
          <a:lstStyle/>
          <a:p>
            <a:r>
              <a:rPr lang="en-GB" sz="1800" b="1" i="0">
                <a:solidFill>
                  <a:srgbClr val="000000"/>
                </a:solidFill>
                <a:effectLst/>
                <a:latin typeface="Times New Roman" panose="02020603050405020304" pitchFamily="18" charset="0"/>
              </a:rPr>
              <a:t>Reference list</a:t>
            </a:r>
          </a:p>
          <a:p>
            <a:r>
              <a:rPr lang="en-GB" sz="1800" b="0" i="0">
                <a:solidFill>
                  <a:srgbClr val="000000"/>
                </a:solidFill>
                <a:effectLst/>
                <a:latin typeface="Times New Roman" panose="02020603050405020304" pitchFamily="18" charset="0"/>
              </a:rPr>
              <a:t>Association, T.F. (n.d.). </a:t>
            </a:r>
            <a:r>
              <a:rPr lang="en-GB" sz="1800" b="0" i="1">
                <a:solidFill>
                  <a:srgbClr val="000000"/>
                </a:solidFill>
                <a:effectLst/>
                <a:latin typeface="Times New Roman" panose="02020603050405020304" pitchFamily="18" charset="0"/>
              </a:rPr>
              <a:t>Safeguarding</a:t>
            </a:r>
            <a:r>
              <a:rPr lang="en-GB" sz="1800" b="0" i="0">
                <a:solidFill>
                  <a:srgbClr val="000000"/>
                </a:solidFill>
                <a:effectLst/>
                <a:latin typeface="Times New Roman" panose="02020603050405020304" pitchFamily="18" charset="0"/>
              </a:rPr>
              <a:t>. [online] </a:t>
            </a:r>
            <a:r>
              <a:rPr lang="en-GB" sz="1800" b="0" i="0" err="1">
                <a:solidFill>
                  <a:srgbClr val="000000"/>
                </a:solidFill>
                <a:effectLst/>
                <a:latin typeface="Times New Roman" panose="02020603050405020304" pitchFamily="18" charset="0"/>
              </a:rPr>
              <a:t>www.thefa.com</a:t>
            </a:r>
            <a:r>
              <a:rPr lang="en-GB" sz="1800" b="0" i="0">
                <a:solidFill>
                  <a:srgbClr val="000000"/>
                </a:solidFill>
                <a:effectLst/>
                <a:latin typeface="Times New Roman" panose="02020603050405020304" pitchFamily="18" charset="0"/>
              </a:rPr>
              <a:t>. Available at: https://</a:t>
            </a:r>
            <a:r>
              <a:rPr lang="en-GB" sz="1800" b="0" i="0" err="1">
                <a:solidFill>
                  <a:srgbClr val="000000"/>
                </a:solidFill>
                <a:effectLst/>
                <a:latin typeface="Times New Roman" panose="02020603050405020304" pitchFamily="18" charset="0"/>
              </a:rPr>
              <a:t>www.thefa.com</a:t>
            </a:r>
            <a:r>
              <a:rPr lang="en-GB" sz="1800" b="0" i="0">
                <a:solidFill>
                  <a:srgbClr val="000000"/>
                </a:solidFill>
                <a:effectLst/>
                <a:latin typeface="Times New Roman" panose="02020603050405020304" pitchFamily="18" charset="0"/>
              </a:rPr>
              <a:t>/football-rules-governance/safeguarding.</a:t>
            </a:r>
          </a:p>
          <a:p>
            <a:r>
              <a:rPr lang="en-GB" sz="1800" b="0" i="0">
                <a:solidFill>
                  <a:srgbClr val="000000"/>
                </a:solidFill>
                <a:effectLst/>
                <a:latin typeface="Times New Roman" panose="02020603050405020304" pitchFamily="18" charset="0"/>
              </a:rPr>
              <a:t>Health and Care Professions Council (2024). </a:t>
            </a:r>
            <a:r>
              <a:rPr lang="en-GB" sz="1800" b="0" i="1">
                <a:solidFill>
                  <a:srgbClr val="000000"/>
                </a:solidFill>
                <a:effectLst/>
                <a:latin typeface="Times New Roman" panose="02020603050405020304" pitchFamily="18" charset="0"/>
              </a:rPr>
              <a:t>Standards of Conduct, Performance and Ethics</a:t>
            </a:r>
            <a:r>
              <a:rPr lang="en-GB" sz="1800" b="0" i="0">
                <a:solidFill>
                  <a:srgbClr val="000000"/>
                </a:solidFill>
                <a:effectLst/>
                <a:latin typeface="Times New Roman" panose="02020603050405020304" pitchFamily="18" charset="0"/>
              </a:rPr>
              <a:t>. [online] Health and Care Professions Council. Available at: https://</a:t>
            </a:r>
            <a:r>
              <a:rPr lang="en-GB" sz="1800" b="0" i="0" err="1">
                <a:solidFill>
                  <a:srgbClr val="000000"/>
                </a:solidFill>
                <a:effectLst/>
                <a:latin typeface="Times New Roman" panose="02020603050405020304" pitchFamily="18" charset="0"/>
              </a:rPr>
              <a:t>www.hcpc-uk.org</a:t>
            </a:r>
            <a:r>
              <a:rPr lang="en-GB" sz="1800" b="0" i="0">
                <a:solidFill>
                  <a:srgbClr val="000000"/>
                </a:solidFill>
                <a:effectLst/>
                <a:latin typeface="Times New Roman" panose="02020603050405020304" pitchFamily="18" charset="0"/>
              </a:rPr>
              <a:t>/standards/standards-of-conduct-performance-and-ethics/.</a:t>
            </a:r>
          </a:p>
          <a:p>
            <a:r>
              <a:rPr lang="en-GB" sz="1800" b="0" i="0" err="1">
                <a:solidFill>
                  <a:srgbClr val="000000"/>
                </a:solidFill>
                <a:effectLst/>
                <a:latin typeface="Times New Roman" panose="02020603050405020304" pitchFamily="18" charset="0"/>
              </a:rPr>
              <a:t>Hoye</a:t>
            </a:r>
            <a:r>
              <a:rPr lang="en-GB" sz="1800" b="0" i="0">
                <a:solidFill>
                  <a:srgbClr val="000000"/>
                </a:solidFill>
                <a:effectLst/>
                <a:latin typeface="Times New Roman" panose="02020603050405020304" pitchFamily="18" charset="0"/>
              </a:rPr>
              <a:t>, R., Smith, A.C.T., Nicholson, M. and Stewart, B. (2018). </a:t>
            </a:r>
            <a:r>
              <a:rPr lang="en-GB" sz="1800" b="0" i="1">
                <a:solidFill>
                  <a:srgbClr val="000000"/>
                </a:solidFill>
                <a:effectLst/>
                <a:latin typeface="Times New Roman" panose="02020603050405020304" pitchFamily="18" charset="0"/>
              </a:rPr>
              <a:t>Sport Management Principles and Applications</a:t>
            </a:r>
            <a:r>
              <a:rPr lang="en-GB" sz="1800" b="0" i="0">
                <a:solidFill>
                  <a:srgbClr val="000000"/>
                </a:solidFill>
                <a:effectLst/>
                <a:latin typeface="Times New Roman" panose="02020603050405020304" pitchFamily="18" charset="0"/>
              </a:rPr>
              <a:t>. Hoboken: Taylor and Francis.</a:t>
            </a:r>
          </a:p>
          <a:p>
            <a:r>
              <a:rPr lang="en-GB" sz="1800" b="0" i="0">
                <a:solidFill>
                  <a:srgbClr val="000000"/>
                </a:solidFill>
                <a:effectLst/>
                <a:latin typeface="Times New Roman" panose="02020603050405020304" pitchFamily="18" charset="0"/>
              </a:rPr>
              <a:t>Sport England (2024). </a:t>
            </a:r>
            <a:r>
              <a:rPr lang="en-GB" sz="1800" b="0" i="1">
                <a:solidFill>
                  <a:srgbClr val="000000"/>
                </a:solidFill>
                <a:effectLst/>
                <a:latin typeface="Times New Roman" panose="02020603050405020304" pitchFamily="18" charset="0"/>
              </a:rPr>
              <a:t>Sport England</a:t>
            </a:r>
            <a:r>
              <a:rPr lang="en-GB" sz="1800" b="0" i="0">
                <a:solidFill>
                  <a:srgbClr val="000000"/>
                </a:solidFill>
                <a:effectLst/>
                <a:latin typeface="Times New Roman" panose="02020603050405020304" pitchFamily="18" charset="0"/>
              </a:rPr>
              <a:t>. [online] </a:t>
            </a:r>
            <a:r>
              <a:rPr lang="en-GB" sz="1800" b="0" i="0" err="1">
                <a:solidFill>
                  <a:srgbClr val="000000"/>
                </a:solidFill>
                <a:effectLst/>
                <a:latin typeface="Times New Roman" panose="02020603050405020304" pitchFamily="18" charset="0"/>
              </a:rPr>
              <a:t>Sportengland.org</a:t>
            </a:r>
            <a:r>
              <a:rPr lang="en-GB" sz="1800" b="0" i="0">
                <a:solidFill>
                  <a:srgbClr val="000000"/>
                </a:solidFill>
                <a:effectLst/>
                <a:latin typeface="Times New Roman" panose="02020603050405020304" pitchFamily="18" charset="0"/>
              </a:rPr>
              <a:t>. Available at: https://</a:t>
            </a:r>
            <a:r>
              <a:rPr lang="en-GB" sz="1800" b="0" i="0" err="1">
                <a:solidFill>
                  <a:srgbClr val="000000"/>
                </a:solidFill>
                <a:effectLst/>
                <a:latin typeface="Times New Roman" panose="02020603050405020304" pitchFamily="18" charset="0"/>
              </a:rPr>
              <a:t>www.sportengland.org</a:t>
            </a:r>
            <a:r>
              <a:rPr lang="en-GB" sz="1800" b="0" i="0">
                <a:solidFill>
                  <a:srgbClr val="000000"/>
                </a:solidFill>
                <a:effectLst/>
                <a:latin typeface="Times New Roman" panose="02020603050405020304" pitchFamily="18" charset="0"/>
              </a:rPr>
              <a:t>/.</a:t>
            </a:r>
          </a:p>
          <a:p>
            <a:r>
              <a:rPr lang="en-GB" sz="1800" b="0" i="0">
                <a:solidFill>
                  <a:srgbClr val="000000"/>
                </a:solidFill>
                <a:effectLst/>
                <a:latin typeface="Times New Roman" panose="02020603050405020304" pitchFamily="18" charset="0"/>
              </a:rPr>
              <a:t>The Chartered Society of Physiotherapy (2019). </a:t>
            </a:r>
            <a:r>
              <a:rPr lang="en-GB" sz="1800" b="0" i="1">
                <a:solidFill>
                  <a:srgbClr val="000000"/>
                </a:solidFill>
                <a:effectLst/>
                <a:latin typeface="Times New Roman" panose="02020603050405020304" pitchFamily="18" charset="0"/>
              </a:rPr>
              <a:t>The Chartered Society of Physiotherapy</a:t>
            </a:r>
            <a:r>
              <a:rPr lang="en-GB" sz="1800" b="0" i="0">
                <a:solidFill>
                  <a:srgbClr val="000000"/>
                </a:solidFill>
                <a:effectLst/>
                <a:latin typeface="Times New Roman" panose="02020603050405020304" pitchFamily="18" charset="0"/>
              </a:rPr>
              <a:t>. [online] The Chartered Society of Physiotherapy. Available at: https://</a:t>
            </a:r>
            <a:r>
              <a:rPr lang="en-GB" sz="1800" b="0" i="0" err="1">
                <a:solidFill>
                  <a:srgbClr val="000000"/>
                </a:solidFill>
                <a:effectLst/>
                <a:latin typeface="Times New Roman" panose="02020603050405020304" pitchFamily="18" charset="0"/>
              </a:rPr>
              <a:t>www.csp.org.uk</a:t>
            </a:r>
            <a:r>
              <a:rPr lang="en-GB" sz="1800" b="0" i="0">
                <a:solidFill>
                  <a:srgbClr val="000000"/>
                </a:solidFill>
                <a:effectLst/>
                <a:latin typeface="Times New Roman" panose="02020603050405020304" pitchFamily="18" charset="0"/>
              </a:rPr>
              <a:t>/.</a:t>
            </a:r>
          </a:p>
          <a:p>
            <a:endParaRPr lang="en-US"/>
          </a:p>
        </p:txBody>
      </p:sp>
      <p:sp>
        <p:nvSpPr>
          <p:cNvPr id="4" name="Date Placeholder 3">
            <a:extLst>
              <a:ext uri="{FF2B5EF4-FFF2-40B4-BE49-F238E27FC236}">
                <a16:creationId xmlns:a16="http://schemas.microsoft.com/office/drawing/2014/main" id="{81F38BCD-0D01-2C24-645C-FEB1031CC30F}"/>
              </a:ext>
            </a:extLst>
          </p:cNvPr>
          <p:cNvSpPr>
            <a:spLocks noGrp="1"/>
          </p:cNvSpPr>
          <p:nvPr>
            <p:ph type="dt" sz="half" idx="10"/>
          </p:nvPr>
        </p:nvSpPr>
        <p:spPr/>
        <p:txBody>
          <a:bodyPr/>
          <a:lstStyle/>
          <a:p>
            <a:fld id="{3EB06CBD-EAF8-964E-9B75-47F11BE768FB}" type="datetime1">
              <a:rPr lang="en-US" smtClean="0"/>
              <a:t>3/8/2026</a:t>
            </a:fld>
            <a:endParaRPr lang="en-US"/>
          </a:p>
        </p:txBody>
      </p:sp>
      <p:sp>
        <p:nvSpPr>
          <p:cNvPr id="5" name="Footer Placeholder 4">
            <a:extLst>
              <a:ext uri="{FF2B5EF4-FFF2-40B4-BE49-F238E27FC236}">
                <a16:creationId xmlns:a16="http://schemas.microsoft.com/office/drawing/2014/main" id="{6E18FCEF-B771-9557-3116-C18E3AFDE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DDC165-98E4-72E9-9667-903EA46A409F}"/>
              </a:ext>
            </a:extLst>
          </p:cNvPr>
          <p:cNvSpPr>
            <a:spLocks noGrp="1"/>
          </p:cNvSpPr>
          <p:nvPr>
            <p:ph type="sldNum" sz="quarter" idx="12"/>
          </p:nvPr>
        </p:nvSpPr>
        <p:spPr/>
        <p:txBody>
          <a:bodyPr/>
          <a:lstStyle/>
          <a:p>
            <a:fld id="{A65A5C87-DF58-40C8-B092-1DE63DB4547E}" type="slidenum">
              <a:rPr lang="en-US" smtClean="0"/>
              <a:t>30</a:t>
            </a:fld>
            <a:endParaRPr lang="en-US"/>
          </a:p>
        </p:txBody>
      </p:sp>
    </p:spTree>
    <p:extLst>
      <p:ext uri="{BB962C8B-B14F-4D97-AF65-F5344CB8AC3E}">
        <p14:creationId xmlns:p14="http://schemas.microsoft.com/office/powerpoint/2010/main" val="3743751089"/>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AccentBoxVTI</vt:lpstr>
      <vt:lpstr>PowerPoint Presentation</vt:lpstr>
      <vt:lpstr>Business Overview - Harri</vt:lpstr>
      <vt:lpstr>PowerPoint Presentation</vt:lpstr>
      <vt:lpstr>The problem in grassroots football</vt:lpstr>
      <vt:lpstr>Business Concept and Service Offering</vt:lpstr>
      <vt:lpstr>Target Market and Value Proposition</vt:lpstr>
      <vt:lpstr>Business Vision and Impact</vt:lpstr>
      <vt:lpstr>Market Research</vt:lpstr>
      <vt:lpstr>Target Market and Market Segment</vt:lpstr>
      <vt:lpstr>Positioning in Relation to the competition</vt:lpstr>
      <vt:lpstr>Are there any barriers to entering the market?</vt:lpstr>
      <vt:lpstr>Stakeholders and Partners</vt:lpstr>
      <vt:lpstr>Operations - Kai</vt:lpstr>
      <vt:lpstr>Operations</vt:lpstr>
      <vt:lpstr>Operations</vt:lpstr>
      <vt:lpstr>Service Delivery Model</vt:lpstr>
      <vt:lpstr>Staffing and Professional Expertise</vt:lpstr>
      <vt:lpstr>Partnerships and Operational Growth</vt:lpstr>
      <vt:lpstr>Financial Overviews- Bailey Wright               2224298</vt:lpstr>
      <vt:lpstr>Financial Model – Shared Service </vt:lpstr>
      <vt:lpstr>Financial Forecast (Year 1) </vt:lpstr>
      <vt:lpstr>Break-even Analysis </vt:lpstr>
      <vt:lpstr>Sales and Marketing- Joe</vt:lpstr>
      <vt:lpstr>Launch and strategy promotion</vt:lpstr>
      <vt:lpstr>Customer Information and Branding</vt:lpstr>
      <vt:lpstr>Reference list (business overview)</vt:lpstr>
      <vt:lpstr>References </vt:lpstr>
      <vt:lpstr>Market Research Reference List</vt:lpstr>
      <vt:lpstr>Financial overview references </vt:lpstr>
      <vt:lpstr>Operations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31</cp:revision>
  <dcterms:created xsi:type="dcterms:W3CDTF">2026-03-02T09:37:52Z</dcterms:created>
  <dcterms:modified xsi:type="dcterms:W3CDTF">2026-03-08T23:45:17Z</dcterms:modified>
</cp:coreProperties>
</file>