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66" r:id="rId3"/>
    <p:sldId id="270" r:id="rId4"/>
    <p:sldId id="267" r:id="rId5"/>
    <p:sldId id="260" r:id="rId6"/>
    <p:sldId id="262" r:id="rId7"/>
    <p:sldId id="268" r:id="rId8"/>
    <p:sldId id="269" r:id="rId9"/>
    <p:sldId id="271" r:id="rId10"/>
    <p:sldId id="261"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15:clr>
            <a:srgbClr val="9AA0A6"/>
          </p15:clr>
        </p15:guide>
        <p15:guide id="2" pos="4283">
          <p15:clr>
            <a:srgbClr val="9AA0A6"/>
          </p15:clr>
        </p15:guide>
        <p15:guide id="3" orient="horz" pos="216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go="http://customooxmlschemas.google.com/" r:id="rId17" roundtripDataSignature="AMtx7mhJVH8T4VlMa7K3i1Yt0FptLZOx4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48973B1-EC46-46CF-8B16-7FAB2C96455D}">
  <a:tblStyle styleId="{148973B1-EC46-46CF-8B16-7FAB2C96455D}"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778"/>
      </p:cViewPr>
      <p:guideLst>
        <p:guide/>
        <p:guide pos="4283"/>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4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p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7" name="Google Shape;127;p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76"/>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76"/>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7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7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7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77"/>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7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7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7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3"/>
        <p:cNvGrpSpPr/>
        <p:nvPr/>
      </p:nvGrpSpPr>
      <p:grpSpPr>
        <a:xfrm>
          <a:off x="0" y="0"/>
          <a:ext cx="0" cy="0"/>
          <a:chOff x="0" y="0"/>
          <a:chExt cx="0" cy="0"/>
        </a:xfrm>
      </p:grpSpPr>
      <p:sp>
        <p:nvSpPr>
          <p:cNvPr id="24" name="Google Shape;24;p78"/>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78"/>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6" name="Google Shape;26;p78"/>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 name="Google Shape;27;p78"/>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8" name="Google Shape;28;p78"/>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7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7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7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7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7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7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7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8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80"/>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80"/>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8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8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8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4"/>
        <p:cNvGrpSpPr/>
        <p:nvPr/>
      </p:nvGrpSpPr>
      <p:grpSpPr>
        <a:xfrm>
          <a:off x="0" y="0"/>
          <a:ext cx="0" cy="0"/>
          <a:chOff x="0" y="0"/>
          <a:chExt cx="0" cy="0"/>
        </a:xfrm>
      </p:grpSpPr>
      <p:sp>
        <p:nvSpPr>
          <p:cNvPr id="45" name="Google Shape;45;p8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8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8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8"/>
        <p:cNvGrpSpPr/>
        <p:nvPr/>
      </p:nvGrpSpPr>
      <p:grpSpPr>
        <a:xfrm>
          <a:off x="0" y="0"/>
          <a:ext cx="0" cy="0"/>
          <a:chOff x="0" y="0"/>
          <a:chExt cx="0" cy="0"/>
        </a:xfrm>
      </p:grpSpPr>
      <p:sp>
        <p:nvSpPr>
          <p:cNvPr id="49" name="Google Shape;49;p82"/>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82"/>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solidFill>
                  <a:schemeClr val="dk1"/>
                </a:solidFill>
              </a:defRPr>
            </a:lvl1pPr>
            <a:lvl2pPr marL="914400" lvl="1" indent="-228600" algn="l">
              <a:lnSpc>
                <a:spcPct val="90000"/>
              </a:lnSpc>
              <a:spcBef>
                <a:spcPts val="500"/>
              </a:spcBef>
              <a:spcAft>
                <a:spcPts val="0"/>
              </a:spcAft>
              <a:buClr>
                <a:schemeClr val="dk1"/>
              </a:buClr>
              <a:buSzPts val="2000"/>
              <a:buNone/>
              <a:defRPr sz="2000">
                <a:solidFill>
                  <a:schemeClr val="dk1"/>
                </a:solidFill>
              </a:defRPr>
            </a:lvl2pPr>
            <a:lvl3pPr marL="1371600" lvl="2" indent="-228600" algn="l">
              <a:lnSpc>
                <a:spcPct val="90000"/>
              </a:lnSpc>
              <a:spcBef>
                <a:spcPts val="500"/>
              </a:spcBef>
              <a:spcAft>
                <a:spcPts val="0"/>
              </a:spcAft>
              <a:buClr>
                <a:schemeClr val="dk1"/>
              </a:buClr>
              <a:buSzPts val="1800"/>
              <a:buNone/>
              <a:defRPr sz="1800">
                <a:solidFill>
                  <a:schemeClr val="dk1"/>
                </a:solidFill>
              </a:defRPr>
            </a:lvl3pPr>
            <a:lvl4pPr marL="1828800" lvl="3" indent="-228600" algn="l">
              <a:lnSpc>
                <a:spcPct val="90000"/>
              </a:lnSpc>
              <a:spcBef>
                <a:spcPts val="500"/>
              </a:spcBef>
              <a:spcAft>
                <a:spcPts val="0"/>
              </a:spcAft>
              <a:buClr>
                <a:schemeClr val="dk1"/>
              </a:buClr>
              <a:buSzPts val="1600"/>
              <a:buNone/>
              <a:defRPr sz="1600">
                <a:solidFill>
                  <a:schemeClr val="dk1"/>
                </a:solidFill>
              </a:defRPr>
            </a:lvl4pPr>
            <a:lvl5pPr marL="2286000" lvl="4" indent="-228600" algn="l">
              <a:lnSpc>
                <a:spcPct val="90000"/>
              </a:lnSpc>
              <a:spcBef>
                <a:spcPts val="500"/>
              </a:spcBef>
              <a:spcAft>
                <a:spcPts val="0"/>
              </a:spcAft>
              <a:buClr>
                <a:schemeClr val="dk1"/>
              </a:buClr>
              <a:buSzPts val="1600"/>
              <a:buNone/>
              <a:defRPr sz="1600">
                <a:solidFill>
                  <a:schemeClr val="dk1"/>
                </a:solidFill>
              </a:defRPr>
            </a:lvl5pPr>
            <a:lvl6pPr marL="2743200" lvl="5" indent="-228600" algn="l">
              <a:lnSpc>
                <a:spcPct val="90000"/>
              </a:lnSpc>
              <a:spcBef>
                <a:spcPts val="500"/>
              </a:spcBef>
              <a:spcAft>
                <a:spcPts val="0"/>
              </a:spcAft>
              <a:buClr>
                <a:schemeClr val="dk1"/>
              </a:buClr>
              <a:buSzPts val="1600"/>
              <a:buNone/>
              <a:defRPr sz="1600">
                <a:solidFill>
                  <a:schemeClr val="dk1"/>
                </a:solidFill>
              </a:defRPr>
            </a:lvl6pPr>
            <a:lvl7pPr marL="3200400" lvl="6" indent="-228600" algn="l">
              <a:lnSpc>
                <a:spcPct val="90000"/>
              </a:lnSpc>
              <a:spcBef>
                <a:spcPts val="500"/>
              </a:spcBef>
              <a:spcAft>
                <a:spcPts val="0"/>
              </a:spcAft>
              <a:buClr>
                <a:schemeClr val="dk1"/>
              </a:buClr>
              <a:buSzPts val="1600"/>
              <a:buNone/>
              <a:defRPr sz="1600">
                <a:solidFill>
                  <a:schemeClr val="dk1"/>
                </a:solidFill>
              </a:defRPr>
            </a:lvl7pPr>
            <a:lvl8pPr marL="3657600" lvl="7" indent="-228600" algn="l">
              <a:lnSpc>
                <a:spcPct val="90000"/>
              </a:lnSpc>
              <a:spcBef>
                <a:spcPts val="500"/>
              </a:spcBef>
              <a:spcAft>
                <a:spcPts val="0"/>
              </a:spcAft>
              <a:buClr>
                <a:schemeClr val="dk1"/>
              </a:buClr>
              <a:buSzPts val="1600"/>
              <a:buNone/>
              <a:defRPr sz="1600">
                <a:solidFill>
                  <a:schemeClr val="dk1"/>
                </a:solidFill>
              </a:defRPr>
            </a:lvl8pPr>
            <a:lvl9pPr marL="4114800" lvl="8" indent="-228600" algn="l">
              <a:lnSpc>
                <a:spcPct val="90000"/>
              </a:lnSpc>
              <a:spcBef>
                <a:spcPts val="500"/>
              </a:spcBef>
              <a:spcAft>
                <a:spcPts val="0"/>
              </a:spcAft>
              <a:buClr>
                <a:schemeClr val="dk1"/>
              </a:buClr>
              <a:buSzPts val="1600"/>
              <a:buNone/>
              <a:defRPr sz="1600">
                <a:solidFill>
                  <a:schemeClr val="dk1"/>
                </a:solidFill>
              </a:defRPr>
            </a:lvl9pPr>
          </a:lstStyle>
          <a:p>
            <a:endParaRPr/>
          </a:p>
        </p:txBody>
      </p:sp>
      <p:sp>
        <p:nvSpPr>
          <p:cNvPr id="51" name="Google Shape;51;p8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8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8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83"/>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83"/>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83"/>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8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8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8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84"/>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84"/>
          <p:cNvSpPr>
            <a:spLocks noGrp="1"/>
          </p:cNvSpPr>
          <p:nvPr>
            <p:ph type="pic" idx="2"/>
          </p:nvPr>
        </p:nvSpPr>
        <p:spPr>
          <a:xfrm>
            <a:off x="5183188" y="987425"/>
            <a:ext cx="6172200" cy="4873500"/>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84"/>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8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8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8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8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85"/>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8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8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8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86"/>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86"/>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8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8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8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7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75"/>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7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7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7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Calibri"/>
              <a:buNone/>
            </a:pPr>
            <a:r>
              <a:rPr lang="en-GB"/>
              <a:t>Go Go Cook</a:t>
            </a:r>
            <a:endParaRPr/>
          </a:p>
        </p:txBody>
      </p:sp>
      <p:sp>
        <p:nvSpPr>
          <p:cNvPr id="85" name="Google Shape;85;p1"/>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r>
              <a:rPr lang="en-GB"/>
              <a:t>TsunamiSoft.</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5ACBA-C161-475B-AC42-E8C67E0E6D9B}"/>
              </a:ext>
            </a:extLst>
          </p:cNvPr>
          <p:cNvSpPr>
            <a:spLocks noGrp="1"/>
          </p:cNvSpPr>
          <p:nvPr>
            <p:ph type="title"/>
          </p:nvPr>
        </p:nvSpPr>
        <p:spPr/>
        <p:txBody>
          <a:bodyPr/>
          <a:lstStyle/>
          <a:p>
            <a:r>
              <a:rPr lang="en-GB" dirty="0"/>
              <a:t>Our Idea</a:t>
            </a:r>
          </a:p>
        </p:txBody>
      </p:sp>
      <p:sp>
        <p:nvSpPr>
          <p:cNvPr id="3" name="Text Placeholder 2">
            <a:extLst>
              <a:ext uri="{FF2B5EF4-FFF2-40B4-BE49-F238E27FC236}">
                <a16:creationId xmlns:a16="http://schemas.microsoft.com/office/drawing/2014/main" id="{69096A8B-FE4E-4290-9FBD-1E0CC01B00D1}"/>
              </a:ext>
            </a:extLst>
          </p:cNvPr>
          <p:cNvSpPr>
            <a:spLocks noGrp="1"/>
          </p:cNvSpPr>
          <p:nvPr>
            <p:ph type="body" idx="1"/>
          </p:nvPr>
        </p:nvSpPr>
        <p:spPr/>
        <p:txBody>
          <a:bodyPr/>
          <a:lstStyle/>
          <a:p>
            <a:pPr marL="114300" indent="0">
              <a:buNone/>
            </a:pPr>
            <a:r>
              <a:rPr lang="en-GB" dirty="0"/>
              <a:t>Our idea is create 2 products, a wireless wi-fi compatible weighing scale and a cooking app which will be compatible with the scale.</a:t>
            </a:r>
          </a:p>
          <a:p>
            <a:pPr marL="114300" indent="0">
              <a:buNone/>
            </a:pPr>
            <a:r>
              <a:rPr lang="en-GB" dirty="0"/>
              <a:t>Our app would be able to be used with or without the weighing scale and would include multiple recipes and would later include a customisable option for the games mascot, Henry.</a:t>
            </a:r>
          </a:p>
          <a:p>
            <a:pPr marL="114300" indent="0">
              <a:buNone/>
            </a:pPr>
            <a:r>
              <a:rPr lang="en-GB" dirty="0"/>
              <a:t>Our scale would be Wi-Fi compatible so it would boost the household, it would also be wireless which would allow the consumer to move it to where ever they want </a:t>
            </a:r>
          </a:p>
        </p:txBody>
      </p:sp>
    </p:spTree>
    <p:extLst>
      <p:ext uri="{BB962C8B-B14F-4D97-AF65-F5344CB8AC3E}">
        <p14:creationId xmlns:p14="http://schemas.microsoft.com/office/powerpoint/2010/main" val="1018465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3BDC-3E95-4AC6-A7FD-A9FA0235C34F}"/>
              </a:ext>
            </a:extLst>
          </p:cNvPr>
          <p:cNvSpPr>
            <a:spLocks noGrp="1"/>
          </p:cNvSpPr>
          <p:nvPr>
            <p:ph type="title"/>
          </p:nvPr>
        </p:nvSpPr>
        <p:spPr/>
        <p:txBody>
          <a:bodyPr/>
          <a:lstStyle/>
          <a:p>
            <a:r>
              <a:rPr lang="en-GB" dirty="0"/>
              <a:t>My Contribution </a:t>
            </a:r>
          </a:p>
        </p:txBody>
      </p:sp>
      <p:sp>
        <p:nvSpPr>
          <p:cNvPr id="3" name="Text Placeholder 2">
            <a:extLst>
              <a:ext uri="{FF2B5EF4-FFF2-40B4-BE49-F238E27FC236}">
                <a16:creationId xmlns:a16="http://schemas.microsoft.com/office/drawing/2014/main" id="{8C39A008-815C-4844-A3AD-684DC7D6F26F}"/>
              </a:ext>
            </a:extLst>
          </p:cNvPr>
          <p:cNvSpPr>
            <a:spLocks noGrp="1"/>
          </p:cNvSpPr>
          <p:nvPr>
            <p:ph type="body" idx="1"/>
          </p:nvPr>
        </p:nvSpPr>
        <p:spPr/>
        <p:txBody>
          <a:bodyPr/>
          <a:lstStyle/>
          <a:p>
            <a:pPr marL="114300" indent="0">
              <a:buNone/>
            </a:pPr>
            <a:r>
              <a:rPr lang="en-GB" dirty="0"/>
              <a:t>My contribution on this project was:</a:t>
            </a:r>
          </a:p>
          <a:p>
            <a:r>
              <a:rPr lang="en-GB" dirty="0"/>
              <a:t>Soldering the internal parts of the weighing scale </a:t>
            </a:r>
          </a:p>
          <a:p>
            <a:pPr marL="114300" indent="0">
              <a:buNone/>
            </a:pPr>
            <a:r>
              <a:rPr lang="en-GB" dirty="0"/>
              <a:t>I did this as I have some expertise with soldering because of my grandfathers job</a:t>
            </a:r>
          </a:p>
          <a:p>
            <a:r>
              <a:rPr lang="en-GB" dirty="0"/>
              <a:t>Designing and creating the weighing scales casing</a:t>
            </a:r>
          </a:p>
          <a:p>
            <a:pPr marL="114300" indent="0">
              <a:buNone/>
            </a:pPr>
            <a:r>
              <a:rPr lang="en-GB" dirty="0"/>
              <a:t>I designed the basic case model to ensure diverse adaptations for each model</a:t>
            </a:r>
          </a:p>
          <a:p>
            <a:r>
              <a:rPr lang="en-GB" dirty="0"/>
              <a:t>Implementing the scoring system on the app</a:t>
            </a:r>
          </a:p>
        </p:txBody>
      </p:sp>
    </p:spTree>
    <p:extLst>
      <p:ext uri="{BB962C8B-B14F-4D97-AF65-F5344CB8AC3E}">
        <p14:creationId xmlns:p14="http://schemas.microsoft.com/office/powerpoint/2010/main" val="4007968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91131-D95D-46E0-897C-7417D3781CF7}"/>
              </a:ext>
            </a:extLst>
          </p:cNvPr>
          <p:cNvSpPr>
            <a:spLocks noGrp="1"/>
          </p:cNvSpPr>
          <p:nvPr>
            <p:ph type="title"/>
          </p:nvPr>
        </p:nvSpPr>
        <p:spPr/>
        <p:txBody>
          <a:bodyPr/>
          <a:lstStyle/>
          <a:p>
            <a:r>
              <a:rPr lang="en-GB" dirty="0"/>
              <a:t>Marketing </a:t>
            </a:r>
          </a:p>
        </p:txBody>
      </p:sp>
      <p:sp>
        <p:nvSpPr>
          <p:cNvPr id="3" name="Text Placeholder 2">
            <a:extLst>
              <a:ext uri="{FF2B5EF4-FFF2-40B4-BE49-F238E27FC236}">
                <a16:creationId xmlns:a16="http://schemas.microsoft.com/office/drawing/2014/main" id="{7BDD699D-A803-4EFA-B0C6-DBDC9C570F9E}"/>
              </a:ext>
            </a:extLst>
          </p:cNvPr>
          <p:cNvSpPr>
            <a:spLocks noGrp="1"/>
          </p:cNvSpPr>
          <p:nvPr>
            <p:ph type="body" idx="1"/>
          </p:nvPr>
        </p:nvSpPr>
        <p:spPr/>
        <p:txBody>
          <a:bodyPr/>
          <a:lstStyle/>
          <a:p>
            <a:pPr marL="114300" indent="0">
              <a:buNone/>
            </a:pPr>
            <a:r>
              <a:rPr lang="en-GB" dirty="0"/>
              <a:t>Our product is different from other on the market because ours is the only Wi-Fi compatible weighing scale that would be available on the market. </a:t>
            </a:r>
          </a:p>
          <a:p>
            <a:pPr marL="114300" indent="0">
              <a:buNone/>
            </a:pPr>
            <a:r>
              <a:rPr lang="en-GB" dirty="0"/>
              <a:t>Our product wouldn’t be the only wireless product on the market but with the Wi-fi compatibility and the addition use of a phone holder within it would increase the sales and the production of our app and scale</a:t>
            </a:r>
          </a:p>
        </p:txBody>
      </p:sp>
    </p:spTree>
    <p:extLst>
      <p:ext uri="{BB962C8B-B14F-4D97-AF65-F5344CB8AC3E}">
        <p14:creationId xmlns:p14="http://schemas.microsoft.com/office/powerpoint/2010/main" val="2579837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48"/>
          <p:cNvSpPr txBox="1">
            <a:spLocks noGrp="1"/>
          </p:cNvSpPr>
          <p:nvPr>
            <p:ph type="title"/>
          </p:nvPr>
        </p:nvSpPr>
        <p:spPr>
          <a:xfrm>
            <a:off x="838200" y="92000"/>
            <a:ext cx="10515600" cy="1096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dirty="0">
                <a:solidFill>
                  <a:srgbClr val="FFFFFF"/>
                </a:solidFill>
                <a:latin typeface="Arial"/>
                <a:ea typeface="Arial"/>
                <a:cs typeface="Arial"/>
                <a:sym typeface="Arial"/>
              </a:rPr>
              <a:t>Marketing other products</a:t>
            </a:r>
            <a:endParaRPr dirty="0"/>
          </a:p>
        </p:txBody>
      </p:sp>
      <p:pic>
        <p:nvPicPr>
          <p:cNvPr id="109" name="Google Shape;109;p48"/>
          <p:cNvPicPr preferRelativeResize="0"/>
          <p:nvPr/>
        </p:nvPicPr>
        <p:blipFill rotWithShape="1">
          <a:blip r:embed="rId3">
            <a:alphaModFix/>
          </a:blip>
          <a:srcRect/>
          <a:stretch/>
        </p:blipFill>
        <p:spPr>
          <a:xfrm>
            <a:off x="229850" y="925950"/>
            <a:ext cx="2616986" cy="1472071"/>
          </a:xfrm>
          <a:prstGeom prst="rect">
            <a:avLst/>
          </a:prstGeom>
          <a:noFill/>
          <a:ln>
            <a:noFill/>
          </a:ln>
        </p:spPr>
      </p:pic>
      <p:pic>
        <p:nvPicPr>
          <p:cNvPr id="110" name="Google Shape;110;p48"/>
          <p:cNvPicPr preferRelativeResize="0"/>
          <p:nvPr/>
        </p:nvPicPr>
        <p:blipFill rotWithShape="1">
          <a:blip r:embed="rId4">
            <a:alphaModFix/>
          </a:blip>
          <a:srcRect/>
          <a:stretch/>
        </p:blipFill>
        <p:spPr>
          <a:xfrm>
            <a:off x="2643425" y="4210592"/>
            <a:ext cx="1874389" cy="2098185"/>
          </a:xfrm>
          <a:prstGeom prst="rect">
            <a:avLst/>
          </a:prstGeom>
          <a:noFill/>
          <a:ln>
            <a:noFill/>
          </a:ln>
        </p:spPr>
      </p:pic>
      <p:sp>
        <p:nvSpPr>
          <p:cNvPr id="111" name="Google Shape;111;p48"/>
          <p:cNvSpPr txBox="1"/>
          <p:nvPr/>
        </p:nvSpPr>
        <p:spPr>
          <a:xfrm>
            <a:off x="7327450" y="1085613"/>
            <a:ext cx="4365300" cy="10236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1200"/>
              </a:spcBef>
              <a:spcAft>
                <a:spcPts val="0"/>
              </a:spcAft>
              <a:buClr>
                <a:srgbClr val="000000"/>
              </a:buClr>
              <a:buSzPts val="1800"/>
              <a:buFont typeface="Arial"/>
              <a:buNone/>
            </a:pPr>
            <a:r>
              <a:rPr lang="en-GB" sz="1800" b="0" i="0" u="none" strike="noStrike" cap="none">
                <a:solidFill>
                  <a:srgbClr val="FFFFFF"/>
                </a:solidFill>
                <a:latin typeface="Calibri"/>
                <a:ea typeface="Calibri"/>
                <a:cs typeface="Calibri"/>
                <a:sym typeface="Calibri"/>
              </a:rPr>
              <a:t>Traditional scales are old fashioned, no modern-day technology involved.</a:t>
            </a:r>
            <a:endParaRPr sz="1800" b="0" i="0" u="none" strike="noStrike" cap="none">
              <a:solidFill>
                <a:srgbClr val="FFFFFF"/>
              </a:solidFill>
              <a:latin typeface="Calibri"/>
              <a:ea typeface="Calibri"/>
              <a:cs typeface="Calibri"/>
              <a:sym typeface="Calibri"/>
            </a:endParaRPr>
          </a:p>
          <a:p>
            <a:pPr marL="0" marR="0" lvl="0" indent="0" algn="l" rtl="0">
              <a:lnSpc>
                <a:spcPct val="100000"/>
              </a:lnSpc>
              <a:spcBef>
                <a:spcPts val="120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12" name="Google Shape;112;p48"/>
          <p:cNvSpPr txBox="1"/>
          <p:nvPr/>
        </p:nvSpPr>
        <p:spPr>
          <a:xfrm>
            <a:off x="126275" y="2636538"/>
            <a:ext cx="4850700" cy="17364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1200"/>
              </a:spcBef>
              <a:spcAft>
                <a:spcPts val="0"/>
              </a:spcAft>
              <a:buClr>
                <a:srgbClr val="000000"/>
              </a:buClr>
              <a:buSzPts val="1800"/>
              <a:buFont typeface="Arial"/>
              <a:buNone/>
            </a:pPr>
            <a:r>
              <a:rPr lang="en-GB" sz="1800" b="0" i="0" u="none" strike="noStrike" cap="none">
                <a:solidFill>
                  <a:srgbClr val="FFFFFF"/>
                </a:solidFill>
                <a:latin typeface="Calibri"/>
                <a:ea typeface="Calibri"/>
                <a:cs typeface="Calibri"/>
                <a:sym typeface="Calibri"/>
              </a:rPr>
              <a:t>High tech scales is more of a 2 in 1 option where you have your weighing scale and for example a chopping board mixed in or a measuring jug </a:t>
            </a:r>
            <a:endParaRPr sz="1800" b="0" i="0" u="none" strike="noStrike" cap="none">
              <a:solidFill>
                <a:srgbClr val="FFFFFF"/>
              </a:solidFill>
              <a:latin typeface="Calibri"/>
              <a:ea typeface="Calibri"/>
              <a:cs typeface="Calibri"/>
              <a:sym typeface="Calibri"/>
            </a:endParaRPr>
          </a:p>
          <a:p>
            <a:pPr marL="0" marR="0" lvl="0" indent="0" algn="l" rtl="0">
              <a:lnSpc>
                <a:spcPct val="115000"/>
              </a:lnSpc>
              <a:spcBef>
                <a:spcPts val="1200"/>
              </a:spcBef>
              <a:spcAft>
                <a:spcPts val="1200"/>
              </a:spcAft>
              <a:buClr>
                <a:srgbClr val="000000"/>
              </a:buClr>
              <a:buSzPts val="1600"/>
              <a:buFont typeface="Arial"/>
              <a:buNone/>
            </a:pPr>
            <a:endParaRPr sz="1600" b="0" i="0" u="none" strike="noStrike" cap="none">
              <a:solidFill>
                <a:srgbClr val="FFFFFF"/>
              </a:solidFill>
              <a:latin typeface="Calibri"/>
              <a:ea typeface="Calibri"/>
              <a:cs typeface="Calibri"/>
              <a:sym typeface="Calibri"/>
            </a:endParaRPr>
          </a:p>
        </p:txBody>
      </p:sp>
      <p:sp>
        <p:nvSpPr>
          <p:cNvPr id="113" name="Google Shape;113;p48"/>
          <p:cNvSpPr txBox="1"/>
          <p:nvPr/>
        </p:nvSpPr>
        <p:spPr>
          <a:xfrm>
            <a:off x="4976975" y="5127074"/>
            <a:ext cx="6983400" cy="13257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1200"/>
              </a:spcBef>
              <a:spcAft>
                <a:spcPts val="0"/>
              </a:spcAft>
              <a:buClr>
                <a:srgbClr val="000000"/>
              </a:buClr>
              <a:buSzPts val="1800"/>
              <a:buFont typeface="Arial"/>
              <a:buNone/>
            </a:pPr>
            <a:r>
              <a:rPr lang="en-GB" sz="1800" b="0" i="0" u="none" strike="noStrike" cap="none">
                <a:solidFill>
                  <a:srgbClr val="FFFFFF"/>
                </a:solidFill>
                <a:latin typeface="Calibri"/>
                <a:ea typeface="Calibri"/>
                <a:cs typeface="Calibri"/>
                <a:sym typeface="Calibri"/>
              </a:rPr>
              <a:t>and a Specialised scale is those specifically targeted at a unique audience for example: people who are partially sighted, would have text to speech instead.</a:t>
            </a:r>
            <a:endParaRPr sz="1800" b="0" i="0" u="none" strike="noStrike" cap="none">
              <a:solidFill>
                <a:srgbClr val="FFFFFF"/>
              </a:solidFill>
              <a:latin typeface="Calibri"/>
              <a:ea typeface="Calibri"/>
              <a:cs typeface="Calibri"/>
              <a:sym typeface="Calibri"/>
            </a:endParaRPr>
          </a:p>
          <a:p>
            <a:pPr marL="0" marR="0" lvl="0" indent="0" algn="l" rtl="0">
              <a:lnSpc>
                <a:spcPct val="100000"/>
              </a:lnSpc>
              <a:spcBef>
                <a:spcPts val="1200"/>
              </a:spcBef>
              <a:spcAft>
                <a:spcPts val="0"/>
              </a:spcAft>
              <a:buClr>
                <a:srgbClr val="000000"/>
              </a:buClr>
              <a:buSzPts val="1600"/>
              <a:buFont typeface="Arial"/>
              <a:buNone/>
            </a:pPr>
            <a:endParaRPr sz="1600" b="0" i="0" u="none" strike="noStrike" cap="none">
              <a:solidFill>
                <a:srgbClr val="FFFFFF"/>
              </a:solidFill>
              <a:latin typeface="Calibri"/>
              <a:ea typeface="Calibri"/>
              <a:cs typeface="Calibri"/>
              <a:sym typeface="Calibri"/>
            </a:endParaRPr>
          </a:p>
        </p:txBody>
      </p:sp>
      <p:pic>
        <p:nvPicPr>
          <p:cNvPr id="114" name="Google Shape;114;p48"/>
          <p:cNvPicPr preferRelativeResize="0"/>
          <p:nvPr/>
        </p:nvPicPr>
        <p:blipFill rotWithShape="1">
          <a:blip r:embed="rId5">
            <a:alphaModFix/>
          </a:blip>
          <a:srcRect/>
          <a:stretch/>
        </p:blipFill>
        <p:spPr>
          <a:xfrm>
            <a:off x="8853426" y="2717675"/>
            <a:ext cx="3087098" cy="1736513"/>
          </a:xfrm>
          <a:prstGeom prst="rect">
            <a:avLst/>
          </a:prstGeom>
          <a:noFill/>
          <a:ln>
            <a:noFill/>
          </a:ln>
        </p:spPr>
      </p:pic>
      <p:sp>
        <p:nvSpPr>
          <p:cNvPr id="115" name="Google Shape;115;p48"/>
          <p:cNvSpPr txBox="1"/>
          <p:nvPr/>
        </p:nvSpPr>
        <p:spPr>
          <a:xfrm>
            <a:off x="1201888" y="2296875"/>
            <a:ext cx="672900" cy="4869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400"/>
              <a:buFont typeface="Arial"/>
              <a:buNone/>
            </a:pPr>
            <a:r>
              <a:rPr lang="en-GB" sz="1400" b="0" i="0" u="none" strike="noStrike" cap="none">
                <a:solidFill>
                  <a:srgbClr val="4A86E8"/>
                </a:solidFill>
                <a:latin typeface="Calibri"/>
                <a:ea typeface="Calibri"/>
                <a:cs typeface="Calibri"/>
                <a:sym typeface="Calibri"/>
              </a:rPr>
              <a:t>[1]</a:t>
            </a:r>
            <a:endParaRPr sz="1400" b="0" i="0" u="none" strike="noStrike" cap="none">
              <a:solidFill>
                <a:srgbClr val="4A86E8"/>
              </a:solidFill>
              <a:latin typeface="Calibri"/>
              <a:ea typeface="Calibri"/>
              <a:cs typeface="Calibri"/>
              <a:sym typeface="Calibri"/>
            </a:endParaRPr>
          </a:p>
        </p:txBody>
      </p:sp>
      <p:sp>
        <p:nvSpPr>
          <p:cNvPr id="116" name="Google Shape;116;p48"/>
          <p:cNvSpPr txBox="1"/>
          <p:nvPr/>
        </p:nvSpPr>
        <p:spPr>
          <a:xfrm>
            <a:off x="8971113" y="4454200"/>
            <a:ext cx="672900" cy="4869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400"/>
              <a:buFont typeface="Arial"/>
              <a:buNone/>
            </a:pPr>
            <a:r>
              <a:rPr lang="en-GB" sz="1400" b="0" i="0" u="none" strike="noStrike" cap="none">
                <a:solidFill>
                  <a:srgbClr val="4A86E8"/>
                </a:solidFill>
                <a:latin typeface="Calibri"/>
                <a:ea typeface="Calibri"/>
                <a:cs typeface="Calibri"/>
                <a:sym typeface="Calibri"/>
              </a:rPr>
              <a:t>[1] [3]</a:t>
            </a:r>
            <a:endParaRPr sz="1400" b="0" i="0" u="none" strike="noStrike" cap="none">
              <a:solidFill>
                <a:srgbClr val="4A86E8"/>
              </a:solidFill>
              <a:latin typeface="Calibri"/>
              <a:ea typeface="Calibri"/>
              <a:cs typeface="Calibri"/>
              <a:sym typeface="Calibri"/>
            </a:endParaRPr>
          </a:p>
        </p:txBody>
      </p:sp>
      <p:sp>
        <p:nvSpPr>
          <p:cNvPr id="117" name="Google Shape;117;p48"/>
          <p:cNvSpPr txBox="1"/>
          <p:nvPr/>
        </p:nvSpPr>
        <p:spPr>
          <a:xfrm>
            <a:off x="3396563" y="6308775"/>
            <a:ext cx="672900" cy="4869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400"/>
              <a:buFont typeface="Arial"/>
              <a:buNone/>
            </a:pPr>
            <a:r>
              <a:rPr lang="en-GB" sz="1400" b="0" i="0" u="none" strike="noStrike" cap="none">
                <a:solidFill>
                  <a:srgbClr val="4A86E8"/>
                </a:solidFill>
                <a:latin typeface="Calibri"/>
                <a:ea typeface="Calibri"/>
                <a:cs typeface="Calibri"/>
                <a:sym typeface="Calibri"/>
              </a:rPr>
              <a:t>[4]</a:t>
            </a:r>
            <a:endParaRPr sz="1400" b="0" i="0" u="none" strike="noStrike" cap="none">
              <a:solidFill>
                <a:srgbClr val="4A86E8"/>
              </a:solidFill>
              <a:latin typeface="Calibri"/>
              <a:ea typeface="Calibri"/>
              <a:cs typeface="Calibri"/>
              <a:sym typeface="Calibri"/>
            </a:endParaRPr>
          </a:p>
        </p:txBody>
      </p:sp>
      <p:pic>
        <p:nvPicPr>
          <p:cNvPr id="118" name="Google Shape;118;p48"/>
          <p:cNvPicPr preferRelativeResize="0"/>
          <p:nvPr/>
        </p:nvPicPr>
        <p:blipFill rotWithShape="1">
          <a:blip r:embed="rId6">
            <a:alphaModFix/>
          </a:blip>
          <a:srcRect/>
          <a:stretch/>
        </p:blipFill>
        <p:spPr>
          <a:xfrm>
            <a:off x="3133999" y="925950"/>
            <a:ext cx="2230426" cy="1485807"/>
          </a:xfrm>
          <a:prstGeom prst="rect">
            <a:avLst/>
          </a:prstGeom>
          <a:noFill/>
          <a:ln>
            <a:noFill/>
          </a:ln>
        </p:spPr>
      </p:pic>
      <p:sp>
        <p:nvSpPr>
          <p:cNvPr id="119" name="Google Shape;119;p48"/>
          <p:cNvSpPr txBox="1"/>
          <p:nvPr/>
        </p:nvSpPr>
        <p:spPr>
          <a:xfrm>
            <a:off x="5291538" y="1188200"/>
            <a:ext cx="672900" cy="4869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400"/>
              <a:buFont typeface="Arial"/>
              <a:buNone/>
            </a:pPr>
            <a:r>
              <a:rPr lang="en-GB" sz="1400" b="0" i="0" u="none" strike="noStrike" cap="none">
                <a:solidFill>
                  <a:srgbClr val="4A86E8"/>
                </a:solidFill>
                <a:latin typeface="Calibri"/>
                <a:ea typeface="Calibri"/>
                <a:cs typeface="Calibri"/>
                <a:sym typeface="Calibri"/>
              </a:rPr>
              <a:t>[6]</a:t>
            </a:r>
            <a:endParaRPr sz="1400" b="0" i="0" u="none" strike="noStrike" cap="none">
              <a:solidFill>
                <a:srgbClr val="4A86E8"/>
              </a:solidFill>
              <a:latin typeface="Calibri"/>
              <a:ea typeface="Calibri"/>
              <a:cs typeface="Calibri"/>
              <a:sym typeface="Calibri"/>
            </a:endParaRPr>
          </a:p>
        </p:txBody>
      </p:sp>
      <p:pic>
        <p:nvPicPr>
          <p:cNvPr id="120" name="Google Shape;120;p48"/>
          <p:cNvPicPr preferRelativeResize="0"/>
          <p:nvPr/>
        </p:nvPicPr>
        <p:blipFill rotWithShape="1">
          <a:blip r:embed="rId7">
            <a:alphaModFix/>
          </a:blip>
          <a:srcRect/>
          <a:stretch/>
        </p:blipFill>
        <p:spPr>
          <a:xfrm>
            <a:off x="6731650" y="2589200"/>
            <a:ext cx="1679601" cy="1679601"/>
          </a:xfrm>
          <a:prstGeom prst="rect">
            <a:avLst/>
          </a:prstGeom>
          <a:noFill/>
          <a:ln>
            <a:noFill/>
          </a:ln>
        </p:spPr>
      </p:pic>
      <p:sp>
        <p:nvSpPr>
          <p:cNvPr id="121" name="Google Shape;121;p48"/>
          <p:cNvSpPr txBox="1"/>
          <p:nvPr/>
        </p:nvSpPr>
        <p:spPr>
          <a:xfrm>
            <a:off x="6865213" y="4268788"/>
            <a:ext cx="672900" cy="4869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400"/>
              <a:buFont typeface="Arial"/>
              <a:buNone/>
            </a:pPr>
            <a:r>
              <a:rPr lang="en-GB" sz="1400" b="0" i="0" u="none" strike="noStrike" cap="none">
                <a:solidFill>
                  <a:srgbClr val="4A86E8"/>
                </a:solidFill>
                <a:latin typeface="Calibri"/>
                <a:ea typeface="Calibri"/>
                <a:cs typeface="Calibri"/>
                <a:sym typeface="Calibri"/>
              </a:rPr>
              <a:t>[2]</a:t>
            </a:r>
            <a:endParaRPr sz="1400" b="0" i="0" u="none" strike="noStrike" cap="none">
              <a:solidFill>
                <a:srgbClr val="4A86E8"/>
              </a:solidFill>
              <a:latin typeface="Calibri"/>
              <a:ea typeface="Calibri"/>
              <a:cs typeface="Calibri"/>
              <a:sym typeface="Calibri"/>
            </a:endParaRPr>
          </a:p>
        </p:txBody>
      </p:sp>
      <p:sp>
        <p:nvSpPr>
          <p:cNvPr id="122" name="Google Shape;122;p48"/>
          <p:cNvSpPr/>
          <p:nvPr/>
        </p:nvSpPr>
        <p:spPr>
          <a:xfrm>
            <a:off x="5860150" y="1738700"/>
            <a:ext cx="1302300" cy="486900"/>
          </a:xfrm>
          <a:prstGeom prst="lef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48"/>
          <p:cNvSpPr/>
          <p:nvPr/>
        </p:nvSpPr>
        <p:spPr>
          <a:xfrm rot="10800000">
            <a:off x="5127075" y="3089850"/>
            <a:ext cx="1302300" cy="436500"/>
          </a:xfrm>
          <a:prstGeom prst="lef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48"/>
          <p:cNvSpPr/>
          <p:nvPr/>
        </p:nvSpPr>
        <p:spPr>
          <a:xfrm rot="-5400000">
            <a:off x="5120025" y="4607075"/>
            <a:ext cx="757800" cy="743700"/>
          </a:xfrm>
          <a:prstGeom prst="bentUpArrow">
            <a:avLst>
              <a:gd name="adj1" fmla="val 25000"/>
              <a:gd name="adj2" fmla="val 25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5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dirty="0">
                <a:solidFill>
                  <a:srgbClr val="FFFFFF"/>
                </a:solidFill>
                <a:latin typeface="Arial"/>
                <a:ea typeface="Arial"/>
                <a:cs typeface="Arial"/>
                <a:sym typeface="Arial"/>
              </a:rPr>
              <a:t>Our design</a:t>
            </a:r>
            <a:endParaRPr dirty="0"/>
          </a:p>
        </p:txBody>
      </p:sp>
      <p:graphicFrame>
        <p:nvGraphicFramePr>
          <p:cNvPr id="136" name="Google Shape;136;p50"/>
          <p:cNvGraphicFramePr/>
          <p:nvPr/>
        </p:nvGraphicFramePr>
        <p:xfrm>
          <a:off x="952500" y="1905000"/>
          <a:ext cx="10287000" cy="2590650"/>
        </p:xfrm>
        <a:graphic>
          <a:graphicData uri="http://schemas.openxmlformats.org/drawingml/2006/table">
            <a:tbl>
              <a:tblPr>
                <a:noFill/>
                <a:tableStyleId>{148973B1-EC46-46CF-8B16-7FAB2C96455D}</a:tableStyleId>
              </a:tblPr>
              <a:tblGrid>
                <a:gridCol w="4328125">
                  <a:extLst>
                    <a:ext uri="{9D8B030D-6E8A-4147-A177-3AD203B41FA5}">
                      <a16:colId xmlns:a16="http://schemas.microsoft.com/office/drawing/2014/main" val="20000"/>
                    </a:ext>
                  </a:extLst>
                </a:gridCol>
                <a:gridCol w="5958875">
                  <a:extLst>
                    <a:ext uri="{9D8B030D-6E8A-4147-A177-3AD203B41FA5}">
                      <a16:colId xmlns:a16="http://schemas.microsoft.com/office/drawing/2014/main" val="20001"/>
                    </a:ext>
                  </a:extLst>
                </a:gridCol>
              </a:tblGrid>
              <a:tr h="381000">
                <a:tc gridSpan="2">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solidFill>
                            <a:srgbClr val="FFFFFF"/>
                          </a:solidFill>
                          <a:latin typeface="Calibri"/>
                          <a:ea typeface="Calibri"/>
                          <a:cs typeface="Calibri"/>
                          <a:sym typeface="Calibri"/>
                        </a:rPr>
                        <a:t>OUR SCALE COLOUR AND THE SPECIFIC MEMBERS WE WILL TARGET </a:t>
                      </a:r>
                      <a:endParaRPr sz="2200" u="none" strike="noStrike" cap="none">
                        <a:solidFill>
                          <a:srgbClr val="FFFFFF"/>
                        </a:solidFill>
                        <a:latin typeface="Calibri"/>
                        <a:ea typeface="Calibri"/>
                        <a:cs typeface="Calibri"/>
                        <a:sym typeface="Calibri"/>
                      </a:endParaRPr>
                    </a:p>
                  </a:txBody>
                  <a:tcPr marL="91425" marR="91425" marT="91425" marB="91425"/>
                </a:tc>
                <a:tc hMerge="1">
                  <a:txBody>
                    <a:bodyPr/>
                    <a:lstStyle/>
                    <a:p>
                      <a:endParaRPr lang="en-US"/>
                    </a:p>
                  </a:txBody>
                  <a:tcPr/>
                </a:tc>
                <a:extLst>
                  <a:ext uri="{0D108BD9-81ED-4DB2-BD59-A6C34878D82A}">
                    <a16:rowId xmlns:a16="http://schemas.microsoft.com/office/drawing/2014/main" val="10000"/>
                  </a:ext>
                </a:extLst>
              </a:tr>
              <a:tr h="381000">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BLACK</a:t>
                      </a:r>
                      <a:endParaRPr sz="2200" u="none" strike="noStrike" cap="none">
                        <a:latin typeface="Calibri"/>
                        <a:ea typeface="Calibri"/>
                        <a:cs typeface="Calibri"/>
                        <a:sym typeface="Calibri"/>
                      </a:endParaRPr>
                    </a:p>
                  </a:txBody>
                  <a:tcPr marL="91425" marR="91425" marT="91425" marB="91425">
                    <a:solidFill>
                      <a:srgbClr val="00FF00"/>
                    </a:solidFill>
                  </a:tcPr>
                </a:tc>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WI-FI AND WIRELESS (BASIC)</a:t>
                      </a:r>
                      <a:endParaRPr sz="2200" u="none" strike="noStrike" cap="none">
                        <a:latin typeface="Calibri"/>
                        <a:ea typeface="Calibri"/>
                        <a:cs typeface="Calibri"/>
                        <a:sym typeface="Calibri"/>
                      </a:endParaRPr>
                    </a:p>
                  </a:txBody>
                  <a:tcPr marL="91425" marR="91425" marT="91425" marB="91425">
                    <a:solidFill>
                      <a:srgbClr val="00FF00"/>
                    </a:solidFill>
                  </a:tcPr>
                </a:tc>
                <a:extLst>
                  <a:ext uri="{0D108BD9-81ED-4DB2-BD59-A6C34878D82A}">
                    <a16:rowId xmlns:a16="http://schemas.microsoft.com/office/drawing/2014/main" val="10001"/>
                  </a:ext>
                </a:extLst>
              </a:tr>
              <a:tr h="381000">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YELLOW</a:t>
                      </a:r>
                      <a:endParaRPr sz="2200" u="none" strike="noStrike" cap="none">
                        <a:latin typeface="Calibri"/>
                        <a:ea typeface="Calibri"/>
                        <a:cs typeface="Calibri"/>
                        <a:sym typeface="Calibri"/>
                      </a:endParaRPr>
                    </a:p>
                  </a:txBody>
                  <a:tcPr marL="91425" marR="91425" marT="91425" marB="91425">
                    <a:solidFill>
                      <a:srgbClr val="FFFF00"/>
                    </a:solidFill>
                  </a:tcPr>
                </a:tc>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BLIND - BRAILLE &amp; SPEAKER INSIDE</a:t>
                      </a:r>
                      <a:endParaRPr sz="2200" u="none" strike="noStrike" cap="none">
                        <a:latin typeface="Calibri"/>
                        <a:ea typeface="Calibri"/>
                        <a:cs typeface="Calibri"/>
                        <a:sym typeface="Calibri"/>
                      </a:endParaRPr>
                    </a:p>
                  </a:txBody>
                  <a:tcPr marL="91425" marR="91425" marT="91425" marB="91425">
                    <a:solidFill>
                      <a:srgbClr val="FFFF00"/>
                    </a:solidFill>
                  </a:tcPr>
                </a:tc>
                <a:extLst>
                  <a:ext uri="{0D108BD9-81ED-4DB2-BD59-A6C34878D82A}">
                    <a16:rowId xmlns:a16="http://schemas.microsoft.com/office/drawing/2014/main" val="10002"/>
                  </a:ext>
                </a:extLst>
              </a:tr>
              <a:tr h="381000">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BLUE</a:t>
                      </a:r>
                      <a:endParaRPr sz="2200" u="none" strike="noStrike" cap="none">
                        <a:latin typeface="Calibri"/>
                        <a:ea typeface="Calibri"/>
                        <a:cs typeface="Calibri"/>
                        <a:sym typeface="Calibri"/>
                      </a:endParaRPr>
                    </a:p>
                  </a:txBody>
                  <a:tcPr marL="91425" marR="91425" marT="91425" marB="91425">
                    <a:solidFill>
                      <a:srgbClr val="FFFF00"/>
                    </a:solidFill>
                  </a:tcPr>
                </a:tc>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DEAF - PROJECTOR INSIDE</a:t>
                      </a:r>
                      <a:endParaRPr sz="2200" u="none" strike="noStrike" cap="none">
                        <a:latin typeface="Calibri"/>
                        <a:ea typeface="Calibri"/>
                        <a:cs typeface="Calibri"/>
                        <a:sym typeface="Calibri"/>
                      </a:endParaRPr>
                    </a:p>
                  </a:txBody>
                  <a:tcPr marL="91425" marR="91425" marT="91425" marB="91425">
                    <a:solidFill>
                      <a:srgbClr val="FFFF00"/>
                    </a:solidFill>
                  </a:tcPr>
                </a:tc>
                <a:extLst>
                  <a:ext uri="{0D108BD9-81ED-4DB2-BD59-A6C34878D82A}">
                    <a16:rowId xmlns:a16="http://schemas.microsoft.com/office/drawing/2014/main" val="10003"/>
                  </a:ext>
                </a:extLst>
              </a:tr>
              <a:tr h="381000">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ORANGE</a:t>
                      </a:r>
                      <a:endParaRPr sz="2200" u="none" strike="noStrike" cap="none">
                        <a:latin typeface="Calibri"/>
                        <a:ea typeface="Calibri"/>
                        <a:cs typeface="Calibri"/>
                        <a:sym typeface="Calibri"/>
                      </a:endParaRPr>
                    </a:p>
                  </a:txBody>
                  <a:tcPr marL="91425" marR="91425" marT="91425" marB="91425">
                    <a:solidFill>
                      <a:srgbClr val="FFFF00"/>
                    </a:solidFill>
                  </a:tcPr>
                </a:tc>
                <a:tc>
                  <a:txBody>
                    <a:bodyPr/>
                    <a:lstStyle/>
                    <a:p>
                      <a:pPr marL="0" marR="0" lvl="0" indent="0" algn="ctr" rtl="0">
                        <a:lnSpc>
                          <a:spcPct val="100000"/>
                        </a:lnSpc>
                        <a:spcBef>
                          <a:spcPts val="0"/>
                        </a:spcBef>
                        <a:spcAft>
                          <a:spcPts val="0"/>
                        </a:spcAft>
                        <a:buClr>
                          <a:srgbClr val="000000"/>
                        </a:buClr>
                        <a:buSzPts val="2200"/>
                        <a:buFont typeface="Arial"/>
                        <a:buNone/>
                      </a:pPr>
                      <a:r>
                        <a:rPr lang="en-GB" sz="2200" u="none" strike="noStrike" cap="none">
                          <a:latin typeface="Calibri"/>
                          <a:ea typeface="Calibri"/>
                          <a:cs typeface="Calibri"/>
                          <a:sym typeface="Calibri"/>
                        </a:rPr>
                        <a:t>SCHOOL KIDS - NO BAKE ITEMS IN APP</a:t>
                      </a:r>
                      <a:endParaRPr sz="2200" u="none" strike="noStrike" cap="none">
                        <a:latin typeface="Calibri"/>
                        <a:ea typeface="Calibri"/>
                        <a:cs typeface="Calibri"/>
                        <a:sym typeface="Calibri"/>
                      </a:endParaRPr>
                    </a:p>
                  </a:txBody>
                  <a:tcPr marL="91425" marR="91425" marT="91425" marB="91425">
                    <a:solidFill>
                      <a:srgbClr val="FFFF00"/>
                    </a:solidFill>
                  </a:tcPr>
                </a:tc>
                <a:extLst>
                  <a:ext uri="{0D108BD9-81ED-4DB2-BD59-A6C34878D82A}">
                    <a16:rowId xmlns:a16="http://schemas.microsoft.com/office/drawing/2014/main" val="10004"/>
                  </a:ext>
                </a:extLst>
              </a:tr>
            </a:tbl>
          </a:graphicData>
        </a:graphic>
      </p:graphicFrame>
      <p:sp>
        <p:nvSpPr>
          <p:cNvPr id="137" name="Google Shape;137;p50"/>
          <p:cNvSpPr/>
          <p:nvPr/>
        </p:nvSpPr>
        <p:spPr>
          <a:xfrm>
            <a:off x="642950" y="4981600"/>
            <a:ext cx="1014300" cy="800100"/>
          </a:xfrm>
          <a:prstGeom prst="rect">
            <a:avLst/>
          </a:prstGeom>
          <a:solidFill>
            <a:srgbClr val="00FF00"/>
          </a:solidFill>
          <a:ln w="9525" cap="flat" cmpd="sng">
            <a:solidFill>
              <a:srgbClr val="00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50"/>
          <p:cNvSpPr/>
          <p:nvPr/>
        </p:nvSpPr>
        <p:spPr>
          <a:xfrm>
            <a:off x="6381750" y="4981600"/>
            <a:ext cx="1014300" cy="800100"/>
          </a:xfrm>
          <a:prstGeom prst="rect">
            <a:avLst/>
          </a:prstGeom>
          <a:solidFill>
            <a:srgbClr val="FFFF00"/>
          </a:solidFill>
          <a:ln w="9525" cap="flat" cmpd="sng">
            <a:solidFill>
              <a:srgbClr val="FF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50"/>
          <p:cNvSpPr txBox="1"/>
          <p:nvPr/>
        </p:nvSpPr>
        <p:spPr>
          <a:xfrm>
            <a:off x="1657250" y="4981600"/>
            <a:ext cx="2971800" cy="800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200"/>
              <a:buFont typeface="Arial"/>
              <a:buNone/>
            </a:pPr>
            <a:r>
              <a:rPr lang="en-GB" sz="2200" b="0" i="0" u="none" strike="noStrike" cap="none">
                <a:solidFill>
                  <a:srgbClr val="FFFFFF"/>
                </a:solidFill>
                <a:latin typeface="Calibri"/>
                <a:ea typeface="Calibri"/>
                <a:cs typeface="Calibri"/>
                <a:sym typeface="Calibri"/>
              </a:rPr>
              <a:t>Minimal Viable Product </a:t>
            </a:r>
            <a:r>
              <a:rPr lang="en-GB" sz="1400" b="0" i="0" u="none" strike="noStrike" cap="none">
                <a:solidFill>
                  <a:srgbClr val="FFFFFF"/>
                </a:solidFill>
                <a:latin typeface="Calibri"/>
                <a:ea typeface="Calibri"/>
                <a:cs typeface="Calibri"/>
                <a:sym typeface="Calibri"/>
              </a:rPr>
              <a:t> </a:t>
            </a:r>
            <a:endParaRPr sz="1400" b="0" i="0" u="none" strike="noStrike" cap="none">
              <a:solidFill>
                <a:srgbClr val="FFFFFF"/>
              </a:solidFill>
              <a:latin typeface="Calibri"/>
              <a:ea typeface="Calibri"/>
              <a:cs typeface="Calibri"/>
              <a:sym typeface="Calibri"/>
            </a:endParaRPr>
          </a:p>
        </p:txBody>
      </p:sp>
      <p:sp>
        <p:nvSpPr>
          <p:cNvPr id="140" name="Google Shape;140;p50"/>
          <p:cNvSpPr txBox="1"/>
          <p:nvPr/>
        </p:nvSpPr>
        <p:spPr>
          <a:xfrm>
            <a:off x="7396050" y="4981600"/>
            <a:ext cx="3090900" cy="800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200"/>
              <a:buFont typeface="Arial"/>
              <a:buNone/>
            </a:pPr>
            <a:r>
              <a:rPr lang="en-GB" sz="2200" b="0" i="0" u="none" strike="noStrike" cap="none">
                <a:solidFill>
                  <a:srgbClr val="FFFFFF"/>
                </a:solidFill>
                <a:latin typeface="Calibri"/>
                <a:ea typeface="Calibri"/>
                <a:cs typeface="Calibri"/>
                <a:sym typeface="Calibri"/>
              </a:rPr>
              <a:t>Potential Future Development </a:t>
            </a:r>
            <a:endParaRPr sz="2200" b="0" i="0" u="none" strike="noStrike" cap="none">
              <a:solidFill>
                <a:srgbClr val="FFFFFF"/>
              </a:solidFill>
              <a:latin typeface="Calibri"/>
              <a:ea typeface="Calibri"/>
              <a:cs typeface="Calibri"/>
              <a:sym typeface="Calibri"/>
            </a:endParaRPr>
          </a:p>
        </p:txBody>
      </p:sp>
      <p:sp>
        <p:nvSpPr>
          <p:cNvPr id="141" name="Google Shape;141;p50"/>
          <p:cNvSpPr txBox="1"/>
          <p:nvPr/>
        </p:nvSpPr>
        <p:spPr>
          <a:xfrm>
            <a:off x="4800725" y="4486125"/>
            <a:ext cx="1014300" cy="65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400"/>
              <a:buFont typeface="Arial"/>
              <a:buNone/>
            </a:pPr>
            <a:r>
              <a:rPr lang="en-GB" sz="2400" b="0" i="0" u="none" strike="noStrike" cap="none">
                <a:solidFill>
                  <a:srgbClr val="FFFFFF"/>
                </a:solidFill>
                <a:latin typeface="Calibri"/>
                <a:ea typeface="Calibri"/>
                <a:cs typeface="Calibri"/>
                <a:sym typeface="Calibri"/>
              </a:rPr>
              <a:t>Key</a:t>
            </a:r>
            <a:endParaRPr sz="2400" b="0" i="0" u="none" strike="noStrike" cap="none">
              <a:solidFill>
                <a:srgbClr val="FFFFFF"/>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BF48BC3-0E14-4C02-A5E2-68D274FB573F}"/>
              </a:ext>
            </a:extLst>
          </p:cNvPr>
          <p:cNvSpPr>
            <a:spLocks noGrp="1"/>
          </p:cNvSpPr>
          <p:nvPr>
            <p:ph type="body" idx="1"/>
          </p:nvPr>
        </p:nvSpPr>
        <p:spPr/>
        <p:txBody>
          <a:bodyPr/>
          <a:lstStyle/>
          <a:p>
            <a:pPr marL="114300" indent="0">
              <a:buNone/>
            </a:pPr>
            <a:r>
              <a:rPr lang="en-GB" dirty="0"/>
              <a:t>As seen on the previous slide, we have a minimum viable product and a future implementation products. </a:t>
            </a:r>
          </a:p>
          <a:p>
            <a:pPr marL="114300" indent="0">
              <a:buNone/>
            </a:pPr>
            <a:r>
              <a:rPr lang="en-GB" dirty="0"/>
              <a:t>These have been discussed with our team, that if our product is a success we would implement slight but significant changes to our design to ensure our product helps multiple people who might be partly deaf or partial sighted.</a:t>
            </a:r>
          </a:p>
        </p:txBody>
      </p:sp>
    </p:spTree>
    <p:extLst>
      <p:ext uri="{BB962C8B-B14F-4D97-AF65-F5344CB8AC3E}">
        <p14:creationId xmlns:p14="http://schemas.microsoft.com/office/powerpoint/2010/main" val="814414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E1A3-708D-4613-941B-313B9BD6E314}"/>
              </a:ext>
            </a:extLst>
          </p:cNvPr>
          <p:cNvSpPr>
            <a:spLocks noGrp="1"/>
          </p:cNvSpPr>
          <p:nvPr>
            <p:ph type="title"/>
          </p:nvPr>
        </p:nvSpPr>
        <p:spPr/>
        <p:txBody>
          <a:bodyPr/>
          <a:lstStyle/>
          <a:p>
            <a:r>
              <a:rPr lang="en-GB" dirty="0"/>
              <a:t>Our team - </a:t>
            </a:r>
          </a:p>
        </p:txBody>
      </p:sp>
      <p:sp>
        <p:nvSpPr>
          <p:cNvPr id="3" name="Text Placeholder 2">
            <a:extLst>
              <a:ext uri="{FF2B5EF4-FFF2-40B4-BE49-F238E27FC236}">
                <a16:creationId xmlns:a16="http://schemas.microsoft.com/office/drawing/2014/main" id="{AB3EAB8F-677F-41C7-B336-F3F36F95B506}"/>
              </a:ext>
            </a:extLst>
          </p:cNvPr>
          <p:cNvSpPr>
            <a:spLocks noGrp="1"/>
          </p:cNvSpPr>
          <p:nvPr>
            <p:ph type="body" idx="1"/>
          </p:nvPr>
        </p:nvSpPr>
        <p:spPr>
          <a:xfrm>
            <a:off x="260684" y="1979750"/>
            <a:ext cx="10515600" cy="4351200"/>
          </a:xfrm>
        </p:spPr>
        <p:txBody>
          <a:bodyPr/>
          <a:lstStyle/>
          <a:p>
            <a:pPr marL="114300" indent="0">
              <a:buNone/>
            </a:pPr>
            <a:r>
              <a:rPr lang="en-GB" dirty="0">
                <a:solidFill>
                  <a:schemeClr val="tx1"/>
                </a:solidFill>
                <a:latin typeface="Calibri" panose="020F0502020204030204" pitchFamily="34" charset="0"/>
                <a:cs typeface="Calibri" panose="020F0502020204030204" pitchFamily="34" charset="0"/>
              </a:rPr>
              <a:t>Our team is called Tsunami Soft, as our slogan is </a:t>
            </a:r>
          </a:p>
          <a:p>
            <a:pPr marL="114300" indent="0">
              <a:buNone/>
            </a:pPr>
            <a:r>
              <a:rPr lang="en-GB" b="1" i="0" dirty="0">
                <a:solidFill>
                  <a:schemeClr val="tx1"/>
                </a:solidFill>
                <a:effectLst/>
                <a:latin typeface="Calibri" panose="020F0502020204030204" pitchFamily="34" charset="0"/>
                <a:cs typeface="Calibri" panose="020F0502020204030204" pitchFamily="34" charset="0"/>
              </a:rPr>
              <a:t>Slogan</a:t>
            </a:r>
            <a:r>
              <a:rPr lang="en-GB" b="0" i="0" dirty="0">
                <a:solidFill>
                  <a:schemeClr val="tx1"/>
                </a:solidFill>
                <a:effectLst/>
                <a:latin typeface="Calibri" panose="020F0502020204030204" pitchFamily="34" charset="0"/>
                <a:cs typeface="Calibri" panose="020F0502020204030204" pitchFamily="34" charset="0"/>
              </a:rPr>
              <a:t>: - Making waves </a:t>
            </a:r>
            <a:r>
              <a:rPr lang="en-GB" b="1" i="0" dirty="0">
                <a:solidFill>
                  <a:schemeClr val="tx1"/>
                </a:solidFill>
                <a:effectLst/>
                <a:latin typeface="Calibri" panose="020F0502020204030204" pitchFamily="34" charset="0"/>
                <a:cs typeface="Calibri" panose="020F0502020204030204" pitchFamily="34" charset="0"/>
              </a:rPr>
              <a:t>Legal Classification</a:t>
            </a:r>
            <a:r>
              <a:rPr lang="en-GB" b="0" i="0" dirty="0">
                <a:solidFill>
                  <a:schemeClr val="tx1"/>
                </a:solidFill>
                <a:effectLst/>
                <a:latin typeface="Calibri" panose="020F0502020204030204" pitchFamily="34" charset="0"/>
                <a:cs typeface="Calibri" panose="020F0502020204030204" pitchFamily="34" charset="0"/>
              </a:rPr>
              <a:t>: - Limited liability partnership (LLP) </a:t>
            </a:r>
            <a:r>
              <a:rPr lang="en-GB" b="1" i="0" dirty="0">
                <a:solidFill>
                  <a:schemeClr val="tx1"/>
                </a:solidFill>
                <a:effectLst/>
                <a:latin typeface="Calibri" panose="020F0502020204030204" pitchFamily="34" charset="0"/>
                <a:cs typeface="Calibri" panose="020F0502020204030204" pitchFamily="34" charset="0"/>
              </a:rPr>
              <a:t>Mission Statement</a:t>
            </a:r>
            <a:r>
              <a:rPr lang="en-GB" b="0" i="0" dirty="0">
                <a:solidFill>
                  <a:schemeClr val="tx1"/>
                </a:solidFill>
                <a:effectLst/>
                <a:latin typeface="Calibri" panose="020F0502020204030204" pitchFamily="34" charset="0"/>
                <a:cs typeface="Calibri" panose="020F0502020204030204" pitchFamily="34" charset="0"/>
              </a:rPr>
              <a:t>: - To transform otherwise tedious tasks into something enjoyable, by using video games. </a:t>
            </a:r>
            <a:r>
              <a:rPr lang="en-GB" b="1" i="0" dirty="0">
                <a:solidFill>
                  <a:schemeClr val="tx1"/>
                </a:solidFill>
                <a:effectLst/>
                <a:latin typeface="Calibri" panose="020F0502020204030204" pitchFamily="34" charset="0"/>
                <a:cs typeface="Calibri" panose="020F0502020204030204" pitchFamily="34" charset="0"/>
              </a:rPr>
              <a:t>Objectives</a:t>
            </a:r>
            <a:r>
              <a:rPr lang="en-GB" b="0" i="0" dirty="0">
                <a:solidFill>
                  <a:schemeClr val="tx1"/>
                </a:solidFill>
                <a:effectLst/>
                <a:latin typeface="Calibri" panose="020F0502020204030204" pitchFamily="34" charset="0"/>
                <a:cs typeface="Calibri" panose="020F0502020204030204" pitchFamily="34" charset="0"/>
              </a:rPr>
              <a:t>: - To create an enjoyable and simple cooking tutorial video game - To create a simple-to-use Wi-Fi-enabled weighing scale - To create a link between the video game and weighing scale</a:t>
            </a:r>
            <a:endParaRPr lang="en-GB" dirty="0">
              <a:solidFill>
                <a:schemeClr val="tx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B922BBCC-F928-4C50-BB8E-8C4AB9C586CB}"/>
              </a:ext>
            </a:extLst>
          </p:cNvPr>
          <p:cNvPicPr>
            <a:picLocks noChangeAspect="1"/>
          </p:cNvPicPr>
          <p:nvPr/>
        </p:nvPicPr>
        <p:blipFill rotWithShape="1">
          <a:blip r:embed="rId2"/>
          <a:srcRect t="6013" r="2217"/>
          <a:stretch/>
        </p:blipFill>
        <p:spPr>
          <a:xfrm>
            <a:off x="8599093" y="76200"/>
            <a:ext cx="3127687" cy="2474495"/>
          </a:xfrm>
          <a:prstGeom prst="rect">
            <a:avLst/>
          </a:prstGeom>
        </p:spPr>
      </p:pic>
    </p:spTree>
    <p:extLst>
      <p:ext uri="{BB962C8B-B14F-4D97-AF65-F5344CB8AC3E}">
        <p14:creationId xmlns:p14="http://schemas.microsoft.com/office/powerpoint/2010/main" val="422998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9076ED1-9846-4C7B-83CC-55F9CA930438}"/>
              </a:ext>
            </a:extLst>
          </p:cNvPr>
          <p:cNvSpPr>
            <a:spLocks noGrp="1"/>
          </p:cNvSpPr>
          <p:nvPr>
            <p:ph type="body" idx="1"/>
          </p:nvPr>
        </p:nvSpPr>
        <p:spPr>
          <a:xfrm>
            <a:off x="208547" y="240632"/>
            <a:ext cx="11630527" cy="6288505"/>
          </a:xfrm>
        </p:spPr>
        <p:txBody>
          <a:bodyPr/>
          <a:lstStyle/>
          <a:p>
            <a:pPr marL="114300" indent="0">
              <a:buNone/>
            </a:pPr>
            <a:r>
              <a:rPr lang="en-GB" dirty="0"/>
              <a:t>Our original target audience was teens to late adults ( 16 to 40 ).</a:t>
            </a:r>
          </a:p>
          <a:p>
            <a:pPr marL="114300" indent="0">
              <a:buNone/>
            </a:pPr>
            <a:r>
              <a:rPr lang="en-GB" dirty="0"/>
              <a:t>However, after the idea of multiple versions of the scale &amp; app to incorporate other factors like people with disabilities or younger / older customers. We could make our product capable of being used by all ages to ensure no one is left out.</a:t>
            </a:r>
          </a:p>
          <a:p>
            <a:pPr marL="114300" indent="0">
              <a:buNone/>
            </a:pPr>
            <a:r>
              <a:rPr lang="en-GB" dirty="0"/>
              <a:t>Our product doesn’t have to be used with one another as the app would allow you to enter the amount of flour lets say into it to display the rest of the recipe and our scale could just be used as a normal weighing scale with the additional benefits of having a WI-FI signal and being used as a holder for their phone or tablet depending on the </a:t>
            </a:r>
            <a:r>
              <a:rPr lang="en-GB"/>
              <a:t>type they have.</a:t>
            </a:r>
            <a:endParaRPr lang="en-GB" dirty="0"/>
          </a:p>
        </p:txBody>
      </p:sp>
    </p:spTree>
    <p:extLst>
      <p:ext uri="{BB962C8B-B14F-4D97-AF65-F5344CB8AC3E}">
        <p14:creationId xmlns:p14="http://schemas.microsoft.com/office/powerpoint/2010/main" val="2084481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dirty="0">
                <a:solidFill>
                  <a:srgbClr val="FFFFFF"/>
                </a:solidFill>
                <a:latin typeface="Arial"/>
                <a:ea typeface="Arial"/>
                <a:cs typeface="Arial"/>
                <a:sym typeface="Arial"/>
              </a:rPr>
              <a:t>Our target market </a:t>
            </a:r>
            <a:endParaRPr dirty="0"/>
          </a:p>
        </p:txBody>
      </p:sp>
      <p:sp>
        <p:nvSpPr>
          <p:cNvPr id="130" name="Google Shape;130;p49"/>
          <p:cNvSpPr txBox="1">
            <a:spLocks noGrp="1"/>
          </p:cNvSpPr>
          <p:nvPr>
            <p:ph type="body" idx="1"/>
          </p:nvPr>
        </p:nvSpPr>
        <p:spPr>
          <a:xfrm>
            <a:off x="188675" y="1636925"/>
            <a:ext cx="11876400" cy="50229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SzPts val="1800"/>
              <a:buNone/>
            </a:pPr>
            <a:r>
              <a:rPr lang="en-GB" sz="1800" dirty="0">
                <a:solidFill>
                  <a:srgbClr val="FFFFFF"/>
                </a:solidFill>
              </a:rPr>
              <a:t>Our original specs for our products were as followed:</a:t>
            </a:r>
            <a:endParaRPr sz="1800" dirty="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dirty="0">
                <a:solidFill>
                  <a:srgbClr val="FFFFFF"/>
                </a:solidFill>
              </a:rPr>
              <a:t>Target audience:  was originally for 16 - 40 year olds but with out additional models it will be anyone at all</a:t>
            </a:r>
            <a:endParaRPr sz="1800" dirty="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dirty="0">
                <a:solidFill>
                  <a:srgbClr val="FFFFFF"/>
                </a:solidFill>
              </a:rPr>
              <a:t>Weighing scale specs: </a:t>
            </a:r>
            <a:endParaRPr sz="1800" dirty="0">
              <a:solidFill>
                <a:srgbClr val="FFFFFF"/>
              </a:solidFill>
            </a:endParaRPr>
          </a:p>
          <a:p>
            <a:pPr marL="914400" lvl="1" indent="-342900" algn="l" rtl="0">
              <a:lnSpc>
                <a:spcPct val="115000"/>
              </a:lnSpc>
              <a:spcBef>
                <a:spcPts val="0"/>
              </a:spcBef>
              <a:spcAft>
                <a:spcPts val="0"/>
              </a:spcAft>
              <a:buClr>
                <a:srgbClr val="FFFFFF"/>
              </a:buClr>
              <a:buSzPts val="1800"/>
              <a:buChar char="•"/>
            </a:pPr>
            <a:r>
              <a:rPr lang="en-GB" sz="1800" dirty="0" err="1">
                <a:solidFill>
                  <a:srgbClr val="FFFFFF"/>
                </a:solidFill>
              </a:rPr>
              <a:t>wifi</a:t>
            </a:r>
            <a:r>
              <a:rPr lang="en-GB" sz="1800" dirty="0">
                <a:solidFill>
                  <a:srgbClr val="FFFFFF"/>
                </a:solidFill>
              </a:rPr>
              <a:t> compatible - increase signal strength</a:t>
            </a:r>
            <a:endParaRPr sz="1800" dirty="0">
              <a:solidFill>
                <a:srgbClr val="FFFFFF"/>
              </a:solidFill>
            </a:endParaRPr>
          </a:p>
          <a:p>
            <a:pPr marL="914400" lvl="1" indent="-342900" algn="l" rtl="0">
              <a:lnSpc>
                <a:spcPct val="115000"/>
              </a:lnSpc>
              <a:spcBef>
                <a:spcPts val="0"/>
              </a:spcBef>
              <a:spcAft>
                <a:spcPts val="0"/>
              </a:spcAft>
              <a:buClr>
                <a:srgbClr val="FFFFFF"/>
              </a:buClr>
              <a:buSzPts val="1800"/>
              <a:buChar char="•"/>
            </a:pPr>
            <a:r>
              <a:rPr lang="en-GB" sz="1800" dirty="0">
                <a:solidFill>
                  <a:srgbClr val="FFFFFF"/>
                </a:solidFill>
              </a:rPr>
              <a:t>wireless / rechargeable battery packs</a:t>
            </a:r>
            <a:endParaRPr sz="1800" dirty="0">
              <a:solidFill>
                <a:srgbClr val="FFFFFF"/>
              </a:solidFill>
            </a:endParaRPr>
          </a:p>
          <a:p>
            <a:pPr marL="914400" lvl="1" indent="-342900" algn="l" rtl="0">
              <a:lnSpc>
                <a:spcPct val="115000"/>
              </a:lnSpc>
              <a:spcBef>
                <a:spcPts val="0"/>
              </a:spcBef>
              <a:spcAft>
                <a:spcPts val="0"/>
              </a:spcAft>
              <a:buClr>
                <a:srgbClr val="FFFFFF"/>
              </a:buClr>
              <a:buSzPts val="1800"/>
              <a:buChar char="•"/>
            </a:pPr>
            <a:r>
              <a:rPr lang="en-GB" sz="1800" dirty="0">
                <a:solidFill>
                  <a:srgbClr val="FFFFFF"/>
                </a:solidFill>
              </a:rPr>
              <a:t>Hands free - saves you constantly going back to your phone to carry on</a:t>
            </a:r>
            <a:endParaRPr sz="1800" dirty="0">
              <a:solidFill>
                <a:srgbClr val="FFFFFF"/>
              </a:solidFill>
            </a:endParaRPr>
          </a:p>
          <a:p>
            <a:pPr marL="914400" lvl="1" indent="-342900" algn="l" rtl="0">
              <a:lnSpc>
                <a:spcPct val="115000"/>
              </a:lnSpc>
              <a:spcBef>
                <a:spcPts val="0"/>
              </a:spcBef>
              <a:spcAft>
                <a:spcPts val="0"/>
              </a:spcAft>
              <a:buClr>
                <a:srgbClr val="FFFFFF"/>
              </a:buClr>
              <a:buSzPts val="1800"/>
              <a:buChar char="•"/>
            </a:pPr>
            <a:r>
              <a:rPr lang="en-GB" sz="1800" dirty="0">
                <a:solidFill>
                  <a:srgbClr val="FFFFFF"/>
                </a:solidFill>
              </a:rPr>
              <a:t>Text to speech on the app</a:t>
            </a:r>
            <a:endParaRPr sz="1800" dirty="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dirty="0">
                <a:solidFill>
                  <a:srgbClr val="FFFFFF"/>
                </a:solidFill>
              </a:rPr>
              <a:t>Educational </a:t>
            </a:r>
            <a:endParaRPr sz="1800" dirty="0">
              <a:solidFill>
                <a:srgbClr val="FFFFFF"/>
              </a:solidFill>
            </a:endParaRPr>
          </a:p>
          <a:p>
            <a:pPr marL="0" lvl="0" indent="0" algn="l" rtl="0">
              <a:lnSpc>
                <a:spcPct val="115000"/>
              </a:lnSpc>
              <a:spcBef>
                <a:spcPts val="0"/>
              </a:spcBef>
              <a:spcAft>
                <a:spcPts val="0"/>
              </a:spcAft>
              <a:buSzPts val="1800"/>
              <a:buNone/>
            </a:pPr>
            <a:endParaRPr sz="1800" dirty="0">
              <a:solidFill>
                <a:srgbClr val="FFFFFF"/>
              </a:solidFill>
            </a:endParaRPr>
          </a:p>
          <a:p>
            <a:pPr marL="0" lvl="0" indent="0" algn="l" rtl="0">
              <a:lnSpc>
                <a:spcPct val="115000"/>
              </a:lnSpc>
              <a:spcBef>
                <a:spcPts val="0"/>
              </a:spcBef>
              <a:spcAft>
                <a:spcPts val="0"/>
              </a:spcAft>
              <a:buSzPts val="1800"/>
              <a:buNone/>
            </a:pPr>
            <a:r>
              <a:rPr lang="en-GB" sz="1800" dirty="0">
                <a:solidFill>
                  <a:srgbClr val="FFFFFF"/>
                </a:solidFill>
              </a:rPr>
              <a:t>Our app and scale are still going to include the specs above, however, after researching other products and sharing the idea with external sources &amp; potential buyers, we could adapt our audience and specification if we made our products specific to members within our society.  </a:t>
            </a:r>
            <a:endParaRPr sz="1800" dirty="0">
              <a:solidFill>
                <a:srgbClr val="FFFFFF"/>
              </a:solidFill>
            </a:endParaRPr>
          </a:p>
          <a:p>
            <a:pPr marL="0" lvl="0" indent="0" algn="l" rtl="0">
              <a:lnSpc>
                <a:spcPct val="115000"/>
              </a:lnSpc>
              <a:spcBef>
                <a:spcPts val="0"/>
              </a:spcBef>
              <a:spcAft>
                <a:spcPts val="0"/>
              </a:spcAft>
              <a:buSzPts val="1800"/>
              <a:buNone/>
            </a:pPr>
            <a:endParaRPr sz="1800" dirty="0">
              <a:solidFill>
                <a:srgbClr val="FFFFFF"/>
              </a:solidFill>
            </a:endParaRPr>
          </a:p>
          <a:p>
            <a:pPr marL="0" lvl="0" indent="0" algn="l" rtl="0">
              <a:lnSpc>
                <a:spcPct val="115000"/>
              </a:lnSpc>
              <a:spcBef>
                <a:spcPts val="0"/>
              </a:spcBef>
              <a:spcAft>
                <a:spcPts val="0"/>
              </a:spcAft>
              <a:buSzPts val="1800"/>
              <a:buNone/>
            </a:pPr>
            <a:r>
              <a:rPr lang="en-GB" sz="1800" dirty="0">
                <a:solidFill>
                  <a:srgbClr val="FFFFFF"/>
                </a:solidFill>
              </a:rPr>
              <a:t>The ideas for this are as shown on the next slide.</a:t>
            </a:r>
            <a:endParaRPr sz="1800" dirty="0">
              <a:solidFill>
                <a:srgbClr val="FFFFFF"/>
              </a:solidFill>
            </a:endParaRPr>
          </a:p>
        </p:txBody>
      </p:sp>
    </p:spTree>
  </p:cSld>
  <p:clrMapOvr>
    <a:masterClrMapping/>
  </p:clrMapOvr>
</p:sld>
</file>

<file path=ppt/theme/theme1.xml><?xml version="1.0" encoding="utf-8"?>
<a:theme xmlns:a="http://schemas.openxmlformats.org/drawingml/2006/main" name="Office Theme">
  <a:themeElements>
    <a:clrScheme name="Custom 1">
      <a:dk1>
        <a:srgbClr val="FFFFFF"/>
      </a:dk1>
      <a:lt1>
        <a:srgbClr val="262626"/>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761</Words>
  <Application>Microsoft Office PowerPoint</Application>
  <PresentationFormat>Widescreen</PresentationFormat>
  <Paragraphs>59</Paragraphs>
  <Slides>10</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Go Go Cook</vt:lpstr>
      <vt:lpstr>Our Idea</vt:lpstr>
      <vt:lpstr>My Contribution </vt:lpstr>
      <vt:lpstr>Marketing </vt:lpstr>
      <vt:lpstr>Marketing other products</vt:lpstr>
      <vt:lpstr>Our design</vt:lpstr>
      <vt:lpstr>PowerPoint Presentation</vt:lpstr>
      <vt:lpstr>Our team - </vt:lpstr>
      <vt:lpstr>PowerPoint Presentation</vt:lpstr>
      <vt:lpstr>Our target market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 Go Cook</dc:title>
  <dc:creator>IceMan99</dc:creator>
  <cp:lastModifiedBy>Adam</cp:lastModifiedBy>
  <cp:revision>9</cp:revision>
  <dcterms:modified xsi:type="dcterms:W3CDTF">2020-08-17T19:59:02Z</dcterms:modified>
</cp:coreProperties>
</file>