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32"/>
  </p:notesMasterIdLst>
  <p:sldIdLst>
    <p:sldId id="299" r:id="rId2"/>
    <p:sldId id="258" r:id="rId3"/>
    <p:sldId id="267" r:id="rId4"/>
    <p:sldId id="284" r:id="rId5"/>
    <p:sldId id="266" r:id="rId6"/>
    <p:sldId id="292" r:id="rId7"/>
    <p:sldId id="294" r:id="rId8"/>
    <p:sldId id="293" r:id="rId9"/>
    <p:sldId id="295" r:id="rId10"/>
    <p:sldId id="265" r:id="rId11"/>
    <p:sldId id="273" r:id="rId12"/>
    <p:sldId id="264" r:id="rId13"/>
    <p:sldId id="297" r:id="rId14"/>
    <p:sldId id="275" r:id="rId15"/>
    <p:sldId id="263" r:id="rId16"/>
    <p:sldId id="274" r:id="rId17"/>
    <p:sldId id="276" r:id="rId18"/>
    <p:sldId id="278" r:id="rId19"/>
    <p:sldId id="277" r:id="rId20"/>
    <p:sldId id="262" r:id="rId21"/>
    <p:sldId id="261" r:id="rId22"/>
    <p:sldId id="260" r:id="rId23"/>
    <p:sldId id="286" r:id="rId24"/>
    <p:sldId id="257" r:id="rId25"/>
    <p:sldId id="259" r:id="rId26"/>
    <p:sldId id="268" r:id="rId27"/>
    <p:sldId id="280" r:id="rId28"/>
    <p:sldId id="281" r:id="rId29"/>
    <p:sldId id="282" r:id="rId30"/>
    <p:sldId id="283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58C"/>
    <a:srgbClr val="00AF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674"/>
  </p:normalViewPr>
  <p:slideViewPr>
    <p:cSldViewPr snapToGrid="0">
      <p:cViewPr varScale="1">
        <p:scale>
          <a:sx n="109" d="100"/>
          <a:sy n="109" d="100"/>
        </p:scale>
        <p:origin x="21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5AC7E-D315-8443-AA99-1C16192C66B4}" type="datetimeFigureOut">
              <a:rPr lang="en-US" smtClean="0"/>
              <a:t>3/20/24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2CE9D4-E6DC-B549-895A-D18C04BF7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358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CE9D4-E6DC-B549-895A-D18C04BF7C8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48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818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93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785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76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929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32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972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280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407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709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52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69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47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45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4CCCA9E-8DA8-1E43-B4A7-5DF35DFA4032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53FFB779-05FB-654C-8F27-3C155B4D66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19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s://www.picserver.org/highway-signs2/q/questionnaire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svg"/><Relationship Id="rId5" Type="http://schemas.openxmlformats.org/officeDocument/2006/relationships/image" Target="../media/image19.sv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2DAF2EB-2468-D87C-1B2A-BE6E321C3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31" y="549413"/>
            <a:ext cx="3313043" cy="970450"/>
          </a:xfrm>
        </p:spPr>
        <p:txBody>
          <a:bodyPr/>
          <a:lstStyle/>
          <a:p>
            <a:r>
              <a:rPr lang="en-US" dirty="0"/>
              <a:t>Introduction: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067F5-EF87-3EBE-3B8E-47AB5A3BB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322" y="2672861"/>
            <a:ext cx="6475304" cy="36387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Introducing mindfulness as a beneficial strategy to support the development of singing technique,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is 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required and desired within MT and CCM repertoire: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Piloting a four-week course of private lessons focusing specifically on young females (under 25) to develop calm and vocal self-accomplishmen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t. 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By Victoria Hogan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1921120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3AB95F6-F8E0-3A7B-EAA6-BDD9D5797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567" y="1873566"/>
            <a:ext cx="4984434" cy="498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847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655" y="-136369"/>
            <a:ext cx="3547533" cy="1618396"/>
          </a:xfrm>
        </p:spPr>
        <p:txBody>
          <a:bodyPr/>
          <a:lstStyle/>
          <a:p>
            <a:r>
              <a:rPr lang="en-US" dirty="0"/>
              <a:t>Why am I doing this study?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8922" y="2771160"/>
            <a:ext cx="10673478" cy="404471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CCM and MT Singing Teacher.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ware of the demands of the increased pressure on contemporary commercial music (CCM heron) and musical theatre (MT hereon) singers . 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 line with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Lebowitz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Baken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(2011); observed barriers stopping singers from progressing in the necessary vocal technique.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process of learning how to sing is ‘primarily a mental process’ (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Blyskal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2022, p.82).</a:t>
            </a: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65C49B-4EB9-9A58-DA51-8A1587B1B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3729" y="192894"/>
            <a:ext cx="2096824" cy="3163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29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774301"/>
            <a:ext cx="10554574" cy="3636511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build on past studies, to appreciate and deepen knowledge of mindfulness methods.</a:t>
            </a:r>
          </a:p>
          <a:p>
            <a:pPr marL="0" indent="0">
              <a:buNone/>
            </a:pP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create and test a lesson plan that introduces mindfulness practice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identify and understand which MT and CCM vocal techniques are identified as challenging, for young female singers under 25 and distinguish any common themes.</a:t>
            </a:r>
          </a:p>
          <a:p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a pedagogical pathway that gives CCM and MT singers a confident platform to develop challenging vocal technique within their repertoire, and receive a sense of self-accomplishment. 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78D9F7-959B-70AF-AC91-91A1F0A87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2842" y="112510"/>
            <a:ext cx="2260119" cy="15016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BBF3F5-3814-B7CB-8C75-4F284FC758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059" y="111460"/>
            <a:ext cx="2252456" cy="15016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31E3891-430A-D043-997C-540803F475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4892" y="111460"/>
            <a:ext cx="2149551" cy="150163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466C337-3777-5371-F77F-348FF4BE49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6672" y="112510"/>
            <a:ext cx="2254057" cy="1501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848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6A2BC-8547-F97B-E4B9-3CB7412AF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A30B1-CC0B-89D7-4177-46FBDE111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487" y="2478315"/>
            <a:ext cx="10554574" cy="3636511"/>
          </a:xfrm>
        </p:spPr>
        <p:txBody>
          <a:bodyPr>
            <a:no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conduct a narrative literature review.</a:t>
            </a:r>
            <a:endParaRPr lang="en-GB" sz="2000" dirty="0">
              <a:effectLst/>
              <a:highlight>
                <a:srgbClr val="FFFF00"/>
              </a:highligh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analyse and identify existing pedagogical approaches when applying mindfulness to singing. 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conduct appropriate research methods to gather multiple perspectives on the physical and emotional effects of attempting challenging vocal techniques.</a:t>
            </a:r>
            <a:endParaRPr lang="en-GB" sz="2000" dirty="0">
              <a:effectLst/>
              <a:highlight>
                <a:srgbClr val="FFFF00"/>
              </a:highligh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keep a reflective journal to log participant response to mindfulness practice.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664950-FFD3-3787-21F9-806AE4143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3482" y="163070"/>
            <a:ext cx="2296310" cy="15386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3C3973-2F0B-3DC6-C316-DD6949318B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95715" y="163070"/>
            <a:ext cx="2308025" cy="15386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7C7300C-1A61-9382-9104-365A8DD7FB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7947" y="163070"/>
            <a:ext cx="2308026" cy="1538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57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57020"/>
            <a:ext cx="10571998" cy="970450"/>
          </a:xfrm>
        </p:spPr>
        <p:txBody>
          <a:bodyPr/>
          <a:lstStyle/>
          <a:p>
            <a:r>
              <a:rPr lang="en-US" dirty="0"/>
              <a:t>Literature Review: Existing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514062"/>
            <a:ext cx="10554574" cy="4760259"/>
          </a:xfrm>
        </p:spPr>
        <p:txBody>
          <a:bodyPr>
            <a:normAutofit fontScale="92500" lnSpcReduction="20000"/>
          </a:bodyPr>
          <a:lstStyle/>
          <a:p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indfulness studies are still predominantly in the ‘clinical and educational fields’ (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Czajkowski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et al. 2021.p1), with little research in mindfulness exploring music or singing.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Czajkowski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Greasley (2015) mindfulness and singing study.</a:t>
            </a:r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 do not need to be an expert in mindfulness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utilising ‘focused breathing’ (Varner, 2022, p.45)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develop singers awareness.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pplying mindfulness as a preparation strategy to support technique would be a research area that is ‘ripe for future research’ (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Czajkowski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Greasley, 2022, p.226</a:t>
            </a: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358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7E507-2A57-E92F-D295-F2588FAB8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0" y="-124183"/>
            <a:ext cx="3547533" cy="1618396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1st Mindfulness Exercise: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046FEA0-D580-58A6-26ED-566DDB71CC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42437" y="446088"/>
            <a:ext cx="7449563" cy="495525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D82D1E-4671-E570-8324-670294DA5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2532779"/>
          </a:xfrm>
        </p:spPr>
        <p:txBody>
          <a:bodyPr>
            <a:norm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‘The Body Scan’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(Crowley et al., 2018,p.131) - 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 reduce worry.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52378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4F51-703D-9E1B-579C-F1DBE5875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0" y="-134016"/>
            <a:ext cx="3547533" cy="1618396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Mindfulness Exercise: </a:t>
            </a:r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BCC7546-55B6-5FB6-35F5-3D9F3D0103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43811" y="-33368"/>
            <a:ext cx="5148189" cy="689136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E927E7-8D68-BB8D-56CD-D2AF0AC637C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Activating the Vagus Nerve - to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control stress stimulated through use of the breath </a:t>
            </a:r>
            <a:r>
              <a:rPr lang="en-GB" sz="2400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2400" kern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Breit</a:t>
            </a:r>
            <a:r>
              <a:rPr lang="en-GB" sz="2400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al, 2018, p.1).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153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F5422-6008-16F4-A22D-BDD0374FC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1" y="-242170"/>
            <a:ext cx="3547533" cy="161839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Mindfulness Exercise: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0B07977-AC6B-D1C9-1739-2CFDB2F2B3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3886" y="446086"/>
            <a:ext cx="6304522" cy="599724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87C6D9-FBE8-58A0-57C0-9DF079F23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‘Deep Diaphragmatic Breathing’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(Brenner, 2020, p.2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aka Box Breathing to reduce fear.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438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68676-F3F7-48E3-828F-EF7270270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1" y="-153679"/>
            <a:ext cx="3547533" cy="1618396"/>
          </a:xfrm>
        </p:spPr>
        <p:txBody>
          <a:bodyPr/>
          <a:lstStyle/>
          <a:p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Mindfulness Exercise”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7CF11C-A6D5-586A-3ED0-6F0F9DB8C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Kindness Cards - to promote being in the present moment.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‘kind wishes’ ﻿(Crowley et al., 2018, p.131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48C359C0-663F-2DA8-D36F-C9ED04A6AAB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0157239"/>
              </p:ext>
            </p:extLst>
          </p:nvPr>
        </p:nvGraphicFramePr>
        <p:xfrm>
          <a:off x="695131" y="2023703"/>
          <a:ext cx="6876187" cy="40743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0" imgH="0" progId="Word.Document.12">
                  <p:embed/>
                </p:oleObj>
              </mc:Choice>
              <mc:Fallback>
                <p:oleObj name="Document" r:id="rId2" imgW="0" imgH="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/>
                    <p:spPr>
                      <a:xfrm>
                        <a:off x="695131" y="2023703"/>
                        <a:ext cx="6876187" cy="40743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038186D-81E3-CB6C-53D5-AFE7082ED1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9670" y="443840"/>
            <a:ext cx="7287509" cy="595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151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Methodology: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581" y="2298487"/>
            <a:ext cx="11086417" cy="363651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Explore phenomena and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‘examine language’ (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Tuval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-Mashiach, 2016, p.126,).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Qualitative approach often lends itself to the constructivist researcher (Mackenzie and Knipe, 2006).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ntological position is that of ‘multiple realities’ (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Chilisa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Kawulich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2012,p.16).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Approach qualitative data with ‘triangulation’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(Shenton, 2004, p.65; Merriam, 1995, p,54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1995) 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as a rigorous method of strengthening the core data collated.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AC1F9A-8357-D94A-229C-903DD4408F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4417" y="-31154"/>
            <a:ext cx="2027583" cy="1939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808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2F17A-8450-1443-C371-F7EC69668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3AD3B-03C8-D563-7C02-2B69775AC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748" y="2425487"/>
            <a:ext cx="10554574" cy="3636511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Narrative Literature Review (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Coughlan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 2008).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Creation of a Mindfulness Lesson Plan.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Open-ended pre and post project questionnaires (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Paterson and Higgs, 2005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reflective diary, to log observation (Bell, 2018).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‘Iterative Model’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(Lia, 1988,p.1).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DAE79D1A-AB94-0AE3-5140-ACC1DED12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9230" y="685800"/>
            <a:ext cx="914400" cy="914400"/>
          </a:xfrm>
          <a:prstGeom prst="rect">
            <a:avLst/>
          </a:prstGeom>
        </p:spPr>
      </p:pic>
      <p:pic>
        <p:nvPicPr>
          <p:cNvPr id="8" name="Graphic 7" descr="Classroom">
            <a:extLst>
              <a:ext uri="{FF2B5EF4-FFF2-40B4-BE49-F238E27FC236}">
                <a16:creationId xmlns:a16="http://schemas.microsoft.com/office/drawing/2014/main" id="{DD2DFE44-8482-8846-0E92-DB72060FCE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51638" y="685800"/>
            <a:ext cx="914400" cy="914400"/>
          </a:xfrm>
          <a:prstGeom prst="rect">
            <a:avLst/>
          </a:prstGeom>
        </p:spPr>
      </p:pic>
      <p:pic>
        <p:nvPicPr>
          <p:cNvPr id="10" name="Graphic 9" descr="Clipboard">
            <a:extLst>
              <a:ext uri="{FF2B5EF4-FFF2-40B4-BE49-F238E27FC236}">
                <a16:creationId xmlns:a16="http://schemas.microsoft.com/office/drawing/2014/main" id="{2824C389-F205-7ED2-60A5-638D294F5A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310862" y="685800"/>
            <a:ext cx="914400" cy="914400"/>
          </a:xfrm>
          <a:prstGeom prst="rect">
            <a:avLst/>
          </a:prstGeom>
        </p:spPr>
      </p:pic>
      <p:pic>
        <p:nvPicPr>
          <p:cNvPr id="12" name="Graphic 11" descr="Books">
            <a:extLst>
              <a:ext uri="{FF2B5EF4-FFF2-40B4-BE49-F238E27FC236}">
                <a16:creationId xmlns:a16="http://schemas.microsoft.com/office/drawing/2014/main" id="{E95FAA19-91D2-9AD7-8720-EA6A899A13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73270" y="685800"/>
            <a:ext cx="914400" cy="914400"/>
          </a:xfrm>
          <a:prstGeom prst="rect">
            <a:avLst/>
          </a:prstGeom>
        </p:spPr>
      </p:pic>
      <p:pic>
        <p:nvPicPr>
          <p:cNvPr id="14" name="Graphic 13" descr="Arrow circle">
            <a:extLst>
              <a:ext uri="{FF2B5EF4-FFF2-40B4-BE49-F238E27FC236}">
                <a16:creationId xmlns:a16="http://schemas.microsoft.com/office/drawing/2014/main" id="{482DA9AF-59B9-859E-1529-8DA9AF0419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467598" y="6858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49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Insider Researcher and Ethics: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100" y="2573405"/>
            <a:ext cx="11168898" cy="4195695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at ‘one’s place of work’ (Mercer, 2007, p,2) and gain easy access to participants and permissions (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Herrman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1989).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Concerns of the research lacking ‘authenticity’ (Paterson and Higgs, 2005, p.352) and a risk that I could ‘develop myopia’ (Mercer,2007, p.6).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Herrman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1989 a method to extract information that the outsider otherwise could not.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"/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Ethical approval received (UWTSD) inc.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risk assessment (GDPR) data protection.</a:t>
            </a:r>
            <a:endParaRPr lang="en-GB" sz="2000" dirty="0">
              <a:solidFill>
                <a:srgbClr val="0070C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6A31AE-5E24-DD37-CFEA-E87C328B7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1439" y="113263"/>
            <a:ext cx="2450567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84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657D295-791E-03E3-7001-2B8D8FF73DD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5158" b="25158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BA88DD6F-95A7-BF8A-A069-6891233518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6310" y="5667938"/>
            <a:ext cx="10561418" cy="566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b="1" dirty="0">
                <a:solidFill>
                  <a:srgbClr val="00958C"/>
                </a:solidFill>
              </a:rPr>
              <a:t>The Findings… </a:t>
            </a:r>
          </a:p>
        </p:txBody>
      </p:sp>
    </p:spTree>
    <p:extLst>
      <p:ext uri="{BB962C8B-B14F-4D97-AF65-F5344CB8AC3E}">
        <p14:creationId xmlns:p14="http://schemas.microsoft.com/office/powerpoint/2010/main" val="3718072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C6DF-EFF8-8C58-5C64-55F9160EB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983" y="0"/>
            <a:ext cx="3547533" cy="1618396"/>
          </a:xfrm>
        </p:spPr>
        <p:txBody>
          <a:bodyPr/>
          <a:lstStyle/>
          <a:p>
            <a:r>
              <a:rPr lang="en-US" dirty="0"/>
              <a:t>Findings: Pre Project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AC1482-D5E3-EE21-1542-94F2C418FF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2983" y="2714349"/>
            <a:ext cx="3401962" cy="3697072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 2: </a:t>
            </a:r>
          </a:p>
          <a:p>
            <a:pPr algn="ctr"/>
            <a:r>
              <a:rPr lang="en-GB" sz="2000" b="1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always want to portray the best of myself and so I worry that I won't and that I'll get judged (even though she's not judgemental at all). This can mean I'm tense and stressed before I even start the lesson.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</a:p>
          <a:p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683073D-CFFA-549F-694E-DFA2F017D1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147" y="419376"/>
            <a:ext cx="7236267" cy="4589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86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1" y="-106914"/>
            <a:ext cx="3547533" cy="1618396"/>
          </a:xfrm>
        </p:spPr>
        <p:txBody>
          <a:bodyPr/>
          <a:lstStyle/>
          <a:p>
            <a:r>
              <a:rPr lang="en-US" dirty="0"/>
              <a:t>Findings: Pre Project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9439B8-F5E1-0D58-1FB7-A44748F04D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32775" y="262516"/>
            <a:ext cx="6283364" cy="1972765"/>
          </a:xfrm>
        </p:spPr>
        <p:txBody>
          <a:bodyPr>
            <a:normAutofit/>
          </a:bodyPr>
          <a:lstStyle/>
          <a:p>
            <a:endParaRPr lang="en-GB" sz="3200" b="1" dirty="0">
              <a:solidFill>
                <a:srgbClr val="00958C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Participant 5: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“Worry about the future sometimes</a:t>
            </a:r>
            <a:r>
              <a:rPr lang="en-GB" sz="2000" b="1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”</a:t>
            </a:r>
          </a:p>
          <a:p>
            <a:endParaRPr lang="en-GB" sz="2500" b="1" dirty="0">
              <a:solidFill>
                <a:srgbClr val="00958C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2500" b="1" dirty="0">
              <a:solidFill>
                <a:srgbClr val="00958C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53C0F0-6B79-030F-BAC7-F17B9B070E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3151" y="2306069"/>
            <a:ext cx="10628518" cy="4302525"/>
          </a:xfrm>
        </p:spPr>
      </p:pic>
    </p:spTree>
    <p:extLst>
      <p:ext uri="{BB962C8B-B14F-4D97-AF65-F5344CB8AC3E}">
        <p14:creationId xmlns:p14="http://schemas.microsoft.com/office/powerpoint/2010/main" val="365692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5E15-4189-FB77-D905-18212D2E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5" y="247306"/>
            <a:ext cx="3547533" cy="1293065"/>
          </a:xfrm>
        </p:spPr>
        <p:txBody>
          <a:bodyPr/>
          <a:lstStyle/>
          <a:p>
            <a:r>
              <a:rPr lang="en-US" dirty="0"/>
              <a:t>Findings</a:t>
            </a:r>
            <a:r>
              <a:rPr lang="en-US" dirty="0">
                <a:sym typeface="Wingdings" pitchFamily="2" charset="2"/>
              </a:rPr>
              <a:t>: Post Project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CC5E15-5640-118D-7FF3-65A9126767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246" y="2323994"/>
            <a:ext cx="9109448" cy="44131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11C8A0-B9CD-9988-8D25-B9D8D798C4B0}"/>
              </a:ext>
            </a:extLst>
          </p:cNvPr>
          <p:cNvSpPr txBox="1"/>
          <p:nvPr/>
        </p:nvSpPr>
        <p:spPr>
          <a:xfrm>
            <a:off x="5109882" y="446088"/>
            <a:ext cx="600635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 2: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Box breathing …helped me have more control and less shakiness and cracking…body scan helped…more aware of my body …ensured I was engaging my diaphragm etc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sz="2000" b="1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56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E207-A75D-501E-8B66-ACD319B9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0" y="-110504"/>
            <a:ext cx="3547533" cy="1618396"/>
          </a:xfrm>
        </p:spPr>
        <p:txBody>
          <a:bodyPr/>
          <a:lstStyle/>
          <a:p>
            <a:r>
              <a:rPr lang="en-US" dirty="0"/>
              <a:t>Findings: Post Project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FDF3C6-14B2-0AAD-06A2-5A759CC73E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150" y="2541806"/>
            <a:ext cx="10204449" cy="40089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C00AAB-F2F1-9879-BAF2-29E6FC8AE8E5}"/>
              </a:ext>
            </a:extLst>
          </p:cNvPr>
          <p:cNvSpPr txBox="1"/>
          <p:nvPr/>
        </p:nvSpPr>
        <p:spPr>
          <a:xfrm>
            <a:off x="4879415" y="502299"/>
            <a:ext cx="639818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Participant 5: </a:t>
            </a:r>
            <a:r>
              <a:rPr lang="en-GB" sz="2000" b="1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… I liked the box breathing it was the one made me most relaxed. I liked the image and the breathing at the same time it helped me to focus</a:t>
            </a:r>
            <a:r>
              <a:rPr lang="en-GB" sz="2000" b="1" dirty="0">
                <a:solidFill>
                  <a:srgbClr val="00958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”</a:t>
            </a:r>
            <a:endParaRPr lang="en-GB" sz="2000" b="1" dirty="0">
              <a:solidFill>
                <a:srgbClr val="00958C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417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33A8229-F7E8-EBEA-50C3-49064A6422B0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513396753"/>
              </p:ext>
            </p:extLst>
          </p:nvPr>
        </p:nvGraphicFramePr>
        <p:xfrm>
          <a:off x="1752220" y="2319130"/>
          <a:ext cx="8982038" cy="43828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4519">
                  <a:extLst>
                    <a:ext uri="{9D8B030D-6E8A-4147-A177-3AD203B41FA5}">
                      <a16:colId xmlns:a16="http://schemas.microsoft.com/office/drawing/2014/main" val="3780769640"/>
                    </a:ext>
                  </a:extLst>
                </a:gridCol>
                <a:gridCol w="1454519">
                  <a:extLst>
                    <a:ext uri="{9D8B030D-6E8A-4147-A177-3AD203B41FA5}">
                      <a16:colId xmlns:a16="http://schemas.microsoft.com/office/drawing/2014/main" val="687630623"/>
                    </a:ext>
                  </a:extLst>
                </a:gridCol>
                <a:gridCol w="1214600">
                  <a:extLst>
                    <a:ext uri="{9D8B030D-6E8A-4147-A177-3AD203B41FA5}">
                      <a16:colId xmlns:a16="http://schemas.microsoft.com/office/drawing/2014/main" val="1235611501"/>
                    </a:ext>
                  </a:extLst>
                </a:gridCol>
                <a:gridCol w="1214600">
                  <a:extLst>
                    <a:ext uri="{9D8B030D-6E8A-4147-A177-3AD203B41FA5}">
                      <a16:colId xmlns:a16="http://schemas.microsoft.com/office/drawing/2014/main" val="3262709295"/>
                    </a:ext>
                  </a:extLst>
                </a:gridCol>
                <a:gridCol w="1214600">
                  <a:extLst>
                    <a:ext uri="{9D8B030D-6E8A-4147-A177-3AD203B41FA5}">
                      <a16:colId xmlns:a16="http://schemas.microsoft.com/office/drawing/2014/main" val="2545950355"/>
                    </a:ext>
                  </a:extLst>
                </a:gridCol>
                <a:gridCol w="1214600">
                  <a:extLst>
                    <a:ext uri="{9D8B030D-6E8A-4147-A177-3AD203B41FA5}">
                      <a16:colId xmlns:a16="http://schemas.microsoft.com/office/drawing/2014/main" val="2239912533"/>
                    </a:ext>
                  </a:extLst>
                </a:gridCol>
                <a:gridCol w="1214600">
                  <a:extLst>
                    <a:ext uri="{9D8B030D-6E8A-4147-A177-3AD203B41FA5}">
                      <a16:colId xmlns:a16="http://schemas.microsoft.com/office/drawing/2014/main" val="3222487337"/>
                    </a:ext>
                  </a:extLst>
                </a:gridCol>
              </a:tblGrid>
              <a:tr h="31090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Methods: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Mindfulness Practice: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Participant 1 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effectLst/>
                        </a:rPr>
                        <a:t>Participant 2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Participant 3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Participant 4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effectLst/>
                        </a:rPr>
                        <a:t>Participant 5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30871031"/>
                  </a:ext>
                </a:extLst>
              </a:tr>
              <a:tr h="487788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Questionnaire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Kindness Cards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Yes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Not 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Not 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53489589"/>
                  </a:ext>
                </a:extLst>
              </a:tr>
              <a:tr h="4877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Body Scan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No Mention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No Mention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73378420"/>
                  </a:ext>
                </a:extLst>
              </a:tr>
              <a:tr h="4877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Activating the Vagus Nerve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No Mention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80186029"/>
                  </a:ext>
                </a:extLst>
              </a:tr>
              <a:tr h="4877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Deep Diaphragmatic Beathing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Yes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Not Sure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26347858"/>
                  </a:ext>
                </a:extLst>
              </a:tr>
              <a:tr h="487788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Reflective Diary (Teacher Observation) 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Kindness Cards 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Yes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Yes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35644411"/>
                  </a:ext>
                </a:extLst>
              </a:tr>
              <a:tr h="4877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Body Scan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Unsure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35447088"/>
                  </a:ext>
                </a:extLst>
              </a:tr>
              <a:tr h="4877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Activating the Vagus Nerve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Unsure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Unsure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Unsure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Unsure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Unsure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73347356"/>
                  </a:ext>
                </a:extLst>
              </a:tr>
              <a:tr h="6574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Deep Diaphragmatic Beathing (Box Breathing) 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>
                          <a:effectLst/>
                        </a:rPr>
                        <a:t>Yes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u="none" strike="noStrike" dirty="0">
                          <a:effectLst/>
                        </a:rPr>
                        <a:t>Yes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1110465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B81141-EA74-F801-8F4F-9CF906F7C41B}"/>
              </a:ext>
            </a:extLst>
          </p:cNvPr>
          <p:cNvSpPr txBox="1"/>
          <p:nvPr/>
        </p:nvSpPr>
        <p:spPr>
          <a:xfrm>
            <a:off x="1752220" y="450574"/>
            <a:ext cx="868755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j-lt"/>
                <a:ea typeface="Times New Roman" panose="02020603050405020304" pitchFamily="18" charset="0"/>
              </a:rPr>
              <a:t>Q</a:t>
            </a:r>
            <a:r>
              <a:rPr lang="en-GB" sz="4000" b="1" dirty="0"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uestionnaire vs Reflective </a:t>
            </a:r>
            <a:r>
              <a:rPr lang="en-GB" sz="4000" b="1" dirty="0">
                <a:solidFill>
                  <a:schemeClr val="bg1"/>
                </a:solidFill>
                <a:latin typeface="+mj-lt"/>
                <a:ea typeface="Times New Roman" panose="02020603050405020304" pitchFamily="18" charset="0"/>
              </a:rPr>
              <a:t>d</a:t>
            </a:r>
            <a:r>
              <a:rPr lang="en-GB" sz="4000" b="1" dirty="0"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iary.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3583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A1A00-59C3-1240-DC57-44C07FEBF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Overall Main Themes: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C69E0C7-9800-8478-6BAD-AE05C8BE42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3320916"/>
              </p:ext>
            </p:extLst>
          </p:nvPr>
        </p:nvGraphicFramePr>
        <p:xfrm>
          <a:off x="819152" y="2305879"/>
          <a:ext cx="10553696" cy="43774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7281">
                  <a:extLst>
                    <a:ext uri="{9D8B030D-6E8A-4147-A177-3AD203B41FA5}">
                      <a16:colId xmlns:a16="http://schemas.microsoft.com/office/drawing/2014/main" val="3145982718"/>
                    </a:ext>
                  </a:extLst>
                </a:gridCol>
                <a:gridCol w="1383726">
                  <a:extLst>
                    <a:ext uri="{9D8B030D-6E8A-4147-A177-3AD203B41FA5}">
                      <a16:colId xmlns:a16="http://schemas.microsoft.com/office/drawing/2014/main" val="2766565642"/>
                    </a:ext>
                  </a:extLst>
                </a:gridCol>
                <a:gridCol w="1434896">
                  <a:extLst>
                    <a:ext uri="{9D8B030D-6E8A-4147-A177-3AD203B41FA5}">
                      <a16:colId xmlns:a16="http://schemas.microsoft.com/office/drawing/2014/main" val="2638763473"/>
                    </a:ext>
                  </a:extLst>
                </a:gridCol>
                <a:gridCol w="1423770">
                  <a:extLst>
                    <a:ext uri="{9D8B030D-6E8A-4147-A177-3AD203B41FA5}">
                      <a16:colId xmlns:a16="http://schemas.microsoft.com/office/drawing/2014/main" val="3158115058"/>
                    </a:ext>
                  </a:extLst>
                </a:gridCol>
                <a:gridCol w="2189047">
                  <a:extLst>
                    <a:ext uri="{9D8B030D-6E8A-4147-A177-3AD203B41FA5}">
                      <a16:colId xmlns:a16="http://schemas.microsoft.com/office/drawing/2014/main" val="1044591693"/>
                    </a:ext>
                  </a:extLst>
                </a:gridCol>
                <a:gridCol w="1135486">
                  <a:extLst>
                    <a:ext uri="{9D8B030D-6E8A-4147-A177-3AD203B41FA5}">
                      <a16:colId xmlns:a16="http://schemas.microsoft.com/office/drawing/2014/main" val="922303371"/>
                    </a:ext>
                  </a:extLst>
                </a:gridCol>
                <a:gridCol w="1399490">
                  <a:extLst>
                    <a:ext uri="{9D8B030D-6E8A-4147-A177-3AD203B41FA5}">
                      <a16:colId xmlns:a16="http://schemas.microsoft.com/office/drawing/2014/main" val="2744989573"/>
                    </a:ext>
                  </a:extLst>
                </a:gridCol>
              </a:tblGrid>
              <a:tr h="902727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Participant: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Kindness Cards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Body Scan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Activating the Vagus Nerve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Deep Diaphragmatic Beathing (Box Breathing)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Reasoning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Self-Accomplishment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72111684"/>
                  </a:ext>
                </a:extLst>
              </a:tr>
              <a:tr h="651829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Participant 1 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Controlled Breathing, Project Voice More.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Calm / Present / Happy / Confident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Yes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05756928"/>
                  </a:ext>
                </a:extLst>
              </a:tr>
              <a:tr h="651829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Participant 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Aware of Body, Engaged Diaphragm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Controlled Breathing, Less Shakiness and Cracking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Calm / Confident / Less Fear / Happy /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Yes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50069505"/>
                  </a:ext>
                </a:extLst>
              </a:tr>
              <a:tr h="651829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Participant 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Controlled Breathing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Calm/ Less Afraid / Comfortable / Relaxed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Yes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11095033"/>
                  </a:ext>
                </a:extLst>
              </a:tr>
              <a:tr h="488872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Participant 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voice flow tand didn’t get squashed.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Calm / Focus / Relaxed / Happy   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Yes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09748816"/>
                  </a:ext>
                </a:extLst>
              </a:tr>
              <a:tr h="651829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Participant 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Calm / Focus / Relaxed / Happy / Less Worried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Yes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335126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0059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593348"/>
            <a:ext cx="10554574" cy="3636511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female participants.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Small study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just 5 participants.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Big age gap, 9 – 23 years of age.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Terminology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gap, younger participants struggled. </a:t>
            </a: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Themes not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cross referenced by any other professional singing teacher or researcher.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Little research within the area of mindfulness and singing.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4EC63B-0320-5AA4-6363-7AB3BFAE9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317" y="2191370"/>
            <a:ext cx="2787665" cy="185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6847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592661"/>
            <a:ext cx="10554574" cy="4265339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uture studies should consider working with all genders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 researchers may want to consider a larger pool of participants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Consider selecting participants not in one’s place of work. </a:t>
            </a:r>
          </a:p>
          <a:p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orking only with children, teenagers young people, adults or seniors, as the voice is forever evolving as we age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reation of separate lesson plans for separate age groups would be beneficial.</a:t>
            </a:r>
          </a:p>
          <a:p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eparate literature reviews would need to take place to determine appropriate terminology. 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Language in the open-ended questionnaires when approaching children could be simplified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onsideration of a focus group as an alternate method could be consider to capture broader and deeper data of the child’s own words.</a:t>
            </a: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3514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Impact: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437322" y="2698957"/>
            <a:ext cx="3723861" cy="3832225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Singers within my practice have become more confident to approach challenging vocal technique.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contribution to the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knowledge gap of mindfulness and singing.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 alternate pedagogical pathway to approaching challenging vocal technique.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70C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2153A20-4F7B-5B9B-070A-CD7EFDC3C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7529" y="1882173"/>
            <a:ext cx="7434471" cy="497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7426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0A3AB-A78D-7253-0AEE-DE0AF7C5C944}"/>
              </a:ext>
            </a:extLst>
          </p:cNvPr>
          <p:cNvSpPr txBox="1">
            <a:spLocks/>
          </p:cNvSpPr>
          <p:nvPr/>
        </p:nvSpPr>
        <p:spPr>
          <a:xfrm>
            <a:off x="594100" y="460440"/>
            <a:ext cx="6009900" cy="97045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8000" dirty="0">
                <a:solidFill>
                  <a:srgbClr val="00AFA5"/>
                </a:solidFill>
              </a:rPr>
              <a:t>Conclusion</a:t>
            </a:r>
            <a:r>
              <a:rPr lang="en-US" sz="4400" dirty="0">
                <a:solidFill>
                  <a:srgbClr val="00AFA5"/>
                </a:solidFill>
              </a:rPr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>
              <a:solidFill>
                <a:srgbClr val="00AFA5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>
              <a:solidFill>
                <a:srgbClr val="00AFA5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EC538-133E-6E03-A7ED-917CB465E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271" y="0"/>
            <a:ext cx="5155729" cy="685800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125A4E9-A11D-1C3D-38D7-747F3E53EF3C}"/>
              </a:ext>
            </a:extLst>
          </p:cNvPr>
          <p:cNvSpPr txBox="1">
            <a:spLocks/>
          </p:cNvSpPr>
          <p:nvPr/>
        </p:nvSpPr>
        <p:spPr>
          <a:xfrm>
            <a:off x="594100" y="1782554"/>
            <a:ext cx="6009900" cy="4711009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</a:rPr>
              <a:t>Applying mindfulness as a beneficial strategy, specifically, deep diaphragmatic breathing (box breathing), supported with required and desired vocal technique with CCM and MT repertoire.  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</a:rPr>
              <a:t>Recognised specific challenging CCM &amp; MT vocal technique within my practice space.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</a:rPr>
              <a:t>Calm &gt; Confidence &gt; Focus &gt; Self Accomplishment.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</a:rPr>
              <a:t>The Sing-Fulness Process™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dirty="0">
              <a:solidFill>
                <a:srgbClr val="0070C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70644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D68F835-9A72-5E5E-B8AC-6FEC09462D68}"/>
              </a:ext>
            </a:extLst>
          </p:cNvPr>
          <p:cNvSpPr txBox="1"/>
          <p:nvPr/>
        </p:nvSpPr>
        <p:spPr>
          <a:xfrm>
            <a:off x="1046981" y="2772467"/>
            <a:ext cx="96438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958C"/>
                </a:solidFill>
              </a:rPr>
              <a:t>“</a:t>
            </a:r>
            <a:r>
              <a:rPr lang="en-US" sz="2800" dirty="0"/>
              <a:t>Noticing distraction can become a moment of awareness (Elliot,2010,p.36), if we appreciate the awareness without any judgement (</a:t>
            </a:r>
            <a:r>
              <a:rPr lang="en-US" sz="2800" dirty="0" err="1"/>
              <a:t>Czajkowski</a:t>
            </a:r>
            <a:r>
              <a:rPr lang="en-US" sz="2800" dirty="0"/>
              <a:t> and Greasley, 2015,p.212), it will create a calm which, allows for focus and allows us to be in the ‘present moment’ (Brown and Ryan, 2003, p. 832)</a:t>
            </a:r>
            <a:r>
              <a:rPr lang="en-US" sz="2800" b="1" dirty="0"/>
              <a:t>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99F75F-914B-CD55-C796-8578CF75916C}"/>
              </a:ext>
            </a:extLst>
          </p:cNvPr>
          <p:cNvSpPr txBox="1"/>
          <p:nvPr/>
        </p:nvSpPr>
        <p:spPr>
          <a:xfrm>
            <a:off x="1046981" y="699991"/>
            <a:ext cx="69043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An End Note:</a:t>
            </a:r>
          </a:p>
        </p:txBody>
      </p:sp>
    </p:spTree>
    <p:extLst>
      <p:ext uri="{BB962C8B-B14F-4D97-AF65-F5344CB8AC3E}">
        <p14:creationId xmlns:p14="http://schemas.microsoft.com/office/powerpoint/2010/main" val="42189236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57F0BC-B0C2-3D72-6526-D861798A5F07}"/>
              </a:ext>
            </a:extLst>
          </p:cNvPr>
          <p:cNvSpPr txBox="1"/>
          <p:nvPr/>
        </p:nvSpPr>
        <p:spPr>
          <a:xfrm>
            <a:off x="4355757" y="1872138"/>
            <a:ext cx="3480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Thank You. </a:t>
            </a:r>
          </a:p>
        </p:txBody>
      </p:sp>
    </p:spTree>
    <p:extLst>
      <p:ext uri="{BB962C8B-B14F-4D97-AF65-F5344CB8AC3E}">
        <p14:creationId xmlns:p14="http://schemas.microsoft.com/office/powerpoint/2010/main" val="23241164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BF4F-4E95-E3DD-D3AA-0B1DDE00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4109F-71C5-F32E-DC5A-0A110C54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288" y="2774301"/>
            <a:ext cx="10554574" cy="3636511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Bell, J. (2005) Doing Your Research Project: A guide for the first-time researchers in education, health and social science. 4 Ed. Open University Press.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Black, D. S. (2014). Mindfulness-based interventions: An antidote to suffering in the context of substance use, misuse, and addiction. Substance Use &amp;Misuse, 49(5), pp. 487 - 491. </a:t>
            </a:r>
            <a:endParaRPr lang="en-GB" sz="3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3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Blyskal</a:t>
            </a: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(2022) ‘A Case for Mindfulness Practice in the Collegiate Voice Studio, Part 1’ </a:t>
            </a:r>
            <a:r>
              <a:rPr lang="en-GB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</a:t>
            </a: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79 (1), pp. 79-86. 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Brenner, J. et al (2020) ‘Mindfulness with paced breathing reduces blood pressure’, </a:t>
            </a:r>
            <a:r>
              <a:rPr lang="en-GB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Medical Hypotheses</a:t>
            </a: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,142, pp.1-4.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K. W. and Ryan, R.M. (2003) ‘The Benefits of Being Present: Mindfulness and Its Role in Psychological Well-Being’, </a:t>
            </a:r>
            <a:r>
              <a:rPr lang="en-GB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Personality and Social Psychology</a:t>
            </a: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84(4), pp.822-848.</a:t>
            </a:r>
          </a:p>
          <a:p>
            <a:pPr>
              <a:lnSpc>
                <a:spcPct val="150000"/>
              </a:lnSpc>
            </a:pP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Coughlan, M., Cronin, P., and Ryan, F. (2008) ‘Undertaking a literature review: a step-by-step approach’, </a:t>
            </a:r>
            <a:r>
              <a:rPr lang="en-GB" sz="3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British Journal of Nursing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17(1), pp. 38-43. </a:t>
            </a:r>
          </a:p>
          <a:p>
            <a:pPr>
              <a:lnSpc>
                <a:spcPct val="150000"/>
              </a:lnSpc>
            </a:pP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Crowley, M., et al (2018)</a:t>
            </a:r>
            <a:r>
              <a:rPr lang="en-GB" sz="3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‘Innovations in practice: group mindfulness for adolescent anxiety – results of an open trial’, </a:t>
            </a:r>
            <a:r>
              <a:rPr lang="en-GB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 and Adolescent Mental Health</a:t>
            </a:r>
            <a:r>
              <a:rPr lang="en-GB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23(2), pp. 130 – 133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7450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FAEC3-2D0D-5BE6-C2A7-B0AC4A792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E54FB-D245-40C0-CBE7-A98EAAF50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Bell, J. (2005) Doing Your Research Project: A guide for the first-time researchers in education, health and social science. 4 Ed. Open University Press.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Black, D. S. (2014). Mindfulness-based interventions: An antidote to suffering in the context of substance use, misuse, and addiction. Substance Use &amp;Misuse, 49(5), pp. 487 - 491.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Blyskal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(2022) ‘A Case for Mindfulness Practice in the Collegiate Voice Studio, Part 1’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79 (1), pp. 79-86.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Brenner, J. et al (2020) ‘Mindfulness with paced breathing reduces blood pressure’,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Medical Hypotheses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,142, pp.1-4.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K. W. and Ryan, R.M. (2003) ‘The Benefits of Being Present: Mindfulness and Its Role in Psychological Well-Being’,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Personality and Social Psychology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84(4), pp.822-848.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Coughlan, M., Cronin, P., and Ryan, F. (2008) ‘Undertaking a literature review: a step-by-step approach’,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British Journal of Nursing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17(1), pp. 38-43.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9399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78FF7-AD54-DD35-2CDD-7F04E6AA7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54ECC-0270-2898-C698-DB842F036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Crowley, M., et al (2018)</a:t>
            </a: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‘Innovations in practice: group mindfulness for adolescent anxiety – results of an open trial’,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 and Adolescent Mental Health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23(2), pp. 130 – 133’.</a:t>
            </a:r>
          </a:p>
          <a:p>
            <a:pPr>
              <a:lnSpc>
                <a:spcPct val="150000"/>
              </a:lnSpc>
            </a:pP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Czajkowski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A-M., and Greasley, A. (2015) ‘Mindfulness for singers: The effects of a targeted mindfulness course on learning vocal technique’,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Journal of Music Education,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32 (2)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pp. 211-233. </a:t>
            </a:r>
          </a:p>
          <a:p>
            <a:pPr>
              <a:lnSpc>
                <a:spcPct val="150000"/>
              </a:lnSpc>
            </a:pP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Czajkowski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Greasley, A., and Allis, M. (2021), ‘Mindfulness for Singers: A Mixed, Methods Replication Study,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Music and Science,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4, pp. 1-16.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Herrmann, A. (1989) ‘The Participant Observer as "Insider": Researching in Your Own Classroom’,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Annual Meeting of the Conference on College Composition and Communication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pp. 1-16.</a:t>
            </a:r>
          </a:p>
          <a:p>
            <a:pPr>
              <a:lnSpc>
                <a:spcPct val="150000"/>
              </a:lnSpc>
            </a:pP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Lebowitz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and </a:t>
            </a: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Baken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R.J. (2011) ‘Correlates of the Belt Voice: A Broader Examination’,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25(2), pp. 159-165.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Lia, P. (1988) ‘Using Gibb’s Reflective Cycle’, Learning Support Tutor: Disability Advisory Service: KCL, pp. 1-5. </a:t>
            </a:r>
          </a:p>
          <a:p>
            <a:pPr>
              <a:lnSpc>
                <a:spcPct val="150000"/>
              </a:lnSpc>
            </a:pP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MacKenzie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and Knipe, S. (2006) ‘Research Dilemmas: Paradigms, Methods and Methodologies’,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Issues in Educational Research, 16, pp.1-11. 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318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4C08B-AF87-EE19-BEAF-DB4BB848E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6BAFF-3F65-1A57-F6A1-6BA06D068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Mercer, J. (2007) ‘The challenges of insider research in educational institutions: wielding a double‐edged sword and resolving delicate dilemmas’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Oxford Review of Education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33(1), pp. 1-17.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Merriam, S.B. (1995) ‘What Can You Tell From an N of 1?: Issues of Validity and Reliability in Qualitative Research’,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PAACE Journal of Lifelong Learning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4, pp. 51-60.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Merton, R. (1972) ‘Insiders and outsiders; a chapter in the sociology of knowledge’,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Journal of Sociology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78 (1), pp. 9-47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Morgan, D. L. (2007) ‘Paradigms Lost and Pragmatism Regained: Methodological Implications of Combining Qualitative and Quantitative Methods’,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Mixed Methods Research, 1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pp.48-76.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Paterson, M. and Higgs, J, (2005) ‘Using Hermeneutics as a Qualitative Research Approach in Professional Practice’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Qualitative Report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10(2), pp. 339-357. </a:t>
            </a:r>
          </a:p>
          <a:p>
            <a:pPr>
              <a:lnSpc>
                <a:spcPct val="150000"/>
              </a:lnSpc>
            </a:pP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Saidin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and Yaacob, A. (2017) ‘Insider Researchers: Challenges and Opportunities’,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Proceedings of the ICECRS,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1(1), pp.849-854.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Shenton, A.K. (2004) ‘Strategies for ensuring trustworthiness in qualitative research projects’,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Education for Information,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22(2), pp.63-75.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8363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BA01A-63CF-A356-5F8F-CA5AA2C9A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88A28-A803-DC82-B15B-A17ED509C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552317"/>
            <a:ext cx="10554574" cy="175336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Varner, E. (2022) ‘Mindfulness Access Points in General Music: Singing, Breathing, and Self-Awareness’,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General Music Education,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35(2), pp. 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43-46.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Whitehead, J. and McNiff, J. (2006)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Action Research Living Theory.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SAGE publications Ltd.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8665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{55AFAD75-E2FD-514A-A7C5-AAC7565DBBC5}tf10001121</Template>
  <TotalTime>1321</TotalTime>
  <Words>2510</Words>
  <Application>Microsoft Macintosh PowerPoint</Application>
  <PresentationFormat>Widescreen</PresentationFormat>
  <Paragraphs>269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Century Gothic</vt:lpstr>
      <vt:lpstr>Courier New</vt:lpstr>
      <vt:lpstr>Times New Roman</vt:lpstr>
      <vt:lpstr>Wingdings 2</vt:lpstr>
      <vt:lpstr>Quotable</vt:lpstr>
      <vt:lpstr>Document</vt:lpstr>
      <vt:lpstr>Introduction: </vt:lpstr>
      <vt:lpstr>Why am I doing this study? </vt:lpstr>
      <vt:lpstr>Aims: </vt:lpstr>
      <vt:lpstr>Objectives:</vt:lpstr>
      <vt:lpstr>Literature Review: Existing Research </vt:lpstr>
      <vt:lpstr>1st Mindfulness Exercise: </vt:lpstr>
      <vt:lpstr>2nd Mindfulness Exercise: </vt:lpstr>
      <vt:lpstr>3rd Mindfulness Exercise: </vt:lpstr>
      <vt:lpstr>4th Mindfulness Exercise”</vt:lpstr>
      <vt:lpstr>Research Methodology:</vt:lpstr>
      <vt:lpstr>Methods:</vt:lpstr>
      <vt:lpstr>Insider Researcher and Ethics: </vt:lpstr>
      <vt:lpstr>The Findings… </vt:lpstr>
      <vt:lpstr>Findings: Pre Project </vt:lpstr>
      <vt:lpstr>Findings: Pre Project </vt:lpstr>
      <vt:lpstr>Findings: Post Project </vt:lpstr>
      <vt:lpstr>Findings: Post Project </vt:lpstr>
      <vt:lpstr>PowerPoint Presentation</vt:lpstr>
      <vt:lpstr>Overall Main Themes:</vt:lpstr>
      <vt:lpstr>Limitations:</vt:lpstr>
      <vt:lpstr>Recommendations:</vt:lpstr>
      <vt:lpstr>The Impact:</vt:lpstr>
      <vt:lpstr>PowerPoint Presentation</vt:lpstr>
      <vt:lpstr>PowerPoint Presentation</vt:lpstr>
      <vt:lpstr>PowerPoint Presentation</vt:lpstr>
      <vt:lpstr>References: </vt:lpstr>
      <vt:lpstr>References: </vt:lpstr>
      <vt:lpstr>References: </vt:lpstr>
      <vt:lpstr>References: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Vicci Hogan</dc:creator>
  <cp:lastModifiedBy>Vicci Hogan</cp:lastModifiedBy>
  <cp:revision>31</cp:revision>
  <dcterms:created xsi:type="dcterms:W3CDTF">2023-07-09T22:38:11Z</dcterms:created>
  <dcterms:modified xsi:type="dcterms:W3CDTF">2024-03-20T22:45:46Z</dcterms:modified>
</cp:coreProperties>
</file>