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x="18288000" cy="10287000"/>
  <p:notesSz cx="6858000" cy="9144000"/>
  <p:embeddedFontLst>
    <p:embeddedFont>
      <p:font typeface="Courier Prime" charset="1" panose="00000509000000000000"/>
      <p:regular r:id="rId25"/>
    </p:embeddedFont>
    <p:embeddedFont>
      <p:font typeface="Poppins" charset="1" panose="00000500000000000000"/>
      <p:regular r:id="rId26"/>
    </p:embeddedFont>
    <p:embeddedFont>
      <p:font typeface="Open Sans" charset="1" panose="00000000000000000000"/>
      <p:regular r:id="rId27"/>
    </p:embeddedFont>
    <p:embeddedFont>
      <p:font typeface="Lilita One" charset="1" panose="02000000000000000000"/>
      <p:regular r:id="rId28"/>
    </p:embeddedFont>
    <p:embeddedFont>
      <p:font typeface="TT Fors Bold" charset="1" panose="020B0003030001020000"/>
      <p:regular r:id="rId29"/>
    </p:embeddedFont>
    <p:embeddedFont>
      <p:font typeface="TT Fors" charset="1" panose="020B0003030001020000"/>
      <p:regular r:id="rId30"/>
    </p:embeddedFont>
    <p:embeddedFont>
      <p:font typeface="Canva Sans" charset="1" panose="020B0503030501040103"/>
      <p:regular r:id="rId31"/>
    </p:embeddedFont>
    <p:embeddedFont>
      <p:font typeface="Courier Prime Bold" charset="1" panose="00000809000000000000"/>
      <p:regular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fonts/font25.fntdata" Type="http://schemas.openxmlformats.org/officeDocument/2006/relationships/font"/><Relationship Id="rId26" Target="fonts/font26.fntdata" Type="http://schemas.openxmlformats.org/officeDocument/2006/relationships/font"/><Relationship Id="rId27" Target="fonts/font27.fntdata" Type="http://schemas.openxmlformats.org/officeDocument/2006/relationships/font"/><Relationship Id="rId28" Target="fonts/font28.fntdata" Type="http://schemas.openxmlformats.org/officeDocument/2006/relationships/font"/><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31" Target="fonts/font31.fntdata" Type="http://schemas.openxmlformats.org/officeDocument/2006/relationships/font"/><Relationship Id="rId32" Target="fonts/font32.fntdata" Type="http://schemas.openxmlformats.org/officeDocument/2006/relationships/font"/><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 Id="rId8" Target="../media/image7.svg" Type="http://schemas.openxmlformats.org/officeDocument/2006/relationships/image"/><Relationship Id="rId9" Target="../media/image8.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 Id="rId7" Target="../media/image12.png" Type="http://schemas.openxmlformats.org/officeDocument/2006/relationships/image"/><Relationship Id="rId8" Target="../media/image13.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svg" Type="http://schemas.openxmlformats.org/officeDocument/2006/relationships/image"/><Relationship Id="rId11" Target="../media/image22.png" Type="http://schemas.openxmlformats.org/officeDocument/2006/relationships/image"/><Relationship Id="rId12" Target="../media/image23.svg" Type="http://schemas.openxmlformats.org/officeDocument/2006/relationships/image"/><Relationship Id="rId13" Target="../media/image24.png" Type="http://schemas.openxmlformats.org/officeDocument/2006/relationships/image"/><Relationship Id="rId14" Target="../media/image25.svg" Type="http://schemas.openxmlformats.org/officeDocument/2006/relationships/image"/><Relationship Id="rId15" Target="../media/image26.png" Type="http://schemas.openxmlformats.org/officeDocument/2006/relationships/image"/><Relationship Id="rId16" Target="../media/image27.svg" Type="http://schemas.openxmlformats.org/officeDocument/2006/relationships/image"/><Relationship Id="rId17" Target="../media/image28.png" Type="http://schemas.openxmlformats.org/officeDocument/2006/relationships/image"/><Relationship Id="rId18" Target="../media/image29.svg" Type="http://schemas.openxmlformats.org/officeDocument/2006/relationships/image"/><Relationship Id="rId19" Target="../media/image30.png" Type="http://schemas.openxmlformats.org/officeDocument/2006/relationships/image"/><Relationship Id="rId2" Target="../media/image1.png" Type="http://schemas.openxmlformats.org/officeDocument/2006/relationships/image"/><Relationship Id="rId20" Target="../media/image31.svg" Type="http://schemas.openxmlformats.org/officeDocument/2006/relationships/image"/><Relationship Id="rId3" Target="../media/image14.png" Type="http://schemas.openxmlformats.org/officeDocument/2006/relationships/image"/><Relationship Id="rId4" Target="../media/image15.svg" Type="http://schemas.openxmlformats.org/officeDocument/2006/relationships/image"/><Relationship Id="rId5" Target="../media/image16.png" Type="http://schemas.openxmlformats.org/officeDocument/2006/relationships/image"/><Relationship Id="rId6" Target="../media/image17.svg" Type="http://schemas.openxmlformats.org/officeDocument/2006/relationships/image"/><Relationship Id="rId7" Target="../media/image18.png" Type="http://schemas.openxmlformats.org/officeDocument/2006/relationships/image"/><Relationship Id="rId8" Target="../media/image19.svg" Type="http://schemas.openxmlformats.org/officeDocument/2006/relationships/image"/><Relationship Id="rId9" Target="../media/image20.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svg" Type="http://schemas.openxmlformats.org/officeDocument/2006/relationships/image"/><Relationship Id="rId11" Target="../media/image22.png" Type="http://schemas.openxmlformats.org/officeDocument/2006/relationships/image"/><Relationship Id="rId12" Target="../media/image23.svg" Type="http://schemas.openxmlformats.org/officeDocument/2006/relationships/image"/><Relationship Id="rId13" Target="../media/image24.png" Type="http://schemas.openxmlformats.org/officeDocument/2006/relationships/image"/><Relationship Id="rId14" Target="../media/image25.svg" Type="http://schemas.openxmlformats.org/officeDocument/2006/relationships/image"/><Relationship Id="rId15" Target="../media/image26.png" Type="http://schemas.openxmlformats.org/officeDocument/2006/relationships/image"/><Relationship Id="rId16" Target="../media/image27.svg" Type="http://schemas.openxmlformats.org/officeDocument/2006/relationships/image"/><Relationship Id="rId17" Target="../media/image28.png" Type="http://schemas.openxmlformats.org/officeDocument/2006/relationships/image"/><Relationship Id="rId18" Target="../media/image29.svg" Type="http://schemas.openxmlformats.org/officeDocument/2006/relationships/image"/><Relationship Id="rId19" Target="../media/image30.png" Type="http://schemas.openxmlformats.org/officeDocument/2006/relationships/image"/><Relationship Id="rId2" Target="../media/image32.png" Type="http://schemas.openxmlformats.org/officeDocument/2006/relationships/image"/><Relationship Id="rId20" Target="../media/image31.svg" Type="http://schemas.openxmlformats.org/officeDocument/2006/relationships/image"/><Relationship Id="rId21" Target="../media/image33.png" Type="http://schemas.openxmlformats.org/officeDocument/2006/relationships/image"/><Relationship Id="rId3" Target="../media/image14.png" Type="http://schemas.openxmlformats.org/officeDocument/2006/relationships/image"/><Relationship Id="rId4" Target="../media/image15.svg" Type="http://schemas.openxmlformats.org/officeDocument/2006/relationships/image"/><Relationship Id="rId5" Target="../media/image16.png" Type="http://schemas.openxmlformats.org/officeDocument/2006/relationships/image"/><Relationship Id="rId6" Target="../media/image17.svg" Type="http://schemas.openxmlformats.org/officeDocument/2006/relationships/image"/><Relationship Id="rId7" Target="../media/image18.png" Type="http://schemas.openxmlformats.org/officeDocument/2006/relationships/image"/><Relationship Id="rId8" Target="../media/image19.svg" Type="http://schemas.openxmlformats.org/officeDocument/2006/relationships/image"/><Relationship Id="rId9" Target="../media/image20.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2.png" Type="http://schemas.openxmlformats.org/officeDocument/2006/relationships/image"/><Relationship Id="rId3" Target="../media/image14.png" Type="http://schemas.openxmlformats.org/officeDocument/2006/relationships/image"/><Relationship Id="rId4" Target="../media/image15.svg" Type="http://schemas.openxmlformats.org/officeDocument/2006/relationships/image"/><Relationship Id="rId5" Target="../media/image22.png" Type="http://schemas.openxmlformats.org/officeDocument/2006/relationships/image"/><Relationship Id="rId6" Target="../media/image23.svg" Type="http://schemas.openxmlformats.org/officeDocument/2006/relationships/image"/><Relationship Id="rId7" Target="../media/image26.png" Type="http://schemas.openxmlformats.org/officeDocument/2006/relationships/image"/><Relationship Id="rId8" Target="../media/image27.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4.png" Type="http://schemas.openxmlformats.org/officeDocument/2006/relationships/image"/><Relationship Id="rId3" Target="../media/image14.png" Type="http://schemas.openxmlformats.org/officeDocument/2006/relationships/image"/><Relationship Id="rId4" Target="../media/image15.svg" Type="http://schemas.openxmlformats.org/officeDocument/2006/relationships/image"/><Relationship Id="rId5" Target="../media/image26.png" Type="http://schemas.openxmlformats.org/officeDocument/2006/relationships/image"/><Relationship Id="rId6" Target="../media/image27.svg" Type="http://schemas.openxmlformats.org/officeDocument/2006/relationships/image"/><Relationship Id="rId7" Target="../media/image35.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43.png" Type="http://schemas.openxmlformats.org/officeDocument/2006/relationships/image"/><Relationship Id="rId2" Target="../media/image34.png" Type="http://schemas.openxmlformats.org/officeDocument/2006/relationships/image"/><Relationship Id="rId3" Target="../media/image36.png" Type="http://schemas.openxmlformats.org/officeDocument/2006/relationships/image"/><Relationship Id="rId4" Target="../media/image37.svg" Type="http://schemas.openxmlformats.org/officeDocument/2006/relationships/image"/><Relationship Id="rId5" Target="../media/image38.png" Type="http://schemas.openxmlformats.org/officeDocument/2006/relationships/image"/><Relationship Id="rId6" Target="../media/image39.svg" Type="http://schemas.openxmlformats.org/officeDocument/2006/relationships/image"/><Relationship Id="rId7" Target="../media/image40.png" Type="http://schemas.openxmlformats.org/officeDocument/2006/relationships/image"/><Relationship Id="rId8" Target="../media/image41.svg" Type="http://schemas.openxmlformats.org/officeDocument/2006/relationships/image"/><Relationship Id="rId9" Target="../media/image42.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39.svg" Type="http://schemas.openxmlformats.org/officeDocument/2006/relationships/image"/><Relationship Id="rId11" Target="../media/image40.png" Type="http://schemas.openxmlformats.org/officeDocument/2006/relationships/image"/><Relationship Id="rId12" Target="../media/image41.svg" Type="http://schemas.openxmlformats.org/officeDocument/2006/relationships/image"/><Relationship Id="rId2" Target="../media/image34.png" Type="http://schemas.openxmlformats.org/officeDocument/2006/relationships/image"/><Relationship Id="rId3" Target="../media/image36.png" Type="http://schemas.openxmlformats.org/officeDocument/2006/relationships/image"/><Relationship Id="rId4" Target="../media/image37.svg" Type="http://schemas.openxmlformats.org/officeDocument/2006/relationships/image"/><Relationship Id="rId5" Target="../media/image44.png" Type="http://schemas.openxmlformats.org/officeDocument/2006/relationships/image"/><Relationship Id="rId6" Target="../media/image45.svg" Type="http://schemas.openxmlformats.org/officeDocument/2006/relationships/image"/><Relationship Id="rId7" Target="../media/image46.png" Type="http://schemas.openxmlformats.org/officeDocument/2006/relationships/image"/><Relationship Id="rId8" Target="../media/image47.svg" Type="http://schemas.openxmlformats.org/officeDocument/2006/relationships/image"/><Relationship Id="rId9" Target="../media/image38.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56.svg" Type="http://schemas.openxmlformats.org/officeDocument/2006/relationships/image"/><Relationship Id="rId11" Target="../media/image57.png" Type="http://schemas.openxmlformats.org/officeDocument/2006/relationships/image"/><Relationship Id="rId12" Target="../media/image58.svg" Type="http://schemas.openxmlformats.org/officeDocument/2006/relationships/image"/><Relationship Id="rId2" Target="../media/image48.png" Type="http://schemas.openxmlformats.org/officeDocument/2006/relationships/image"/><Relationship Id="rId3" Target="../media/image49.png" Type="http://schemas.openxmlformats.org/officeDocument/2006/relationships/image"/><Relationship Id="rId4" Target="../media/image50.svg" Type="http://schemas.openxmlformats.org/officeDocument/2006/relationships/image"/><Relationship Id="rId5" Target="../media/image51.png" Type="http://schemas.openxmlformats.org/officeDocument/2006/relationships/image"/><Relationship Id="rId6" Target="../media/image52.svg" Type="http://schemas.openxmlformats.org/officeDocument/2006/relationships/image"/><Relationship Id="rId7" Target="../media/image53.png" Type="http://schemas.openxmlformats.org/officeDocument/2006/relationships/image"/><Relationship Id="rId8" Target="../media/image54.svg" Type="http://schemas.openxmlformats.org/officeDocument/2006/relationships/image"/><Relationship Id="rId9" Target="../media/image55.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8.png" Type="http://schemas.openxmlformats.org/officeDocument/2006/relationships/image"/><Relationship Id="rId3" Target="../media/image49.png" Type="http://schemas.openxmlformats.org/officeDocument/2006/relationships/image"/><Relationship Id="rId4" Target="../media/image50.svg" Type="http://schemas.openxmlformats.org/officeDocument/2006/relationships/image"/><Relationship Id="rId5" Target="../media/image53.png" Type="http://schemas.openxmlformats.org/officeDocument/2006/relationships/image"/><Relationship Id="rId6" Target="../media/image54.svg" Type="http://schemas.openxmlformats.org/officeDocument/2006/relationships/image"/><Relationship Id="rId7" Target="../media/image55.png" Type="http://schemas.openxmlformats.org/officeDocument/2006/relationships/image"/><Relationship Id="rId8" Target="../media/image56.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8.png" Type="http://schemas.openxmlformats.org/officeDocument/2006/relationships/image"/><Relationship Id="rId3" Target="../media/image49.png" Type="http://schemas.openxmlformats.org/officeDocument/2006/relationships/image"/><Relationship Id="rId4" Target="../media/image50.svg" Type="http://schemas.openxmlformats.org/officeDocument/2006/relationships/image"/><Relationship Id="rId5" Target="../media/image53.png" Type="http://schemas.openxmlformats.org/officeDocument/2006/relationships/image"/><Relationship Id="rId6" Target="../media/image54.svg" Type="http://schemas.openxmlformats.org/officeDocument/2006/relationships/image"/><Relationship Id="rId7" Target="../media/image55.png" Type="http://schemas.openxmlformats.org/officeDocument/2006/relationships/image"/><Relationship Id="rId8" Target="../media/image56.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59.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60.pn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61.jpeg" Type="http://schemas.openxmlformats.org/officeDocument/2006/relationships/image"/><Relationship Id="rId6" Target="../media/image62.png" Type="http://schemas.openxmlformats.org/officeDocument/2006/relationships/image"/><Relationship Id="rId7" Target="../media/image63.pn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2260506">
            <a:off x="-11412152" y="-6502032"/>
            <a:ext cx="15980083" cy="12264713"/>
          </a:xfrm>
          <a:custGeom>
            <a:avLst/>
            <a:gdLst/>
            <a:ahLst/>
            <a:cxnLst/>
            <a:rect r="r" b="b" t="t" l="l"/>
            <a:pathLst>
              <a:path h="12264713" w="15980083">
                <a:moveTo>
                  <a:pt x="0" y="0"/>
                </a:moveTo>
                <a:lnTo>
                  <a:pt x="15980082" y="0"/>
                </a:lnTo>
                <a:lnTo>
                  <a:pt x="15980082" y="12264714"/>
                </a:lnTo>
                <a:lnTo>
                  <a:pt x="0" y="1226471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true" rot="2260506">
            <a:off x="1153959" y="5478532"/>
            <a:ext cx="15980083" cy="12264713"/>
          </a:xfrm>
          <a:custGeom>
            <a:avLst/>
            <a:gdLst/>
            <a:ahLst/>
            <a:cxnLst/>
            <a:rect r="r" b="b" t="t" l="l"/>
            <a:pathLst>
              <a:path h="12264713" w="15980083">
                <a:moveTo>
                  <a:pt x="15980082" y="12264713"/>
                </a:moveTo>
                <a:lnTo>
                  <a:pt x="0" y="12264713"/>
                </a:lnTo>
                <a:lnTo>
                  <a:pt x="0" y="0"/>
                </a:lnTo>
                <a:lnTo>
                  <a:pt x="15980082" y="0"/>
                </a:lnTo>
                <a:lnTo>
                  <a:pt x="15980082" y="12264713"/>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false" flipV="false" rot="2260506">
            <a:off x="11594132" y="-6844333"/>
            <a:ext cx="15980083" cy="12264713"/>
          </a:xfrm>
          <a:custGeom>
            <a:avLst/>
            <a:gdLst/>
            <a:ahLst/>
            <a:cxnLst/>
            <a:rect r="r" b="b" t="t" l="l"/>
            <a:pathLst>
              <a:path h="12264713" w="15980083">
                <a:moveTo>
                  <a:pt x="0" y="0"/>
                </a:moveTo>
                <a:lnTo>
                  <a:pt x="15980083" y="0"/>
                </a:lnTo>
                <a:lnTo>
                  <a:pt x="15980083" y="12264713"/>
                </a:lnTo>
                <a:lnTo>
                  <a:pt x="0" y="1226471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false" rot="1170272">
            <a:off x="3585950" y="6527095"/>
            <a:ext cx="2534804" cy="1847238"/>
          </a:xfrm>
          <a:custGeom>
            <a:avLst/>
            <a:gdLst/>
            <a:ahLst/>
            <a:cxnLst/>
            <a:rect r="r" b="b" t="t" l="l"/>
            <a:pathLst>
              <a:path h="1847238" w="2534804">
                <a:moveTo>
                  <a:pt x="0" y="0"/>
                </a:moveTo>
                <a:lnTo>
                  <a:pt x="2534804" y="0"/>
                </a:lnTo>
                <a:lnTo>
                  <a:pt x="2534804" y="1847239"/>
                </a:lnTo>
                <a:lnTo>
                  <a:pt x="0" y="1847239"/>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7" id="7"/>
          <p:cNvSpPr/>
          <p:nvPr/>
        </p:nvSpPr>
        <p:spPr>
          <a:xfrm flipH="false" flipV="false" rot="0">
            <a:off x="8115578" y="6156935"/>
            <a:ext cx="2056844" cy="2360796"/>
          </a:xfrm>
          <a:custGeom>
            <a:avLst/>
            <a:gdLst/>
            <a:ahLst/>
            <a:cxnLst/>
            <a:rect r="r" b="b" t="t" l="l"/>
            <a:pathLst>
              <a:path h="2360796" w="2056844">
                <a:moveTo>
                  <a:pt x="0" y="0"/>
                </a:moveTo>
                <a:lnTo>
                  <a:pt x="2056844" y="0"/>
                </a:lnTo>
                <a:lnTo>
                  <a:pt x="2056844" y="2360796"/>
                </a:lnTo>
                <a:lnTo>
                  <a:pt x="0" y="236079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8" id="8"/>
          <p:cNvSpPr/>
          <p:nvPr/>
        </p:nvSpPr>
        <p:spPr>
          <a:xfrm flipH="false" flipV="false" rot="0">
            <a:off x="12443364" y="6156935"/>
            <a:ext cx="2316531" cy="2360796"/>
          </a:xfrm>
          <a:custGeom>
            <a:avLst/>
            <a:gdLst/>
            <a:ahLst/>
            <a:cxnLst/>
            <a:rect r="r" b="b" t="t" l="l"/>
            <a:pathLst>
              <a:path h="2360796" w="2316531">
                <a:moveTo>
                  <a:pt x="0" y="0"/>
                </a:moveTo>
                <a:lnTo>
                  <a:pt x="2316531" y="0"/>
                </a:lnTo>
                <a:lnTo>
                  <a:pt x="2316531" y="2360796"/>
                </a:lnTo>
                <a:lnTo>
                  <a:pt x="0" y="2360796"/>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TextBox 9" id="9"/>
          <p:cNvSpPr txBox="true"/>
          <p:nvPr/>
        </p:nvSpPr>
        <p:spPr>
          <a:xfrm rot="0">
            <a:off x="2425372" y="3761398"/>
            <a:ext cx="13437256" cy="2395537"/>
          </a:xfrm>
          <a:prstGeom prst="rect">
            <a:avLst/>
          </a:prstGeom>
        </p:spPr>
        <p:txBody>
          <a:bodyPr anchor="t" rtlCol="false" tIns="0" lIns="0" bIns="0" rIns="0">
            <a:spAutoFit/>
          </a:bodyPr>
          <a:lstStyle/>
          <a:p>
            <a:pPr algn="ctr">
              <a:lnSpc>
                <a:spcPts val="6098"/>
              </a:lnSpc>
            </a:pPr>
            <a:r>
              <a:rPr lang="en-US" sz="7175">
                <a:solidFill>
                  <a:srgbClr val="120D10"/>
                </a:solidFill>
                <a:latin typeface="Courier Prime"/>
                <a:ea typeface="Courier Prime"/>
                <a:cs typeface="Courier Prime"/>
                <a:sym typeface="Courier Prime"/>
              </a:rPr>
              <a:t>ACADEMIC SCRAPBOOK: </a:t>
            </a:r>
          </a:p>
          <a:p>
            <a:pPr algn="ctr">
              <a:lnSpc>
                <a:spcPts val="6098"/>
              </a:lnSpc>
            </a:pPr>
            <a:r>
              <a:rPr lang="en-US" sz="7175">
                <a:solidFill>
                  <a:srgbClr val="120D10"/>
                </a:solidFill>
                <a:latin typeface="Courier Prime"/>
                <a:ea typeface="Courier Prime"/>
                <a:cs typeface="Courier Prime"/>
                <a:sym typeface="Courier Prime"/>
              </a:rPr>
              <a:t>THREE CONTESTED ISSUES IN EDUCATION</a:t>
            </a:r>
          </a:p>
        </p:txBody>
      </p:sp>
      <p:sp>
        <p:nvSpPr>
          <p:cNvPr name="TextBox 10" id="10"/>
          <p:cNvSpPr txBox="true"/>
          <p:nvPr/>
        </p:nvSpPr>
        <p:spPr>
          <a:xfrm rot="0">
            <a:off x="3604035" y="1262668"/>
            <a:ext cx="10582972" cy="1738122"/>
          </a:xfrm>
          <a:prstGeom prst="rect">
            <a:avLst/>
          </a:prstGeom>
        </p:spPr>
        <p:txBody>
          <a:bodyPr anchor="t" rtlCol="false" tIns="0" lIns="0" bIns="0" rIns="0">
            <a:spAutoFit/>
          </a:bodyPr>
          <a:lstStyle/>
          <a:p>
            <a:pPr algn="ctr">
              <a:lnSpc>
                <a:spcPts val="3420"/>
              </a:lnSpc>
            </a:pPr>
            <a:r>
              <a:rPr lang="en-US" sz="2692" spc="1777">
                <a:solidFill>
                  <a:srgbClr val="000000"/>
                </a:solidFill>
                <a:latin typeface="Poppins"/>
                <a:ea typeface="Poppins"/>
                <a:cs typeface="Poppins"/>
                <a:sym typeface="Poppins"/>
              </a:rPr>
              <a:t>NAME: Rosie Sullivan</a:t>
            </a:r>
          </a:p>
          <a:p>
            <a:pPr algn="ctr">
              <a:lnSpc>
                <a:spcPts val="3420"/>
              </a:lnSpc>
            </a:pPr>
            <a:r>
              <a:rPr lang="en-US" sz="2692" spc="1777">
                <a:solidFill>
                  <a:srgbClr val="000000"/>
                </a:solidFill>
                <a:latin typeface="Poppins"/>
                <a:ea typeface="Poppins"/>
                <a:cs typeface="Poppins"/>
                <a:sym typeface="Poppins"/>
              </a:rPr>
              <a:t>MODULE CODE:ECES4001C</a:t>
            </a:r>
          </a:p>
          <a:p>
            <a:pPr algn="ctr">
              <a:lnSpc>
                <a:spcPts val="3420"/>
              </a:lnSpc>
            </a:pPr>
            <a:r>
              <a:rPr lang="en-US" sz="2692" spc="1777">
                <a:solidFill>
                  <a:srgbClr val="000000"/>
                </a:solidFill>
                <a:latin typeface="Poppins"/>
                <a:ea typeface="Poppins"/>
                <a:cs typeface="Poppins"/>
                <a:sym typeface="Poppins"/>
              </a:rPr>
              <a:t> STUDENT NUMBER: 2003873</a:t>
            </a:r>
          </a:p>
          <a:p>
            <a:pPr algn="ctr">
              <a:lnSpc>
                <a:spcPts val="3420"/>
              </a:lnSpc>
            </a:pPr>
            <a:r>
              <a:rPr lang="en-US" sz="2692" spc="1777">
                <a:solidFill>
                  <a:srgbClr val="000000"/>
                </a:solidFill>
                <a:latin typeface="Poppins"/>
                <a:ea typeface="Poppins"/>
                <a:cs typeface="Poppins"/>
                <a:sym typeface="Poppins"/>
              </a:rPr>
              <a:t>WORD COUNT - 2891</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2260506">
            <a:off x="-10691517" y="-6285841"/>
            <a:ext cx="15980083" cy="12264713"/>
          </a:xfrm>
          <a:custGeom>
            <a:avLst/>
            <a:gdLst/>
            <a:ahLst/>
            <a:cxnLst/>
            <a:rect r="r" b="b" t="t" l="l"/>
            <a:pathLst>
              <a:path h="12264713" w="15980083">
                <a:moveTo>
                  <a:pt x="0" y="0"/>
                </a:moveTo>
                <a:lnTo>
                  <a:pt x="15980083" y="0"/>
                </a:lnTo>
                <a:lnTo>
                  <a:pt x="15980083" y="12264713"/>
                </a:lnTo>
                <a:lnTo>
                  <a:pt x="0" y="1226471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546023" y="1858837"/>
            <a:ext cx="4140679" cy="4114800"/>
          </a:xfrm>
          <a:custGeom>
            <a:avLst/>
            <a:gdLst/>
            <a:ahLst/>
            <a:cxnLst/>
            <a:rect r="r" b="b" t="t" l="l"/>
            <a:pathLst>
              <a:path h="4114800" w="4140679">
                <a:moveTo>
                  <a:pt x="0" y="0"/>
                </a:moveTo>
                <a:lnTo>
                  <a:pt x="4140679" y="0"/>
                </a:lnTo>
                <a:lnTo>
                  <a:pt x="4140679"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3616362" y="6062141"/>
            <a:ext cx="3521448" cy="3521448"/>
          </a:xfrm>
          <a:custGeom>
            <a:avLst/>
            <a:gdLst/>
            <a:ahLst/>
            <a:cxnLst/>
            <a:rect r="r" b="b" t="t" l="l"/>
            <a:pathLst>
              <a:path h="3521448" w="3521448">
                <a:moveTo>
                  <a:pt x="0" y="0"/>
                </a:moveTo>
                <a:lnTo>
                  <a:pt x="3521448" y="0"/>
                </a:lnTo>
                <a:lnTo>
                  <a:pt x="3521448" y="3521448"/>
                </a:lnTo>
                <a:lnTo>
                  <a:pt x="0" y="3521448"/>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6" id="6"/>
          <p:cNvSpPr txBox="true"/>
          <p:nvPr/>
        </p:nvSpPr>
        <p:spPr>
          <a:xfrm rot="0">
            <a:off x="7137810" y="1419225"/>
            <a:ext cx="10121490" cy="1269750"/>
          </a:xfrm>
          <a:prstGeom prst="rect">
            <a:avLst/>
          </a:prstGeom>
        </p:spPr>
        <p:txBody>
          <a:bodyPr anchor="t" rtlCol="false" tIns="0" lIns="0" bIns="0" rIns="0">
            <a:spAutoFit/>
          </a:bodyPr>
          <a:lstStyle/>
          <a:p>
            <a:pPr algn="r">
              <a:lnSpc>
                <a:spcPts val="8951"/>
              </a:lnSpc>
            </a:pPr>
            <a:r>
              <a:rPr lang="en-US" sz="10916">
                <a:solidFill>
                  <a:srgbClr val="120D10"/>
                </a:solidFill>
                <a:latin typeface="Courier Prime"/>
                <a:ea typeface="Courier Prime"/>
                <a:cs typeface="Courier Prime"/>
                <a:sym typeface="Courier Prime"/>
              </a:rPr>
              <a:t>INTRODUCTION</a:t>
            </a:r>
          </a:p>
        </p:txBody>
      </p:sp>
      <p:sp>
        <p:nvSpPr>
          <p:cNvPr name="TextBox 7" id="7"/>
          <p:cNvSpPr txBox="true"/>
          <p:nvPr/>
        </p:nvSpPr>
        <p:spPr>
          <a:xfrm rot="0">
            <a:off x="8445515" y="2394852"/>
            <a:ext cx="8095635" cy="4858134"/>
          </a:xfrm>
          <a:prstGeom prst="rect">
            <a:avLst/>
          </a:prstGeom>
        </p:spPr>
        <p:txBody>
          <a:bodyPr anchor="t" rtlCol="false" tIns="0" lIns="0" bIns="0" rIns="0">
            <a:spAutoFit/>
          </a:bodyPr>
          <a:lstStyle/>
          <a:p>
            <a:pPr algn="just">
              <a:lnSpc>
                <a:spcPts val="2598"/>
              </a:lnSpc>
            </a:pPr>
            <a:r>
              <a:rPr lang="en-US" sz="2045">
                <a:solidFill>
                  <a:srgbClr val="120D10"/>
                </a:solidFill>
                <a:latin typeface="Open Sans"/>
                <a:ea typeface="Open Sans"/>
                <a:cs typeface="Open Sans"/>
                <a:sym typeface="Open Sans"/>
              </a:rPr>
              <a:t>A </a:t>
            </a:r>
            <a:r>
              <a:rPr lang="en-US" sz="2045">
                <a:solidFill>
                  <a:srgbClr val="120D10"/>
                </a:solidFill>
                <a:latin typeface="Open Sans"/>
                <a:ea typeface="Open Sans"/>
                <a:cs typeface="Open Sans"/>
                <a:sym typeface="Open Sans"/>
              </a:rPr>
              <a:t>contested issue within education is a topic that is being  disputed, highly debated, or argued over because different people or groups have different opinions on it, often based on differing values, emotions, perspectives of the discussion (Thompson, 2020).</a:t>
            </a:r>
          </a:p>
          <a:p>
            <a:pPr algn="just">
              <a:lnSpc>
                <a:spcPts val="2598"/>
              </a:lnSpc>
            </a:pPr>
          </a:p>
          <a:p>
            <a:pPr algn="just">
              <a:lnSpc>
                <a:spcPts val="2598"/>
              </a:lnSpc>
            </a:pPr>
            <a:r>
              <a:rPr lang="en-US" sz="2045">
                <a:solidFill>
                  <a:srgbClr val="120D10"/>
                </a:solidFill>
                <a:latin typeface="Open Sans"/>
                <a:ea typeface="Open Sans"/>
                <a:cs typeface="Open Sans"/>
                <a:sym typeface="Open Sans"/>
              </a:rPr>
              <a:t>Within this academic scrapbook I will be exploring three different contested issues within the education sector. I have chosen to discuss the following PISA testing, small vs large schools and AI.</a:t>
            </a:r>
          </a:p>
          <a:p>
            <a:pPr algn="just">
              <a:lnSpc>
                <a:spcPts val="2598"/>
              </a:lnSpc>
            </a:pPr>
          </a:p>
          <a:p>
            <a:pPr algn="just">
              <a:lnSpc>
                <a:spcPts val="2598"/>
              </a:lnSpc>
            </a:pPr>
            <a:r>
              <a:rPr lang="en-US" sz="2045">
                <a:solidFill>
                  <a:srgbClr val="120D10"/>
                </a:solidFill>
                <a:latin typeface="Open Sans"/>
                <a:ea typeface="Open Sans"/>
                <a:cs typeface="Open Sans"/>
                <a:sym typeface="Open Sans"/>
              </a:rPr>
              <a:t>Each issue will be spaced into different sections and I will discuss each contested issue within the education sector. Each contested issue will include the following an overview of the issue, policy/historical context , why the issue is contested?, why is the issue important? and an overview of the issue.</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0">
            <a:off x="187907" y="-633439"/>
            <a:ext cx="17912187" cy="906669"/>
          </a:xfrm>
          <a:custGeom>
            <a:avLst/>
            <a:gdLst/>
            <a:ahLst/>
            <a:cxnLst/>
            <a:rect r="r" b="b" t="t" l="l"/>
            <a:pathLst>
              <a:path h="906669" w="17912187">
                <a:moveTo>
                  <a:pt x="0" y="0"/>
                </a:moveTo>
                <a:lnTo>
                  <a:pt x="17912186" y="0"/>
                </a:lnTo>
                <a:lnTo>
                  <a:pt x="17912186" y="906669"/>
                </a:lnTo>
                <a:lnTo>
                  <a:pt x="0" y="906669"/>
                </a:lnTo>
                <a:lnTo>
                  <a:pt x="0" y="0"/>
                </a:lnTo>
                <a:close/>
              </a:path>
            </a:pathLst>
          </a:custGeom>
          <a:blipFill>
            <a:blip r:embed="rId3">
              <a:extLst>
                <a:ext uri="{96DAC541-7B7A-43D3-8B79-37D633B846F1}">
                  <asvg:svgBlip xmlns:asvg="http://schemas.microsoft.com/office/drawing/2016/SVG/main" r:embed="rId4"/>
                </a:ext>
              </a:extLst>
            </a:blip>
            <a:stretch>
              <a:fillRect l="-9815" t="-1187778" r="-31384" b="-2300066"/>
            </a:stretch>
          </a:blipFill>
          <a:ln cap="rnd">
            <a:noFill/>
            <a:prstDash val="solid"/>
            <a:round/>
          </a:ln>
        </p:spPr>
      </p:sp>
      <p:sp>
        <p:nvSpPr>
          <p:cNvPr name="Freeform 4" id="4"/>
          <p:cNvSpPr/>
          <p:nvPr/>
        </p:nvSpPr>
        <p:spPr>
          <a:xfrm flipH="false" flipV="false" rot="0">
            <a:off x="13782875" y="417517"/>
            <a:ext cx="2730790" cy="3558033"/>
          </a:xfrm>
          <a:custGeom>
            <a:avLst/>
            <a:gdLst/>
            <a:ahLst/>
            <a:cxnLst/>
            <a:rect r="r" b="b" t="t" l="l"/>
            <a:pathLst>
              <a:path h="3558033" w="2730790">
                <a:moveTo>
                  <a:pt x="0" y="0"/>
                </a:moveTo>
                <a:lnTo>
                  <a:pt x="2730790" y="0"/>
                </a:lnTo>
                <a:lnTo>
                  <a:pt x="2730790" y="3558033"/>
                </a:lnTo>
                <a:lnTo>
                  <a:pt x="0" y="355803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a:ln cap="sq">
            <a:noFill/>
            <a:prstDash val="solid"/>
            <a:miter/>
          </a:ln>
        </p:spPr>
      </p:sp>
      <p:sp>
        <p:nvSpPr>
          <p:cNvPr name="Freeform 5" id="5"/>
          <p:cNvSpPr/>
          <p:nvPr/>
        </p:nvSpPr>
        <p:spPr>
          <a:xfrm flipH="false" flipV="false" rot="0">
            <a:off x="1574990" y="1397372"/>
            <a:ext cx="6419304" cy="682905"/>
          </a:xfrm>
          <a:custGeom>
            <a:avLst/>
            <a:gdLst/>
            <a:ahLst/>
            <a:cxnLst/>
            <a:rect r="r" b="b" t="t" l="l"/>
            <a:pathLst>
              <a:path h="682905" w="6419304">
                <a:moveTo>
                  <a:pt x="0" y="0"/>
                </a:moveTo>
                <a:lnTo>
                  <a:pt x="6419304" y="0"/>
                </a:lnTo>
                <a:lnTo>
                  <a:pt x="6419304" y="682905"/>
                </a:lnTo>
                <a:lnTo>
                  <a:pt x="0" y="682905"/>
                </a:lnTo>
                <a:lnTo>
                  <a:pt x="0" y="0"/>
                </a:lnTo>
                <a:close/>
              </a:path>
            </a:pathLst>
          </a:custGeom>
          <a:blipFill>
            <a:blip r:embed="rId7">
              <a:extLst>
                <a:ext uri="{96DAC541-7B7A-43D3-8B79-37D633B846F1}">
                  <asvg:svgBlip xmlns:asvg="http://schemas.microsoft.com/office/drawing/2016/SVG/main" r:embed="rId8"/>
                </a:ext>
              </a:extLst>
            </a:blip>
            <a:stretch>
              <a:fillRect l="-39203" t="-781999" r="-53387" b="-821999"/>
            </a:stretch>
          </a:blipFill>
          <a:ln cap="rnd">
            <a:noFill/>
            <a:prstDash val="solid"/>
            <a:round/>
          </a:ln>
        </p:spPr>
      </p:sp>
      <p:sp>
        <p:nvSpPr>
          <p:cNvPr name="Freeform 6" id="6"/>
          <p:cNvSpPr/>
          <p:nvPr/>
        </p:nvSpPr>
        <p:spPr>
          <a:xfrm flipH="false" flipV="false" rot="0">
            <a:off x="1574990" y="4137475"/>
            <a:ext cx="6419304" cy="682905"/>
          </a:xfrm>
          <a:custGeom>
            <a:avLst/>
            <a:gdLst/>
            <a:ahLst/>
            <a:cxnLst/>
            <a:rect r="r" b="b" t="t" l="l"/>
            <a:pathLst>
              <a:path h="682905" w="6419304">
                <a:moveTo>
                  <a:pt x="0" y="0"/>
                </a:moveTo>
                <a:lnTo>
                  <a:pt x="6419304" y="0"/>
                </a:lnTo>
                <a:lnTo>
                  <a:pt x="6419304" y="682904"/>
                </a:lnTo>
                <a:lnTo>
                  <a:pt x="0" y="682904"/>
                </a:lnTo>
                <a:lnTo>
                  <a:pt x="0" y="0"/>
                </a:lnTo>
                <a:close/>
              </a:path>
            </a:pathLst>
          </a:custGeom>
          <a:blipFill>
            <a:blip r:embed="rId9">
              <a:extLst>
                <a:ext uri="{96DAC541-7B7A-43D3-8B79-37D633B846F1}">
                  <asvg:svgBlip xmlns:asvg="http://schemas.microsoft.com/office/drawing/2016/SVG/main" r:embed="rId10"/>
                </a:ext>
              </a:extLst>
            </a:blip>
            <a:stretch>
              <a:fillRect l="-39203" t="-781999" r="-53387" b="-821999"/>
            </a:stretch>
          </a:blipFill>
          <a:ln cap="rnd">
            <a:noFill/>
            <a:prstDash val="solid"/>
            <a:round/>
          </a:ln>
        </p:spPr>
      </p:sp>
      <p:sp>
        <p:nvSpPr>
          <p:cNvPr name="Freeform 7" id="7"/>
          <p:cNvSpPr/>
          <p:nvPr/>
        </p:nvSpPr>
        <p:spPr>
          <a:xfrm flipH="false" flipV="false" rot="0">
            <a:off x="7379676" y="2940488"/>
            <a:ext cx="392533" cy="455111"/>
          </a:xfrm>
          <a:custGeom>
            <a:avLst/>
            <a:gdLst/>
            <a:ahLst/>
            <a:cxnLst/>
            <a:rect r="r" b="b" t="t" l="l"/>
            <a:pathLst>
              <a:path h="455111" w="392533">
                <a:moveTo>
                  <a:pt x="0" y="0"/>
                </a:moveTo>
                <a:lnTo>
                  <a:pt x="392534" y="0"/>
                </a:lnTo>
                <a:lnTo>
                  <a:pt x="392534" y="455111"/>
                </a:lnTo>
                <a:lnTo>
                  <a:pt x="0" y="455111"/>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sp>
        <p:nvSpPr>
          <p:cNvPr name="Freeform 8" id="8"/>
          <p:cNvSpPr/>
          <p:nvPr/>
        </p:nvSpPr>
        <p:spPr>
          <a:xfrm flipH="false" flipV="false" rot="-7221218">
            <a:off x="16641693" y="1265492"/>
            <a:ext cx="1975237" cy="1629571"/>
          </a:xfrm>
          <a:custGeom>
            <a:avLst/>
            <a:gdLst/>
            <a:ahLst/>
            <a:cxnLst/>
            <a:rect r="r" b="b" t="t" l="l"/>
            <a:pathLst>
              <a:path h="1629571" w="1975237">
                <a:moveTo>
                  <a:pt x="0" y="0"/>
                </a:moveTo>
                <a:lnTo>
                  <a:pt x="1975237" y="0"/>
                </a:lnTo>
                <a:lnTo>
                  <a:pt x="1975237" y="1629570"/>
                </a:lnTo>
                <a:lnTo>
                  <a:pt x="0" y="1629570"/>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a:ln cap="sq">
            <a:noFill/>
            <a:prstDash val="solid"/>
            <a:miter/>
          </a:ln>
        </p:spPr>
      </p:sp>
      <p:sp>
        <p:nvSpPr>
          <p:cNvPr name="Freeform 9" id="9"/>
          <p:cNvSpPr/>
          <p:nvPr/>
        </p:nvSpPr>
        <p:spPr>
          <a:xfrm flipH="false" flipV="false" rot="0">
            <a:off x="-905701" y="5782404"/>
            <a:ext cx="1811401" cy="1929588"/>
          </a:xfrm>
          <a:custGeom>
            <a:avLst/>
            <a:gdLst/>
            <a:ahLst/>
            <a:cxnLst/>
            <a:rect r="r" b="b" t="t" l="l"/>
            <a:pathLst>
              <a:path h="1929588" w="1811401">
                <a:moveTo>
                  <a:pt x="0" y="0"/>
                </a:moveTo>
                <a:lnTo>
                  <a:pt x="1811402" y="0"/>
                </a:lnTo>
                <a:lnTo>
                  <a:pt x="1811402" y="1929589"/>
                </a:lnTo>
                <a:lnTo>
                  <a:pt x="0" y="1929589"/>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a:ln cap="sq">
            <a:noFill/>
            <a:prstDash val="solid"/>
            <a:miter/>
          </a:ln>
        </p:spPr>
      </p:sp>
      <p:sp>
        <p:nvSpPr>
          <p:cNvPr name="Freeform 10" id="10"/>
          <p:cNvSpPr/>
          <p:nvPr/>
        </p:nvSpPr>
        <p:spPr>
          <a:xfrm flipH="false" flipV="false" rot="0">
            <a:off x="9752490" y="5056457"/>
            <a:ext cx="461296" cy="461296"/>
          </a:xfrm>
          <a:custGeom>
            <a:avLst/>
            <a:gdLst/>
            <a:ahLst/>
            <a:cxnLst/>
            <a:rect r="r" b="b" t="t" l="l"/>
            <a:pathLst>
              <a:path h="461296" w="461296">
                <a:moveTo>
                  <a:pt x="0" y="0"/>
                </a:moveTo>
                <a:lnTo>
                  <a:pt x="461295" y="0"/>
                </a:lnTo>
                <a:lnTo>
                  <a:pt x="461295" y="461295"/>
                </a:lnTo>
                <a:lnTo>
                  <a:pt x="0" y="461295"/>
                </a:lnTo>
                <a:lnTo>
                  <a:pt x="0" y="0"/>
                </a:lnTo>
                <a:close/>
              </a:path>
            </a:pathLst>
          </a:custGeom>
          <a:blipFill>
            <a:blip r:embed="rId17">
              <a:extLst>
                <a:ext uri="{96DAC541-7B7A-43D3-8B79-37D633B846F1}">
                  <asvg:svgBlip xmlns:asvg="http://schemas.microsoft.com/office/drawing/2016/SVG/main" r:embed="rId18"/>
                </a:ext>
              </a:extLst>
            </a:blip>
            <a:stretch>
              <a:fillRect l="0" t="0" r="0" b="0"/>
            </a:stretch>
          </a:blipFill>
          <a:ln cap="sq">
            <a:noFill/>
            <a:prstDash val="solid"/>
            <a:miter/>
          </a:ln>
        </p:spPr>
      </p:sp>
      <p:sp>
        <p:nvSpPr>
          <p:cNvPr name="Freeform 11" id="11"/>
          <p:cNvSpPr/>
          <p:nvPr/>
        </p:nvSpPr>
        <p:spPr>
          <a:xfrm flipH="false" flipV="false" rot="0">
            <a:off x="344264" y="3696823"/>
            <a:ext cx="561437" cy="557454"/>
          </a:xfrm>
          <a:custGeom>
            <a:avLst/>
            <a:gdLst/>
            <a:ahLst/>
            <a:cxnLst/>
            <a:rect r="r" b="b" t="t" l="l"/>
            <a:pathLst>
              <a:path h="557454" w="561437">
                <a:moveTo>
                  <a:pt x="0" y="0"/>
                </a:moveTo>
                <a:lnTo>
                  <a:pt x="561437" y="0"/>
                </a:lnTo>
                <a:lnTo>
                  <a:pt x="561437" y="557454"/>
                </a:lnTo>
                <a:lnTo>
                  <a:pt x="0" y="557454"/>
                </a:lnTo>
                <a:lnTo>
                  <a:pt x="0" y="0"/>
                </a:lnTo>
                <a:close/>
              </a:path>
            </a:pathLst>
          </a:custGeom>
          <a:blipFill>
            <a:blip r:embed="rId19">
              <a:extLst>
                <a:ext uri="{96DAC541-7B7A-43D3-8B79-37D633B846F1}">
                  <asvg:svgBlip xmlns:asvg="http://schemas.microsoft.com/office/drawing/2016/SVG/main" r:embed="rId20"/>
                </a:ext>
              </a:extLst>
            </a:blip>
            <a:stretch>
              <a:fillRect l="-182835" t="0" r="0" b="-413254"/>
            </a:stretch>
          </a:blipFill>
          <a:ln cap="sq">
            <a:noFill/>
            <a:prstDash val="solid"/>
            <a:miter/>
          </a:ln>
        </p:spPr>
      </p:sp>
      <p:sp>
        <p:nvSpPr>
          <p:cNvPr name="Freeform 12" id="12"/>
          <p:cNvSpPr/>
          <p:nvPr/>
        </p:nvSpPr>
        <p:spPr>
          <a:xfrm flipH="false" flipV="false" rot="0">
            <a:off x="16697863" y="6236029"/>
            <a:ext cx="561437" cy="557454"/>
          </a:xfrm>
          <a:custGeom>
            <a:avLst/>
            <a:gdLst/>
            <a:ahLst/>
            <a:cxnLst/>
            <a:rect r="r" b="b" t="t" l="l"/>
            <a:pathLst>
              <a:path h="557454" w="561437">
                <a:moveTo>
                  <a:pt x="0" y="0"/>
                </a:moveTo>
                <a:lnTo>
                  <a:pt x="561437" y="0"/>
                </a:lnTo>
                <a:lnTo>
                  <a:pt x="561437" y="557453"/>
                </a:lnTo>
                <a:lnTo>
                  <a:pt x="0" y="557453"/>
                </a:lnTo>
                <a:lnTo>
                  <a:pt x="0" y="0"/>
                </a:lnTo>
                <a:close/>
              </a:path>
            </a:pathLst>
          </a:custGeom>
          <a:blipFill>
            <a:blip r:embed="rId19">
              <a:extLst>
                <a:ext uri="{96DAC541-7B7A-43D3-8B79-37D633B846F1}">
                  <asvg:svgBlip xmlns:asvg="http://schemas.microsoft.com/office/drawing/2016/SVG/main" r:embed="rId20"/>
                </a:ext>
              </a:extLst>
            </a:blip>
            <a:stretch>
              <a:fillRect l="-182835" t="0" r="0" b="-413254"/>
            </a:stretch>
          </a:blipFill>
          <a:ln cap="sq">
            <a:noFill/>
            <a:prstDash val="solid"/>
            <a:miter/>
          </a:ln>
        </p:spPr>
      </p:sp>
      <p:graphicFrame>
        <p:nvGraphicFramePr>
          <p:cNvPr name="Table 13" id="13"/>
          <p:cNvGraphicFramePr>
            <a:graphicFrameLocks noGrp="true"/>
          </p:cNvGraphicFramePr>
          <p:nvPr/>
        </p:nvGraphicFramePr>
        <p:xfrm>
          <a:off x="1729041" y="4971706"/>
          <a:ext cx="5846902" cy="3267075"/>
        </p:xfrm>
        <a:graphic>
          <a:graphicData uri="http://schemas.openxmlformats.org/drawingml/2006/table">
            <a:tbl>
              <a:tblPr/>
              <a:tblGrid>
                <a:gridCol w="2923451"/>
                <a:gridCol w="2923451"/>
              </a:tblGrid>
              <a:tr h="1089025">
                <a:tc>
                  <a:txBody>
                    <a:bodyPr anchor="t" rtlCol="false"/>
                    <a:lstStyle/>
                    <a:p>
                      <a:pPr algn="ctr">
                        <a:lnSpc>
                          <a:spcPts val="2520"/>
                        </a:lnSpc>
                        <a:defRPr/>
                      </a:pPr>
                      <a:r>
                        <a:rPr lang="en-US" sz="1800">
                          <a:solidFill>
                            <a:srgbClr val="000000"/>
                          </a:solidFill>
                          <a:latin typeface="Courier Prime"/>
                          <a:ea typeface="Courier Prime"/>
                          <a:cs typeface="Courier Prime"/>
                          <a:sym typeface="Courier Prime"/>
                        </a:rPr>
                        <a:t>MATHS 2015</a:t>
                      </a:r>
                      <a:endParaRPr lang="en-US" sz="1100"/>
                    </a:p>
                    <a:p>
                      <a:pPr algn="ctr">
                        <a:lnSpc>
                          <a:spcPts val="2520"/>
                        </a:lnSpc>
                      </a:pPr>
                      <a:r>
                        <a:rPr lang="en-US" sz="1800">
                          <a:solidFill>
                            <a:srgbClr val="000000"/>
                          </a:solidFill>
                          <a:latin typeface="Courier Prime"/>
                          <a:ea typeface="Courier Prime"/>
                          <a:cs typeface="Courier Prime"/>
                          <a:sym typeface="Courier Prime"/>
                        </a:rPr>
                        <a:t>478</a:t>
                      </a:r>
                    </a:p>
                  </a:txBody>
                  <a:tcPr marL="190500" marR="190500" marT="190500" marB="190500" anchor="ctr">
                    <a:lnL cmpd="sng" algn="ctr" cap="flat" w="38100">
                      <a:solidFill>
                        <a:srgbClr val="FFD699"/>
                      </a:solidFill>
                      <a:prstDash val="solid"/>
                      <a:round/>
                      <a:headEnd type="none" w="med" len="med"/>
                      <a:tailEnd type="none" w="med" len="med"/>
                    </a:lnL>
                    <a:lnR cmpd="sng" algn="ctr" cap="flat" w="38100">
                      <a:solidFill>
                        <a:srgbClr val="FFD699"/>
                      </a:solidFill>
                      <a:prstDash val="solid"/>
                      <a:round/>
                      <a:headEnd type="none" w="med" len="med"/>
                      <a:tailEnd type="none" w="med" len="med"/>
                    </a:lnR>
                    <a:lnT cmpd="sng" algn="ctr" cap="flat" w="38100">
                      <a:solidFill>
                        <a:srgbClr val="FFD699"/>
                      </a:solidFill>
                      <a:prstDash val="solid"/>
                      <a:round/>
                      <a:headEnd type="none" w="med" len="med"/>
                      <a:tailEnd type="none" w="med" len="med"/>
                    </a:lnT>
                    <a:lnB cmpd="sng" algn="ctr" cap="flat" w="38100">
                      <a:solidFill>
                        <a:srgbClr val="FFD699"/>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Courier Prime"/>
                          <a:ea typeface="Courier Prime"/>
                          <a:cs typeface="Courier Prime"/>
                          <a:sym typeface="Courier Prime"/>
                        </a:rPr>
                        <a:t>MATHS 2018 </a:t>
                      </a:r>
                      <a:endParaRPr lang="en-US" sz="1100"/>
                    </a:p>
                    <a:p>
                      <a:pPr algn="ctr">
                        <a:lnSpc>
                          <a:spcPts val="2520"/>
                        </a:lnSpc>
                      </a:pPr>
                      <a:r>
                        <a:rPr lang="en-US" sz="1800">
                          <a:solidFill>
                            <a:srgbClr val="000000"/>
                          </a:solidFill>
                          <a:latin typeface="Courier Prime"/>
                          <a:ea typeface="Courier Prime"/>
                          <a:cs typeface="Courier Prime"/>
                          <a:sym typeface="Courier Prime"/>
                        </a:rPr>
                        <a:t>487</a:t>
                      </a:r>
                    </a:p>
                  </a:txBody>
                  <a:tcPr marL="190500" marR="190500" marT="190500" marB="190500" anchor="ctr">
                    <a:lnL cmpd="sng" algn="ctr" cap="flat" w="38100">
                      <a:solidFill>
                        <a:srgbClr val="FFD699"/>
                      </a:solidFill>
                      <a:prstDash val="solid"/>
                      <a:round/>
                      <a:headEnd type="none" w="med" len="med"/>
                      <a:tailEnd type="none" w="med" len="med"/>
                    </a:lnL>
                    <a:lnR cmpd="sng" algn="ctr" cap="flat" w="38100">
                      <a:solidFill>
                        <a:srgbClr val="FFD699"/>
                      </a:solidFill>
                      <a:prstDash val="solid"/>
                      <a:round/>
                      <a:headEnd type="none" w="med" len="med"/>
                      <a:tailEnd type="none" w="med" len="med"/>
                    </a:lnR>
                    <a:lnT cmpd="sng" algn="ctr" cap="flat" w="38100">
                      <a:solidFill>
                        <a:srgbClr val="FFD699"/>
                      </a:solidFill>
                      <a:prstDash val="solid"/>
                      <a:round/>
                      <a:headEnd type="none" w="med" len="med"/>
                      <a:tailEnd type="none" w="med" len="med"/>
                    </a:lnT>
                    <a:lnB cmpd="sng" algn="ctr" cap="flat" w="38100">
                      <a:solidFill>
                        <a:srgbClr val="FFD699"/>
                      </a:solidFill>
                      <a:prstDash val="solid"/>
                      <a:round/>
                      <a:headEnd type="none" w="med" len="med"/>
                      <a:tailEnd type="none" w="med" len="med"/>
                    </a:lnB>
                  </a:tcPr>
                </a:tc>
              </a:tr>
              <a:tr h="1089025">
                <a:tc>
                  <a:txBody>
                    <a:bodyPr anchor="t" rtlCol="false"/>
                    <a:lstStyle/>
                    <a:p>
                      <a:pPr algn="ctr">
                        <a:lnSpc>
                          <a:spcPts val="2520"/>
                        </a:lnSpc>
                        <a:defRPr/>
                      </a:pPr>
                      <a:r>
                        <a:rPr lang="en-US" sz="1800">
                          <a:solidFill>
                            <a:srgbClr val="000000"/>
                          </a:solidFill>
                          <a:latin typeface="Courier Prime"/>
                          <a:ea typeface="Courier Prime"/>
                          <a:cs typeface="Courier Prime"/>
                          <a:sym typeface="Courier Prime"/>
                        </a:rPr>
                        <a:t>READING 2015</a:t>
                      </a:r>
                      <a:endParaRPr lang="en-US" sz="1100"/>
                    </a:p>
                    <a:p>
                      <a:pPr algn="ctr">
                        <a:lnSpc>
                          <a:spcPts val="2520"/>
                        </a:lnSpc>
                      </a:pPr>
                      <a:r>
                        <a:rPr lang="en-US" sz="1800">
                          <a:solidFill>
                            <a:srgbClr val="000000"/>
                          </a:solidFill>
                          <a:latin typeface="Courier Prime"/>
                          <a:ea typeface="Courier Prime"/>
                          <a:cs typeface="Courier Prime"/>
                          <a:sym typeface="Courier Prime"/>
                        </a:rPr>
                        <a:t>477</a:t>
                      </a:r>
                    </a:p>
                  </a:txBody>
                  <a:tcPr marL="190500" marR="190500" marT="190500" marB="190500" anchor="ctr">
                    <a:lnL cmpd="sng" algn="ctr" cap="flat" w="38100">
                      <a:solidFill>
                        <a:srgbClr val="FFD699"/>
                      </a:solidFill>
                      <a:prstDash val="solid"/>
                      <a:round/>
                      <a:headEnd type="none" w="med" len="med"/>
                      <a:tailEnd type="none" w="med" len="med"/>
                    </a:lnL>
                    <a:lnR cmpd="sng" algn="ctr" cap="flat" w="38100">
                      <a:solidFill>
                        <a:srgbClr val="FFD699"/>
                      </a:solidFill>
                      <a:prstDash val="solid"/>
                      <a:round/>
                      <a:headEnd type="none" w="med" len="med"/>
                      <a:tailEnd type="none" w="med" len="med"/>
                    </a:lnR>
                    <a:lnT cmpd="sng" algn="ctr" cap="flat" w="38100">
                      <a:solidFill>
                        <a:srgbClr val="FFD699"/>
                      </a:solidFill>
                      <a:prstDash val="solid"/>
                      <a:round/>
                      <a:headEnd type="none" w="med" len="med"/>
                      <a:tailEnd type="none" w="med" len="med"/>
                    </a:lnT>
                    <a:lnB cmpd="sng" algn="ctr" cap="flat" w="38100">
                      <a:solidFill>
                        <a:srgbClr val="FFD699"/>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Courier Prime"/>
                          <a:ea typeface="Courier Prime"/>
                          <a:cs typeface="Courier Prime"/>
                          <a:sym typeface="Courier Prime"/>
                        </a:rPr>
                        <a:t>READING 2018</a:t>
                      </a:r>
                      <a:endParaRPr lang="en-US" sz="1100"/>
                    </a:p>
                    <a:p>
                      <a:pPr algn="ctr">
                        <a:lnSpc>
                          <a:spcPts val="2520"/>
                        </a:lnSpc>
                      </a:pPr>
                      <a:r>
                        <a:rPr lang="en-US" sz="1800">
                          <a:solidFill>
                            <a:srgbClr val="000000"/>
                          </a:solidFill>
                          <a:latin typeface="Courier Prime"/>
                          <a:ea typeface="Courier Prime"/>
                          <a:cs typeface="Courier Prime"/>
                          <a:sym typeface="Courier Prime"/>
                        </a:rPr>
                        <a:t>483</a:t>
                      </a:r>
                    </a:p>
                  </a:txBody>
                  <a:tcPr marL="190500" marR="190500" marT="190500" marB="190500" anchor="ctr">
                    <a:lnL cmpd="sng" algn="ctr" cap="flat" w="38100">
                      <a:solidFill>
                        <a:srgbClr val="FFD699"/>
                      </a:solidFill>
                      <a:prstDash val="solid"/>
                      <a:round/>
                      <a:headEnd type="none" w="med" len="med"/>
                      <a:tailEnd type="none" w="med" len="med"/>
                    </a:lnL>
                    <a:lnR cmpd="sng" algn="ctr" cap="flat" w="38100">
                      <a:solidFill>
                        <a:srgbClr val="FFD699"/>
                      </a:solidFill>
                      <a:prstDash val="solid"/>
                      <a:round/>
                      <a:headEnd type="none" w="med" len="med"/>
                      <a:tailEnd type="none" w="med" len="med"/>
                    </a:lnR>
                    <a:lnT cmpd="sng" algn="ctr" cap="flat" w="38100">
                      <a:solidFill>
                        <a:srgbClr val="FFD699"/>
                      </a:solidFill>
                      <a:prstDash val="solid"/>
                      <a:round/>
                      <a:headEnd type="none" w="med" len="med"/>
                      <a:tailEnd type="none" w="med" len="med"/>
                    </a:lnT>
                    <a:lnB cmpd="sng" algn="ctr" cap="flat" w="38100">
                      <a:solidFill>
                        <a:srgbClr val="FFD699"/>
                      </a:solidFill>
                      <a:prstDash val="solid"/>
                      <a:round/>
                      <a:headEnd type="none" w="med" len="med"/>
                      <a:tailEnd type="none" w="med" len="med"/>
                    </a:lnB>
                  </a:tcPr>
                </a:tc>
              </a:tr>
              <a:tr h="1089025">
                <a:tc>
                  <a:txBody>
                    <a:bodyPr anchor="t" rtlCol="false"/>
                    <a:lstStyle/>
                    <a:p>
                      <a:pPr algn="ctr">
                        <a:lnSpc>
                          <a:spcPts val="2520"/>
                        </a:lnSpc>
                        <a:defRPr/>
                      </a:pPr>
                      <a:r>
                        <a:rPr lang="en-US" sz="1800">
                          <a:solidFill>
                            <a:srgbClr val="000000"/>
                          </a:solidFill>
                          <a:latin typeface="Courier Prime"/>
                          <a:ea typeface="Courier Prime"/>
                          <a:cs typeface="Courier Prime"/>
                          <a:sym typeface="Courier Prime"/>
                        </a:rPr>
                        <a:t>SCIENCE 2015</a:t>
                      </a:r>
                      <a:endParaRPr lang="en-US" sz="1100"/>
                    </a:p>
                    <a:p>
                      <a:pPr algn="ctr">
                        <a:lnSpc>
                          <a:spcPts val="2520"/>
                        </a:lnSpc>
                      </a:pPr>
                      <a:r>
                        <a:rPr lang="en-US" sz="1800">
                          <a:solidFill>
                            <a:srgbClr val="000000"/>
                          </a:solidFill>
                          <a:latin typeface="Courier Prime"/>
                          <a:ea typeface="Courier Prime"/>
                          <a:cs typeface="Courier Prime"/>
                          <a:sym typeface="Courier Prime"/>
                        </a:rPr>
                        <a:t>485</a:t>
                      </a:r>
                    </a:p>
                  </a:txBody>
                  <a:tcPr marL="190500" marR="190500" marT="190500" marB="190500" anchor="ctr">
                    <a:lnL cmpd="sng" algn="ctr" cap="flat" w="38100">
                      <a:solidFill>
                        <a:srgbClr val="FFD699"/>
                      </a:solidFill>
                      <a:prstDash val="solid"/>
                      <a:round/>
                      <a:headEnd type="none" w="med" len="med"/>
                      <a:tailEnd type="none" w="med" len="med"/>
                    </a:lnL>
                    <a:lnR cmpd="sng" algn="ctr" cap="flat" w="38100">
                      <a:solidFill>
                        <a:srgbClr val="FFD699"/>
                      </a:solidFill>
                      <a:prstDash val="solid"/>
                      <a:round/>
                      <a:headEnd type="none" w="med" len="med"/>
                      <a:tailEnd type="none" w="med" len="med"/>
                    </a:lnR>
                    <a:lnT cmpd="sng" algn="ctr" cap="flat" w="38100">
                      <a:solidFill>
                        <a:srgbClr val="FFD699"/>
                      </a:solidFill>
                      <a:prstDash val="solid"/>
                      <a:round/>
                      <a:headEnd type="none" w="med" len="med"/>
                      <a:tailEnd type="none" w="med" len="med"/>
                    </a:lnT>
                    <a:lnB cmpd="sng" algn="ctr" cap="flat" w="38100">
                      <a:solidFill>
                        <a:srgbClr val="FFD699"/>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Courier Prime"/>
                          <a:ea typeface="Courier Prime"/>
                          <a:cs typeface="Courier Prime"/>
                          <a:sym typeface="Courier Prime"/>
                        </a:rPr>
                        <a:t>SCIENCE 2018 </a:t>
                      </a:r>
                      <a:endParaRPr lang="en-US" sz="1100"/>
                    </a:p>
                    <a:p>
                      <a:pPr algn="ctr">
                        <a:lnSpc>
                          <a:spcPts val="2520"/>
                        </a:lnSpc>
                      </a:pPr>
                      <a:r>
                        <a:rPr lang="en-US" sz="1800">
                          <a:solidFill>
                            <a:srgbClr val="000000"/>
                          </a:solidFill>
                          <a:latin typeface="Courier Prime"/>
                          <a:ea typeface="Courier Prime"/>
                          <a:cs typeface="Courier Prime"/>
                          <a:sym typeface="Courier Prime"/>
                        </a:rPr>
                        <a:t>488</a:t>
                      </a:r>
                    </a:p>
                  </a:txBody>
                  <a:tcPr marL="190500" marR="190500" marT="190500" marB="190500" anchor="ctr">
                    <a:lnL cmpd="sng" algn="ctr" cap="flat" w="38100">
                      <a:solidFill>
                        <a:srgbClr val="FFD699"/>
                      </a:solidFill>
                      <a:prstDash val="solid"/>
                      <a:round/>
                      <a:headEnd type="none" w="med" len="med"/>
                      <a:tailEnd type="none" w="med" len="med"/>
                    </a:lnL>
                    <a:lnR cmpd="sng" algn="ctr" cap="flat" w="38100">
                      <a:solidFill>
                        <a:srgbClr val="FFD699"/>
                      </a:solidFill>
                      <a:prstDash val="solid"/>
                      <a:round/>
                      <a:headEnd type="none" w="med" len="med"/>
                      <a:tailEnd type="none" w="med" len="med"/>
                    </a:lnR>
                    <a:lnT cmpd="sng" algn="ctr" cap="flat" w="38100">
                      <a:solidFill>
                        <a:srgbClr val="FFD699"/>
                      </a:solidFill>
                      <a:prstDash val="solid"/>
                      <a:round/>
                      <a:headEnd type="none" w="med" len="med"/>
                      <a:tailEnd type="none" w="med" len="med"/>
                    </a:lnT>
                    <a:lnB cmpd="sng" algn="ctr" cap="flat" w="38100">
                      <a:solidFill>
                        <a:srgbClr val="FFD699"/>
                      </a:solidFill>
                      <a:prstDash val="solid"/>
                      <a:round/>
                      <a:headEnd type="none" w="med" len="med"/>
                      <a:tailEnd type="none" w="med" len="med"/>
                    </a:lnB>
                  </a:tcPr>
                </a:tc>
              </a:tr>
            </a:tbl>
          </a:graphicData>
        </a:graphic>
      </p:graphicFrame>
      <p:sp>
        <p:nvSpPr>
          <p:cNvPr name="TextBox 14" id="14"/>
          <p:cNvSpPr txBox="true"/>
          <p:nvPr/>
        </p:nvSpPr>
        <p:spPr>
          <a:xfrm rot="0">
            <a:off x="1673225" y="286189"/>
            <a:ext cx="7706210" cy="1149752"/>
          </a:xfrm>
          <a:prstGeom prst="rect">
            <a:avLst/>
          </a:prstGeom>
        </p:spPr>
        <p:txBody>
          <a:bodyPr anchor="t" rtlCol="false" tIns="0" lIns="0" bIns="0" rIns="0">
            <a:spAutoFit/>
          </a:bodyPr>
          <a:lstStyle/>
          <a:p>
            <a:pPr algn="l">
              <a:lnSpc>
                <a:spcPts val="8632"/>
              </a:lnSpc>
            </a:pPr>
            <a:r>
              <a:rPr lang="en-US" sz="8300" spc="-348">
                <a:solidFill>
                  <a:srgbClr val="5354D1"/>
                </a:solidFill>
                <a:latin typeface="Lilita One"/>
                <a:ea typeface="Lilita One"/>
                <a:cs typeface="Lilita One"/>
                <a:sym typeface="Lilita One"/>
              </a:rPr>
              <a:t>PISA Testing </a:t>
            </a:r>
          </a:p>
        </p:txBody>
      </p:sp>
      <p:sp>
        <p:nvSpPr>
          <p:cNvPr name="TextBox 15" id="15"/>
          <p:cNvSpPr txBox="true"/>
          <p:nvPr/>
        </p:nvSpPr>
        <p:spPr>
          <a:xfrm rot="0">
            <a:off x="1996123" y="1534037"/>
            <a:ext cx="4178109" cy="409592"/>
          </a:xfrm>
          <a:prstGeom prst="rect">
            <a:avLst/>
          </a:prstGeom>
        </p:spPr>
        <p:txBody>
          <a:bodyPr anchor="t" rtlCol="false" tIns="0" lIns="0" bIns="0" rIns="0">
            <a:spAutoFit/>
          </a:bodyPr>
          <a:lstStyle/>
          <a:p>
            <a:pPr algn="l">
              <a:lnSpc>
                <a:spcPts val="3240"/>
              </a:lnSpc>
            </a:pPr>
            <a:r>
              <a:rPr lang="en-US" sz="2700" spc="-135" b="true">
                <a:solidFill>
                  <a:srgbClr val="FFFBF7"/>
                </a:solidFill>
                <a:latin typeface="TT Fors Bold"/>
                <a:ea typeface="TT Fors Bold"/>
                <a:cs typeface="TT Fors Bold"/>
                <a:sym typeface="TT Fors Bold"/>
              </a:rPr>
              <a:t>OVERVIEW OF THE ISSUE </a:t>
            </a:r>
          </a:p>
        </p:txBody>
      </p:sp>
      <p:sp>
        <p:nvSpPr>
          <p:cNvPr name="TextBox 16" id="16"/>
          <p:cNvSpPr txBox="true"/>
          <p:nvPr/>
        </p:nvSpPr>
        <p:spPr>
          <a:xfrm rot="0">
            <a:off x="1996123" y="4274140"/>
            <a:ext cx="4178109" cy="409592"/>
          </a:xfrm>
          <a:prstGeom prst="rect">
            <a:avLst/>
          </a:prstGeom>
        </p:spPr>
        <p:txBody>
          <a:bodyPr anchor="t" rtlCol="false" tIns="0" lIns="0" bIns="0" rIns="0">
            <a:spAutoFit/>
          </a:bodyPr>
          <a:lstStyle/>
          <a:p>
            <a:pPr algn="l">
              <a:lnSpc>
                <a:spcPts val="3240"/>
              </a:lnSpc>
            </a:pPr>
            <a:r>
              <a:rPr lang="en-US" sz="2700" spc="-135" b="true">
                <a:solidFill>
                  <a:srgbClr val="EFDB47"/>
                </a:solidFill>
                <a:latin typeface="TT Fors Bold"/>
                <a:ea typeface="TT Fors Bold"/>
                <a:cs typeface="TT Fors Bold"/>
                <a:sym typeface="TT Fors Bold"/>
              </a:rPr>
              <a:t>HISTORICAL CONTEXT</a:t>
            </a:r>
          </a:p>
        </p:txBody>
      </p:sp>
      <p:sp>
        <p:nvSpPr>
          <p:cNvPr name="TextBox 17" id="17"/>
          <p:cNvSpPr txBox="true"/>
          <p:nvPr/>
        </p:nvSpPr>
        <p:spPr>
          <a:xfrm rot="0">
            <a:off x="1673225" y="2203736"/>
            <a:ext cx="12459019" cy="2162371"/>
          </a:xfrm>
          <a:prstGeom prst="rect">
            <a:avLst/>
          </a:prstGeom>
        </p:spPr>
        <p:txBody>
          <a:bodyPr anchor="t" rtlCol="false" tIns="0" lIns="0" bIns="0" rIns="0">
            <a:spAutoFit/>
          </a:bodyPr>
          <a:lstStyle/>
          <a:p>
            <a:pPr algn="l">
              <a:lnSpc>
                <a:spcPts val="2879"/>
              </a:lnSpc>
            </a:pPr>
            <a:r>
              <a:rPr lang="en-US" sz="2400" spc="-120">
                <a:solidFill>
                  <a:srgbClr val="2F3E63"/>
                </a:solidFill>
                <a:latin typeface="TT Fors"/>
                <a:ea typeface="TT Fors"/>
                <a:cs typeface="TT Fors"/>
                <a:sym typeface="TT Fors"/>
              </a:rPr>
              <a:t>The contested issue with PISA testing in the UK is the </a:t>
            </a:r>
            <a:r>
              <a:rPr lang="en-US" sz="2400" spc="-120">
                <a:solidFill>
                  <a:srgbClr val="2F3E63"/>
                </a:solidFill>
                <a:latin typeface="TT Fors"/>
                <a:ea typeface="TT Fors"/>
                <a:cs typeface="TT Fors"/>
                <a:sym typeface="TT Fors"/>
              </a:rPr>
              <a:t>reliability of the data that it gives due to high rates of non-participation and pupil exclusion, - raising concerns of biasness within the results. </a:t>
            </a:r>
            <a:r>
              <a:rPr lang="en-US" sz="2400" spc="-120">
                <a:solidFill>
                  <a:srgbClr val="2F3E63"/>
                </a:solidFill>
                <a:latin typeface="TT Fors"/>
                <a:ea typeface="TT Fors"/>
                <a:cs typeface="TT Fors"/>
                <a:sym typeface="TT Fors"/>
              </a:rPr>
              <a:t>Gov.uk (2024) explains that PISA is a global assessment that is done every three years, performed by  15 year olds. It evaluates how well students perform in Mathematics, reading and science. </a:t>
            </a:r>
          </a:p>
          <a:p>
            <a:pPr algn="l">
              <a:lnSpc>
                <a:spcPts val="2879"/>
              </a:lnSpc>
            </a:pPr>
          </a:p>
          <a:p>
            <a:pPr algn="l" marL="0" indent="0" lvl="0">
              <a:lnSpc>
                <a:spcPts val="2879"/>
              </a:lnSpc>
            </a:pPr>
          </a:p>
        </p:txBody>
      </p:sp>
      <p:sp>
        <p:nvSpPr>
          <p:cNvPr name="TextBox 18" id="18"/>
          <p:cNvSpPr txBox="true"/>
          <p:nvPr/>
        </p:nvSpPr>
        <p:spPr>
          <a:xfrm rot="0">
            <a:off x="1729041" y="8343556"/>
            <a:ext cx="14968822" cy="1076423"/>
          </a:xfrm>
          <a:prstGeom prst="rect">
            <a:avLst/>
          </a:prstGeom>
        </p:spPr>
        <p:txBody>
          <a:bodyPr anchor="t" rtlCol="false" tIns="0" lIns="0" bIns="0" rIns="0">
            <a:spAutoFit/>
          </a:bodyPr>
          <a:lstStyle/>
          <a:p>
            <a:pPr algn="l" marL="0" indent="0" lvl="0">
              <a:lnSpc>
                <a:spcPts val="2879"/>
              </a:lnSpc>
            </a:pPr>
            <a:r>
              <a:rPr lang="en-US" sz="2400" spc="-120">
                <a:solidFill>
                  <a:srgbClr val="2F3E63"/>
                </a:solidFill>
                <a:latin typeface="TT Fors"/>
                <a:ea typeface="TT Fors"/>
                <a:cs typeface="TT Fors"/>
                <a:sym typeface="TT Fors"/>
              </a:rPr>
              <a:t>The table above from Welsh Government (2023) displays the progress made by using the PISA testing but it was a modest progress. Wales had stabilised and slowly improved over the years especially in Maths. In 2018, Wales remained one of the lowest performing UK nation overall in reading tests. </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0">
            <a:off x="187907" y="-633439"/>
            <a:ext cx="17912187" cy="906669"/>
          </a:xfrm>
          <a:custGeom>
            <a:avLst/>
            <a:gdLst/>
            <a:ahLst/>
            <a:cxnLst/>
            <a:rect r="r" b="b" t="t" l="l"/>
            <a:pathLst>
              <a:path h="906669" w="17912187">
                <a:moveTo>
                  <a:pt x="0" y="0"/>
                </a:moveTo>
                <a:lnTo>
                  <a:pt x="17912186" y="0"/>
                </a:lnTo>
                <a:lnTo>
                  <a:pt x="17912186" y="906669"/>
                </a:lnTo>
                <a:lnTo>
                  <a:pt x="0" y="906669"/>
                </a:lnTo>
                <a:lnTo>
                  <a:pt x="0" y="0"/>
                </a:lnTo>
                <a:close/>
              </a:path>
            </a:pathLst>
          </a:custGeom>
          <a:blipFill>
            <a:blip r:embed="rId3">
              <a:extLst>
                <a:ext uri="{96DAC541-7B7A-43D3-8B79-37D633B846F1}">
                  <asvg:svgBlip xmlns:asvg="http://schemas.microsoft.com/office/drawing/2016/SVG/main" r:embed="rId4"/>
                </a:ext>
              </a:extLst>
            </a:blip>
            <a:stretch>
              <a:fillRect l="-9815" t="-1187778" r="-31384" b="-2300066"/>
            </a:stretch>
          </a:blipFill>
          <a:ln cap="rnd">
            <a:noFill/>
            <a:prstDash val="solid"/>
            <a:round/>
          </a:ln>
        </p:spPr>
      </p:sp>
      <p:sp>
        <p:nvSpPr>
          <p:cNvPr name="Freeform 4" id="4"/>
          <p:cNvSpPr/>
          <p:nvPr/>
        </p:nvSpPr>
        <p:spPr>
          <a:xfrm flipH="false" flipV="false" rot="0">
            <a:off x="13782875" y="417517"/>
            <a:ext cx="2730790" cy="3558033"/>
          </a:xfrm>
          <a:custGeom>
            <a:avLst/>
            <a:gdLst/>
            <a:ahLst/>
            <a:cxnLst/>
            <a:rect r="r" b="b" t="t" l="l"/>
            <a:pathLst>
              <a:path h="3558033" w="2730790">
                <a:moveTo>
                  <a:pt x="0" y="0"/>
                </a:moveTo>
                <a:lnTo>
                  <a:pt x="2730790" y="0"/>
                </a:lnTo>
                <a:lnTo>
                  <a:pt x="2730790" y="3558033"/>
                </a:lnTo>
                <a:lnTo>
                  <a:pt x="0" y="355803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a:ln cap="sq">
            <a:noFill/>
            <a:prstDash val="solid"/>
            <a:miter/>
          </a:ln>
        </p:spPr>
      </p:sp>
      <p:sp>
        <p:nvSpPr>
          <p:cNvPr name="Freeform 5" id="5"/>
          <p:cNvSpPr/>
          <p:nvPr/>
        </p:nvSpPr>
        <p:spPr>
          <a:xfrm flipH="false" flipV="false" rot="0">
            <a:off x="1574990" y="1397372"/>
            <a:ext cx="6419304" cy="682905"/>
          </a:xfrm>
          <a:custGeom>
            <a:avLst/>
            <a:gdLst/>
            <a:ahLst/>
            <a:cxnLst/>
            <a:rect r="r" b="b" t="t" l="l"/>
            <a:pathLst>
              <a:path h="682905" w="6419304">
                <a:moveTo>
                  <a:pt x="0" y="0"/>
                </a:moveTo>
                <a:lnTo>
                  <a:pt x="6419304" y="0"/>
                </a:lnTo>
                <a:lnTo>
                  <a:pt x="6419304" y="682905"/>
                </a:lnTo>
                <a:lnTo>
                  <a:pt x="0" y="682905"/>
                </a:lnTo>
                <a:lnTo>
                  <a:pt x="0" y="0"/>
                </a:lnTo>
                <a:close/>
              </a:path>
            </a:pathLst>
          </a:custGeom>
          <a:blipFill>
            <a:blip r:embed="rId7">
              <a:extLst>
                <a:ext uri="{96DAC541-7B7A-43D3-8B79-37D633B846F1}">
                  <asvg:svgBlip xmlns:asvg="http://schemas.microsoft.com/office/drawing/2016/SVG/main" r:embed="rId8"/>
                </a:ext>
              </a:extLst>
            </a:blip>
            <a:stretch>
              <a:fillRect l="-39203" t="-781999" r="-53387" b="-821999"/>
            </a:stretch>
          </a:blipFill>
          <a:ln cap="rnd">
            <a:noFill/>
            <a:prstDash val="solid"/>
            <a:round/>
          </a:ln>
        </p:spPr>
      </p:sp>
      <p:sp>
        <p:nvSpPr>
          <p:cNvPr name="Freeform 6" id="6"/>
          <p:cNvSpPr/>
          <p:nvPr/>
        </p:nvSpPr>
        <p:spPr>
          <a:xfrm flipH="false" flipV="false" rot="0">
            <a:off x="1574990" y="5176300"/>
            <a:ext cx="6419304" cy="682905"/>
          </a:xfrm>
          <a:custGeom>
            <a:avLst/>
            <a:gdLst/>
            <a:ahLst/>
            <a:cxnLst/>
            <a:rect r="r" b="b" t="t" l="l"/>
            <a:pathLst>
              <a:path h="682905" w="6419304">
                <a:moveTo>
                  <a:pt x="0" y="0"/>
                </a:moveTo>
                <a:lnTo>
                  <a:pt x="6419304" y="0"/>
                </a:lnTo>
                <a:lnTo>
                  <a:pt x="6419304" y="682905"/>
                </a:lnTo>
                <a:lnTo>
                  <a:pt x="0" y="682905"/>
                </a:lnTo>
                <a:lnTo>
                  <a:pt x="0" y="0"/>
                </a:lnTo>
                <a:close/>
              </a:path>
            </a:pathLst>
          </a:custGeom>
          <a:blipFill>
            <a:blip r:embed="rId9">
              <a:extLst>
                <a:ext uri="{96DAC541-7B7A-43D3-8B79-37D633B846F1}">
                  <asvg:svgBlip xmlns:asvg="http://schemas.microsoft.com/office/drawing/2016/SVG/main" r:embed="rId10"/>
                </a:ext>
              </a:extLst>
            </a:blip>
            <a:stretch>
              <a:fillRect l="-39203" t="-781999" r="-53387" b="-821999"/>
            </a:stretch>
          </a:blipFill>
          <a:ln cap="rnd">
            <a:noFill/>
            <a:prstDash val="solid"/>
            <a:round/>
          </a:ln>
        </p:spPr>
      </p:sp>
      <p:sp>
        <p:nvSpPr>
          <p:cNvPr name="Freeform 7" id="7"/>
          <p:cNvSpPr/>
          <p:nvPr/>
        </p:nvSpPr>
        <p:spPr>
          <a:xfrm flipH="false" flipV="false" rot="0">
            <a:off x="7379676" y="2940488"/>
            <a:ext cx="392533" cy="455111"/>
          </a:xfrm>
          <a:custGeom>
            <a:avLst/>
            <a:gdLst/>
            <a:ahLst/>
            <a:cxnLst/>
            <a:rect r="r" b="b" t="t" l="l"/>
            <a:pathLst>
              <a:path h="455111" w="392533">
                <a:moveTo>
                  <a:pt x="0" y="0"/>
                </a:moveTo>
                <a:lnTo>
                  <a:pt x="392534" y="0"/>
                </a:lnTo>
                <a:lnTo>
                  <a:pt x="392534" y="455111"/>
                </a:lnTo>
                <a:lnTo>
                  <a:pt x="0" y="455111"/>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sp>
        <p:nvSpPr>
          <p:cNvPr name="Freeform 8" id="8"/>
          <p:cNvSpPr/>
          <p:nvPr/>
        </p:nvSpPr>
        <p:spPr>
          <a:xfrm flipH="false" flipV="false" rot="-7221218">
            <a:off x="16641693" y="1265492"/>
            <a:ext cx="1975237" cy="1629571"/>
          </a:xfrm>
          <a:custGeom>
            <a:avLst/>
            <a:gdLst/>
            <a:ahLst/>
            <a:cxnLst/>
            <a:rect r="r" b="b" t="t" l="l"/>
            <a:pathLst>
              <a:path h="1629571" w="1975237">
                <a:moveTo>
                  <a:pt x="0" y="0"/>
                </a:moveTo>
                <a:lnTo>
                  <a:pt x="1975237" y="0"/>
                </a:lnTo>
                <a:lnTo>
                  <a:pt x="1975237" y="1629570"/>
                </a:lnTo>
                <a:lnTo>
                  <a:pt x="0" y="1629570"/>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a:ln cap="sq">
            <a:noFill/>
            <a:prstDash val="solid"/>
            <a:miter/>
          </a:ln>
        </p:spPr>
      </p:sp>
      <p:sp>
        <p:nvSpPr>
          <p:cNvPr name="Freeform 9" id="9"/>
          <p:cNvSpPr/>
          <p:nvPr/>
        </p:nvSpPr>
        <p:spPr>
          <a:xfrm flipH="false" flipV="false" rot="0">
            <a:off x="-905701" y="5782404"/>
            <a:ext cx="1811401" cy="1929588"/>
          </a:xfrm>
          <a:custGeom>
            <a:avLst/>
            <a:gdLst/>
            <a:ahLst/>
            <a:cxnLst/>
            <a:rect r="r" b="b" t="t" l="l"/>
            <a:pathLst>
              <a:path h="1929588" w="1811401">
                <a:moveTo>
                  <a:pt x="0" y="0"/>
                </a:moveTo>
                <a:lnTo>
                  <a:pt x="1811402" y="0"/>
                </a:lnTo>
                <a:lnTo>
                  <a:pt x="1811402" y="1929589"/>
                </a:lnTo>
                <a:lnTo>
                  <a:pt x="0" y="1929589"/>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a:ln cap="sq">
            <a:noFill/>
            <a:prstDash val="solid"/>
            <a:miter/>
          </a:ln>
        </p:spPr>
      </p:sp>
      <p:sp>
        <p:nvSpPr>
          <p:cNvPr name="Freeform 10" id="10"/>
          <p:cNvSpPr/>
          <p:nvPr/>
        </p:nvSpPr>
        <p:spPr>
          <a:xfrm flipH="false" flipV="false" rot="0">
            <a:off x="9752490" y="5056457"/>
            <a:ext cx="461296" cy="461296"/>
          </a:xfrm>
          <a:custGeom>
            <a:avLst/>
            <a:gdLst/>
            <a:ahLst/>
            <a:cxnLst/>
            <a:rect r="r" b="b" t="t" l="l"/>
            <a:pathLst>
              <a:path h="461296" w="461296">
                <a:moveTo>
                  <a:pt x="0" y="0"/>
                </a:moveTo>
                <a:lnTo>
                  <a:pt x="461295" y="0"/>
                </a:lnTo>
                <a:lnTo>
                  <a:pt x="461295" y="461295"/>
                </a:lnTo>
                <a:lnTo>
                  <a:pt x="0" y="461295"/>
                </a:lnTo>
                <a:lnTo>
                  <a:pt x="0" y="0"/>
                </a:lnTo>
                <a:close/>
              </a:path>
            </a:pathLst>
          </a:custGeom>
          <a:blipFill>
            <a:blip r:embed="rId17">
              <a:extLst>
                <a:ext uri="{96DAC541-7B7A-43D3-8B79-37D633B846F1}">
                  <asvg:svgBlip xmlns:asvg="http://schemas.microsoft.com/office/drawing/2016/SVG/main" r:embed="rId18"/>
                </a:ext>
              </a:extLst>
            </a:blip>
            <a:stretch>
              <a:fillRect l="0" t="0" r="0" b="0"/>
            </a:stretch>
          </a:blipFill>
          <a:ln cap="sq">
            <a:noFill/>
            <a:prstDash val="solid"/>
            <a:miter/>
          </a:ln>
        </p:spPr>
      </p:sp>
      <p:sp>
        <p:nvSpPr>
          <p:cNvPr name="Freeform 11" id="11"/>
          <p:cNvSpPr/>
          <p:nvPr/>
        </p:nvSpPr>
        <p:spPr>
          <a:xfrm flipH="false" flipV="false" rot="0">
            <a:off x="344264" y="3696823"/>
            <a:ext cx="561437" cy="557454"/>
          </a:xfrm>
          <a:custGeom>
            <a:avLst/>
            <a:gdLst/>
            <a:ahLst/>
            <a:cxnLst/>
            <a:rect r="r" b="b" t="t" l="l"/>
            <a:pathLst>
              <a:path h="557454" w="561437">
                <a:moveTo>
                  <a:pt x="0" y="0"/>
                </a:moveTo>
                <a:lnTo>
                  <a:pt x="561437" y="0"/>
                </a:lnTo>
                <a:lnTo>
                  <a:pt x="561437" y="557454"/>
                </a:lnTo>
                <a:lnTo>
                  <a:pt x="0" y="557454"/>
                </a:lnTo>
                <a:lnTo>
                  <a:pt x="0" y="0"/>
                </a:lnTo>
                <a:close/>
              </a:path>
            </a:pathLst>
          </a:custGeom>
          <a:blipFill>
            <a:blip r:embed="rId19">
              <a:extLst>
                <a:ext uri="{96DAC541-7B7A-43D3-8B79-37D633B846F1}">
                  <asvg:svgBlip xmlns:asvg="http://schemas.microsoft.com/office/drawing/2016/SVG/main" r:embed="rId20"/>
                </a:ext>
              </a:extLst>
            </a:blip>
            <a:stretch>
              <a:fillRect l="-182835" t="0" r="0" b="-413254"/>
            </a:stretch>
          </a:blipFill>
          <a:ln cap="sq">
            <a:noFill/>
            <a:prstDash val="solid"/>
            <a:miter/>
          </a:ln>
        </p:spPr>
      </p:sp>
      <p:sp>
        <p:nvSpPr>
          <p:cNvPr name="Freeform 12" id="12"/>
          <p:cNvSpPr/>
          <p:nvPr/>
        </p:nvSpPr>
        <p:spPr>
          <a:xfrm flipH="false" flipV="false" rot="0">
            <a:off x="16697863" y="6236029"/>
            <a:ext cx="561437" cy="557454"/>
          </a:xfrm>
          <a:custGeom>
            <a:avLst/>
            <a:gdLst/>
            <a:ahLst/>
            <a:cxnLst/>
            <a:rect r="r" b="b" t="t" l="l"/>
            <a:pathLst>
              <a:path h="557454" w="561437">
                <a:moveTo>
                  <a:pt x="0" y="0"/>
                </a:moveTo>
                <a:lnTo>
                  <a:pt x="561437" y="0"/>
                </a:lnTo>
                <a:lnTo>
                  <a:pt x="561437" y="557453"/>
                </a:lnTo>
                <a:lnTo>
                  <a:pt x="0" y="557453"/>
                </a:lnTo>
                <a:lnTo>
                  <a:pt x="0" y="0"/>
                </a:lnTo>
                <a:close/>
              </a:path>
            </a:pathLst>
          </a:custGeom>
          <a:blipFill>
            <a:blip r:embed="rId19">
              <a:extLst>
                <a:ext uri="{96DAC541-7B7A-43D3-8B79-37D633B846F1}">
                  <asvg:svgBlip xmlns:asvg="http://schemas.microsoft.com/office/drawing/2016/SVG/main" r:embed="rId20"/>
                </a:ext>
              </a:extLst>
            </a:blip>
            <a:stretch>
              <a:fillRect l="-182835" t="0" r="0" b="-413254"/>
            </a:stretch>
          </a:blipFill>
          <a:ln cap="sq">
            <a:noFill/>
            <a:prstDash val="solid"/>
            <a:miter/>
          </a:ln>
        </p:spPr>
      </p:sp>
      <p:sp>
        <p:nvSpPr>
          <p:cNvPr name="TextBox 13" id="13"/>
          <p:cNvSpPr txBox="true"/>
          <p:nvPr/>
        </p:nvSpPr>
        <p:spPr>
          <a:xfrm rot="0">
            <a:off x="1996123" y="5312965"/>
            <a:ext cx="5689508" cy="409592"/>
          </a:xfrm>
          <a:prstGeom prst="rect">
            <a:avLst/>
          </a:prstGeom>
        </p:spPr>
        <p:txBody>
          <a:bodyPr anchor="t" rtlCol="false" tIns="0" lIns="0" bIns="0" rIns="0">
            <a:spAutoFit/>
          </a:bodyPr>
          <a:lstStyle/>
          <a:p>
            <a:pPr algn="l">
              <a:lnSpc>
                <a:spcPts val="3240"/>
              </a:lnSpc>
            </a:pPr>
            <a:r>
              <a:rPr lang="en-US" sz="2700" spc="-135" b="true">
                <a:solidFill>
                  <a:srgbClr val="EFDB47"/>
                </a:solidFill>
                <a:latin typeface="TT Fors Bold"/>
                <a:ea typeface="TT Fors Bold"/>
                <a:cs typeface="TT Fors Bold"/>
                <a:sym typeface="TT Fors Bold"/>
              </a:rPr>
              <a:t>WHY IS THE ISSUE IMPORTANT?</a:t>
            </a:r>
          </a:p>
        </p:txBody>
      </p:sp>
      <p:sp>
        <p:nvSpPr>
          <p:cNvPr name="TextBox 14" id="14"/>
          <p:cNvSpPr txBox="true"/>
          <p:nvPr/>
        </p:nvSpPr>
        <p:spPr>
          <a:xfrm rot="0">
            <a:off x="1729041" y="2175161"/>
            <a:ext cx="12109649" cy="3972285"/>
          </a:xfrm>
          <a:prstGeom prst="rect">
            <a:avLst/>
          </a:prstGeom>
        </p:spPr>
        <p:txBody>
          <a:bodyPr anchor="t" rtlCol="false" tIns="0" lIns="0" bIns="0" rIns="0">
            <a:spAutoFit/>
          </a:bodyPr>
          <a:lstStyle/>
          <a:p>
            <a:pPr algn="just">
              <a:lnSpc>
                <a:spcPts val="2879"/>
              </a:lnSpc>
            </a:pPr>
            <a:r>
              <a:rPr lang="en-US" sz="2400" spc="-120">
                <a:solidFill>
                  <a:srgbClr val="2F3E63"/>
                </a:solidFill>
                <a:latin typeface="TT Fors"/>
                <a:ea typeface="TT Fors"/>
                <a:cs typeface="TT Fors"/>
                <a:sym typeface="TT Fors"/>
              </a:rPr>
              <a:t>PISA testing is contested because people argue that it narrows down on the curriculum by focusing mainly on the three subjects, causing educators to only teach what will appear in the tests. </a:t>
            </a:r>
          </a:p>
          <a:p>
            <a:pPr algn="just">
              <a:lnSpc>
                <a:spcPts val="2879"/>
              </a:lnSpc>
            </a:pPr>
            <a:r>
              <a:rPr lang="en-US" sz="2400" spc="-120">
                <a:solidFill>
                  <a:srgbClr val="2F3E63"/>
                </a:solidFill>
                <a:latin typeface="TT Fors"/>
                <a:ea typeface="TT Fors"/>
                <a:cs typeface="TT Fors"/>
                <a:sym typeface="TT Fors"/>
              </a:rPr>
              <a:t>Many people dislike the PISA testing as it can oversimplify complex education systems and push government into policy changes. </a:t>
            </a:r>
          </a:p>
          <a:p>
            <a:pPr algn="just">
              <a:lnSpc>
                <a:spcPts val="2879"/>
              </a:lnSpc>
            </a:pPr>
            <a:r>
              <a:rPr lang="en-US" sz="2400" spc="-120">
                <a:solidFill>
                  <a:srgbClr val="2F3E63"/>
                </a:solidFill>
                <a:latin typeface="TT Fors"/>
                <a:ea typeface="TT Fors"/>
                <a:cs typeface="TT Fors"/>
                <a:sym typeface="TT Fors"/>
              </a:rPr>
              <a:t>A study by Dauncey (2023) found that PISA is supported by governments and different policy makers who approves of it to help them understand how their education systems are working/performing. </a:t>
            </a:r>
          </a:p>
          <a:p>
            <a:pPr algn="just">
              <a:lnSpc>
                <a:spcPts val="2879"/>
              </a:lnSpc>
            </a:pPr>
          </a:p>
          <a:p>
            <a:pPr algn="just">
              <a:lnSpc>
                <a:spcPts val="2879"/>
              </a:lnSpc>
            </a:pPr>
          </a:p>
          <a:p>
            <a:pPr algn="just" marL="0" indent="0" lvl="0">
              <a:lnSpc>
                <a:spcPts val="2879"/>
              </a:lnSpc>
            </a:pPr>
          </a:p>
        </p:txBody>
      </p:sp>
      <p:sp>
        <p:nvSpPr>
          <p:cNvPr name="Freeform 15" id="15"/>
          <p:cNvSpPr/>
          <p:nvPr/>
        </p:nvSpPr>
        <p:spPr>
          <a:xfrm flipH="false" flipV="false" rot="0">
            <a:off x="1564135" y="7879431"/>
            <a:ext cx="8419002" cy="2407569"/>
          </a:xfrm>
          <a:custGeom>
            <a:avLst/>
            <a:gdLst/>
            <a:ahLst/>
            <a:cxnLst/>
            <a:rect r="r" b="b" t="t" l="l"/>
            <a:pathLst>
              <a:path h="2407569" w="8419002">
                <a:moveTo>
                  <a:pt x="0" y="0"/>
                </a:moveTo>
                <a:lnTo>
                  <a:pt x="8419002" y="0"/>
                </a:lnTo>
                <a:lnTo>
                  <a:pt x="8419002" y="2407569"/>
                </a:lnTo>
                <a:lnTo>
                  <a:pt x="0" y="2407569"/>
                </a:lnTo>
                <a:lnTo>
                  <a:pt x="0" y="0"/>
                </a:lnTo>
                <a:close/>
              </a:path>
            </a:pathLst>
          </a:custGeom>
          <a:blipFill>
            <a:blip r:embed="rId21"/>
            <a:stretch>
              <a:fillRect l="0" t="-3715" r="0" b="-3715"/>
            </a:stretch>
          </a:blipFill>
        </p:spPr>
      </p:sp>
      <p:sp>
        <p:nvSpPr>
          <p:cNvPr name="TextBox 16" id="16"/>
          <p:cNvSpPr txBox="true"/>
          <p:nvPr/>
        </p:nvSpPr>
        <p:spPr>
          <a:xfrm rot="0">
            <a:off x="1673225" y="286189"/>
            <a:ext cx="7706210" cy="1149752"/>
          </a:xfrm>
          <a:prstGeom prst="rect">
            <a:avLst/>
          </a:prstGeom>
        </p:spPr>
        <p:txBody>
          <a:bodyPr anchor="t" rtlCol="false" tIns="0" lIns="0" bIns="0" rIns="0">
            <a:spAutoFit/>
          </a:bodyPr>
          <a:lstStyle/>
          <a:p>
            <a:pPr algn="l">
              <a:lnSpc>
                <a:spcPts val="8632"/>
              </a:lnSpc>
            </a:pPr>
            <a:r>
              <a:rPr lang="en-US" sz="8300" spc="-348">
                <a:solidFill>
                  <a:srgbClr val="5354D1"/>
                </a:solidFill>
                <a:latin typeface="Lilita One"/>
                <a:ea typeface="Lilita One"/>
                <a:cs typeface="Lilita One"/>
                <a:sym typeface="Lilita One"/>
              </a:rPr>
              <a:t>PISA Testing </a:t>
            </a:r>
          </a:p>
        </p:txBody>
      </p:sp>
      <p:sp>
        <p:nvSpPr>
          <p:cNvPr name="TextBox 17" id="17"/>
          <p:cNvSpPr txBox="true"/>
          <p:nvPr/>
        </p:nvSpPr>
        <p:spPr>
          <a:xfrm rot="0">
            <a:off x="1996123" y="1534037"/>
            <a:ext cx="5383553" cy="409592"/>
          </a:xfrm>
          <a:prstGeom prst="rect">
            <a:avLst/>
          </a:prstGeom>
        </p:spPr>
        <p:txBody>
          <a:bodyPr anchor="t" rtlCol="false" tIns="0" lIns="0" bIns="0" rIns="0">
            <a:spAutoFit/>
          </a:bodyPr>
          <a:lstStyle/>
          <a:p>
            <a:pPr algn="l">
              <a:lnSpc>
                <a:spcPts val="3240"/>
              </a:lnSpc>
            </a:pPr>
            <a:r>
              <a:rPr lang="en-US" sz="2700" spc="-135" b="true">
                <a:solidFill>
                  <a:srgbClr val="FFFBF7"/>
                </a:solidFill>
                <a:latin typeface="TT Fors Bold"/>
                <a:ea typeface="TT Fors Bold"/>
                <a:cs typeface="TT Fors Bold"/>
                <a:sym typeface="TT Fors Bold"/>
              </a:rPr>
              <a:t>WHY IS THE ISSUE CONTESTED ?</a:t>
            </a:r>
          </a:p>
        </p:txBody>
      </p:sp>
      <p:sp>
        <p:nvSpPr>
          <p:cNvPr name="TextBox 18" id="18"/>
          <p:cNvSpPr txBox="true"/>
          <p:nvPr/>
        </p:nvSpPr>
        <p:spPr>
          <a:xfrm rot="0">
            <a:off x="1729041" y="6079042"/>
            <a:ext cx="14968822" cy="1800389"/>
          </a:xfrm>
          <a:prstGeom prst="rect">
            <a:avLst/>
          </a:prstGeom>
        </p:spPr>
        <p:txBody>
          <a:bodyPr anchor="t" rtlCol="false" tIns="0" lIns="0" bIns="0" rIns="0">
            <a:spAutoFit/>
          </a:bodyPr>
          <a:lstStyle/>
          <a:p>
            <a:pPr algn="l" marL="0" indent="0" lvl="0">
              <a:lnSpc>
                <a:spcPts val="2879"/>
              </a:lnSpc>
            </a:pPr>
            <a:r>
              <a:rPr lang="en-US" sz="2400" spc="-120">
                <a:solidFill>
                  <a:srgbClr val="2F3E63"/>
                </a:solidFill>
                <a:latin typeface="TT Fors"/>
                <a:ea typeface="TT Fors"/>
                <a:cs typeface="TT Fors"/>
                <a:sym typeface="TT Fors"/>
              </a:rPr>
              <a:t>PISA testing can be very important to the students and also those who are looking into the results for different reasons. The main reason students sit PISA test are to see if systems are becoming more or less effective to those in education. It encourages those who are sitting them to learn from others experiences and to put what they’ve learnt from school into real life actions within the test. It informs practise for the teachers, supports better opportunities for learners and offers reliable data to guide reform for the government/policy makers (Hwb, 2022).</a:t>
            </a:r>
          </a:p>
        </p:txBody>
      </p:sp>
    </p:spTree>
  </p:cSld>
  <p:clrMapOvr>
    <a:masterClrMapping/>
  </p:clrMapOvr>
  <p:transition spd="fast">
    <p:push dir="l"/>
  </p:transition>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0">
            <a:off x="187907" y="-633439"/>
            <a:ext cx="17912187" cy="906669"/>
          </a:xfrm>
          <a:custGeom>
            <a:avLst/>
            <a:gdLst/>
            <a:ahLst/>
            <a:cxnLst/>
            <a:rect r="r" b="b" t="t" l="l"/>
            <a:pathLst>
              <a:path h="906669" w="17912187">
                <a:moveTo>
                  <a:pt x="0" y="0"/>
                </a:moveTo>
                <a:lnTo>
                  <a:pt x="17912186" y="0"/>
                </a:lnTo>
                <a:lnTo>
                  <a:pt x="17912186" y="906669"/>
                </a:lnTo>
                <a:lnTo>
                  <a:pt x="0" y="906669"/>
                </a:lnTo>
                <a:lnTo>
                  <a:pt x="0" y="0"/>
                </a:lnTo>
                <a:close/>
              </a:path>
            </a:pathLst>
          </a:custGeom>
          <a:blipFill>
            <a:blip r:embed="rId3">
              <a:extLst>
                <a:ext uri="{96DAC541-7B7A-43D3-8B79-37D633B846F1}">
                  <asvg:svgBlip xmlns:asvg="http://schemas.microsoft.com/office/drawing/2016/SVG/main" r:embed="rId4"/>
                </a:ext>
              </a:extLst>
            </a:blip>
            <a:stretch>
              <a:fillRect l="-9815" t="-1187778" r="-31384" b="-2300066"/>
            </a:stretch>
          </a:blipFill>
          <a:ln cap="rnd">
            <a:noFill/>
            <a:prstDash val="solid"/>
            <a:round/>
          </a:ln>
        </p:spPr>
      </p:sp>
      <p:sp>
        <p:nvSpPr>
          <p:cNvPr name="Freeform 4" id="4"/>
          <p:cNvSpPr/>
          <p:nvPr/>
        </p:nvSpPr>
        <p:spPr>
          <a:xfrm flipH="false" flipV="false" rot="0">
            <a:off x="7379676" y="2940488"/>
            <a:ext cx="392533" cy="455111"/>
          </a:xfrm>
          <a:custGeom>
            <a:avLst/>
            <a:gdLst/>
            <a:ahLst/>
            <a:cxnLst/>
            <a:rect r="r" b="b" t="t" l="l"/>
            <a:pathLst>
              <a:path h="455111" w="392533">
                <a:moveTo>
                  <a:pt x="0" y="0"/>
                </a:moveTo>
                <a:lnTo>
                  <a:pt x="392534" y="0"/>
                </a:lnTo>
                <a:lnTo>
                  <a:pt x="392534" y="455111"/>
                </a:lnTo>
                <a:lnTo>
                  <a:pt x="0" y="455111"/>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905701" y="8390270"/>
            <a:ext cx="1811401" cy="1929588"/>
          </a:xfrm>
          <a:custGeom>
            <a:avLst/>
            <a:gdLst/>
            <a:ahLst/>
            <a:cxnLst/>
            <a:rect r="r" b="b" t="t" l="l"/>
            <a:pathLst>
              <a:path h="1929588" w="1811401">
                <a:moveTo>
                  <a:pt x="0" y="0"/>
                </a:moveTo>
                <a:lnTo>
                  <a:pt x="1811402" y="0"/>
                </a:lnTo>
                <a:lnTo>
                  <a:pt x="1811402" y="1929588"/>
                </a:lnTo>
                <a:lnTo>
                  <a:pt x="0" y="1929588"/>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a:ln cap="sq">
            <a:noFill/>
            <a:prstDash val="solid"/>
            <a:miter/>
          </a:ln>
        </p:spPr>
      </p:sp>
      <p:sp>
        <p:nvSpPr>
          <p:cNvPr name="TextBox 6" id="6"/>
          <p:cNvSpPr txBox="true"/>
          <p:nvPr/>
        </p:nvSpPr>
        <p:spPr>
          <a:xfrm rot="0">
            <a:off x="187907" y="387530"/>
            <a:ext cx="7706210" cy="1149752"/>
          </a:xfrm>
          <a:prstGeom prst="rect">
            <a:avLst/>
          </a:prstGeom>
        </p:spPr>
        <p:txBody>
          <a:bodyPr anchor="t" rtlCol="false" tIns="0" lIns="0" bIns="0" rIns="0">
            <a:spAutoFit/>
          </a:bodyPr>
          <a:lstStyle/>
          <a:p>
            <a:pPr algn="l">
              <a:lnSpc>
                <a:spcPts val="8632"/>
              </a:lnSpc>
            </a:pPr>
            <a:r>
              <a:rPr lang="en-US" sz="8300" spc="-348">
                <a:solidFill>
                  <a:srgbClr val="5354D1"/>
                </a:solidFill>
                <a:latin typeface="Lilita One"/>
                <a:ea typeface="Lilita One"/>
                <a:cs typeface="Lilita One"/>
                <a:sym typeface="Lilita One"/>
              </a:rPr>
              <a:t>PISA Testing </a:t>
            </a:r>
          </a:p>
        </p:txBody>
      </p:sp>
      <p:sp>
        <p:nvSpPr>
          <p:cNvPr name="TextBox 7" id="7"/>
          <p:cNvSpPr txBox="true"/>
          <p:nvPr/>
        </p:nvSpPr>
        <p:spPr>
          <a:xfrm rot="2920">
            <a:off x="5489851" y="445722"/>
            <a:ext cx="12375591" cy="1800389"/>
          </a:xfrm>
          <a:prstGeom prst="rect">
            <a:avLst/>
          </a:prstGeom>
        </p:spPr>
        <p:txBody>
          <a:bodyPr anchor="t" rtlCol="false" tIns="0" lIns="0" bIns="0" rIns="0">
            <a:spAutoFit/>
          </a:bodyPr>
          <a:lstStyle/>
          <a:p>
            <a:pPr algn="l">
              <a:lnSpc>
                <a:spcPts val="2879"/>
              </a:lnSpc>
            </a:pPr>
            <a:r>
              <a:rPr lang="en-US" sz="2400" spc="-120">
                <a:solidFill>
                  <a:srgbClr val="120D10"/>
                </a:solidFill>
                <a:latin typeface="TT Fors"/>
                <a:ea typeface="TT Fors"/>
                <a:cs typeface="TT Fors"/>
                <a:sym typeface="TT Fors"/>
              </a:rPr>
              <a:t>PISA testing, according to Sarfaroz Niyozov and Hughes (2019 ) has put a lot of pressure for the schools/governments to narrow down the curriculum, focusing less on the arts and social studies and then they believe they should introduce testing cultures to monitor the students/schools performances and achievements. </a:t>
            </a:r>
          </a:p>
          <a:p>
            <a:pPr algn="l" marL="0" indent="0" lvl="0">
              <a:lnSpc>
                <a:spcPts val="2879"/>
              </a:lnSpc>
            </a:pPr>
          </a:p>
        </p:txBody>
      </p:sp>
      <p:sp>
        <p:nvSpPr>
          <p:cNvPr name="TextBox 8" id="8"/>
          <p:cNvSpPr txBox="true"/>
          <p:nvPr/>
        </p:nvSpPr>
        <p:spPr>
          <a:xfrm rot="0">
            <a:off x="10040192" y="2260892"/>
            <a:ext cx="8059059" cy="5420216"/>
          </a:xfrm>
          <a:prstGeom prst="rect">
            <a:avLst/>
          </a:prstGeom>
        </p:spPr>
        <p:txBody>
          <a:bodyPr anchor="t" rtlCol="false" tIns="0" lIns="0" bIns="0" rIns="0">
            <a:spAutoFit/>
          </a:bodyPr>
          <a:lstStyle/>
          <a:p>
            <a:pPr algn="l">
              <a:lnSpc>
                <a:spcPts val="2879"/>
              </a:lnSpc>
            </a:pPr>
            <a:r>
              <a:rPr lang="en-US" sz="2400" spc="-120">
                <a:solidFill>
                  <a:srgbClr val="120D10"/>
                </a:solidFill>
                <a:latin typeface="TT Fors"/>
                <a:ea typeface="TT Fors"/>
                <a:cs typeface="TT Fors"/>
                <a:sym typeface="TT Fors"/>
              </a:rPr>
              <a:t>By doing wider reading, according to the The Guardian (2017) it states the impact that PISA testing is showing, which then becomes a contested issue within education. </a:t>
            </a:r>
          </a:p>
          <a:p>
            <a:pPr algn="l">
              <a:lnSpc>
                <a:spcPts val="2879"/>
              </a:lnSpc>
            </a:pPr>
            <a:r>
              <a:rPr lang="en-US" sz="2400" spc="-120">
                <a:solidFill>
                  <a:srgbClr val="120D10"/>
                </a:solidFill>
                <a:latin typeface="TT Fors"/>
                <a:ea typeface="TT Fors"/>
                <a:cs typeface="TT Fors"/>
                <a:sym typeface="TT Fors"/>
              </a:rPr>
              <a:t>Some of these concerns include:</a:t>
            </a:r>
          </a:p>
          <a:p>
            <a:pPr algn="l">
              <a:lnSpc>
                <a:spcPts val="2879"/>
              </a:lnSpc>
            </a:pPr>
            <a:r>
              <a:rPr lang="en-US" sz="2400" spc="-120">
                <a:solidFill>
                  <a:srgbClr val="120D10"/>
                </a:solidFill>
                <a:latin typeface="TT Fors"/>
                <a:ea typeface="TT Fors"/>
                <a:cs typeface="TT Fors"/>
                <a:sym typeface="TT Fors"/>
              </a:rPr>
              <a:t>PISA testing has increased the pressure on national governments to rise up the scores/rankings on their data, which we see is increasing the amount of testing is happening rather than education within schools. It encourages countries to study more within the subject mathematics, science and English rather than a broader range of qualitative educational goals.</a:t>
            </a:r>
          </a:p>
          <a:p>
            <a:pPr algn="l">
              <a:lnSpc>
                <a:spcPts val="2879"/>
              </a:lnSpc>
            </a:pPr>
            <a:r>
              <a:rPr lang="en-US" sz="2400" spc="-120">
                <a:solidFill>
                  <a:srgbClr val="120D10"/>
                </a:solidFill>
                <a:latin typeface="TT Fors"/>
                <a:ea typeface="TT Fors"/>
                <a:cs typeface="TT Fors"/>
                <a:sym typeface="TT Fors"/>
              </a:rPr>
              <a:t>It encourages a focus on a three-year improvement cycle, rather than longer term development. It opens the doors to private companies to sell ‘education improvement’ products based on PISA findings. (The Guardian, 2017) </a:t>
            </a:r>
          </a:p>
          <a:p>
            <a:pPr algn="l" marL="0" indent="0" lvl="0">
              <a:lnSpc>
                <a:spcPts val="2879"/>
              </a:lnSpc>
            </a:pPr>
          </a:p>
        </p:txBody>
      </p:sp>
      <p:sp>
        <p:nvSpPr>
          <p:cNvPr name="TextBox 9" id="9"/>
          <p:cNvSpPr txBox="true"/>
          <p:nvPr/>
        </p:nvSpPr>
        <p:spPr>
          <a:xfrm rot="0">
            <a:off x="400311" y="2402033"/>
            <a:ext cx="8956093" cy="5133010"/>
          </a:xfrm>
          <a:prstGeom prst="rect">
            <a:avLst/>
          </a:prstGeom>
        </p:spPr>
        <p:txBody>
          <a:bodyPr anchor="t" rtlCol="false" tIns="0" lIns="0" bIns="0" rIns="0">
            <a:spAutoFit/>
          </a:bodyPr>
          <a:lstStyle/>
          <a:p>
            <a:pPr algn="l">
              <a:lnSpc>
                <a:spcPts val="2757"/>
              </a:lnSpc>
            </a:pPr>
            <a:r>
              <a:rPr lang="en-US" sz="2298" spc="-114">
                <a:solidFill>
                  <a:srgbClr val="120D10"/>
                </a:solidFill>
                <a:latin typeface="TT Fors"/>
                <a:ea typeface="TT Fors"/>
                <a:cs typeface="TT Fors"/>
                <a:sym typeface="TT Fors"/>
              </a:rPr>
              <a:t>As Tes Magazine (2022) states there were many good things that PISA testing picked up on such as Global Benchmarking and Insights: PISA offers a large-scale data set that allows countries to compare their education systems' performance in reading, mathematics, and science against different peers. </a:t>
            </a:r>
          </a:p>
          <a:p>
            <a:pPr algn="l">
              <a:lnSpc>
                <a:spcPts val="2757"/>
              </a:lnSpc>
            </a:pPr>
            <a:r>
              <a:rPr lang="en-US" sz="2298" spc="-114">
                <a:solidFill>
                  <a:srgbClr val="120D10"/>
                </a:solidFill>
                <a:latin typeface="TT Fors"/>
                <a:ea typeface="TT Fors"/>
                <a:cs typeface="TT Fors"/>
                <a:sym typeface="TT Fors"/>
              </a:rPr>
              <a:t>Driving Policy Reform: Poor performance in PISA rankings has often served as a "PISA shock" that pushes education onto the public and political agenda, to initiate comprehensive education to improve quality and equity.</a:t>
            </a:r>
          </a:p>
          <a:p>
            <a:pPr algn="l">
              <a:lnSpc>
                <a:spcPts val="2757"/>
              </a:lnSpc>
            </a:pPr>
            <a:r>
              <a:rPr lang="en-US" sz="2298" spc="-114">
                <a:solidFill>
                  <a:srgbClr val="120D10"/>
                </a:solidFill>
                <a:latin typeface="TT Fors"/>
                <a:ea typeface="TT Fors"/>
                <a:cs typeface="TT Fors"/>
                <a:sym typeface="TT Fors"/>
              </a:rPr>
              <a:t>Focus on Applied Skills: PISA tests students' ability to apply knowledge to real-life challenges, rather than just memorising different things for tests. </a:t>
            </a:r>
          </a:p>
          <a:p>
            <a:pPr algn="l">
              <a:lnSpc>
                <a:spcPts val="2757"/>
              </a:lnSpc>
            </a:pPr>
            <a:r>
              <a:rPr lang="en-US" sz="2298" spc="-114">
                <a:solidFill>
                  <a:srgbClr val="120D10"/>
                </a:solidFill>
                <a:latin typeface="TT Fors"/>
                <a:ea typeface="TT Fors"/>
                <a:cs typeface="TT Fors"/>
                <a:sym typeface="TT Fors"/>
              </a:rPr>
              <a:t>Highlighting Equity Issues: The data allows for analysis of whether an education system ensures all students have access to quality education and acquire foundational skills. </a:t>
            </a:r>
          </a:p>
          <a:p>
            <a:pPr algn="l" marL="0" indent="0" lvl="0">
              <a:lnSpc>
                <a:spcPts val="2757"/>
              </a:lnSpc>
            </a:pPr>
            <a:r>
              <a:rPr lang="en-US" sz="2298" spc="-114">
                <a:solidFill>
                  <a:srgbClr val="120D10"/>
                </a:solidFill>
                <a:latin typeface="TT Fors"/>
                <a:ea typeface="TT Fors"/>
                <a:cs typeface="TT Fors"/>
                <a:sym typeface="TT Fors"/>
              </a:rPr>
              <a:t>(Tes Magazine,2022)</a:t>
            </a:r>
          </a:p>
        </p:txBody>
      </p:sp>
      <p:sp>
        <p:nvSpPr>
          <p:cNvPr name="AutoShape 10" id="10"/>
          <p:cNvSpPr/>
          <p:nvPr/>
        </p:nvSpPr>
        <p:spPr>
          <a:xfrm>
            <a:off x="9592517" y="2067297"/>
            <a:ext cx="0" cy="6492240"/>
          </a:xfrm>
          <a:prstGeom prst="line">
            <a:avLst/>
          </a:prstGeom>
          <a:ln cap="flat" w="38100">
            <a:solidFill>
              <a:srgbClr val="000000"/>
            </a:solidFill>
            <a:prstDash val="solid"/>
            <a:headEnd type="none" len="sm" w="sm"/>
            <a:tailEnd type="none" len="sm" w="sm"/>
          </a:ln>
        </p:spPr>
      </p:sp>
      <p:sp>
        <p:nvSpPr>
          <p:cNvPr name="TextBox 11" id="11"/>
          <p:cNvSpPr txBox="true"/>
          <p:nvPr/>
        </p:nvSpPr>
        <p:spPr>
          <a:xfrm rot="2920">
            <a:off x="2956201" y="8736242"/>
            <a:ext cx="12375591" cy="1800389"/>
          </a:xfrm>
          <a:prstGeom prst="rect">
            <a:avLst/>
          </a:prstGeom>
        </p:spPr>
        <p:txBody>
          <a:bodyPr anchor="t" rtlCol="false" tIns="0" lIns="0" bIns="0" rIns="0">
            <a:spAutoFit/>
          </a:bodyPr>
          <a:lstStyle/>
          <a:p>
            <a:pPr algn="l">
              <a:lnSpc>
                <a:spcPts val="2879"/>
              </a:lnSpc>
            </a:pPr>
            <a:r>
              <a:rPr lang="en-US" sz="2400" spc="-120">
                <a:solidFill>
                  <a:srgbClr val="120D10"/>
                </a:solidFill>
                <a:latin typeface="TT Fors"/>
                <a:ea typeface="TT Fors"/>
                <a:cs typeface="TT Fors"/>
                <a:sym typeface="TT Fors"/>
              </a:rPr>
              <a:t>PISA testing had a huge n</a:t>
            </a:r>
            <a:r>
              <a:rPr lang="en-US" sz="2400" spc="-120">
                <a:solidFill>
                  <a:srgbClr val="120D10"/>
                </a:solidFill>
                <a:latin typeface="TT Fors"/>
                <a:ea typeface="TT Fors"/>
                <a:cs typeface="TT Fors"/>
                <a:sym typeface="TT Fors"/>
              </a:rPr>
              <a:t>egative impact on Student Well being. According to research they have found negative connections between high PISA scores and student interest and overall well being. The high performing systems in East Asia have been criticised for achieving scores through high stress environments that could’ve effected their creativity answers. (OECD,2024)</a:t>
            </a:r>
          </a:p>
          <a:p>
            <a:pPr algn="l" marL="0" indent="0" lvl="0">
              <a:lnSpc>
                <a:spcPts val="2879"/>
              </a:lnSpc>
            </a:pPr>
          </a:p>
        </p:txBody>
      </p:sp>
    </p:spTree>
  </p:cSld>
  <p:clrMapOvr>
    <a:masterClrMapping/>
  </p:clrMapOvr>
  <p:transition spd="fast">
    <p:push dir="l"/>
  </p:transition>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0">
            <a:off x="187907" y="-633439"/>
            <a:ext cx="17912187" cy="906669"/>
          </a:xfrm>
          <a:custGeom>
            <a:avLst/>
            <a:gdLst/>
            <a:ahLst/>
            <a:cxnLst/>
            <a:rect r="r" b="b" t="t" l="l"/>
            <a:pathLst>
              <a:path h="906669" w="17912187">
                <a:moveTo>
                  <a:pt x="0" y="0"/>
                </a:moveTo>
                <a:lnTo>
                  <a:pt x="17912186" y="0"/>
                </a:lnTo>
                <a:lnTo>
                  <a:pt x="17912186" y="906669"/>
                </a:lnTo>
                <a:lnTo>
                  <a:pt x="0" y="906669"/>
                </a:lnTo>
                <a:lnTo>
                  <a:pt x="0" y="0"/>
                </a:lnTo>
                <a:close/>
              </a:path>
            </a:pathLst>
          </a:custGeom>
          <a:blipFill>
            <a:blip r:embed="rId3">
              <a:extLst>
                <a:ext uri="{96DAC541-7B7A-43D3-8B79-37D633B846F1}">
                  <asvg:svgBlip xmlns:asvg="http://schemas.microsoft.com/office/drawing/2016/SVG/main" r:embed="rId4"/>
                </a:ext>
              </a:extLst>
            </a:blip>
            <a:stretch>
              <a:fillRect l="-9815" t="-1187778" r="-31384" b="-2300066"/>
            </a:stretch>
          </a:blipFill>
          <a:ln cap="rnd">
            <a:noFill/>
            <a:prstDash val="solid"/>
            <a:round/>
          </a:ln>
        </p:spPr>
      </p:sp>
      <p:sp>
        <p:nvSpPr>
          <p:cNvPr name="Freeform 4" id="4"/>
          <p:cNvSpPr/>
          <p:nvPr/>
        </p:nvSpPr>
        <p:spPr>
          <a:xfrm flipH="false" flipV="false" rot="0">
            <a:off x="-905701" y="8390270"/>
            <a:ext cx="1811401" cy="1929588"/>
          </a:xfrm>
          <a:custGeom>
            <a:avLst/>
            <a:gdLst/>
            <a:ahLst/>
            <a:cxnLst/>
            <a:rect r="r" b="b" t="t" l="l"/>
            <a:pathLst>
              <a:path h="1929588" w="1811401">
                <a:moveTo>
                  <a:pt x="0" y="0"/>
                </a:moveTo>
                <a:lnTo>
                  <a:pt x="1811402" y="0"/>
                </a:lnTo>
                <a:lnTo>
                  <a:pt x="1811402" y="1929588"/>
                </a:lnTo>
                <a:lnTo>
                  <a:pt x="0" y="1929588"/>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a:ln cap="sq">
            <a:noFill/>
            <a:prstDash val="solid"/>
            <a:miter/>
          </a:ln>
        </p:spPr>
      </p:sp>
      <p:sp>
        <p:nvSpPr>
          <p:cNvPr name="Freeform 5" id="5"/>
          <p:cNvSpPr/>
          <p:nvPr/>
        </p:nvSpPr>
        <p:spPr>
          <a:xfrm flipH="false" flipV="false" rot="0">
            <a:off x="9695888" y="1702001"/>
            <a:ext cx="8187995" cy="5926061"/>
          </a:xfrm>
          <a:custGeom>
            <a:avLst/>
            <a:gdLst/>
            <a:ahLst/>
            <a:cxnLst/>
            <a:rect r="r" b="b" t="t" l="l"/>
            <a:pathLst>
              <a:path h="5926061" w="8187995">
                <a:moveTo>
                  <a:pt x="0" y="0"/>
                </a:moveTo>
                <a:lnTo>
                  <a:pt x="8187995" y="0"/>
                </a:lnTo>
                <a:lnTo>
                  <a:pt x="8187995" y="5926061"/>
                </a:lnTo>
                <a:lnTo>
                  <a:pt x="0" y="5926061"/>
                </a:lnTo>
                <a:lnTo>
                  <a:pt x="0" y="0"/>
                </a:lnTo>
                <a:close/>
              </a:path>
            </a:pathLst>
          </a:custGeom>
          <a:blipFill>
            <a:blip r:embed="rId7"/>
            <a:stretch>
              <a:fillRect l="0" t="0" r="0" b="0"/>
            </a:stretch>
          </a:blipFill>
        </p:spPr>
      </p:sp>
      <p:sp>
        <p:nvSpPr>
          <p:cNvPr name="TextBox 6" id="6"/>
          <p:cNvSpPr txBox="true"/>
          <p:nvPr/>
        </p:nvSpPr>
        <p:spPr>
          <a:xfrm rot="0">
            <a:off x="187907" y="387530"/>
            <a:ext cx="7706210" cy="1149752"/>
          </a:xfrm>
          <a:prstGeom prst="rect">
            <a:avLst/>
          </a:prstGeom>
        </p:spPr>
        <p:txBody>
          <a:bodyPr anchor="t" rtlCol="false" tIns="0" lIns="0" bIns="0" rIns="0">
            <a:spAutoFit/>
          </a:bodyPr>
          <a:lstStyle/>
          <a:p>
            <a:pPr algn="l">
              <a:lnSpc>
                <a:spcPts val="8632"/>
              </a:lnSpc>
            </a:pPr>
            <a:r>
              <a:rPr lang="en-US" sz="8300" spc="-348">
                <a:solidFill>
                  <a:srgbClr val="5354D1"/>
                </a:solidFill>
                <a:latin typeface="Lilita One"/>
                <a:ea typeface="Lilita One"/>
                <a:cs typeface="Lilita One"/>
                <a:sym typeface="Lilita One"/>
              </a:rPr>
              <a:t>PISA Testing </a:t>
            </a:r>
          </a:p>
        </p:txBody>
      </p:sp>
      <p:sp>
        <p:nvSpPr>
          <p:cNvPr name="TextBox 7" id="7"/>
          <p:cNvSpPr txBox="true"/>
          <p:nvPr/>
        </p:nvSpPr>
        <p:spPr>
          <a:xfrm rot="2920">
            <a:off x="190668" y="1715456"/>
            <a:ext cx="9257271" cy="6506164"/>
          </a:xfrm>
          <a:prstGeom prst="rect">
            <a:avLst/>
          </a:prstGeom>
        </p:spPr>
        <p:txBody>
          <a:bodyPr anchor="t" rtlCol="false" tIns="0" lIns="0" bIns="0" rIns="0">
            <a:spAutoFit/>
          </a:bodyPr>
          <a:lstStyle/>
          <a:p>
            <a:pPr algn="l">
              <a:lnSpc>
                <a:spcPts val="2879"/>
              </a:lnSpc>
            </a:pPr>
            <a:r>
              <a:rPr lang="en-US" sz="2400" spc="-120">
                <a:solidFill>
                  <a:srgbClr val="120D10"/>
                </a:solidFill>
                <a:latin typeface="TT Fors"/>
                <a:ea typeface="TT Fors"/>
                <a:cs typeface="TT Fors"/>
                <a:sym typeface="TT Fors"/>
              </a:rPr>
              <a:t>As shown by OECD (2023) PISA test results have fallen in level in Wales over the past few years. In Mathematics Wales' average score was 466 - down from 487 in 2018. There was a drop in maths PISA results and this is equivalent to a whole year of study, said the Organisation for Economic Co-operation and Development (OECD), who run the tests.</a:t>
            </a:r>
          </a:p>
          <a:p>
            <a:pPr algn="l">
              <a:lnSpc>
                <a:spcPts val="2879"/>
              </a:lnSpc>
            </a:pPr>
            <a:r>
              <a:rPr lang="en-US" sz="2400" spc="-120">
                <a:solidFill>
                  <a:srgbClr val="120D10"/>
                </a:solidFill>
                <a:latin typeface="TT Fors"/>
                <a:ea typeface="TT Fors"/>
                <a:cs typeface="TT Fors"/>
                <a:sym typeface="TT Fors"/>
              </a:rPr>
              <a:t>All UK nations saw a slump in maths, but it was the steepest in Wales (OECD, 2023). </a:t>
            </a:r>
          </a:p>
          <a:p>
            <a:pPr algn="l">
              <a:lnSpc>
                <a:spcPts val="2879"/>
              </a:lnSpc>
            </a:pPr>
          </a:p>
          <a:p>
            <a:pPr algn="l">
              <a:lnSpc>
                <a:spcPts val="2879"/>
              </a:lnSpc>
            </a:pPr>
            <a:r>
              <a:rPr lang="en-US" sz="2400" spc="-120">
                <a:solidFill>
                  <a:srgbClr val="120D10"/>
                </a:solidFill>
                <a:latin typeface="TT Fors"/>
                <a:ea typeface="TT Fors"/>
                <a:cs typeface="TT Fors"/>
                <a:sym typeface="TT Fors"/>
              </a:rPr>
              <a:t>Stated within the article by BBC (2023) The Welsh government said there would be extra focus put in place on reading, numeracy and science within schools in Wales. This encouraged long-term reforms, including the new Curriculum for Wales were being rolled out. PISA tests were different to what was being learnt off the Curriculum for Wales than what they had to sit for the GCSEs they took later in the school year.</a:t>
            </a:r>
          </a:p>
          <a:p>
            <a:pPr algn="l">
              <a:lnSpc>
                <a:spcPts val="2879"/>
              </a:lnSpc>
            </a:pPr>
            <a:r>
              <a:rPr lang="en-US" sz="2400" spc="-120">
                <a:solidFill>
                  <a:srgbClr val="120D10"/>
                </a:solidFill>
                <a:latin typeface="TT Fors"/>
                <a:ea typeface="TT Fors"/>
                <a:cs typeface="TT Fors"/>
                <a:sym typeface="TT Fors"/>
              </a:rPr>
              <a:t>The results that PISA was showing was one bit of education, and factors such as pupil wellbeing weren’t being taken into account (BBC,2023). </a:t>
            </a:r>
          </a:p>
          <a:p>
            <a:pPr algn="l">
              <a:lnSpc>
                <a:spcPts val="2879"/>
              </a:lnSpc>
            </a:pPr>
          </a:p>
          <a:p>
            <a:pPr algn="l" marL="0" indent="0" lvl="0">
              <a:lnSpc>
                <a:spcPts val="2879"/>
              </a:lnSpc>
            </a:pPr>
          </a:p>
        </p:txBody>
      </p:sp>
      <p:sp>
        <p:nvSpPr>
          <p:cNvPr name="TextBox 8" id="8"/>
          <p:cNvSpPr txBox="true"/>
          <p:nvPr/>
        </p:nvSpPr>
        <p:spPr>
          <a:xfrm rot="2920">
            <a:off x="2252909" y="8241398"/>
            <a:ext cx="14885949" cy="1800389"/>
          </a:xfrm>
          <a:prstGeom prst="rect">
            <a:avLst/>
          </a:prstGeom>
        </p:spPr>
        <p:txBody>
          <a:bodyPr anchor="t" rtlCol="false" tIns="0" lIns="0" bIns="0" rIns="0">
            <a:spAutoFit/>
          </a:bodyPr>
          <a:lstStyle/>
          <a:p>
            <a:pPr algn="l" marL="0" indent="0" lvl="0">
              <a:lnSpc>
                <a:spcPts val="2879"/>
              </a:lnSpc>
            </a:pPr>
            <a:r>
              <a:rPr lang="en-US" sz="2400" spc="-120">
                <a:solidFill>
                  <a:srgbClr val="120D10"/>
                </a:solidFill>
                <a:latin typeface="TT Fors"/>
                <a:ea typeface="TT Fors"/>
                <a:cs typeface="TT Fors"/>
                <a:sym typeface="TT Fors"/>
              </a:rPr>
              <a:t>To conclude this section, PISA testing is a contested issue because while it provides valuable international data that helps governments, policymakers and educators evaluate the effectiveness of education systems and identify areas for improvement. On the positive side, PISA focuses on the knowledge of real-life contexts, encourages system-level reflection, and supports evidence-based reform. However, it is criticised for placing excessive emphasis on test performance, which can lead to increased pressure on learners and teachers. </a:t>
            </a:r>
          </a:p>
        </p:txBody>
      </p:sp>
    </p:spTree>
  </p:cSld>
  <p:clrMapOvr>
    <a:masterClrMapping/>
  </p:clrMapOvr>
  <p:transition spd="fast">
    <p:push dir="l"/>
  </p:transition>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0">
            <a:off x="-672149" y="3349791"/>
            <a:ext cx="1997548" cy="2057400"/>
          </a:xfrm>
          <a:custGeom>
            <a:avLst/>
            <a:gdLst/>
            <a:ahLst/>
            <a:cxnLst/>
            <a:rect r="r" b="b" t="t" l="l"/>
            <a:pathLst>
              <a:path h="2057400" w="1997548">
                <a:moveTo>
                  <a:pt x="0" y="0"/>
                </a:moveTo>
                <a:lnTo>
                  <a:pt x="1997549" y="0"/>
                </a:lnTo>
                <a:lnTo>
                  <a:pt x="1997549" y="2057400"/>
                </a:lnTo>
                <a:lnTo>
                  <a:pt x="0" y="20574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7839734">
            <a:off x="-54245" y="-786179"/>
            <a:ext cx="2165890" cy="3722624"/>
          </a:xfrm>
          <a:custGeom>
            <a:avLst/>
            <a:gdLst/>
            <a:ahLst/>
            <a:cxnLst/>
            <a:rect r="r" b="b" t="t" l="l"/>
            <a:pathLst>
              <a:path h="3722624" w="2165890">
                <a:moveTo>
                  <a:pt x="0" y="0"/>
                </a:moveTo>
                <a:lnTo>
                  <a:pt x="2165890" y="0"/>
                </a:lnTo>
                <a:lnTo>
                  <a:pt x="2165890" y="3722623"/>
                </a:lnTo>
                <a:lnTo>
                  <a:pt x="0" y="372262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3363898">
            <a:off x="1773497" y="1589541"/>
            <a:ext cx="1030958" cy="898201"/>
          </a:xfrm>
          <a:custGeom>
            <a:avLst/>
            <a:gdLst/>
            <a:ahLst/>
            <a:cxnLst/>
            <a:rect r="r" b="b" t="t" l="l"/>
            <a:pathLst>
              <a:path h="898201" w="1030958">
                <a:moveTo>
                  <a:pt x="0" y="0"/>
                </a:moveTo>
                <a:lnTo>
                  <a:pt x="1030958" y="0"/>
                </a:lnTo>
                <a:lnTo>
                  <a:pt x="1030958" y="898201"/>
                </a:lnTo>
                <a:lnTo>
                  <a:pt x="0" y="898201"/>
                </a:lnTo>
                <a:lnTo>
                  <a:pt x="0" y="0"/>
                </a:lnTo>
                <a:close/>
              </a:path>
            </a:pathLst>
          </a:custGeom>
          <a:blipFill>
            <a:blip r:embed="rId7">
              <a:extLst>
                <a:ext uri="{96DAC541-7B7A-43D3-8B79-37D633B846F1}">
                  <asvg:svgBlip xmlns:asvg="http://schemas.microsoft.com/office/drawing/2016/SVG/main" r:embed="rId8"/>
                </a:ext>
              </a:extLst>
            </a:blip>
            <a:stretch>
              <a:fillRect l="-103785" t="0" r="0" b="-128377"/>
            </a:stretch>
          </a:blipFill>
        </p:spPr>
      </p:sp>
      <p:sp>
        <p:nvSpPr>
          <p:cNvPr name="Freeform 6" id="6"/>
          <p:cNvSpPr/>
          <p:nvPr/>
        </p:nvSpPr>
        <p:spPr>
          <a:xfrm flipH="true" flipV="true" rot="-3363898">
            <a:off x="16589718" y="5500046"/>
            <a:ext cx="1030958" cy="898201"/>
          </a:xfrm>
          <a:custGeom>
            <a:avLst/>
            <a:gdLst/>
            <a:ahLst/>
            <a:cxnLst/>
            <a:rect r="r" b="b" t="t" l="l"/>
            <a:pathLst>
              <a:path h="898201" w="1030958">
                <a:moveTo>
                  <a:pt x="1030958" y="898201"/>
                </a:moveTo>
                <a:lnTo>
                  <a:pt x="0" y="898201"/>
                </a:lnTo>
                <a:lnTo>
                  <a:pt x="0" y="0"/>
                </a:lnTo>
                <a:lnTo>
                  <a:pt x="1030958" y="0"/>
                </a:lnTo>
                <a:lnTo>
                  <a:pt x="1030958" y="898201"/>
                </a:lnTo>
                <a:close/>
              </a:path>
            </a:pathLst>
          </a:custGeom>
          <a:blipFill>
            <a:blip r:embed="rId7">
              <a:extLst>
                <a:ext uri="{96DAC541-7B7A-43D3-8B79-37D633B846F1}">
                  <asvg:svgBlip xmlns:asvg="http://schemas.microsoft.com/office/drawing/2016/SVG/main" r:embed="rId8"/>
                </a:ext>
              </a:extLst>
            </a:blip>
            <a:stretch>
              <a:fillRect l="-103785" t="0" r="0" b="-128377"/>
            </a:stretch>
          </a:blipFill>
        </p:spPr>
      </p:sp>
      <p:sp>
        <p:nvSpPr>
          <p:cNvPr name="Freeform 7" id="7"/>
          <p:cNvSpPr/>
          <p:nvPr/>
        </p:nvSpPr>
        <p:spPr>
          <a:xfrm flipH="false" flipV="false" rot="0">
            <a:off x="1628603" y="3349791"/>
            <a:ext cx="6987588" cy="4639532"/>
          </a:xfrm>
          <a:custGeom>
            <a:avLst/>
            <a:gdLst/>
            <a:ahLst/>
            <a:cxnLst/>
            <a:rect r="r" b="b" t="t" l="l"/>
            <a:pathLst>
              <a:path h="4639532" w="6987588">
                <a:moveTo>
                  <a:pt x="0" y="0"/>
                </a:moveTo>
                <a:lnTo>
                  <a:pt x="6987588" y="0"/>
                </a:lnTo>
                <a:lnTo>
                  <a:pt x="6987588" y="4639532"/>
                </a:lnTo>
                <a:lnTo>
                  <a:pt x="0" y="4639532"/>
                </a:lnTo>
                <a:lnTo>
                  <a:pt x="0" y="0"/>
                </a:lnTo>
                <a:close/>
              </a:path>
            </a:pathLst>
          </a:custGeom>
          <a:blipFill>
            <a:blip r:embed="rId9"/>
            <a:stretch>
              <a:fillRect l="0" t="0" r="0" b="0"/>
            </a:stretch>
          </a:blipFill>
        </p:spPr>
      </p:sp>
      <p:sp>
        <p:nvSpPr>
          <p:cNvPr name="Freeform 8" id="8"/>
          <p:cNvSpPr/>
          <p:nvPr/>
        </p:nvSpPr>
        <p:spPr>
          <a:xfrm flipH="false" flipV="false" rot="0">
            <a:off x="8888260" y="3349791"/>
            <a:ext cx="7938693" cy="4534451"/>
          </a:xfrm>
          <a:custGeom>
            <a:avLst/>
            <a:gdLst/>
            <a:ahLst/>
            <a:cxnLst/>
            <a:rect r="r" b="b" t="t" l="l"/>
            <a:pathLst>
              <a:path h="4534451" w="7938693">
                <a:moveTo>
                  <a:pt x="0" y="0"/>
                </a:moveTo>
                <a:lnTo>
                  <a:pt x="7938693" y="0"/>
                </a:lnTo>
                <a:lnTo>
                  <a:pt x="7938693" y="4534451"/>
                </a:lnTo>
                <a:lnTo>
                  <a:pt x="0" y="4534451"/>
                </a:lnTo>
                <a:lnTo>
                  <a:pt x="0" y="0"/>
                </a:lnTo>
                <a:close/>
              </a:path>
            </a:pathLst>
          </a:custGeom>
          <a:blipFill>
            <a:blip r:embed="rId10"/>
            <a:stretch>
              <a:fillRect l="0" t="0" r="0" b="0"/>
            </a:stretch>
          </a:blipFill>
        </p:spPr>
      </p:sp>
      <p:sp>
        <p:nvSpPr>
          <p:cNvPr name="TextBox 9" id="9"/>
          <p:cNvSpPr txBox="true"/>
          <p:nvPr/>
        </p:nvSpPr>
        <p:spPr>
          <a:xfrm rot="0">
            <a:off x="2096398" y="1264392"/>
            <a:ext cx="16456654" cy="1452639"/>
          </a:xfrm>
          <a:prstGeom prst="rect">
            <a:avLst/>
          </a:prstGeom>
        </p:spPr>
        <p:txBody>
          <a:bodyPr anchor="t" rtlCol="false" tIns="0" lIns="0" bIns="0" rIns="0">
            <a:spAutoFit/>
          </a:bodyPr>
          <a:lstStyle/>
          <a:p>
            <a:pPr algn="ctr">
              <a:lnSpc>
                <a:spcPts val="11132"/>
              </a:lnSpc>
            </a:pPr>
            <a:r>
              <a:rPr lang="en-US" sz="10120" spc="-425">
                <a:solidFill>
                  <a:srgbClr val="5354D1"/>
                </a:solidFill>
                <a:latin typeface="Lilita One"/>
                <a:ea typeface="Lilita One"/>
                <a:cs typeface="Lilita One"/>
                <a:sym typeface="Lilita One"/>
              </a:rPr>
              <a:t>Small VS Large Schools</a:t>
            </a:r>
          </a:p>
        </p:txBody>
      </p:sp>
      <p:sp>
        <p:nvSpPr>
          <p:cNvPr name="TextBox 10" id="10"/>
          <p:cNvSpPr txBox="true"/>
          <p:nvPr/>
        </p:nvSpPr>
        <p:spPr>
          <a:xfrm rot="0">
            <a:off x="2713645" y="8179823"/>
            <a:ext cx="13731179" cy="1989295"/>
          </a:xfrm>
          <a:prstGeom prst="rect">
            <a:avLst/>
          </a:prstGeom>
        </p:spPr>
        <p:txBody>
          <a:bodyPr anchor="t" rtlCol="false" tIns="0" lIns="0" bIns="0" rIns="0">
            <a:spAutoFit/>
          </a:bodyPr>
          <a:lstStyle/>
          <a:p>
            <a:pPr algn="just">
              <a:lnSpc>
                <a:spcPts val="3220"/>
              </a:lnSpc>
            </a:pPr>
            <a:r>
              <a:rPr lang="en-US" sz="2300">
                <a:solidFill>
                  <a:srgbClr val="000000"/>
                </a:solidFill>
                <a:latin typeface="Canva Sans"/>
                <a:ea typeface="Canva Sans"/>
                <a:cs typeface="Canva Sans"/>
                <a:sym typeface="Canva Sans"/>
              </a:rPr>
              <a:t>The debate between small and large schools is a contested issue in education because there is no clear answer on which school size best supports learners’ academic achievement and well-being. Small schools are often valued for their community, personalised support, and strong relationships, while larger schools are associated with greater curriculum breadth, specialist teaching, and wider opportunities (“Small Schools vs. Big Schools, 2024).</a:t>
            </a:r>
          </a:p>
        </p:txBody>
      </p:sp>
    </p:spTree>
  </p:cSld>
  <p:clrMapOvr>
    <a:masterClrMapping/>
  </p:clrMapOvr>
  <p:transition spd="fast">
    <p:push dir="l"/>
  </p:transition>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0">
            <a:off x="-672149" y="3349791"/>
            <a:ext cx="1997548" cy="2057400"/>
          </a:xfrm>
          <a:custGeom>
            <a:avLst/>
            <a:gdLst/>
            <a:ahLst/>
            <a:cxnLst/>
            <a:rect r="r" b="b" t="t" l="l"/>
            <a:pathLst>
              <a:path h="2057400" w="1997548">
                <a:moveTo>
                  <a:pt x="0" y="0"/>
                </a:moveTo>
                <a:lnTo>
                  <a:pt x="1997549" y="0"/>
                </a:lnTo>
                <a:lnTo>
                  <a:pt x="1997549" y="2057400"/>
                </a:lnTo>
                <a:lnTo>
                  <a:pt x="0" y="20574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4" id="4"/>
          <p:cNvGrpSpPr/>
          <p:nvPr/>
        </p:nvGrpSpPr>
        <p:grpSpPr>
          <a:xfrm rot="0">
            <a:off x="1564426" y="2969404"/>
            <a:ext cx="16440170" cy="6288896"/>
            <a:chOff x="0" y="0"/>
            <a:chExt cx="4329921" cy="1656335"/>
          </a:xfrm>
        </p:grpSpPr>
        <p:sp>
          <p:nvSpPr>
            <p:cNvPr name="Freeform 5" id="5"/>
            <p:cNvSpPr/>
            <p:nvPr/>
          </p:nvSpPr>
          <p:spPr>
            <a:xfrm flipH="false" flipV="false" rot="0">
              <a:off x="0" y="0"/>
              <a:ext cx="4329921" cy="1656335"/>
            </a:xfrm>
            <a:custGeom>
              <a:avLst/>
              <a:gdLst/>
              <a:ahLst/>
              <a:cxnLst/>
              <a:rect r="r" b="b" t="t" l="l"/>
              <a:pathLst>
                <a:path h="1656335" w="4329921">
                  <a:moveTo>
                    <a:pt x="9418" y="0"/>
                  </a:moveTo>
                  <a:lnTo>
                    <a:pt x="4320503" y="0"/>
                  </a:lnTo>
                  <a:cubicBezTo>
                    <a:pt x="4323001" y="0"/>
                    <a:pt x="4325396" y="992"/>
                    <a:pt x="4327163" y="2759"/>
                  </a:cubicBezTo>
                  <a:cubicBezTo>
                    <a:pt x="4328929" y="4525"/>
                    <a:pt x="4329921" y="6920"/>
                    <a:pt x="4329921" y="9418"/>
                  </a:cubicBezTo>
                  <a:lnTo>
                    <a:pt x="4329921" y="1646917"/>
                  </a:lnTo>
                  <a:cubicBezTo>
                    <a:pt x="4329921" y="1652118"/>
                    <a:pt x="4325705" y="1656335"/>
                    <a:pt x="4320503" y="1656335"/>
                  </a:cubicBezTo>
                  <a:lnTo>
                    <a:pt x="9418" y="1656335"/>
                  </a:lnTo>
                  <a:cubicBezTo>
                    <a:pt x="6920" y="1656335"/>
                    <a:pt x="4525" y="1655343"/>
                    <a:pt x="2759" y="1653576"/>
                  </a:cubicBezTo>
                  <a:cubicBezTo>
                    <a:pt x="992" y="1651810"/>
                    <a:pt x="0" y="1649414"/>
                    <a:pt x="0" y="1646917"/>
                  </a:cubicBezTo>
                  <a:lnTo>
                    <a:pt x="0" y="9418"/>
                  </a:lnTo>
                  <a:cubicBezTo>
                    <a:pt x="0" y="6920"/>
                    <a:pt x="992" y="4525"/>
                    <a:pt x="2759" y="2759"/>
                  </a:cubicBezTo>
                  <a:cubicBezTo>
                    <a:pt x="4525" y="992"/>
                    <a:pt x="6920" y="0"/>
                    <a:pt x="9418" y="0"/>
                  </a:cubicBezTo>
                  <a:close/>
                </a:path>
              </a:pathLst>
            </a:custGeom>
            <a:solidFill>
              <a:srgbClr val="FCFCFC"/>
            </a:solidFill>
            <a:ln w="47625" cap="sq">
              <a:solidFill>
                <a:srgbClr val="000000"/>
              </a:solidFill>
              <a:prstDash val="solid"/>
              <a:miter/>
            </a:ln>
          </p:spPr>
        </p:sp>
        <p:sp>
          <p:nvSpPr>
            <p:cNvPr name="TextBox 6" id="6"/>
            <p:cNvSpPr txBox="true"/>
            <p:nvPr/>
          </p:nvSpPr>
          <p:spPr>
            <a:xfrm>
              <a:off x="0" y="-47625"/>
              <a:ext cx="4329921" cy="1703960"/>
            </a:xfrm>
            <a:prstGeom prst="rect">
              <a:avLst/>
            </a:prstGeom>
          </p:spPr>
          <p:txBody>
            <a:bodyPr anchor="ctr" rtlCol="false" tIns="50800" lIns="50800" bIns="50800" rIns="50800"/>
            <a:lstStyle/>
            <a:p>
              <a:pPr algn="ctr">
                <a:lnSpc>
                  <a:spcPts val="3640"/>
                </a:lnSpc>
              </a:pPr>
            </a:p>
          </p:txBody>
        </p:sp>
      </p:grpSp>
      <p:sp>
        <p:nvSpPr>
          <p:cNvPr name="Freeform 7" id="7"/>
          <p:cNvSpPr/>
          <p:nvPr/>
        </p:nvSpPr>
        <p:spPr>
          <a:xfrm flipH="false" flipV="false" rot="-4568179">
            <a:off x="16046248" y="7484346"/>
            <a:ext cx="3438645" cy="2838445"/>
          </a:xfrm>
          <a:custGeom>
            <a:avLst/>
            <a:gdLst/>
            <a:ahLst/>
            <a:cxnLst/>
            <a:rect r="r" b="b" t="t" l="l"/>
            <a:pathLst>
              <a:path h="2838445" w="3438645">
                <a:moveTo>
                  <a:pt x="0" y="0"/>
                </a:moveTo>
                <a:lnTo>
                  <a:pt x="3438644" y="0"/>
                </a:lnTo>
                <a:lnTo>
                  <a:pt x="3438644" y="2838444"/>
                </a:lnTo>
                <a:lnTo>
                  <a:pt x="0" y="2838444"/>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8" id="8"/>
          <p:cNvSpPr/>
          <p:nvPr/>
        </p:nvSpPr>
        <p:spPr>
          <a:xfrm flipH="false" flipV="true" rot="-1609961">
            <a:off x="12636301" y="9256729"/>
            <a:ext cx="3112906" cy="1098007"/>
          </a:xfrm>
          <a:custGeom>
            <a:avLst/>
            <a:gdLst/>
            <a:ahLst/>
            <a:cxnLst/>
            <a:rect r="r" b="b" t="t" l="l"/>
            <a:pathLst>
              <a:path h="1098007" w="3112906">
                <a:moveTo>
                  <a:pt x="0" y="1098007"/>
                </a:moveTo>
                <a:lnTo>
                  <a:pt x="3112905" y="1098007"/>
                </a:lnTo>
                <a:lnTo>
                  <a:pt x="3112905" y="0"/>
                </a:lnTo>
                <a:lnTo>
                  <a:pt x="0" y="0"/>
                </a:lnTo>
                <a:lnTo>
                  <a:pt x="0" y="1098007"/>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9" id="9"/>
          <p:cNvSpPr/>
          <p:nvPr/>
        </p:nvSpPr>
        <p:spPr>
          <a:xfrm flipH="false" flipV="false" rot="-7839734">
            <a:off x="-54245" y="-786179"/>
            <a:ext cx="2165890" cy="3722624"/>
          </a:xfrm>
          <a:custGeom>
            <a:avLst/>
            <a:gdLst/>
            <a:ahLst/>
            <a:cxnLst/>
            <a:rect r="r" b="b" t="t" l="l"/>
            <a:pathLst>
              <a:path h="3722624" w="2165890">
                <a:moveTo>
                  <a:pt x="0" y="0"/>
                </a:moveTo>
                <a:lnTo>
                  <a:pt x="2165890" y="0"/>
                </a:lnTo>
                <a:lnTo>
                  <a:pt x="2165890" y="3722623"/>
                </a:lnTo>
                <a:lnTo>
                  <a:pt x="0" y="3722623"/>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TextBox 10" id="10"/>
          <p:cNvSpPr txBox="true"/>
          <p:nvPr/>
        </p:nvSpPr>
        <p:spPr>
          <a:xfrm rot="0">
            <a:off x="3280375" y="524277"/>
            <a:ext cx="13008274" cy="1158860"/>
          </a:xfrm>
          <a:prstGeom prst="rect">
            <a:avLst/>
          </a:prstGeom>
        </p:spPr>
        <p:txBody>
          <a:bodyPr anchor="t" rtlCol="false" tIns="0" lIns="0" bIns="0" rIns="0">
            <a:spAutoFit/>
          </a:bodyPr>
          <a:lstStyle/>
          <a:p>
            <a:pPr algn="ctr">
              <a:lnSpc>
                <a:spcPts val="8800"/>
              </a:lnSpc>
            </a:pPr>
            <a:r>
              <a:rPr lang="en-US" sz="8000" spc="-336">
                <a:solidFill>
                  <a:srgbClr val="5354D1"/>
                </a:solidFill>
                <a:latin typeface="Lilita One"/>
                <a:ea typeface="Lilita One"/>
                <a:cs typeface="Lilita One"/>
                <a:sym typeface="Lilita One"/>
              </a:rPr>
              <a:t>Small VS Large Schools</a:t>
            </a:r>
          </a:p>
        </p:txBody>
      </p:sp>
      <p:sp>
        <p:nvSpPr>
          <p:cNvPr name="TextBox 11" id="11"/>
          <p:cNvSpPr txBox="true"/>
          <p:nvPr/>
        </p:nvSpPr>
        <p:spPr>
          <a:xfrm rot="0">
            <a:off x="1822480" y="3311691"/>
            <a:ext cx="15924063" cy="5179915"/>
          </a:xfrm>
          <a:prstGeom prst="rect">
            <a:avLst/>
          </a:prstGeom>
        </p:spPr>
        <p:txBody>
          <a:bodyPr anchor="t" rtlCol="false" tIns="0" lIns="0" bIns="0" rIns="0">
            <a:spAutoFit/>
          </a:bodyPr>
          <a:lstStyle/>
          <a:p>
            <a:pPr algn="just">
              <a:lnSpc>
                <a:spcPts val="3219"/>
              </a:lnSpc>
            </a:pPr>
            <a:r>
              <a:rPr lang="en-US" sz="2299" spc="-114">
                <a:solidFill>
                  <a:srgbClr val="120D10"/>
                </a:solidFill>
                <a:latin typeface="TT Fors"/>
                <a:ea typeface="TT Fors"/>
                <a:cs typeface="TT Fors"/>
                <a:sym typeface="TT Fors"/>
              </a:rPr>
              <a:t>These sources emphasise the social and academic benefits of an intimate learning environment within small schools. </a:t>
            </a:r>
          </a:p>
          <a:p>
            <a:pPr algn="just">
              <a:lnSpc>
                <a:spcPts val="3219"/>
              </a:lnSpc>
            </a:pPr>
            <a:r>
              <a:rPr lang="en-US" sz="2299" spc="-114">
                <a:solidFill>
                  <a:srgbClr val="120D10"/>
                </a:solidFill>
                <a:latin typeface="TT Fors"/>
                <a:ea typeface="TT Fors"/>
                <a:cs typeface="TT Fors"/>
                <a:sym typeface="TT Fors"/>
              </a:rPr>
              <a:t>According to HSE (2022) smaller schools help with the following Stronger Relationships: Smaller settings allow for more teacher to student relationships, which are critical for building trust and student confidence. </a:t>
            </a:r>
            <a:r>
              <a:rPr lang="en-US" sz="2299" spc="-114">
                <a:solidFill>
                  <a:srgbClr val="120D10"/>
                </a:solidFill>
                <a:latin typeface="TT Fors"/>
                <a:ea typeface="TT Fors"/>
                <a:cs typeface="TT Fors"/>
                <a:sym typeface="TT Fors"/>
              </a:rPr>
              <a:t>Inclusivity: These environments are frequently more inclusive for shy students or those with special educational needs. Improved Outcomes: The positives some have found with smaller educational school and their superior test results, as teachers can address learning gaps early and provide frequent, high-quality feedback (HSE, 2022).</a:t>
            </a:r>
          </a:p>
          <a:p>
            <a:pPr algn="just">
              <a:lnSpc>
                <a:spcPts val="3220"/>
              </a:lnSpc>
            </a:pPr>
          </a:p>
          <a:p>
            <a:pPr algn="just">
              <a:lnSpc>
                <a:spcPts val="3220"/>
              </a:lnSpc>
            </a:pPr>
            <a:r>
              <a:rPr lang="en-US" sz="2300" spc="-115">
                <a:solidFill>
                  <a:srgbClr val="120D10"/>
                </a:solidFill>
                <a:latin typeface="TT Fors"/>
                <a:ea typeface="TT Fors"/>
                <a:cs typeface="TT Fors"/>
                <a:sym typeface="TT Fors"/>
              </a:rPr>
              <a:t>According to Sullivan (2024) there were a few disadvantages of small schools within education. Funding Challenges: Most schools are funded per-pupil. With fewer students, small schools have less financial support to be able to have facility upgrades, modern technology, and to meet competitive staff salaries.</a:t>
            </a:r>
            <a:r>
              <a:rPr lang="en-US" sz="2300" spc="-115">
                <a:solidFill>
                  <a:srgbClr val="120D10"/>
                </a:solidFill>
                <a:latin typeface="TT Fors"/>
                <a:ea typeface="TT Fors"/>
                <a:cs typeface="TT Fors"/>
                <a:sym typeface="TT Fors"/>
              </a:rPr>
              <a:t>Mixed-Age Classes: Due to small numbers, schools may combine classes so that they are mixed in age and levels. This requires teachers to manage different developmental stages and educational targets.</a:t>
            </a:r>
          </a:p>
          <a:p>
            <a:pPr algn="just">
              <a:lnSpc>
                <a:spcPts val="3220"/>
              </a:lnSpc>
            </a:pPr>
            <a:r>
              <a:rPr lang="en-US" sz="2300" spc="-115">
                <a:solidFill>
                  <a:srgbClr val="120D10"/>
                </a:solidFill>
                <a:latin typeface="TT Fors"/>
                <a:ea typeface="TT Fors"/>
                <a:cs typeface="TT Fors"/>
                <a:sym typeface="TT Fors"/>
              </a:rPr>
              <a:t>Curriculum Breadth: Smaller schools often have fewer staff, which can effect the variety of different subjects, foreign languages, advanced placements available to students within that school (Sullivan, 2024).</a:t>
            </a:r>
          </a:p>
        </p:txBody>
      </p:sp>
      <p:sp>
        <p:nvSpPr>
          <p:cNvPr name="TextBox 12" id="12"/>
          <p:cNvSpPr txBox="true"/>
          <p:nvPr/>
        </p:nvSpPr>
        <p:spPr>
          <a:xfrm rot="0">
            <a:off x="7154700" y="1733841"/>
            <a:ext cx="4572000" cy="533400"/>
          </a:xfrm>
          <a:prstGeom prst="rect">
            <a:avLst/>
          </a:prstGeom>
        </p:spPr>
        <p:txBody>
          <a:bodyPr anchor="t" rtlCol="false" tIns="0" lIns="0" bIns="0" rIns="0">
            <a:spAutoFit/>
          </a:bodyPr>
          <a:lstStyle/>
          <a:p>
            <a:pPr algn="ctr">
              <a:lnSpc>
                <a:spcPts val="4200"/>
              </a:lnSpc>
            </a:pPr>
            <a:r>
              <a:rPr lang="en-US" sz="3000" spc="-126">
                <a:solidFill>
                  <a:srgbClr val="120D10"/>
                </a:solidFill>
                <a:latin typeface="Lilita One"/>
                <a:ea typeface="Lilita One"/>
                <a:cs typeface="Lilita One"/>
                <a:sym typeface="Lilita One"/>
              </a:rPr>
              <a:t>SMALL SCHOOLS</a:t>
            </a:r>
          </a:p>
        </p:txBody>
      </p:sp>
      <p:sp>
        <p:nvSpPr>
          <p:cNvPr name="Freeform 13" id="13"/>
          <p:cNvSpPr/>
          <p:nvPr/>
        </p:nvSpPr>
        <p:spPr>
          <a:xfrm flipH="false" flipV="false" rot="-3363898">
            <a:off x="1773497" y="1589541"/>
            <a:ext cx="1030958" cy="898201"/>
          </a:xfrm>
          <a:custGeom>
            <a:avLst/>
            <a:gdLst/>
            <a:ahLst/>
            <a:cxnLst/>
            <a:rect r="r" b="b" t="t" l="l"/>
            <a:pathLst>
              <a:path h="898201" w="1030958">
                <a:moveTo>
                  <a:pt x="0" y="0"/>
                </a:moveTo>
                <a:lnTo>
                  <a:pt x="1030958" y="0"/>
                </a:lnTo>
                <a:lnTo>
                  <a:pt x="1030958" y="898201"/>
                </a:lnTo>
                <a:lnTo>
                  <a:pt x="0" y="898201"/>
                </a:lnTo>
                <a:lnTo>
                  <a:pt x="0" y="0"/>
                </a:lnTo>
                <a:close/>
              </a:path>
            </a:pathLst>
          </a:custGeom>
          <a:blipFill>
            <a:blip r:embed="rId11">
              <a:extLst>
                <a:ext uri="{96DAC541-7B7A-43D3-8B79-37D633B846F1}">
                  <asvg:svgBlip xmlns:asvg="http://schemas.microsoft.com/office/drawing/2016/SVG/main" r:embed="rId12"/>
                </a:ext>
              </a:extLst>
            </a:blip>
            <a:stretch>
              <a:fillRect l="-103785" t="0" r="0" b="-128377"/>
            </a:stretch>
          </a:blipFill>
        </p:spPr>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0">
            <a:off x="-672149" y="3349791"/>
            <a:ext cx="1997548" cy="2057400"/>
          </a:xfrm>
          <a:custGeom>
            <a:avLst/>
            <a:gdLst/>
            <a:ahLst/>
            <a:cxnLst/>
            <a:rect r="r" b="b" t="t" l="l"/>
            <a:pathLst>
              <a:path h="2057400" w="1997548">
                <a:moveTo>
                  <a:pt x="0" y="0"/>
                </a:moveTo>
                <a:lnTo>
                  <a:pt x="1997549" y="0"/>
                </a:lnTo>
                <a:lnTo>
                  <a:pt x="1997549" y="2057400"/>
                </a:lnTo>
                <a:lnTo>
                  <a:pt x="0" y="20574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4" id="4"/>
          <p:cNvGrpSpPr/>
          <p:nvPr/>
        </p:nvGrpSpPr>
        <p:grpSpPr>
          <a:xfrm rot="0">
            <a:off x="1325400" y="2577382"/>
            <a:ext cx="16440170" cy="7228351"/>
            <a:chOff x="0" y="0"/>
            <a:chExt cx="4329921" cy="1903763"/>
          </a:xfrm>
        </p:grpSpPr>
        <p:sp>
          <p:nvSpPr>
            <p:cNvPr name="Freeform 5" id="5"/>
            <p:cNvSpPr/>
            <p:nvPr/>
          </p:nvSpPr>
          <p:spPr>
            <a:xfrm flipH="false" flipV="false" rot="0">
              <a:off x="0" y="0"/>
              <a:ext cx="4329921" cy="1903763"/>
            </a:xfrm>
            <a:custGeom>
              <a:avLst/>
              <a:gdLst/>
              <a:ahLst/>
              <a:cxnLst/>
              <a:rect r="r" b="b" t="t" l="l"/>
              <a:pathLst>
                <a:path h="1903763" w="4329921">
                  <a:moveTo>
                    <a:pt x="9418" y="0"/>
                  </a:moveTo>
                  <a:lnTo>
                    <a:pt x="4320503" y="0"/>
                  </a:lnTo>
                  <a:cubicBezTo>
                    <a:pt x="4323001" y="0"/>
                    <a:pt x="4325396" y="992"/>
                    <a:pt x="4327163" y="2759"/>
                  </a:cubicBezTo>
                  <a:cubicBezTo>
                    <a:pt x="4328929" y="4525"/>
                    <a:pt x="4329921" y="6920"/>
                    <a:pt x="4329921" y="9418"/>
                  </a:cubicBezTo>
                  <a:lnTo>
                    <a:pt x="4329921" y="1894345"/>
                  </a:lnTo>
                  <a:cubicBezTo>
                    <a:pt x="4329921" y="1899546"/>
                    <a:pt x="4325705" y="1903763"/>
                    <a:pt x="4320503" y="1903763"/>
                  </a:cubicBezTo>
                  <a:lnTo>
                    <a:pt x="9418" y="1903763"/>
                  </a:lnTo>
                  <a:cubicBezTo>
                    <a:pt x="4217" y="1903763"/>
                    <a:pt x="0" y="1899546"/>
                    <a:pt x="0" y="1894345"/>
                  </a:cubicBezTo>
                  <a:lnTo>
                    <a:pt x="0" y="9418"/>
                  </a:lnTo>
                  <a:cubicBezTo>
                    <a:pt x="0" y="6920"/>
                    <a:pt x="992" y="4525"/>
                    <a:pt x="2759" y="2759"/>
                  </a:cubicBezTo>
                  <a:cubicBezTo>
                    <a:pt x="4525" y="992"/>
                    <a:pt x="6920" y="0"/>
                    <a:pt x="9418" y="0"/>
                  </a:cubicBezTo>
                  <a:close/>
                </a:path>
              </a:pathLst>
            </a:custGeom>
            <a:solidFill>
              <a:srgbClr val="FFFFFF"/>
            </a:solidFill>
            <a:ln w="47625" cap="sq">
              <a:solidFill>
                <a:srgbClr val="000000"/>
              </a:solidFill>
              <a:prstDash val="solid"/>
              <a:miter/>
            </a:ln>
          </p:spPr>
        </p:sp>
        <p:sp>
          <p:nvSpPr>
            <p:cNvPr name="TextBox 6" id="6"/>
            <p:cNvSpPr txBox="true"/>
            <p:nvPr/>
          </p:nvSpPr>
          <p:spPr>
            <a:xfrm>
              <a:off x="0" y="-47625"/>
              <a:ext cx="4329921" cy="1951388"/>
            </a:xfrm>
            <a:prstGeom prst="rect">
              <a:avLst/>
            </a:prstGeom>
          </p:spPr>
          <p:txBody>
            <a:bodyPr anchor="ctr" rtlCol="false" tIns="50800" lIns="50800" bIns="50800" rIns="50800"/>
            <a:lstStyle/>
            <a:p>
              <a:pPr algn="ctr">
                <a:lnSpc>
                  <a:spcPts val="3640"/>
                </a:lnSpc>
              </a:pPr>
            </a:p>
          </p:txBody>
        </p:sp>
      </p:grpSp>
      <p:sp>
        <p:nvSpPr>
          <p:cNvPr name="Freeform 7" id="7"/>
          <p:cNvSpPr/>
          <p:nvPr/>
        </p:nvSpPr>
        <p:spPr>
          <a:xfrm flipH="false" flipV="false" rot="-4568179">
            <a:off x="17175724" y="7365540"/>
            <a:ext cx="3438645" cy="2838445"/>
          </a:xfrm>
          <a:custGeom>
            <a:avLst/>
            <a:gdLst/>
            <a:ahLst/>
            <a:cxnLst/>
            <a:rect r="r" b="b" t="t" l="l"/>
            <a:pathLst>
              <a:path h="2838445" w="3438645">
                <a:moveTo>
                  <a:pt x="0" y="0"/>
                </a:moveTo>
                <a:lnTo>
                  <a:pt x="3438645" y="0"/>
                </a:lnTo>
                <a:lnTo>
                  <a:pt x="3438645" y="2838445"/>
                </a:lnTo>
                <a:lnTo>
                  <a:pt x="0" y="2838445"/>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8" id="8"/>
          <p:cNvSpPr/>
          <p:nvPr/>
        </p:nvSpPr>
        <p:spPr>
          <a:xfrm flipH="false" flipV="false" rot="-7839734">
            <a:off x="-54245" y="-786179"/>
            <a:ext cx="2165890" cy="3722624"/>
          </a:xfrm>
          <a:custGeom>
            <a:avLst/>
            <a:gdLst/>
            <a:ahLst/>
            <a:cxnLst/>
            <a:rect r="r" b="b" t="t" l="l"/>
            <a:pathLst>
              <a:path h="3722624" w="2165890">
                <a:moveTo>
                  <a:pt x="0" y="0"/>
                </a:moveTo>
                <a:lnTo>
                  <a:pt x="2165890" y="0"/>
                </a:lnTo>
                <a:lnTo>
                  <a:pt x="2165890" y="3722623"/>
                </a:lnTo>
                <a:lnTo>
                  <a:pt x="0" y="3722623"/>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9" id="9"/>
          <p:cNvSpPr txBox="true"/>
          <p:nvPr/>
        </p:nvSpPr>
        <p:spPr>
          <a:xfrm rot="0">
            <a:off x="3280375" y="524277"/>
            <a:ext cx="13008274" cy="1158860"/>
          </a:xfrm>
          <a:prstGeom prst="rect">
            <a:avLst/>
          </a:prstGeom>
        </p:spPr>
        <p:txBody>
          <a:bodyPr anchor="t" rtlCol="false" tIns="0" lIns="0" bIns="0" rIns="0">
            <a:spAutoFit/>
          </a:bodyPr>
          <a:lstStyle/>
          <a:p>
            <a:pPr algn="ctr">
              <a:lnSpc>
                <a:spcPts val="8800"/>
              </a:lnSpc>
            </a:pPr>
            <a:r>
              <a:rPr lang="en-US" sz="8000" spc="-336">
                <a:solidFill>
                  <a:srgbClr val="000000"/>
                </a:solidFill>
                <a:latin typeface="Lilita One"/>
                <a:ea typeface="Lilita One"/>
                <a:cs typeface="Lilita One"/>
                <a:sym typeface="Lilita One"/>
              </a:rPr>
              <a:t>Small VS Large Schools</a:t>
            </a:r>
          </a:p>
        </p:txBody>
      </p:sp>
      <p:sp>
        <p:nvSpPr>
          <p:cNvPr name="TextBox 10" id="10"/>
          <p:cNvSpPr txBox="true"/>
          <p:nvPr/>
        </p:nvSpPr>
        <p:spPr>
          <a:xfrm rot="0">
            <a:off x="1628603" y="2802756"/>
            <a:ext cx="15924063" cy="6379969"/>
          </a:xfrm>
          <a:prstGeom prst="rect">
            <a:avLst/>
          </a:prstGeom>
        </p:spPr>
        <p:txBody>
          <a:bodyPr anchor="t" rtlCol="false" tIns="0" lIns="0" bIns="0" rIns="0">
            <a:spAutoFit/>
          </a:bodyPr>
          <a:lstStyle/>
          <a:p>
            <a:pPr algn="l">
              <a:lnSpc>
                <a:spcPts val="3219"/>
              </a:lnSpc>
            </a:pPr>
            <a:r>
              <a:rPr lang="en-US" sz="2299" spc="-114">
                <a:solidFill>
                  <a:srgbClr val="000000"/>
                </a:solidFill>
                <a:latin typeface="TT Fors"/>
                <a:ea typeface="TT Fors"/>
                <a:cs typeface="TT Fors"/>
                <a:sym typeface="TT Fors"/>
              </a:rPr>
              <a:t>According to ImpactTeachers (2014) main advantages of a large school in education include a wider variety of academic courses and extracurricular activities (clubs, sports, arts), along with more diverse peers and resources. Specialised Staff: More teachers allow for greater faculty specialisation in different subjects. </a:t>
            </a:r>
            <a:r>
              <a:rPr lang="en-US" sz="2299" spc="-114">
                <a:solidFill>
                  <a:srgbClr val="000000"/>
                </a:solidFill>
                <a:latin typeface="TT Fors"/>
                <a:ea typeface="TT Fors"/>
                <a:cs typeface="TT Fors"/>
                <a:sym typeface="TT Fors"/>
              </a:rPr>
              <a:t>Social Diversity: Allows a broader range of students, perspectives, backgrounds, and social events. Less Personal Attention: Can sometimes feel overwhelming for some students, with less one-on-one time with teachers. Exposure to Different Styles: Learning alongside and from a wider variety of student and teaching styles. Learning from your peers as well as your teachers within education (ImpactTeachers, 2014).</a:t>
            </a:r>
          </a:p>
          <a:p>
            <a:pPr algn="l">
              <a:lnSpc>
                <a:spcPts val="3219"/>
              </a:lnSpc>
            </a:pPr>
          </a:p>
          <a:p>
            <a:pPr algn="l">
              <a:lnSpc>
                <a:spcPts val="3219"/>
              </a:lnSpc>
            </a:pPr>
          </a:p>
          <a:p>
            <a:pPr algn="l">
              <a:lnSpc>
                <a:spcPts val="3219"/>
              </a:lnSpc>
            </a:pPr>
            <a:r>
              <a:rPr lang="en-US" sz="2299" spc="-114">
                <a:solidFill>
                  <a:srgbClr val="000000"/>
                </a:solidFill>
                <a:latin typeface="TT Fors"/>
                <a:ea typeface="TT Fors"/>
                <a:cs typeface="TT Fors"/>
                <a:sym typeface="TT Fors"/>
              </a:rPr>
              <a:t>Ballard (2022) claims there can be disadvantages of attending a larger school as well as positives. Less flexibility The bigger number of students and harder challenges can limit a teacher's ability to use a variety of flexible and interactive teaching styles. </a:t>
            </a:r>
            <a:r>
              <a:rPr lang="en-US" sz="2299" spc="-114">
                <a:solidFill>
                  <a:srgbClr val="000000"/>
                </a:solidFill>
                <a:latin typeface="TT Fors"/>
                <a:ea typeface="TT Fors"/>
                <a:cs typeface="TT Fors"/>
                <a:sym typeface="TT Fors"/>
              </a:rPr>
              <a:t>Large class sizes can make good discussions difficult with so many different opinions within the classroom. </a:t>
            </a:r>
            <a:r>
              <a:rPr lang="en-US" sz="2299" spc="-114">
                <a:solidFill>
                  <a:srgbClr val="000000"/>
                </a:solidFill>
                <a:latin typeface="TT Fors"/>
                <a:ea typeface="TT Fors"/>
                <a:cs typeface="TT Fors"/>
                <a:sym typeface="TT Fors"/>
              </a:rPr>
              <a:t>Behaviour issues increase with class size, with there being so many different personalities in one room with less teacher attention (Ballard, 2022). </a:t>
            </a:r>
          </a:p>
          <a:p>
            <a:pPr algn="l">
              <a:lnSpc>
                <a:spcPts val="3219"/>
              </a:lnSpc>
            </a:pPr>
          </a:p>
          <a:p>
            <a:pPr algn="l">
              <a:lnSpc>
                <a:spcPts val="3219"/>
              </a:lnSpc>
            </a:pPr>
            <a:r>
              <a:rPr lang="en-US" sz="2299" spc="-114">
                <a:solidFill>
                  <a:srgbClr val="000000"/>
                </a:solidFill>
                <a:latin typeface="TT Fors"/>
                <a:ea typeface="TT Fors"/>
                <a:cs typeface="TT Fors"/>
                <a:sym typeface="TT Fors"/>
              </a:rPr>
              <a:t>This is a contested issue within education because there is no better school size. Each school reflects different educational values. These choices shape student experiences, fairness, and the long term direction of public education, (Newman et al. , 2006).</a:t>
            </a:r>
          </a:p>
          <a:p>
            <a:pPr algn="l">
              <a:lnSpc>
                <a:spcPts val="3219"/>
              </a:lnSpc>
            </a:pPr>
          </a:p>
        </p:txBody>
      </p:sp>
      <p:sp>
        <p:nvSpPr>
          <p:cNvPr name="TextBox 11" id="11"/>
          <p:cNvSpPr txBox="true"/>
          <p:nvPr/>
        </p:nvSpPr>
        <p:spPr>
          <a:xfrm rot="0">
            <a:off x="7154700" y="1733841"/>
            <a:ext cx="4572000" cy="533400"/>
          </a:xfrm>
          <a:prstGeom prst="rect">
            <a:avLst/>
          </a:prstGeom>
        </p:spPr>
        <p:txBody>
          <a:bodyPr anchor="t" rtlCol="false" tIns="0" lIns="0" bIns="0" rIns="0">
            <a:spAutoFit/>
          </a:bodyPr>
          <a:lstStyle/>
          <a:p>
            <a:pPr algn="ctr">
              <a:lnSpc>
                <a:spcPts val="4200"/>
              </a:lnSpc>
            </a:pPr>
            <a:r>
              <a:rPr lang="en-US" sz="3000" spc="-126">
                <a:solidFill>
                  <a:srgbClr val="000000"/>
                </a:solidFill>
                <a:latin typeface="Lilita One"/>
                <a:ea typeface="Lilita One"/>
                <a:cs typeface="Lilita One"/>
                <a:sym typeface="Lilita One"/>
              </a:rPr>
              <a:t>LARGE SCHOOLS</a:t>
            </a:r>
          </a:p>
        </p:txBody>
      </p:sp>
      <p:sp>
        <p:nvSpPr>
          <p:cNvPr name="Freeform 12" id="12"/>
          <p:cNvSpPr/>
          <p:nvPr/>
        </p:nvSpPr>
        <p:spPr>
          <a:xfrm flipH="false" flipV="false" rot="-3363898">
            <a:off x="1773497" y="1589541"/>
            <a:ext cx="1030958" cy="898201"/>
          </a:xfrm>
          <a:custGeom>
            <a:avLst/>
            <a:gdLst/>
            <a:ahLst/>
            <a:cxnLst/>
            <a:rect r="r" b="b" t="t" l="l"/>
            <a:pathLst>
              <a:path h="898201" w="1030958">
                <a:moveTo>
                  <a:pt x="0" y="0"/>
                </a:moveTo>
                <a:lnTo>
                  <a:pt x="1030958" y="0"/>
                </a:lnTo>
                <a:lnTo>
                  <a:pt x="1030958" y="898201"/>
                </a:lnTo>
                <a:lnTo>
                  <a:pt x="0" y="898201"/>
                </a:lnTo>
                <a:lnTo>
                  <a:pt x="0" y="0"/>
                </a:lnTo>
                <a:close/>
              </a:path>
            </a:pathLst>
          </a:custGeom>
          <a:blipFill>
            <a:blip r:embed="rId9">
              <a:extLst>
                <a:ext uri="{96DAC541-7B7A-43D3-8B79-37D633B846F1}">
                  <asvg:svgBlip xmlns:asvg="http://schemas.microsoft.com/office/drawing/2016/SVG/main" r:embed="rId10"/>
                </a:ext>
              </a:extLst>
            </a:blip>
            <a:stretch>
              <a:fillRect l="-103785" t="0" r="0" b="-128377"/>
            </a:stretch>
          </a:blipFill>
        </p:spPr>
      </p:sp>
      <p:sp>
        <p:nvSpPr>
          <p:cNvPr name="Freeform 13" id="13"/>
          <p:cNvSpPr/>
          <p:nvPr/>
        </p:nvSpPr>
        <p:spPr>
          <a:xfrm flipH="true" flipV="true" rot="-3363898">
            <a:off x="16589718" y="5064067"/>
            <a:ext cx="1030958" cy="898201"/>
          </a:xfrm>
          <a:custGeom>
            <a:avLst/>
            <a:gdLst/>
            <a:ahLst/>
            <a:cxnLst/>
            <a:rect r="r" b="b" t="t" l="l"/>
            <a:pathLst>
              <a:path h="898201" w="1030958">
                <a:moveTo>
                  <a:pt x="1030958" y="898201"/>
                </a:moveTo>
                <a:lnTo>
                  <a:pt x="0" y="898201"/>
                </a:lnTo>
                <a:lnTo>
                  <a:pt x="0" y="0"/>
                </a:lnTo>
                <a:lnTo>
                  <a:pt x="1030958" y="0"/>
                </a:lnTo>
                <a:lnTo>
                  <a:pt x="1030958" y="898201"/>
                </a:lnTo>
                <a:close/>
              </a:path>
            </a:pathLst>
          </a:custGeom>
          <a:blipFill>
            <a:blip r:embed="rId11">
              <a:extLst>
                <a:ext uri="{96DAC541-7B7A-43D3-8B79-37D633B846F1}">
                  <asvg:svgBlip xmlns:asvg="http://schemas.microsoft.com/office/drawing/2016/SVG/main" r:embed="rId12"/>
                </a:ext>
              </a:extLst>
            </a:blip>
            <a:stretch>
              <a:fillRect l="-103785" t="0" r="0" b="-128377"/>
            </a:stretch>
          </a:blipFill>
        </p:spPr>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0">
            <a:off x="-672149" y="3349791"/>
            <a:ext cx="1997548" cy="2057400"/>
          </a:xfrm>
          <a:custGeom>
            <a:avLst/>
            <a:gdLst/>
            <a:ahLst/>
            <a:cxnLst/>
            <a:rect r="r" b="b" t="t" l="l"/>
            <a:pathLst>
              <a:path h="2057400" w="1997548">
                <a:moveTo>
                  <a:pt x="0" y="0"/>
                </a:moveTo>
                <a:lnTo>
                  <a:pt x="1997549" y="0"/>
                </a:lnTo>
                <a:lnTo>
                  <a:pt x="1997549" y="2057400"/>
                </a:lnTo>
                <a:lnTo>
                  <a:pt x="0" y="20574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4" id="4"/>
          <p:cNvGrpSpPr/>
          <p:nvPr/>
        </p:nvGrpSpPr>
        <p:grpSpPr>
          <a:xfrm rot="0">
            <a:off x="1030331" y="2501096"/>
            <a:ext cx="17049799" cy="7051312"/>
            <a:chOff x="0" y="0"/>
            <a:chExt cx="4490482" cy="1857136"/>
          </a:xfrm>
        </p:grpSpPr>
        <p:sp>
          <p:nvSpPr>
            <p:cNvPr name="Freeform 5" id="5"/>
            <p:cNvSpPr/>
            <p:nvPr/>
          </p:nvSpPr>
          <p:spPr>
            <a:xfrm flipH="false" flipV="false" rot="0">
              <a:off x="0" y="0"/>
              <a:ext cx="4490482" cy="1857136"/>
            </a:xfrm>
            <a:custGeom>
              <a:avLst/>
              <a:gdLst/>
              <a:ahLst/>
              <a:cxnLst/>
              <a:rect r="r" b="b" t="t" l="l"/>
              <a:pathLst>
                <a:path h="1857136" w="4490482">
                  <a:moveTo>
                    <a:pt x="9082" y="0"/>
                  </a:moveTo>
                  <a:lnTo>
                    <a:pt x="4481400" y="0"/>
                  </a:lnTo>
                  <a:cubicBezTo>
                    <a:pt x="4483809" y="0"/>
                    <a:pt x="4486119" y="957"/>
                    <a:pt x="4487822" y="2660"/>
                  </a:cubicBezTo>
                  <a:cubicBezTo>
                    <a:pt x="4489525" y="4363"/>
                    <a:pt x="4490482" y="6673"/>
                    <a:pt x="4490482" y="9082"/>
                  </a:cubicBezTo>
                  <a:lnTo>
                    <a:pt x="4490482" y="1848054"/>
                  </a:lnTo>
                  <a:cubicBezTo>
                    <a:pt x="4490482" y="1850463"/>
                    <a:pt x="4489525" y="1852773"/>
                    <a:pt x="4487822" y="1854476"/>
                  </a:cubicBezTo>
                  <a:cubicBezTo>
                    <a:pt x="4486119" y="1856179"/>
                    <a:pt x="4483809" y="1857136"/>
                    <a:pt x="4481400" y="1857136"/>
                  </a:cubicBezTo>
                  <a:lnTo>
                    <a:pt x="9082" y="1857136"/>
                  </a:lnTo>
                  <a:cubicBezTo>
                    <a:pt x="6673" y="1857136"/>
                    <a:pt x="4363" y="1856179"/>
                    <a:pt x="2660" y="1854476"/>
                  </a:cubicBezTo>
                  <a:cubicBezTo>
                    <a:pt x="957" y="1852773"/>
                    <a:pt x="0" y="1850463"/>
                    <a:pt x="0" y="1848054"/>
                  </a:cubicBezTo>
                  <a:lnTo>
                    <a:pt x="0" y="9082"/>
                  </a:lnTo>
                  <a:cubicBezTo>
                    <a:pt x="0" y="6673"/>
                    <a:pt x="957" y="4363"/>
                    <a:pt x="2660" y="2660"/>
                  </a:cubicBezTo>
                  <a:cubicBezTo>
                    <a:pt x="4363" y="957"/>
                    <a:pt x="6673" y="0"/>
                    <a:pt x="9082" y="0"/>
                  </a:cubicBezTo>
                  <a:close/>
                </a:path>
              </a:pathLst>
            </a:custGeom>
            <a:solidFill>
              <a:srgbClr val="FFFFFF"/>
            </a:solidFill>
            <a:ln w="47625" cap="sq">
              <a:solidFill>
                <a:srgbClr val="000000"/>
              </a:solidFill>
              <a:prstDash val="solid"/>
              <a:miter/>
            </a:ln>
          </p:spPr>
        </p:sp>
        <p:sp>
          <p:nvSpPr>
            <p:cNvPr name="TextBox 6" id="6"/>
            <p:cNvSpPr txBox="true"/>
            <p:nvPr/>
          </p:nvSpPr>
          <p:spPr>
            <a:xfrm>
              <a:off x="0" y="-38100"/>
              <a:ext cx="4490482" cy="1895236"/>
            </a:xfrm>
            <a:prstGeom prst="rect">
              <a:avLst/>
            </a:prstGeom>
          </p:spPr>
          <p:txBody>
            <a:bodyPr anchor="ctr" rtlCol="false" tIns="50800" lIns="50800" bIns="50800" rIns="50800"/>
            <a:lstStyle/>
            <a:p>
              <a:pPr algn="l">
                <a:lnSpc>
                  <a:spcPts val="3360"/>
                </a:lnSpc>
              </a:pPr>
              <a:r>
                <a:rPr lang="en-US" sz="2400" spc="-120">
                  <a:solidFill>
                    <a:srgbClr val="000000"/>
                  </a:solidFill>
                  <a:latin typeface="TT Fors"/>
                  <a:ea typeface="TT Fors"/>
                  <a:cs typeface="TT Fors"/>
                  <a:sym typeface="TT Fors"/>
                </a:rPr>
                <a:t>The small vs. large school debate started in the early 20th century and has been continuing through until now due to the issue, School consolidation movements, Civil rights and equity reforms, The Small Schools Movement, Modern accountability policies.  Linking school size to broader questions about what education should prioritise makes it a lasting and contested issue in public education, (The Small Schools Debate, 2006).</a:t>
              </a:r>
            </a:p>
            <a:p>
              <a:pPr algn="l">
                <a:lnSpc>
                  <a:spcPts val="3360"/>
                </a:lnSpc>
              </a:pPr>
            </a:p>
            <a:p>
              <a:pPr algn="l">
                <a:lnSpc>
                  <a:spcPts val="3360"/>
                </a:lnSpc>
              </a:pPr>
              <a:r>
                <a:rPr lang="en-US" sz="2400" spc="-120">
                  <a:solidFill>
                    <a:srgbClr val="000000"/>
                  </a:solidFill>
                  <a:latin typeface="TT Fors"/>
                  <a:ea typeface="TT Fors"/>
                  <a:cs typeface="TT Fors"/>
                  <a:sym typeface="TT Fors"/>
                </a:rPr>
                <a:t>Early 20th Century: Rise of Large Schools and Efficiency. This began in the early 1900s, during the Progressive Era. At this time school systems expanded to serve more children. Policymakers helped/took more care of larger schools because they were seen as more cost-effective and easier to manage. Then within the Mid-20th Century: Consolidation Movement, from the 1930s–1960s. Thousands of smaller schools were closed and then joint with others to create larger ones. The goal was to reduce costs and to provide access to modern facilities. 2000s–Present: Accountability and Choice Era. </a:t>
              </a:r>
              <a:r>
                <a:rPr lang="en-US" sz="2400" spc="-120">
                  <a:solidFill>
                    <a:srgbClr val="000000"/>
                  </a:solidFill>
                  <a:latin typeface="TT Fors"/>
                  <a:ea typeface="TT Fors"/>
                  <a:cs typeface="TT Fors"/>
                  <a:sym typeface="TT Fors"/>
                </a:rPr>
                <a:t>There were many more p</a:t>
              </a:r>
              <a:r>
                <a:rPr lang="en-US" sz="2400" spc="-120">
                  <a:solidFill>
                    <a:srgbClr val="000000"/>
                  </a:solidFill>
                  <a:latin typeface="TT Fors"/>
                  <a:ea typeface="TT Fors"/>
                  <a:cs typeface="TT Fors"/>
                  <a:sym typeface="TT Fors"/>
                </a:rPr>
                <a:t>olicies which had to be followed such as: No Child Left Behind (2001). Later standards-based work then moved focus onto shifted focus to test scores,efficiency and comparability. This argued for larger schools, which could more easily provide Data systems, specialised staff.  At the same time, school choice and personalised learning kept the small school argument alive (Smaller Is Better, 2026).</a:t>
              </a:r>
            </a:p>
          </p:txBody>
        </p:sp>
      </p:grpSp>
      <p:sp>
        <p:nvSpPr>
          <p:cNvPr name="Freeform 7" id="7"/>
          <p:cNvSpPr/>
          <p:nvPr/>
        </p:nvSpPr>
        <p:spPr>
          <a:xfrm flipH="false" flipV="false" rot="-7839734">
            <a:off x="-54245" y="-786179"/>
            <a:ext cx="2165890" cy="3722624"/>
          </a:xfrm>
          <a:custGeom>
            <a:avLst/>
            <a:gdLst/>
            <a:ahLst/>
            <a:cxnLst/>
            <a:rect r="r" b="b" t="t" l="l"/>
            <a:pathLst>
              <a:path h="3722624" w="2165890">
                <a:moveTo>
                  <a:pt x="0" y="0"/>
                </a:moveTo>
                <a:lnTo>
                  <a:pt x="2165890" y="0"/>
                </a:lnTo>
                <a:lnTo>
                  <a:pt x="2165890" y="3722623"/>
                </a:lnTo>
                <a:lnTo>
                  <a:pt x="0" y="372262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8" id="8"/>
          <p:cNvSpPr txBox="true"/>
          <p:nvPr/>
        </p:nvSpPr>
        <p:spPr>
          <a:xfrm rot="0">
            <a:off x="3280375" y="201391"/>
            <a:ext cx="13008274" cy="1158860"/>
          </a:xfrm>
          <a:prstGeom prst="rect">
            <a:avLst/>
          </a:prstGeom>
        </p:spPr>
        <p:txBody>
          <a:bodyPr anchor="t" rtlCol="false" tIns="0" lIns="0" bIns="0" rIns="0">
            <a:spAutoFit/>
          </a:bodyPr>
          <a:lstStyle/>
          <a:p>
            <a:pPr algn="ctr">
              <a:lnSpc>
                <a:spcPts val="8800"/>
              </a:lnSpc>
            </a:pPr>
            <a:r>
              <a:rPr lang="en-US" sz="8000" spc="-336">
                <a:solidFill>
                  <a:srgbClr val="000000"/>
                </a:solidFill>
                <a:latin typeface="Lilita One"/>
                <a:ea typeface="Lilita One"/>
                <a:cs typeface="Lilita One"/>
                <a:sym typeface="Lilita One"/>
              </a:rPr>
              <a:t>Small VS Large Schools</a:t>
            </a:r>
          </a:p>
        </p:txBody>
      </p:sp>
      <p:sp>
        <p:nvSpPr>
          <p:cNvPr name="TextBox 9" id="9"/>
          <p:cNvSpPr txBox="true"/>
          <p:nvPr/>
        </p:nvSpPr>
        <p:spPr>
          <a:xfrm rot="0">
            <a:off x="7269230" y="1505241"/>
            <a:ext cx="4572000" cy="533400"/>
          </a:xfrm>
          <a:prstGeom prst="rect">
            <a:avLst/>
          </a:prstGeom>
        </p:spPr>
        <p:txBody>
          <a:bodyPr anchor="t" rtlCol="false" tIns="0" lIns="0" bIns="0" rIns="0">
            <a:spAutoFit/>
          </a:bodyPr>
          <a:lstStyle/>
          <a:p>
            <a:pPr algn="ctr">
              <a:lnSpc>
                <a:spcPts val="4200"/>
              </a:lnSpc>
            </a:pPr>
            <a:r>
              <a:rPr lang="en-US" sz="3000" spc="-126">
                <a:solidFill>
                  <a:srgbClr val="000000"/>
                </a:solidFill>
                <a:latin typeface="Lilita One"/>
                <a:ea typeface="Lilita One"/>
                <a:cs typeface="Lilita One"/>
                <a:sym typeface="Lilita One"/>
              </a:rPr>
              <a:t>Historical Period</a:t>
            </a:r>
          </a:p>
        </p:txBody>
      </p:sp>
      <p:sp>
        <p:nvSpPr>
          <p:cNvPr name="Freeform 10" id="10"/>
          <p:cNvSpPr/>
          <p:nvPr/>
        </p:nvSpPr>
        <p:spPr>
          <a:xfrm flipH="false" flipV="false" rot="-3363898">
            <a:off x="1773497" y="1589541"/>
            <a:ext cx="1030958" cy="898201"/>
          </a:xfrm>
          <a:custGeom>
            <a:avLst/>
            <a:gdLst/>
            <a:ahLst/>
            <a:cxnLst/>
            <a:rect r="r" b="b" t="t" l="l"/>
            <a:pathLst>
              <a:path h="898201" w="1030958">
                <a:moveTo>
                  <a:pt x="0" y="0"/>
                </a:moveTo>
                <a:lnTo>
                  <a:pt x="1030958" y="0"/>
                </a:lnTo>
                <a:lnTo>
                  <a:pt x="1030958" y="898201"/>
                </a:lnTo>
                <a:lnTo>
                  <a:pt x="0" y="898201"/>
                </a:lnTo>
                <a:lnTo>
                  <a:pt x="0" y="0"/>
                </a:lnTo>
                <a:close/>
              </a:path>
            </a:pathLst>
          </a:custGeom>
          <a:blipFill>
            <a:blip r:embed="rId7">
              <a:extLst>
                <a:ext uri="{96DAC541-7B7A-43D3-8B79-37D633B846F1}">
                  <asvg:svgBlip xmlns:asvg="http://schemas.microsoft.com/office/drawing/2016/SVG/main" r:embed="rId8"/>
                </a:ext>
              </a:extLst>
            </a:blip>
            <a:stretch>
              <a:fillRect l="-103785" t="0" r="0" b="-128377"/>
            </a:stretch>
          </a:blipFill>
        </p:spPr>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0">
            <a:off x="-672149" y="3349791"/>
            <a:ext cx="1997548" cy="2057400"/>
          </a:xfrm>
          <a:custGeom>
            <a:avLst/>
            <a:gdLst/>
            <a:ahLst/>
            <a:cxnLst/>
            <a:rect r="r" b="b" t="t" l="l"/>
            <a:pathLst>
              <a:path h="2057400" w="1997548">
                <a:moveTo>
                  <a:pt x="0" y="0"/>
                </a:moveTo>
                <a:lnTo>
                  <a:pt x="1997549" y="0"/>
                </a:lnTo>
                <a:lnTo>
                  <a:pt x="1997549" y="2057400"/>
                </a:lnTo>
                <a:lnTo>
                  <a:pt x="0" y="20574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4" id="4"/>
          <p:cNvGrpSpPr/>
          <p:nvPr/>
        </p:nvGrpSpPr>
        <p:grpSpPr>
          <a:xfrm rot="0">
            <a:off x="1028700" y="2717031"/>
            <a:ext cx="17049799" cy="4964875"/>
            <a:chOff x="0" y="0"/>
            <a:chExt cx="4490482" cy="1307621"/>
          </a:xfrm>
        </p:grpSpPr>
        <p:sp>
          <p:nvSpPr>
            <p:cNvPr name="Freeform 5" id="5"/>
            <p:cNvSpPr/>
            <p:nvPr/>
          </p:nvSpPr>
          <p:spPr>
            <a:xfrm flipH="false" flipV="false" rot="0">
              <a:off x="0" y="0"/>
              <a:ext cx="4490482" cy="1307621"/>
            </a:xfrm>
            <a:custGeom>
              <a:avLst/>
              <a:gdLst/>
              <a:ahLst/>
              <a:cxnLst/>
              <a:rect r="r" b="b" t="t" l="l"/>
              <a:pathLst>
                <a:path h="1307621" w="4490482">
                  <a:moveTo>
                    <a:pt x="9082" y="0"/>
                  </a:moveTo>
                  <a:lnTo>
                    <a:pt x="4481400" y="0"/>
                  </a:lnTo>
                  <a:cubicBezTo>
                    <a:pt x="4483809" y="0"/>
                    <a:pt x="4486119" y="957"/>
                    <a:pt x="4487822" y="2660"/>
                  </a:cubicBezTo>
                  <a:cubicBezTo>
                    <a:pt x="4489525" y="4363"/>
                    <a:pt x="4490482" y="6673"/>
                    <a:pt x="4490482" y="9082"/>
                  </a:cubicBezTo>
                  <a:lnTo>
                    <a:pt x="4490482" y="1298540"/>
                  </a:lnTo>
                  <a:cubicBezTo>
                    <a:pt x="4490482" y="1300948"/>
                    <a:pt x="4489525" y="1303258"/>
                    <a:pt x="4487822" y="1304961"/>
                  </a:cubicBezTo>
                  <a:cubicBezTo>
                    <a:pt x="4486119" y="1306665"/>
                    <a:pt x="4483809" y="1307621"/>
                    <a:pt x="4481400" y="1307621"/>
                  </a:cubicBezTo>
                  <a:lnTo>
                    <a:pt x="9082" y="1307621"/>
                  </a:lnTo>
                  <a:cubicBezTo>
                    <a:pt x="6673" y="1307621"/>
                    <a:pt x="4363" y="1306665"/>
                    <a:pt x="2660" y="1304961"/>
                  </a:cubicBezTo>
                  <a:cubicBezTo>
                    <a:pt x="957" y="1303258"/>
                    <a:pt x="0" y="1300948"/>
                    <a:pt x="0" y="1298540"/>
                  </a:cubicBezTo>
                  <a:lnTo>
                    <a:pt x="0" y="9082"/>
                  </a:lnTo>
                  <a:cubicBezTo>
                    <a:pt x="0" y="6673"/>
                    <a:pt x="957" y="4363"/>
                    <a:pt x="2660" y="2660"/>
                  </a:cubicBezTo>
                  <a:cubicBezTo>
                    <a:pt x="4363" y="957"/>
                    <a:pt x="6673" y="0"/>
                    <a:pt x="9082" y="0"/>
                  </a:cubicBezTo>
                  <a:close/>
                </a:path>
              </a:pathLst>
            </a:custGeom>
            <a:solidFill>
              <a:srgbClr val="FFFFFF"/>
            </a:solidFill>
            <a:ln w="47625" cap="sq">
              <a:solidFill>
                <a:srgbClr val="000000"/>
              </a:solidFill>
              <a:prstDash val="solid"/>
              <a:miter/>
            </a:ln>
          </p:spPr>
        </p:sp>
        <p:sp>
          <p:nvSpPr>
            <p:cNvPr name="TextBox 6" id="6"/>
            <p:cNvSpPr txBox="true"/>
            <p:nvPr/>
          </p:nvSpPr>
          <p:spPr>
            <a:xfrm>
              <a:off x="0" y="-38100"/>
              <a:ext cx="4490482" cy="1345721"/>
            </a:xfrm>
            <a:prstGeom prst="rect">
              <a:avLst/>
            </a:prstGeom>
          </p:spPr>
          <p:txBody>
            <a:bodyPr anchor="ctr" rtlCol="false" tIns="50800" lIns="50800" bIns="50800" rIns="50800"/>
            <a:lstStyle/>
            <a:p>
              <a:pPr algn="l">
                <a:lnSpc>
                  <a:spcPts val="3080"/>
                </a:lnSpc>
              </a:pPr>
              <a:r>
                <a:rPr lang="en-US" sz="2200" spc="-110">
                  <a:solidFill>
                    <a:srgbClr val="000000"/>
                  </a:solidFill>
                  <a:latin typeface="TT Fors"/>
                  <a:ea typeface="TT Fors"/>
                  <a:cs typeface="TT Fors"/>
                  <a:sym typeface="TT Fors"/>
                </a:rPr>
                <a:t>The contested issue of small vs large schools links to the Curriculum for Wales due to many factors, Curriculum For Wales </a:t>
              </a:r>
              <a:r>
                <a:rPr lang="en-US" sz="2200" spc="-110">
                  <a:solidFill>
                    <a:srgbClr val="000000"/>
                  </a:solidFill>
                  <a:latin typeface="TT Fors"/>
                  <a:ea typeface="TT Fors"/>
                  <a:cs typeface="TT Fors"/>
                  <a:sym typeface="TT Fors"/>
                </a:rPr>
                <a:t>prioritises personalisation, well-being, often these get presented well within small schools. It also requires breadth, progression, and equity, which larger schools may find easier to deliver. The debate reflects the same tension that Curriculum For Wales navigates, which are personalisation vs scale, intimacy vs opportunity. Ultimately. although having this research we find out that the Curriculum for Wales does not resolve the debate either, it exposes and depends on it, making school size a meaningful and ongoing issue in Welsh education to this day and present times </a:t>
              </a:r>
            </a:p>
            <a:p>
              <a:pPr algn="l">
                <a:lnSpc>
                  <a:spcPts val="3080"/>
                </a:lnSpc>
              </a:pPr>
              <a:r>
                <a:rPr lang="en-US" sz="2200" spc="-110">
                  <a:solidFill>
                    <a:srgbClr val="000000"/>
                  </a:solidFill>
                  <a:latin typeface="TT Fors"/>
                  <a:ea typeface="TT Fors"/>
                  <a:cs typeface="TT Fors"/>
                  <a:sym typeface="TT Fors"/>
                </a:rPr>
                <a:t>(Introduction to Curriculum for Wales Guidance - Hwb, 2021).</a:t>
              </a:r>
            </a:p>
            <a:p>
              <a:pPr algn="l">
                <a:lnSpc>
                  <a:spcPts val="3080"/>
                </a:lnSpc>
              </a:pPr>
            </a:p>
            <a:p>
              <a:pPr algn="l">
                <a:lnSpc>
                  <a:spcPts val="3080"/>
                </a:lnSpc>
              </a:pPr>
              <a:r>
                <a:rPr lang="en-US" sz="2200" spc="-110">
                  <a:solidFill>
                    <a:srgbClr val="000000"/>
                  </a:solidFill>
                  <a:latin typeface="TT Fors"/>
                  <a:ea typeface="TT Fors"/>
                  <a:cs typeface="TT Fors"/>
                  <a:sym typeface="TT Fors"/>
                </a:rPr>
                <a:t>The Curriculum for Wales requires schools to offer learning across Six Areas of Learning and Experience whch get named AoLEs, Cross-curricular skills (literacy, numeracy, digital competence). This could suggest that larger schools may find it easier to offer a broad curriculum with the help of specialist staff and the facilities they have. Smaller schools, may find it harder delivering the full breadth, relying on mixed-age teaching or collaboration with other schools, (Welsh Government, 2018).</a:t>
              </a:r>
            </a:p>
          </p:txBody>
        </p:sp>
      </p:grpSp>
      <p:sp>
        <p:nvSpPr>
          <p:cNvPr name="Freeform 7" id="7"/>
          <p:cNvSpPr/>
          <p:nvPr/>
        </p:nvSpPr>
        <p:spPr>
          <a:xfrm flipH="false" flipV="false" rot="-7839734">
            <a:off x="-54245" y="-786179"/>
            <a:ext cx="2165890" cy="3722624"/>
          </a:xfrm>
          <a:custGeom>
            <a:avLst/>
            <a:gdLst/>
            <a:ahLst/>
            <a:cxnLst/>
            <a:rect r="r" b="b" t="t" l="l"/>
            <a:pathLst>
              <a:path h="3722624" w="2165890">
                <a:moveTo>
                  <a:pt x="0" y="0"/>
                </a:moveTo>
                <a:lnTo>
                  <a:pt x="2165890" y="0"/>
                </a:lnTo>
                <a:lnTo>
                  <a:pt x="2165890" y="3722623"/>
                </a:lnTo>
                <a:lnTo>
                  <a:pt x="0" y="372262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8" id="8"/>
          <p:cNvSpPr txBox="true"/>
          <p:nvPr/>
        </p:nvSpPr>
        <p:spPr>
          <a:xfrm rot="0">
            <a:off x="3280375" y="524277"/>
            <a:ext cx="13008274" cy="1158860"/>
          </a:xfrm>
          <a:prstGeom prst="rect">
            <a:avLst/>
          </a:prstGeom>
        </p:spPr>
        <p:txBody>
          <a:bodyPr anchor="t" rtlCol="false" tIns="0" lIns="0" bIns="0" rIns="0">
            <a:spAutoFit/>
          </a:bodyPr>
          <a:lstStyle/>
          <a:p>
            <a:pPr algn="ctr">
              <a:lnSpc>
                <a:spcPts val="8800"/>
              </a:lnSpc>
            </a:pPr>
            <a:r>
              <a:rPr lang="en-US" sz="8000" spc="-336">
                <a:solidFill>
                  <a:srgbClr val="000000"/>
                </a:solidFill>
                <a:latin typeface="Lilita One"/>
                <a:ea typeface="Lilita One"/>
                <a:cs typeface="Lilita One"/>
                <a:sym typeface="Lilita One"/>
              </a:rPr>
              <a:t>Small VS Large Schools</a:t>
            </a:r>
          </a:p>
        </p:txBody>
      </p:sp>
      <p:sp>
        <p:nvSpPr>
          <p:cNvPr name="TextBox 9" id="9"/>
          <p:cNvSpPr txBox="true"/>
          <p:nvPr/>
        </p:nvSpPr>
        <p:spPr>
          <a:xfrm rot="0">
            <a:off x="7077069" y="1930047"/>
            <a:ext cx="4572000" cy="533400"/>
          </a:xfrm>
          <a:prstGeom prst="rect">
            <a:avLst/>
          </a:prstGeom>
        </p:spPr>
        <p:txBody>
          <a:bodyPr anchor="t" rtlCol="false" tIns="0" lIns="0" bIns="0" rIns="0">
            <a:spAutoFit/>
          </a:bodyPr>
          <a:lstStyle/>
          <a:p>
            <a:pPr algn="ctr">
              <a:lnSpc>
                <a:spcPts val="4200"/>
              </a:lnSpc>
            </a:pPr>
            <a:r>
              <a:rPr lang="en-US" sz="3000" spc="-126">
                <a:solidFill>
                  <a:srgbClr val="000000"/>
                </a:solidFill>
                <a:latin typeface="Lilita One"/>
                <a:ea typeface="Lilita One"/>
                <a:cs typeface="Lilita One"/>
                <a:sym typeface="Lilita One"/>
              </a:rPr>
              <a:t>Curriculum For Wales </a:t>
            </a:r>
          </a:p>
        </p:txBody>
      </p:sp>
      <p:sp>
        <p:nvSpPr>
          <p:cNvPr name="Freeform 10" id="10"/>
          <p:cNvSpPr/>
          <p:nvPr/>
        </p:nvSpPr>
        <p:spPr>
          <a:xfrm flipH="false" flipV="false" rot="-3363898">
            <a:off x="1773497" y="1589541"/>
            <a:ext cx="1030958" cy="898201"/>
          </a:xfrm>
          <a:custGeom>
            <a:avLst/>
            <a:gdLst/>
            <a:ahLst/>
            <a:cxnLst/>
            <a:rect r="r" b="b" t="t" l="l"/>
            <a:pathLst>
              <a:path h="898201" w="1030958">
                <a:moveTo>
                  <a:pt x="0" y="0"/>
                </a:moveTo>
                <a:lnTo>
                  <a:pt x="1030958" y="0"/>
                </a:lnTo>
                <a:lnTo>
                  <a:pt x="1030958" y="898201"/>
                </a:lnTo>
                <a:lnTo>
                  <a:pt x="0" y="898201"/>
                </a:lnTo>
                <a:lnTo>
                  <a:pt x="0" y="0"/>
                </a:lnTo>
                <a:close/>
              </a:path>
            </a:pathLst>
          </a:custGeom>
          <a:blipFill>
            <a:blip r:embed="rId7">
              <a:extLst>
                <a:ext uri="{96DAC541-7B7A-43D3-8B79-37D633B846F1}">
                  <asvg:svgBlip xmlns:asvg="http://schemas.microsoft.com/office/drawing/2016/SVG/main" r:embed="rId8"/>
                </a:ext>
              </a:extLst>
            </a:blip>
            <a:stretch>
              <a:fillRect l="-103785" t="0" r="0" b="-128377"/>
            </a:stretch>
          </a:blipFill>
        </p:spPr>
      </p:sp>
      <p:grpSp>
        <p:nvGrpSpPr>
          <p:cNvPr name="Group 11" id="11"/>
          <p:cNvGrpSpPr/>
          <p:nvPr/>
        </p:nvGrpSpPr>
        <p:grpSpPr>
          <a:xfrm rot="0">
            <a:off x="1484836" y="7939080"/>
            <a:ext cx="16137527" cy="2180200"/>
            <a:chOff x="0" y="0"/>
            <a:chExt cx="4250213" cy="574209"/>
          </a:xfrm>
        </p:grpSpPr>
        <p:sp>
          <p:nvSpPr>
            <p:cNvPr name="Freeform 12" id="12"/>
            <p:cNvSpPr/>
            <p:nvPr/>
          </p:nvSpPr>
          <p:spPr>
            <a:xfrm flipH="false" flipV="false" rot="0">
              <a:off x="0" y="0"/>
              <a:ext cx="4250213" cy="574209"/>
            </a:xfrm>
            <a:custGeom>
              <a:avLst/>
              <a:gdLst/>
              <a:ahLst/>
              <a:cxnLst/>
              <a:rect r="r" b="b" t="t" l="l"/>
              <a:pathLst>
                <a:path h="574209" w="4250213">
                  <a:moveTo>
                    <a:pt x="9595" y="0"/>
                  </a:moveTo>
                  <a:lnTo>
                    <a:pt x="4240618" y="0"/>
                  </a:lnTo>
                  <a:cubicBezTo>
                    <a:pt x="4245917" y="0"/>
                    <a:pt x="4250213" y="4296"/>
                    <a:pt x="4250213" y="9595"/>
                  </a:cubicBezTo>
                  <a:lnTo>
                    <a:pt x="4250213" y="564614"/>
                  </a:lnTo>
                  <a:cubicBezTo>
                    <a:pt x="4250213" y="569913"/>
                    <a:pt x="4245917" y="574209"/>
                    <a:pt x="4240618" y="574209"/>
                  </a:cubicBezTo>
                  <a:lnTo>
                    <a:pt x="9595" y="574209"/>
                  </a:lnTo>
                  <a:cubicBezTo>
                    <a:pt x="4296" y="574209"/>
                    <a:pt x="0" y="569913"/>
                    <a:pt x="0" y="564614"/>
                  </a:cubicBezTo>
                  <a:lnTo>
                    <a:pt x="0" y="9595"/>
                  </a:lnTo>
                  <a:cubicBezTo>
                    <a:pt x="0" y="4296"/>
                    <a:pt x="4296" y="0"/>
                    <a:pt x="9595" y="0"/>
                  </a:cubicBezTo>
                  <a:close/>
                </a:path>
              </a:pathLst>
            </a:custGeom>
            <a:solidFill>
              <a:srgbClr val="FFFFFF"/>
            </a:solidFill>
            <a:ln w="47625" cap="sq">
              <a:solidFill>
                <a:srgbClr val="000000"/>
              </a:solidFill>
              <a:prstDash val="solid"/>
              <a:miter/>
            </a:ln>
          </p:spPr>
        </p:sp>
        <p:sp>
          <p:nvSpPr>
            <p:cNvPr name="TextBox 13" id="13"/>
            <p:cNvSpPr txBox="true"/>
            <p:nvPr/>
          </p:nvSpPr>
          <p:spPr>
            <a:xfrm>
              <a:off x="0" y="-38100"/>
              <a:ext cx="4250213" cy="612309"/>
            </a:xfrm>
            <a:prstGeom prst="rect">
              <a:avLst/>
            </a:prstGeom>
          </p:spPr>
          <p:txBody>
            <a:bodyPr anchor="ctr" rtlCol="false" tIns="50800" lIns="50800" bIns="50800" rIns="50800"/>
            <a:lstStyle/>
            <a:p>
              <a:pPr algn="l">
                <a:lnSpc>
                  <a:spcPts val="3080"/>
                </a:lnSpc>
              </a:pPr>
              <a:r>
                <a:rPr lang="en-US" sz="2200" spc="-110">
                  <a:solidFill>
                    <a:srgbClr val="000000"/>
                  </a:solidFill>
                  <a:latin typeface="TT Fors"/>
                  <a:ea typeface="TT Fors"/>
                  <a:cs typeface="TT Fors"/>
                  <a:sym typeface="TT Fors"/>
                </a:rPr>
                <a:t>To conclude this section, small schools vs large schools is a contested issue within education because each one offers distinct advantages and limitations. Small schools often promote stronger relationships, a sense of belonging, and more personalised support for learners, which can benefit well-being and engagement. In contrast, large schools can provide a broader curriculum, more extracurricular opportunities. As a result, the debate remains contested, as the most effective school size depends on context, values, and the needs of learners and communities</a:t>
              </a:r>
            </a:p>
          </p:txBody>
        </p:sp>
      </p:gr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true" flipV="true" rot="2260506">
            <a:off x="6134495" y="5281988"/>
            <a:ext cx="15980083" cy="12264713"/>
          </a:xfrm>
          <a:custGeom>
            <a:avLst/>
            <a:gdLst/>
            <a:ahLst/>
            <a:cxnLst/>
            <a:rect r="r" b="b" t="t" l="l"/>
            <a:pathLst>
              <a:path h="12264713" w="15980083">
                <a:moveTo>
                  <a:pt x="15980082" y="12264713"/>
                </a:moveTo>
                <a:lnTo>
                  <a:pt x="0" y="12264713"/>
                </a:lnTo>
                <a:lnTo>
                  <a:pt x="0" y="0"/>
                </a:lnTo>
                <a:lnTo>
                  <a:pt x="15980082" y="0"/>
                </a:lnTo>
                <a:lnTo>
                  <a:pt x="15980082" y="12264713"/>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028700" y="3229099"/>
            <a:ext cx="8634275" cy="5825403"/>
          </a:xfrm>
          <a:custGeom>
            <a:avLst/>
            <a:gdLst/>
            <a:ahLst/>
            <a:cxnLst/>
            <a:rect r="r" b="b" t="t" l="l"/>
            <a:pathLst>
              <a:path h="5825403" w="8634275">
                <a:moveTo>
                  <a:pt x="0" y="0"/>
                </a:moveTo>
                <a:lnTo>
                  <a:pt x="8634275" y="0"/>
                </a:lnTo>
                <a:lnTo>
                  <a:pt x="8634275" y="5825403"/>
                </a:lnTo>
                <a:lnTo>
                  <a:pt x="0" y="5825403"/>
                </a:lnTo>
                <a:lnTo>
                  <a:pt x="0" y="0"/>
                </a:lnTo>
                <a:close/>
              </a:path>
            </a:pathLst>
          </a:custGeom>
          <a:blipFill>
            <a:blip r:embed="rId5"/>
            <a:stretch>
              <a:fillRect l="0" t="0" r="0" b="0"/>
            </a:stretch>
          </a:blipFill>
        </p:spPr>
      </p:sp>
      <p:sp>
        <p:nvSpPr>
          <p:cNvPr name="TextBox 5" id="5"/>
          <p:cNvSpPr txBox="true"/>
          <p:nvPr/>
        </p:nvSpPr>
        <p:spPr>
          <a:xfrm rot="0">
            <a:off x="7676957" y="1181164"/>
            <a:ext cx="15715679" cy="2415779"/>
          </a:xfrm>
          <a:prstGeom prst="rect">
            <a:avLst/>
          </a:prstGeom>
        </p:spPr>
        <p:txBody>
          <a:bodyPr anchor="t" rtlCol="false" tIns="0" lIns="0" bIns="0" rIns="0">
            <a:spAutoFit/>
          </a:bodyPr>
          <a:lstStyle/>
          <a:p>
            <a:pPr algn="l">
              <a:lnSpc>
                <a:spcPts val="16452"/>
              </a:lnSpc>
            </a:pPr>
            <a:r>
              <a:rPr lang="en-US" sz="21937">
                <a:solidFill>
                  <a:srgbClr val="120D10"/>
                </a:solidFill>
                <a:latin typeface="Courier Prime"/>
                <a:ea typeface="Courier Prime"/>
                <a:cs typeface="Courier Prime"/>
                <a:sym typeface="Courier Prime"/>
              </a:rPr>
              <a:t>AI </a:t>
            </a:r>
          </a:p>
        </p:txBody>
      </p:sp>
      <p:sp>
        <p:nvSpPr>
          <p:cNvPr name="TextBox 6" id="6"/>
          <p:cNvSpPr txBox="true"/>
          <p:nvPr/>
        </p:nvSpPr>
        <p:spPr>
          <a:xfrm rot="0">
            <a:off x="13674718" y="3501693"/>
            <a:ext cx="9525" cy="887145"/>
          </a:xfrm>
          <a:prstGeom prst="rect">
            <a:avLst/>
          </a:prstGeom>
        </p:spPr>
        <p:txBody>
          <a:bodyPr anchor="t" rtlCol="false" tIns="0" lIns="0" bIns="0" rIns="0">
            <a:spAutoFit/>
          </a:bodyPr>
          <a:lstStyle/>
          <a:p>
            <a:pPr algn="ctr">
              <a:lnSpc>
                <a:spcPts val="7279"/>
              </a:lnSpc>
            </a:pPr>
          </a:p>
        </p:txBody>
      </p:sp>
      <p:sp>
        <p:nvSpPr>
          <p:cNvPr name="TextBox 7" id="7"/>
          <p:cNvSpPr txBox="true"/>
          <p:nvPr/>
        </p:nvSpPr>
        <p:spPr>
          <a:xfrm rot="0">
            <a:off x="9961072" y="2818156"/>
            <a:ext cx="8326928" cy="5980586"/>
          </a:xfrm>
          <a:prstGeom prst="rect">
            <a:avLst/>
          </a:prstGeom>
        </p:spPr>
        <p:txBody>
          <a:bodyPr anchor="t" rtlCol="false" tIns="0" lIns="0" bIns="0" rIns="0">
            <a:spAutoFit/>
          </a:bodyPr>
          <a:lstStyle/>
          <a:p>
            <a:pPr algn="l">
              <a:lnSpc>
                <a:spcPts val="4759"/>
              </a:lnSpc>
            </a:pPr>
            <a:r>
              <a:rPr lang="en-US" sz="3399">
                <a:solidFill>
                  <a:srgbClr val="120D10"/>
                </a:solidFill>
                <a:latin typeface="Canva Sans"/>
                <a:ea typeface="Canva Sans"/>
                <a:cs typeface="Canva Sans"/>
                <a:sym typeface="Canva Sans"/>
              </a:rPr>
              <a:t>Artificial intelligence (AI) is a contested issue in education because while it has the potential to update teaching and learning through personalised support, increased efficiency, and enhanced access to information, it also has many concerns. These include issues around academic integrity, data privacy, equity, and the impact on teachers’ roles and professional judgement.</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true" flipV="true" rot="2260506">
            <a:off x="6134495" y="5281988"/>
            <a:ext cx="15980083" cy="12264713"/>
          </a:xfrm>
          <a:custGeom>
            <a:avLst/>
            <a:gdLst/>
            <a:ahLst/>
            <a:cxnLst/>
            <a:rect r="r" b="b" t="t" l="l"/>
            <a:pathLst>
              <a:path h="12264713" w="15980083">
                <a:moveTo>
                  <a:pt x="15980082" y="12264713"/>
                </a:moveTo>
                <a:lnTo>
                  <a:pt x="0" y="12264713"/>
                </a:lnTo>
                <a:lnTo>
                  <a:pt x="0" y="0"/>
                </a:lnTo>
                <a:lnTo>
                  <a:pt x="15980082" y="0"/>
                </a:lnTo>
                <a:lnTo>
                  <a:pt x="15980082" y="12264713"/>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1028700" y="1266125"/>
            <a:ext cx="15715679" cy="2415779"/>
          </a:xfrm>
          <a:prstGeom prst="rect">
            <a:avLst/>
          </a:prstGeom>
        </p:spPr>
        <p:txBody>
          <a:bodyPr anchor="t" rtlCol="false" tIns="0" lIns="0" bIns="0" rIns="0">
            <a:spAutoFit/>
          </a:bodyPr>
          <a:lstStyle/>
          <a:p>
            <a:pPr algn="l">
              <a:lnSpc>
                <a:spcPts val="16452"/>
              </a:lnSpc>
            </a:pPr>
            <a:r>
              <a:rPr lang="en-US" sz="21937">
                <a:solidFill>
                  <a:srgbClr val="120D10"/>
                </a:solidFill>
                <a:latin typeface="Courier Prime"/>
                <a:ea typeface="Courier Prime"/>
                <a:cs typeface="Courier Prime"/>
                <a:sym typeface="Courier Prime"/>
              </a:rPr>
              <a:t>AI </a:t>
            </a:r>
          </a:p>
        </p:txBody>
      </p:sp>
      <p:sp>
        <p:nvSpPr>
          <p:cNvPr name="TextBox 5" id="5"/>
          <p:cNvSpPr txBox="true"/>
          <p:nvPr/>
        </p:nvSpPr>
        <p:spPr>
          <a:xfrm rot="0">
            <a:off x="1028700" y="3100167"/>
            <a:ext cx="5787064" cy="407967"/>
          </a:xfrm>
          <a:prstGeom prst="rect">
            <a:avLst/>
          </a:prstGeom>
        </p:spPr>
        <p:txBody>
          <a:bodyPr anchor="t" rtlCol="false" tIns="0" lIns="0" bIns="0" rIns="0">
            <a:spAutoFit/>
          </a:bodyPr>
          <a:lstStyle/>
          <a:p>
            <a:pPr algn="l">
              <a:lnSpc>
                <a:spcPts val="3164"/>
              </a:lnSpc>
            </a:pPr>
            <a:r>
              <a:rPr lang="en-US" sz="2751">
                <a:solidFill>
                  <a:srgbClr val="120D10"/>
                </a:solidFill>
                <a:latin typeface="Courier Prime"/>
                <a:ea typeface="Courier Prime"/>
                <a:cs typeface="Courier Prime"/>
                <a:sym typeface="Courier Prime"/>
              </a:rPr>
              <a:t>Overview of the issue. </a:t>
            </a:r>
          </a:p>
        </p:txBody>
      </p:sp>
      <p:sp>
        <p:nvSpPr>
          <p:cNvPr name="TextBox 6" id="6"/>
          <p:cNvSpPr txBox="true"/>
          <p:nvPr/>
        </p:nvSpPr>
        <p:spPr>
          <a:xfrm rot="0">
            <a:off x="1028700" y="3672380"/>
            <a:ext cx="16889833" cy="4880895"/>
          </a:xfrm>
          <a:prstGeom prst="rect">
            <a:avLst/>
          </a:prstGeom>
        </p:spPr>
        <p:txBody>
          <a:bodyPr anchor="t" rtlCol="false" tIns="0" lIns="0" bIns="0" rIns="0">
            <a:spAutoFit/>
          </a:bodyPr>
          <a:lstStyle/>
          <a:p>
            <a:pPr algn="l">
              <a:lnSpc>
                <a:spcPts val="2553"/>
              </a:lnSpc>
            </a:pPr>
            <a:r>
              <a:rPr lang="en-US" sz="2220">
                <a:solidFill>
                  <a:srgbClr val="120D10"/>
                </a:solidFill>
                <a:latin typeface="Poppins"/>
                <a:ea typeface="Poppins"/>
                <a:cs typeface="Poppins"/>
                <a:sym typeface="Poppins"/>
              </a:rPr>
              <a:t>Artificial Intelligence in education refers to technologies like automated grading systems, intelligent tutoring, adaptive learning platforms, and generative AI tools. These different AI resources are there to support instruction, assessment, and administrative tasks. While AI may have many potential benefits, it is also under significant debate and concern to many to which this is why it is making it a highly contested issue in education. AI can improve efficiency, but by doing research it shows that it cannot replicate human empathy, mentorship, and social interaction that teachers provide. Use of AI can reduce meaningful student–teacher and student–peer engagement, which is we know is key for social and emotional learning, (Sire, 2025).</a:t>
            </a:r>
          </a:p>
          <a:p>
            <a:pPr algn="l">
              <a:lnSpc>
                <a:spcPts val="2553"/>
              </a:lnSpc>
            </a:pPr>
          </a:p>
          <a:p>
            <a:pPr algn="l">
              <a:lnSpc>
                <a:spcPts val="2553"/>
              </a:lnSpc>
            </a:pPr>
            <a:r>
              <a:rPr lang="en-US" sz="2220">
                <a:solidFill>
                  <a:srgbClr val="120D10"/>
                </a:solidFill>
                <a:latin typeface="Poppins"/>
                <a:ea typeface="Poppins"/>
                <a:cs typeface="Poppins"/>
                <a:sym typeface="Poppins"/>
              </a:rPr>
              <a:t>Leonard (2025) states that AI tools can need a large amount of data about students, which then people have debated that it could raise concerns about, how personal information is stored, used, and protected within these AI tools. They also add that it could be ethical use of data and consent. This is a contested issue because decisions about AI in education will cause concern for the following different reasons. How and what students learn, including skill development. The role of teachers in the classroom, how they might differ if they are all using the AI tools out there. Equity of access to technology, also the protection of student privacy and rights (Leonard, 2025).</a:t>
            </a:r>
          </a:p>
          <a:p>
            <a:pPr algn="l">
              <a:lnSpc>
                <a:spcPts val="2553"/>
              </a:lnSpc>
            </a:pP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true" flipV="true" rot="2260506">
            <a:off x="6134495" y="5281988"/>
            <a:ext cx="15980083" cy="12264713"/>
          </a:xfrm>
          <a:custGeom>
            <a:avLst/>
            <a:gdLst/>
            <a:ahLst/>
            <a:cxnLst/>
            <a:rect r="r" b="b" t="t" l="l"/>
            <a:pathLst>
              <a:path h="12264713" w="15980083">
                <a:moveTo>
                  <a:pt x="15980082" y="12264713"/>
                </a:moveTo>
                <a:lnTo>
                  <a:pt x="0" y="12264713"/>
                </a:lnTo>
                <a:lnTo>
                  <a:pt x="0" y="0"/>
                </a:lnTo>
                <a:lnTo>
                  <a:pt x="15980082" y="0"/>
                </a:lnTo>
                <a:lnTo>
                  <a:pt x="15980082" y="12264713"/>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1028700" y="1266125"/>
            <a:ext cx="15715679" cy="2415779"/>
          </a:xfrm>
          <a:prstGeom prst="rect">
            <a:avLst/>
          </a:prstGeom>
        </p:spPr>
        <p:txBody>
          <a:bodyPr anchor="t" rtlCol="false" tIns="0" lIns="0" bIns="0" rIns="0">
            <a:spAutoFit/>
          </a:bodyPr>
          <a:lstStyle/>
          <a:p>
            <a:pPr algn="l">
              <a:lnSpc>
                <a:spcPts val="16452"/>
              </a:lnSpc>
            </a:pPr>
            <a:r>
              <a:rPr lang="en-US" sz="21937">
                <a:solidFill>
                  <a:srgbClr val="120D10"/>
                </a:solidFill>
                <a:latin typeface="Courier Prime"/>
                <a:ea typeface="Courier Prime"/>
                <a:cs typeface="Courier Prime"/>
                <a:sym typeface="Courier Prime"/>
              </a:rPr>
              <a:t>AI </a:t>
            </a:r>
          </a:p>
        </p:txBody>
      </p:sp>
      <p:sp>
        <p:nvSpPr>
          <p:cNvPr name="TextBox 5" id="5"/>
          <p:cNvSpPr txBox="true"/>
          <p:nvPr/>
        </p:nvSpPr>
        <p:spPr>
          <a:xfrm rot="0">
            <a:off x="1028700" y="3100167"/>
            <a:ext cx="5787064" cy="407967"/>
          </a:xfrm>
          <a:prstGeom prst="rect">
            <a:avLst/>
          </a:prstGeom>
        </p:spPr>
        <p:txBody>
          <a:bodyPr anchor="t" rtlCol="false" tIns="0" lIns="0" bIns="0" rIns="0">
            <a:spAutoFit/>
          </a:bodyPr>
          <a:lstStyle/>
          <a:p>
            <a:pPr algn="l">
              <a:lnSpc>
                <a:spcPts val="3164"/>
              </a:lnSpc>
            </a:pPr>
            <a:r>
              <a:rPr lang="en-US" sz="2751">
                <a:solidFill>
                  <a:srgbClr val="120D10"/>
                </a:solidFill>
                <a:latin typeface="Courier Prime"/>
                <a:ea typeface="Courier Prime"/>
                <a:cs typeface="Courier Prime"/>
                <a:sym typeface="Courier Prime"/>
              </a:rPr>
              <a:t>Curriculum For Wales </a:t>
            </a:r>
          </a:p>
        </p:txBody>
      </p:sp>
      <p:sp>
        <p:nvSpPr>
          <p:cNvPr name="TextBox 6" id="6"/>
          <p:cNvSpPr txBox="true"/>
          <p:nvPr/>
        </p:nvSpPr>
        <p:spPr>
          <a:xfrm rot="0">
            <a:off x="1028700" y="3672380"/>
            <a:ext cx="16889833" cy="5852349"/>
          </a:xfrm>
          <a:prstGeom prst="rect">
            <a:avLst/>
          </a:prstGeom>
        </p:spPr>
        <p:txBody>
          <a:bodyPr anchor="t" rtlCol="false" tIns="0" lIns="0" bIns="0" rIns="0">
            <a:spAutoFit/>
          </a:bodyPr>
          <a:lstStyle/>
          <a:p>
            <a:pPr algn="l">
              <a:lnSpc>
                <a:spcPts val="2553"/>
              </a:lnSpc>
            </a:pPr>
            <a:r>
              <a:rPr lang="en-US" sz="2220">
                <a:solidFill>
                  <a:srgbClr val="120D10"/>
                </a:solidFill>
                <a:latin typeface="Poppins"/>
                <a:ea typeface="Poppins"/>
                <a:cs typeface="Poppins"/>
                <a:sym typeface="Poppins"/>
              </a:rPr>
              <a:t>The Curriculum for Wales (2025) focuses to develop learners as a</a:t>
            </a:r>
            <a:r>
              <a:rPr lang="en-US" sz="2220">
                <a:solidFill>
                  <a:srgbClr val="120D10"/>
                </a:solidFill>
                <a:latin typeface="Poppins"/>
                <a:ea typeface="Poppins"/>
                <a:cs typeface="Poppins"/>
                <a:sym typeface="Poppins"/>
              </a:rPr>
              <a:t>mbitious, capable learners, enterprising and creative contributors, ethical and informed citizens and also healthy, confident individuals. AI tools can support ambitious learners by providing individual feedback and support within their work. However, being too reliant on AI risks learners completing work for students rather than with them. Teaching learners to use AI responsibly supports the goal of creating ethical, informed citizens. This shows why AI matters and can link to Curriculum For Wales as it can either support or undermine the four purposes depending on how it is used by individuals in the education sector.</a:t>
            </a:r>
          </a:p>
          <a:p>
            <a:pPr algn="l">
              <a:lnSpc>
                <a:spcPts val="2553"/>
              </a:lnSpc>
            </a:pPr>
          </a:p>
          <a:p>
            <a:pPr algn="l">
              <a:lnSpc>
                <a:spcPts val="2553"/>
              </a:lnSpc>
            </a:pPr>
            <a:r>
              <a:rPr lang="en-US" sz="2220">
                <a:solidFill>
                  <a:srgbClr val="120D10"/>
                </a:solidFill>
                <a:latin typeface="Poppins"/>
                <a:ea typeface="Poppins"/>
                <a:cs typeface="Poppins"/>
                <a:sym typeface="Poppins"/>
              </a:rPr>
              <a:t>Digital competence is a massive and important cross-curricular skill in the Curriculum for Wales. This can be linked to AI as learners are expected to understand digital tools, they discuss how to use technology safely and responsibly and emphasise them to think critically about digital content. AI directly strengthens the case for explicit digital and ethical education, (GOV.UK, 2025).</a:t>
            </a:r>
          </a:p>
          <a:p>
            <a:pPr algn="l">
              <a:lnSpc>
                <a:spcPts val="2553"/>
              </a:lnSpc>
            </a:pPr>
          </a:p>
          <a:p>
            <a:pPr algn="l">
              <a:lnSpc>
                <a:spcPts val="2553"/>
              </a:lnSpc>
            </a:pPr>
            <a:r>
              <a:rPr lang="en-US" sz="2220">
                <a:solidFill>
                  <a:srgbClr val="120D10"/>
                </a:solidFill>
                <a:latin typeface="Poppins"/>
                <a:ea typeface="Poppins"/>
                <a:cs typeface="Poppins"/>
                <a:sym typeface="Poppins"/>
              </a:rPr>
              <a:t>AI links within the Curriculum for Wales because it often directly affects the four purposes. It challenges traditional assessment and progression. It can give the students/whoever uses AI to strengthen the need for digital competence and ethical understanding. It also, raises issues of equity, well-being, and learner voice. Rather than being separate from the curriculum, AI highlights values the Curriculum for Wales is built on, this to which makes it a contested issue in Welsh education today, (Generative Artificial Intelligence in Education - Hwb, 2023).</a:t>
            </a:r>
          </a:p>
          <a:p>
            <a:pPr algn="l">
              <a:lnSpc>
                <a:spcPts val="2553"/>
              </a:lnSpc>
            </a:pP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Freeform 3" id="3"/>
          <p:cNvSpPr/>
          <p:nvPr/>
        </p:nvSpPr>
        <p:spPr>
          <a:xfrm flipH="false" flipV="false" rot="2260506">
            <a:off x="5777920" y="-7331443"/>
            <a:ext cx="15980083" cy="12264713"/>
          </a:xfrm>
          <a:custGeom>
            <a:avLst/>
            <a:gdLst/>
            <a:ahLst/>
            <a:cxnLst/>
            <a:rect r="r" b="b" t="t" l="l"/>
            <a:pathLst>
              <a:path h="12264713" w="15980083">
                <a:moveTo>
                  <a:pt x="0" y="0"/>
                </a:moveTo>
                <a:lnTo>
                  <a:pt x="15980082" y="0"/>
                </a:lnTo>
                <a:lnTo>
                  <a:pt x="15980082" y="12264714"/>
                </a:lnTo>
                <a:lnTo>
                  <a:pt x="0" y="1226471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9144000" y="2711265"/>
            <a:ext cx="8756645" cy="5823169"/>
          </a:xfrm>
          <a:custGeom>
            <a:avLst/>
            <a:gdLst/>
            <a:ahLst/>
            <a:cxnLst/>
            <a:rect r="r" b="b" t="t" l="l"/>
            <a:pathLst>
              <a:path h="5823169" w="8756645">
                <a:moveTo>
                  <a:pt x="0" y="0"/>
                </a:moveTo>
                <a:lnTo>
                  <a:pt x="8756645" y="0"/>
                </a:lnTo>
                <a:lnTo>
                  <a:pt x="8756645" y="5823169"/>
                </a:lnTo>
                <a:lnTo>
                  <a:pt x="0" y="5823169"/>
                </a:lnTo>
                <a:lnTo>
                  <a:pt x="0" y="0"/>
                </a:lnTo>
                <a:close/>
              </a:path>
            </a:pathLst>
          </a:custGeom>
          <a:blipFill>
            <a:blip r:embed="rId5"/>
            <a:stretch>
              <a:fillRect l="0" t="0" r="0" b="0"/>
            </a:stretch>
          </a:blipFill>
        </p:spPr>
      </p:sp>
      <p:sp>
        <p:nvSpPr>
          <p:cNvPr name="TextBox 5" id="5"/>
          <p:cNvSpPr txBox="true"/>
          <p:nvPr/>
        </p:nvSpPr>
        <p:spPr>
          <a:xfrm rot="0">
            <a:off x="1224525" y="8880887"/>
            <a:ext cx="16381331" cy="1406113"/>
          </a:xfrm>
          <a:prstGeom prst="rect">
            <a:avLst/>
          </a:prstGeom>
        </p:spPr>
        <p:txBody>
          <a:bodyPr anchor="t" rtlCol="false" tIns="0" lIns="0" bIns="0" rIns="0">
            <a:spAutoFit/>
          </a:bodyPr>
          <a:lstStyle/>
          <a:p>
            <a:pPr algn="l">
              <a:lnSpc>
                <a:spcPts val="10009"/>
              </a:lnSpc>
            </a:pPr>
            <a:r>
              <a:rPr lang="en-US" sz="11505">
                <a:solidFill>
                  <a:srgbClr val="120D10"/>
                </a:solidFill>
                <a:latin typeface="Courier Prime"/>
                <a:ea typeface="Courier Prime"/>
                <a:cs typeface="Courier Prime"/>
                <a:sym typeface="Courier Prime"/>
              </a:rPr>
              <a:t>HISTORICAL CONTEXT</a:t>
            </a:r>
          </a:p>
        </p:txBody>
      </p:sp>
      <p:sp>
        <p:nvSpPr>
          <p:cNvPr name="TextBox 6" id="6"/>
          <p:cNvSpPr txBox="true"/>
          <p:nvPr/>
        </p:nvSpPr>
        <p:spPr>
          <a:xfrm rot="0">
            <a:off x="216348" y="305062"/>
            <a:ext cx="8504022" cy="8626717"/>
          </a:xfrm>
          <a:prstGeom prst="rect">
            <a:avLst/>
          </a:prstGeom>
        </p:spPr>
        <p:txBody>
          <a:bodyPr anchor="t" rtlCol="false" tIns="0" lIns="0" bIns="0" rIns="0">
            <a:spAutoFit/>
          </a:bodyPr>
          <a:lstStyle/>
          <a:p>
            <a:pPr algn="l">
              <a:lnSpc>
                <a:spcPts val="2733"/>
              </a:lnSpc>
            </a:pPr>
            <a:r>
              <a:rPr lang="en-US" sz="2376">
                <a:solidFill>
                  <a:srgbClr val="120D10"/>
                </a:solidFill>
                <a:latin typeface="Poppins"/>
                <a:ea typeface="Poppins"/>
                <a:cs typeface="Poppins"/>
                <a:sym typeface="Poppins"/>
              </a:rPr>
              <a:t>This timeline shows that </a:t>
            </a:r>
            <a:r>
              <a:rPr lang="en-US" sz="2376">
                <a:solidFill>
                  <a:srgbClr val="120D10"/>
                </a:solidFill>
                <a:latin typeface="Poppins"/>
                <a:ea typeface="Poppins"/>
                <a:cs typeface="Poppins"/>
                <a:sym typeface="Poppins"/>
              </a:rPr>
              <a:t>AI in education began decades ago with early intelligent tutoring systems.The issue have changed over time, from whether machines could teach to how modern AI should be used responsibly. There have been many contested debates over AI and how its effected or used properly within education. </a:t>
            </a:r>
          </a:p>
          <a:p>
            <a:pPr algn="l">
              <a:lnSpc>
                <a:spcPts val="2733"/>
              </a:lnSpc>
            </a:pPr>
          </a:p>
          <a:p>
            <a:pPr algn="l">
              <a:lnSpc>
                <a:spcPts val="2733"/>
              </a:lnSpc>
            </a:pPr>
            <a:r>
              <a:rPr lang="en-US" sz="2376">
                <a:solidFill>
                  <a:srgbClr val="120D10"/>
                </a:solidFill>
                <a:latin typeface="Poppins"/>
                <a:ea typeface="Poppins"/>
                <a:cs typeface="Poppins"/>
                <a:sym typeface="Poppins"/>
              </a:rPr>
              <a:t>There were many key events about AI being used within education such as in </a:t>
            </a:r>
            <a:r>
              <a:rPr lang="en-US" sz="2376">
                <a:solidFill>
                  <a:srgbClr val="120D10"/>
                </a:solidFill>
                <a:latin typeface="Poppins"/>
                <a:ea typeface="Poppins"/>
                <a:cs typeface="Poppins"/>
                <a:sym typeface="Poppins"/>
              </a:rPr>
              <a:t>1956 — Birth of AI as a field. AI research begins, laying groundwork for future educational appliances. 1970 — First AI tutor (SCHOLAR). An early AI tutor was developed to teach geography at the University of Illinois. 1995 — Carnegie Learning founded, this is when AI-based adaptive learning systems begin to enter as a bigger use. 2012 — Mass online learning platforms launch. 2020 — COVID-19 accelerates AI use, the pandemic significantly increases remote learning within homeschooling at the time.</a:t>
            </a:r>
          </a:p>
          <a:p>
            <a:pPr algn="l">
              <a:lnSpc>
                <a:spcPts val="2733"/>
              </a:lnSpc>
            </a:pPr>
            <a:r>
              <a:rPr lang="en-US" sz="2376">
                <a:solidFill>
                  <a:srgbClr val="120D10"/>
                </a:solidFill>
                <a:latin typeface="Poppins"/>
                <a:ea typeface="Poppins"/>
                <a:cs typeface="Poppins"/>
                <a:sym typeface="Poppins"/>
              </a:rPr>
              <a:t>2022 — ChatGPT released, large language models bring AI into mainstream educational debate, whether it will be used correctly or disadvantage the students learning. 2023 — AI tutoring assistants emerge, (Yamkovenko, 2024). </a:t>
            </a:r>
          </a:p>
          <a:p>
            <a:pPr algn="l">
              <a:lnSpc>
                <a:spcPts val="2733"/>
              </a:lnSpc>
            </a:pPr>
          </a:p>
          <a:p>
            <a:pPr algn="l">
              <a:lnSpc>
                <a:spcPts val="2733"/>
              </a:lnSpc>
            </a:pPr>
          </a:p>
        </p:txBody>
      </p:sp>
      <p:sp>
        <p:nvSpPr>
          <p:cNvPr name="TextBox 7" id="7"/>
          <p:cNvSpPr txBox="true"/>
          <p:nvPr/>
        </p:nvSpPr>
        <p:spPr>
          <a:xfrm rot="0">
            <a:off x="11189867" y="2093952"/>
            <a:ext cx="5518577" cy="518261"/>
          </a:xfrm>
          <a:prstGeom prst="rect">
            <a:avLst/>
          </a:prstGeom>
        </p:spPr>
        <p:txBody>
          <a:bodyPr anchor="t" rtlCol="false" tIns="0" lIns="0" bIns="0" rIns="0">
            <a:spAutoFit/>
          </a:bodyPr>
          <a:lstStyle/>
          <a:p>
            <a:pPr algn="l">
              <a:lnSpc>
                <a:spcPts val="4043"/>
              </a:lnSpc>
            </a:pPr>
            <a:r>
              <a:rPr lang="en-US" sz="3515">
                <a:solidFill>
                  <a:srgbClr val="120D10"/>
                </a:solidFill>
                <a:latin typeface="Courier Prime"/>
                <a:ea typeface="Courier Prime"/>
                <a:cs typeface="Courier Prime"/>
                <a:sym typeface="Courier Prime"/>
              </a:rPr>
              <a:t>(ANASTASIA, 2025)</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TextBox 3" id="3"/>
          <p:cNvSpPr txBox="true"/>
          <p:nvPr/>
        </p:nvSpPr>
        <p:spPr>
          <a:xfrm rot="0">
            <a:off x="164049" y="968337"/>
            <a:ext cx="12730399" cy="1784350"/>
          </a:xfrm>
          <a:prstGeom prst="rect">
            <a:avLst/>
          </a:prstGeom>
        </p:spPr>
        <p:txBody>
          <a:bodyPr anchor="t" rtlCol="false" tIns="0" lIns="0" bIns="0" rIns="0">
            <a:spAutoFit/>
          </a:bodyPr>
          <a:lstStyle/>
          <a:p>
            <a:pPr algn="l">
              <a:lnSpc>
                <a:spcPts val="12674"/>
              </a:lnSpc>
            </a:pPr>
            <a:r>
              <a:rPr lang="en-US" sz="15270" b="true">
                <a:solidFill>
                  <a:srgbClr val="120D10"/>
                </a:solidFill>
                <a:latin typeface="Courier Prime Bold"/>
                <a:ea typeface="Courier Prime Bold"/>
                <a:cs typeface="Courier Prime Bold"/>
                <a:sym typeface="Courier Prime Bold"/>
              </a:rPr>
              <a:t>Conclusion</a:t>
            </a:r>
          </a:p>
        </p:txBody>
      </p:sp>
      <p:sp>
        <p:nvSpPr>
          <p:cNvPr name="Freeform 4" id="4"/>
          <p:cNvSpPr/>
          <p:nvPr/>
        </p:nvSpPr>
        <p:spPr>
          <a:xfrm flipH="false" flipV="false" rot="2260506">
            <a:off x="-5801653" y="-7286480"/>
            <a:ext cx="15980083" cy="12264713"/>
          </a:xfrm>
          <a:custGeom>
            <a:avLst/>
            <a:gdLst/>
            <a:ahLst/>
            <a:cxnLst/>
            <a:rect r="r" b="b" t="t" l="l"/>
            <a:pathLst>
              <a:path h="12264713" w="15980083">
                <a:moveTo>
                  <a:pt x="0" y="0"/>
                </a:moveTo>
                <a:lnTo>
                  <a:pt x="15980083" y="0"/>
                </a:lnTo>
                <a:lnTo>
                  <a:pt x="15980083" y="12264714"/>
                </a:lnTo>
                <a:lnTo>
                  <a:pt x="0" y="1226471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true" rot="2260506">
            <a:off x="-10528226" y="5198528"/>
            <a:ext cx="15980083" cy="12264713"/>
          </a:xfrm>
          <a:custGeom>
            <a:avLst/>
            <a:gdLst/>
            <a:ahLst/>
            <a:cxnLst/>
            <a:rect r="r" b="b" t="t" l="l"/>
            <a:pathLst>
              <a:path h="12264713" w="15980083">
                <a:moveTo>
                  <a:pt x="15980083" y="12264714"/>
                </a:moveTo>
                <a:lnTo>
                  <a:pt x="0" y="12264714"/>
                </a:lnTo>
                <a:lnTo>
                  <a:pt x="0" y="0"/>
                </a:lnTo>
                <a:lnTo>
                  <a:pt x="15980083" y="0"/>
                </a:lnTo>
                <a:lnTo>
                  <a:pt x="15980083" y="12264714"/>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false" rot="0">
            <a:off x="12497174" y="799341"/>
            <a:ext cx="4949094" cy="3297334"/>
          </a:xfrm>
          <a:custGeom>
            <a:avLst/>
            <a:gdLst/>
            <a:ahLst/>
            <a:cxnLst/>
            <a:rect r="r" b="b" t="t" l="l"/>
            <a:pathLst>
              <a:path h="3297334" w="4949094">
                <a:moveTo>
                  <a:pt x="0" y="0"/>
                </a:moveTo>
                <a:lnTo>
                  <a:pt x="4949095" y="0"/>
                </a:lnTo>
                <a:lnTo>
                  <a:pt x="4949095" y="3297334"/>
                </a:lnTo>
                <a:lnTo>
                  <a:pt x="0" y="3297334"/>
                </a:lnTo>
                <a:lnTo>
                  <a:pt x="0" y="0"/>
                </a:lnTo>
                <a:close/>
              </a:path>
            </a:pathLst>
          </a:custGeom>
          <a:blipFill>
            <a:blip r:embed="rId5"/>
            <a:stretch>
              <a:fillRect l="0" t="0" r="0" b="0"/>
            </a:stretch>
          </a:blipFill>
        </p:spPr>
      </p:sp>
      <p:sp>
        <p:nvSpPr>
          <p:cNvPr name="Freeform 7" id="7"/>
          <p:cNvSpPr/>
          <p:nvPr/>
        </p:nvSpPr>
        <p:spPr>
          <a:xfrm flipH="false" flipV="false" rot="0">
            <a:off x="12044340" y="7569619"/>
            <a:ext cx="5854763" cy="2542005"/>
          </a:xfrm>
          <a:custGeom>
            <a:avLst/>
            <a:gdLst/>
            <a:ahLst/>
            <a:cxnLst/>
            <a:rect r="r" b="b" t="t" l="l"/>
            <a:pathLst>
              <a:path h="2542005" w="5854763">
                <a:moveTo>
                  <a:pt x="0" y="0"/>
                </a:moveTo>
                <a:lnTo>
                  <a:pt x="5854763" y="0"/>
                </a:lnTo>
                <a:lnTo>
                  <a:pt x="5854763" y="2542005"/>
                </a:lnTo>
                <a:lnTo>
                  <a:pt x="0" y="2542005"/>
                </a:lnTo>
                <a:lnTo>
                  <a:pt x="0" y="0"/>
                </a:lnTo>
                <a:close/>
              </a:path>
            </a:pathLst>
          </a:custGeom>
          <a:blipFill>
            <a:blip r:embed="rId6"/>
            <a:stretch>
              <a:fillRect l="0" t="0" r="0" b="0"/>
            </a:stretch>
          </a:blipFill>
        </p:spPr>
      </p:sp>
      <p:sp>
        <p:nvSpPr>
          <p:cNvPr name="Freeform 8" id="8"/>
          <p:cNvSpPr/>
          <p:nvPr/>
        </p:nvSpPr>
        <p:spPr>
          <a:xfrm flipH="false" flipV="false" rot="0">
            <a:off x="12359006" y="4441876"/>
            <a:ext cx="5225431" cy="2782542"/>
          </a:xfrm>
          <a:custGeom>
            <a:avLst/>
            <a:gdLst/>
            <a:ahLst/>
            <a:cxnLst/>
            <a:rect r="r" b="b" t="t" l="l"/>
            <a:pathLst>
              <a:path h="2782542" w="5225431">
                <a:moveTo>
                  <a:pt x="0" y="0"/>
                </a:moveTo>
                <a:lnTo>
                  <a:pt x="5225431" y="0"/>
                </a:lnTo>
                <a:lnTo>
                  <a:pt x="5225431" y="2782542"/>
                </a:lnTo>
                <a:lnTo>
                  <a:pt x="0" y="2782542"/>
                </a:lnTo>
                <a:lnTo>
                  <a:pt x="0" y="0"/>
                </a:lnTo>
                <a:close/>
              </a:path>
            </a:pathLst>
          </a:custGeom>
          <a:blipFill>
            <a:blip r:embed="rId7"/>
            <a:stretch>
              <a:fillRect l="0" t="0" r="0" b="0"/>
            </a:stretch>
          </a:blipFill>
        </p:spPr>
      </p:sp>
      <p:sp>
        <p:nvSpPr>
          <p:cNvPr name="TextBox 9" id="9"/>
          <p:cNvSpPr txBox="true"/>
          <p:nvPr/>
        </p:nvSpPr>
        <p:spPr>
          <a:xfrm rot="0">
            <a:off x="497727" y="2245529"/>
            <a:ext cx="11404589" cy="6309309"/>
          </a:xfrm>
          <a:prstGeom prst="rect">
            <a:avLst/>
          </a:prstGeom>
        </p:spPr>
        <p:txBody>
          <a:bodyPr anchor="t" rtlCol="false" tIns="0" lIns="0" bIns="0" rIns="0">
            <a:spAutoFit/>
          </a:bodyPr>
          <a:lstStyle/>
          <a:p>
            <a:pPr algn="l">
              <a:lnSpc>
                <a:spcPts val="2275"/>
              </a:lnSpc>
              <a:spcBef>
                <a:spcPct val="0"/>
              </a:spcBef>
            </a:pPr>
            <a:r>
              <a:rPr lang="en-US" sz="1978">
                <a:solidFill>
                  <a:srgbClr val="120D10"/>
                </a:solidFill>
                <a:latin typeface="Poppins"/>
                <a:ea typeface="Poppins"/>
                <a:cs typeface="Poppins"/>
                <a:sym typeface="Poppins"/>
              </a:rPr>
              <a:t>Within this </a:t>
            </a:r>
            <a:r>
              <a:rPr lang="en-US" sz="1978">
                <a:solidFill>
                  <a:srgbClr val="120D10"/>
                </a:solidFill>
                <a:latin typeface="Poppins"/>
                <a:ea typeface="Poppins"/>
                <a:cs typeface="Poppins"/>
                <a:sym typeface="Poppins"/>
              </a:rPr>
              <a:t>scrapbook I have explored three contested issues in education, the use of artificial intelligence (AI), the debate between small and large schools, and the role of PISA testing. All three reflect ongoing tensions within education between innovation and tradition, equity and efficiency, and accountability and professional autonomy.</a:t>
            </a:r>
          </a:p>
          <a:p>
            <a:pPr algn="l">
              <a:lnSpc>
                <a:spcPts val="2275"/>
              </a:lnSpc>
              <a:spcBef>
                <a:spcPct val="0"/>
              </a:spcBef>
            </a:pPr>
            <a:r>
              <a:rPr lang="en-US" sz="1978">
                <a:solidFill>
                  <a:srgbClr val="120D10"/>
                </a:solidFill>
                <a:latin typeface="Poppins"/>
                <a:ea typeface="Poppins"/>
                <a:cs typeface="Poppins"/>
                <a:sym typeface="Poppins"/>
              </a:rPr>
              <a:t>The discussion of AI highlighted both its potential to better personalised learning and its risks to academic integrity, equity, and ethical practice.</a:t>
            </a:r>
          </a:p>
          <a:p>
            <a:pPr algn="l">
              <a:lnSpc>
                <a:spcPts val="2275"/>
              </a:lnSpc>
              <a:spcBef>
                <a:spcPct val="0"/>
              </a:spcBef>
            </a:pPr>
            <a:r>
              <a:rPr lang="en-US" sz="1978">
                <a:solidFill>
                  <a:srgbClr val="120D10"/>
                </a:solidFill>
                <a:latin typeface="Poppins"/>
                <a:ea typeface="Poppins"/>
                <a:cs typeface="Poppins"/>
                <a:sym typeface="Poppins"/>
              </a:rPr>
              <a:t> </a:t>
            </a:r>
          </a:p>
          <a:p>
            <a:pPr algn="l">
              <a:lnSpc>
                <a:spcPts val="2275"/>
              </a:lnSpc>
              <a:spcBef>
                <a:spcPct val="0"/>
              </a:spcBef>
            </a:pPr>
            <a:r>
              <a:rPr lang="en-US" sz="1978">
                <a:solidFill>
                  <a:srgbClr val="120D10"/>
                </a:solidFill>
                <a:latin typeface="Poppins"/>
                <a:ea typeface="Poppins"/>
                <a:cs typeface="Poppins"/>
                <a:sym typeface="Poppins"/>
              </a:rPr>
              <a:t>Similarly, the debate about small vs large schools showed that no particular school can best meet all learners’ needs, as school size shapes experiences of belonging, curriculum breadth, and access to resources in different ways. </a:t>
            </a:r>
          </a:p>
          <a:p>
            <a:pPr algn="l">
              <a:lnSpc>
                <a:spcPts val="2275"/>
              </a:lnSpc>
              <a:spcBef>
                <a:spcPct val="0"/>
              </a:spcBef>
            </a:pPr>
          </a:p>
          <a:p>
            <a:pPr algn="l">
              <a:lnSpc>
                <a:spcPts val="2275"/>
              </a:lnSpc>
              <a:spcBef>
                <a:spcPct val="0"/>
              </a:spcBef>
            </a:pPr>
            <a:r>
              <a:rPr lang="en-US" sz="1978">
                <a:solidFill>
                  <a:srgbClr val="120D10"/>
                </a:solidFill>
                <a:latin typeface="Poppins"/>
                <a:ea typeface="Poppins"/>
                <a:cs typeface="Poppins"/>
                <a:sym typeface="Poppins"/>
              </a:rPr>
              <a:t>Finally, PISA testing demonstrated how international assessments can provide valuable data to inform policy and practice, while also raising concerns about curriculum narrowing, pressure on learners, and the influence of global comparisons on national education systems.</a:t>
            </a:r>
          </a:p>
          <a:p>
            <a:pPr algn="l">
              <a:lnSpc>
                <a:spcPts val="2275"/>
              </a:lnSpc>
              <a:spcBef>
                <a:spcPct val="0"/>
              </a:spcBef>
            </a:pPr>
          </a:p>
          <a:p>
            <a:pPr algn="l">
              <a:lnSpc>
                <a:spcPts val="2275"/>
              </a:lnSpc>
              <a:spcBef>
                <a:spcPct val="0"/>
              </a:spcBef>
            </a:pPr>
            <a:r>
              <a:rPr lang="en-US" sz="1978">
                <a:solidFill>
                  <a:srgbClr val="120D10"/>
                </a:solidFill>
                <a:latin typeface="Poppins"/>
                <a:ea typeface="Poppins"/>
                <a:cs typeface="Poppins"/>
                <a:sym typeface="Poppins"/>
              </a:rPr>
              <a:t>Each contested issue involves competing values and priorities, and their impact depends heavily on context and purpose. Understanding these debates are essential for educators, policymakers, and learners, as the choices made in response to them shape teaching practice, learner experiences, and the future direction of education systems. </a:t>
            </a:r>
          </a:p>
          <a:p>
            <a:pPr algn="l">
              <a:lnSpc>
                <a:spcPts val="2275"/>
              </a:lnSpc>
              <a:spcBef>
                <a:spcPct val="0"/>
              </a:spcBef>
            </a:pPr>
            <a:r>
              <a:rPr lang="en-US" sz="1978">
                <a:solidFill>
                  <a:srgbClr val="120D10"/>
                </a:solidFill>
                <a:latin typeface="Poppins"/>
                <a:ea typeface="Poppins"/>
                <a:cs typeface="Poppins"/>
                <a:sym typeface="Poppins"/>
              </a:rPr>
              <a:t>Ultimately, engaging critically with contested issues allows education to evolve thoughtfully while remaining focused on the needs, rights, and well being of learners.</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TextBox 3" id="3"/>
          <p:cNvSpPr txBox="true"/>
          <p:nvPr/>
        </p:nvSpPr>
        <p:spPr>
          <a:xfrm rot="0">
            <a:off x="1028700" y="1181100"/>
            <a:ext cx="17259300" cy="552939"/>
          </a:xfrm>
          <a:prstGeom prst="rect">
            <a:avLst/>
          </a:prstGeom>
        </p:spPr>
        <p:txBody>
          <a:bodyPr anchor="t" rtlCol="false" tIns="0" lIns="0" bIns="0" rIns="0">
            <a:spAutoFit/>
          </a:bodyPr>
          <a:lstStyle/>
          <a:p>
            <a:pPr algn="l">
              <a:lnSpc>
                <a:spcPts val="3877"/>
              </a:lnSpc>
            </a:pPr>
            <a:r>
              <a:rPr lang="en-US" sz="4672" b="true">
                <a:solidFill>
                  <a:srgbClr val="120D10"/>
                </a:solidFill>
                <a:latin typeface="Courier Prime Bold"/>
                <a:ea typeface="Courier Prime Bold"/>
                <a:cs typeface="Courier Prime Bold"/>
                <a:sym typeface="Courier Prime Bold"/>
              </a:rPr>
              <a:t>Reference List</a:t>
            </a:r>
          </a:p>
        </p:txBody>
      </p:sp>
      <p:sp>
        <p:nvSpPr>
          <p:cNvPr name="Freeform 4" id="4"/>
          <p:cNvSpPr/>
          <p:nvPr/>
        </p:nvSpPr>
        <p:spPr>
          <a:xfrm flipH="false" flipV="false" rot="2260506">
            <a:off x="-5801653" y="-7286480"/>
            <a:ext cx="15980083" cy="12264713"/>
          </a:xfrm>
          <a:custGeom>
            <a:avLst/>
            <a:gdLst/>
            <a:ahLst/>
            <a:cxnLst/>
            <a:rect r="r" b="b" t="t" l="l"/>
            <a:pathLst>
              <a:path h="12264713" w="15980083">
                <a:moveTo>
                  <a:pt x="0" y="0"/>
                </a:moveTo>
                <a:lnTo>
                  <a:pt x="15980083" y="0"/>
                </a:lnTo>
                <a:lnTo>
                  <a:pt x="15980083" y="12264714"/>
                </a:lnTo>
                <a:lnTo>
                  <a:pt x="0" y="1226471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true" rot="2260506">
            <a:off x="-10528226" y="5198528"/>
            <a:ext cx="15980083" cy="12264713"/>
          </a:xfrm>
          <a:custGeom>
            <a:avLst/>
            <a:gdLst/>
            <a:ahLst/>
            <a:cxnLst/>
            <a:rect r="r" b="b" t="t" l="l"/>
            <a:pathLst>
              <a:path h="12264713" w="15980083">
                <a:moveTo>
                  <a:pt x="15980083" y="12264714"/>
                </a:moveTo>
                <a:lnTo>
                  <a:pt x="0" y="12264714"/>
                </a:lnTo>
                <a:lnTo>
                  <a:pt x="0" y="0"/>
                </a:lnTo>
                <a:lnTo>
                  <a:pt x="15980083" y="0"/>
                </a:lnTo>
                <a:lnTo>
                  <a:pt x="15980083" y="12264714"/>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6" id="6"/>
          <p:cNvSpPr txBox="true"/>
          <p:nvPr/>
        </p:nvSpPr>
        <p:spPr>
          <a:xfrm rot="0">
            <a:off x="0" y="1695939"/>
            <a:ext cx="18288000" cy="8560646"/>
          </a:xfrm>
          <a:prstGeom prst="rect">
            <a:avLst/>
          </a:prstGeom>
        </p:spPr>
        <p:txBody>
          <a:bodyPr anchor="t" rtlCol="false" tIns="0" lIns="0" bIns="0" rIns="0">
            <a:spAutoFit/>
          </a:bodyPr>
          <a:lstStyle/>
          <a:p>
            <a:pPr algn="l">
              <a:lnSpc>
                <a:spcPts val="2201"/>
              </a:lnSpc>
              <a:spcBef>
                <a:spcPct val="0"/>
              </a:spcBef>
            </a:pPr>
            <a:r>
              <a:rPr lang="en-US" b="true" sz="1572">
                <a:solidFill>
                  <a:srgbClr val="120D10"/>
                </a:solidFill>
                <a:latin typeface="Courier Prime Bold"/>
                <a:ea typeface="Courier Prime Bold"/>
                <a:cs typeface="Courier Prime Bold"/>
                <a:sym typeface="Courier Prime Bold"/>
              </a:rPr>
              <a:t>“A New Era: How Artificial Intelligence (AI) Is Supporting Teaching and Learning: Government Response [HTML] | GOV.WALES.” GOV.WALES, 21 Oct. 2025, www.gov.wales/new-era-how-artificial-intelligence-ai-supporting-teaching-and-learning-government-response-html? Accessed 6 Jan. 2026.</a:t>
            </a:r>
          </a:p>
          <a:p>
            <a:pPr algn="l">
              <a:lnSpc>
                <a:spcPts val="2201"/>
              </a:lnSpc>
              <a:spcBef>
                <a:spcPct val="0"/>
              </a:spcBef>
            </a:pPr>
            <a:r>
              <a:rPr lang="en-US" b="true" sz="1572">
                <a:solidFill>
                  <a:srgbClr val="120D10"/>
                </a:solidFill>
                <a:latin typeface="Courier Prime Bold"/>
                <a:ea typeface="Courier Prime Bold"/>
                <a:cs typeface="Courier Prime Bold"/>
                <a:sym typeface="Courier Prime Bold"/>
              </a:rPr>
              <a:t>Anastasia. “From Theory to Today: A Timeline of AI in Education - E-Learning Infographics.” E-Learning Infographics, 28 Oct. 2025, elearninginfographics.com/from-theory-to-today-a-timeline-of-ai-in-education/. Accessed 6 Jan. 2026.</a:t>
            </a:r>
          </a:p>
          <a:p>
            <a:pPr algn="l">
              <a:lnSpc>
                <a:spcPts val="2201"/>
              </a:lnSpc>
              <a:spcBef>
                <a:spcPct val="0"/>
              </a:spcBef>
            </a:pPr>
          </a:p>
          <a:p>
            <a:pPr algn="l">
              <a:lnSpc>
                <a:spcPts val="2201"/>
              </a:lnSpc>
              <a:spcBef>
                <a:spcPct val="0"/>
              </a:spcBef>
            </a:pPr>
            <a:r>
              <a:rPr lang="en-US" b="true" sz="1572">
                <a:solidFill>
                  <a:srgbClr val="120D10"/>
                </a:solidFill>
                <a:latin typeface="Courier Prime Bold"/>
                <a:ea typeface="Courier Prime Bold"/>
                <a:cs typeface="Courier Prime Bold"/>
                <a:sym typeface="Courier Prime Bold"/>
              </a:rPr>
              <a:t>Ballard, Whitney. “10 Ways Large Class Sizes Harm Our Students.” Bored Teachers, 11 Oct. 2022, www.boredteachers.com/post/large-class-sizes-harm-students.</a:t>
            </a:r>
          </a:p>
          <a:p>
            <a:pPr algn="l">
              <a:lnSpc>
                <a:spcPts val="2201"/>
              </a:lnSpc>
              <a:spcBef>
                <a:spcPct val="0"/>
              </a:spcBef>
            </a:pPr>
          </a:p>
          <a:p>
            <a:pPr algn="l">
              <a:lnSpc>
                <a:spcPts val="2201"/>
              </a:lnSpc>
              <a:spcBef>
                <a:spcPct val="0"/>
              </a:spcBef>
            </a:pPr>
            <a:r>
              <a:rPr lang="en-US" b="true" sz="1572">
                <a:solidFill>
                  <a:srgbClr val="120D10"/>
                </a:solidFill>
                <a:latin typeface="Courier Prime Bold"/>
                <a:ea typeface="Courier Prime Bold"/>
                <a:cs typeface="Courier Prime Bold"/>
                <a:sym typeface="Courier Prime Bold"/>
              </a:rPr>
              <a:t>Dauncey, Michael. “How Did Wales Perform in PISA 2022?” Research.senedd.wales, 5 Dec. 2023, research.senedd.wales/research-articles/how-did-wales-perform-in-pisa-2022/.</a:t>
            </a:r>
          </a:p>
          <a:p>
            <a:pPr algn="l">
              <a:lnSpc>
                <a:spcPts val="2201"/>
              </a:lnSpc>
              <a:spcBef>
                <a:spcPct val="0"/>
              </a:spcBef>
            </a:pPr>
          </a:p>
          <a:p>
            <a:pPr algn="l">
              <a:lnSpc>
                <a:spcPts val="2201"/>
              </a:lnSpc>
              <a:spcBef>
                <a:spcPct val="0"/>
              </a:spcBef>
            </a:pPr>
            <a:r>
              <a:rPr lang="en-US" b="true" sz="1572">
                <a:solidFill>
                  <a:srgbClr val="120D10"/>
                </a:solidFill>
                <a:latin typeface="Courier Prime Bold"/>
                <a:ea typeface="Courier Prime Bold"/>
                <a:cs typeface="Courier Prime Bold"/>
                <a:sym typeface="Courier Prime Bold"/>
              </a:rPr>
              <a:t>“Generative Artificial Intelligence in Education - Hwb.” Gov.wales, 2023, hwb.gov.wales/school-improvement-and-leadership/education-digital-standards/generative-artificial-intelligence-in-education? Accessed 6 Jan. 2026.</a:t>
            </a:r>
          </a:p>
          <a:p>
            <a:pPr algn="l">
              <a:lnSpc>
                <a:spcPts val="2201"/>
              </a:lnSpc>
              <a:spcBef>
                <a:spcPct val="0"/>
              </a:spcBef>
            </a:pPr>
          </a:p>
          <a:p>
            <a:pPr algn="l">
              <a:lnSpc>
                <a:spcPts val="2201"/>
              </a:lnSpc>
              <a:spcBef>
                <a:spcPct val="0"/>
              </a:spcBef>
            </a:pPr>
            <a:r>
              <a:rPr lang="en-US" b="true" sz="1572">
                <a:solidFill>
                  <a:srgbClr val="120D10"/>
                </a:solidFill>
                <a:latin typeface="Courier Prime Bold"/>
                <a:ea typeface="Courier Prime Bold"/>
                <a:cs typeface="Courier Prime Bold"/>
                <a:sym typeface="Courier Prime Bold"/>
              </a:rPr>
              <a:t>Gov.uk. “What Is PISA Data and How Does It Measure Students’ Success at School? – the Education Hub.” Blog.gov.uk, 18 Sept. 2024, educationhub.blog.gov.uk/2024/09/what-is-pisa-data-and-how-does-it-measure-students-success-at-school/.</a:t>
            </a:r>
          </a:p>
          <a:p>
            <a:pPr algn="l">
              <a:lnSpc>
                <a:spcPts val="2201"/>
              </a:lnSpc>
              <a:spcBef>
                <a:spcPct val="0"/>
              </a:spcBef>
            </a:pPr>
          </a:p>
          <a:p>
            <a:pPr algn="l">
              <a:lnSpc>
                <a:spcPts val="2201"/>
              </a:lnSpc>
              <a:spcBef>
                <a:spcPct val="0"/>
              </a:spcBef>
            </a:pPr>
            <a:r>
              <a:rPr lang="en-US" b="true" sz="1572">
                <a:solidFill>
                  <a:srgbClr val="120D10"/>
                </a:solidFill>
                <a:latin typeface="Courier Prime Bold"/>
                <a:ea typeface="Courier Prime Bold"/>
                <a:cs typeface="Courier Prime Bold"/>
                <a:sym typeface="Courier Prime Bold"/>
              </a:rPr>
              <a:t>Impact Teachers. “Teaching in Large Schools v Small Schools.” Impact Teachers, 23 Apr. 2014, impactteachers.com/blog/teaching-in-large-schools-v-small-schools/.</a:t>
            </a:r>
          </a:p>
          <a:p>
            <a:pPr algn="l">
              <a:lnSpc>
                <a:spcPts val="2201"/>
              </a:lnSpc>
              <a:spcBef>
                <a:spcPct val="0"/>
              </a:spcBef>
            </a:pPr>
          </a:p>
          <a:p>
            <a:pPr algn="l">
              <a:lnSpc>
                <a:spcPts val="2201"/>
              </a:lnSpc>
              <a:spcBef>
                <a:spcPct val="0"/>
              </a:spcBef>
            </a:pPr>
            <a:r>
              <a:rPr lang="en-US" b="true" sz="1572">
                <a:solidFill>
                  <a:srgbClr val="120D10"/>
                </a:solidFill>
                <a:latin typeface="Courier Prime Bold"/>
                <a:ea typeface="Courier Prime Bold"/>
                <a:cs typeface="Courier Prime Bold"/>
                <a:sym typeface="Courier Prime Bold"/>
              </a:rPr>
              <a:t>“Introduction to Curriculum for Wales Guidance - Hwb.” Gov.wales, 2021, hwb.gov.wales/curriculum-for-wales/introduction-to-curriculum-for-wales-guidance?</a:t>
            </a:r>
          </a:p>
          <a:p>
            <a:pPr algn="l">
              <a:lnSpc>
                <a:spcPts val="2201"/>
              </a:lnSpc>
              <a:spcBef>
                <a:spcPct val="0"/>
              </a:spcBef>
            </a:pPr>
          </a:p>
          <a:p>
            <a:pPr algn="l">
              <a:lnSpc>
                <a:spcPts val="2201"/>
              </a:lnSpc>
              <a:spcBef>
                <a:spcPct val="0"/>
              </a:spcBef>
            </a:pPr>
            <a:r>
              <a:rPr lang="en-US" b="true" sz="1572">
                <a:solidFill>
                  <a:srgbClr val="120D10"/>
                </a:solidFill>
                <a:latin typeface="Courier Prime Bold"/>
                <a:ea typeface="Courier Prime Bold"/>
                <a:cs typeface="Courier Prime Bold"/>
                <a:sym typeface="Courier Prime Bold"/>
              </a:rPr>
              <a:t>Leonard, Samantha. “11 Pros and Cons of AI in the Education Sector.” TAO, 17 June 2025, www.taotesting.com/blog/11-pros-and-cons-of-ai-in-the-education-sector/.</a:t>
            </a:r>
          </a:p>
          <a:p>
            <a:pPr algn="l">
              <a:lnSpc>
                <a:spcPts val="2201"/>
              </a:lnSpc>
              <a:spcBef>
                <a:spcPct val="0"/>
              </a:spcBef>
            </a:pPr>
          </a:p>
          <a:p>
            <a:pPr algn="l">
              <a:lnSpc>
                <a:spcPts val="2201"/>
              </a:lnSpc>
              <a:spcBef>
                <a:spcPct val="0"/>
              </a:spcBef>
            </a:pPr>
            <a:r>
              <a:rPr lang="en-US" b="true" sz="1572">
                <a:solidFill>
                  <a:srgbClr val="120D10"/>
                </a:solidFill>
                <a:latin typeface="Courier Prime Bold"/>
                <a:ea typeface="Courier Prime Bold"/>
                <a:cs typeface="Courier Prime Bold"/>
                <a:sym typeface="Courier Prime Bold"/>
              </a:rPr>
              <a:t>Lewis, Bethan. “Pisa: Wales Slumps to Worst School Test Results.” BBC News, 4 Dec. 2023, www.bbc.co.uk/news/uk-wales-67616536.</a:t>
            </a:r>
          </a:p>
          <a:p>
            <a:pPr algn="l">
              <a:lnSpc>
                <a:spcPts val="2201"/>
              </a:lnSpc>
              <a:spcBef>
                <a:spcPct val="0"/>
              </a:spcBef>
            </a:pPr>
          </a:p>
          <a:p>
            <a:pPr algn="l">
              <a:lnSpc>
                <a:spcPts val="2201"/>
              </a:lnSpc>
              <a:spcBef>
                <a:spcPct val="0"/>
              </a:spcBef>
            </a:pPr>
            <a:r>
              <a:rPr lang="en-US" b="true" sz="1572">
                <a:solidFill>
                  <a:srgbClr val="120D10"/>
                </a:solidFill>
                <a:latin typeface="Courier Prime Bold"/>
                <a:ea typeface="Courier Prime Bold"/>
                <a:cs typeface="Courier Prime Bold"/>
                <a:sym typeface="Courier Prime Bold"/>
              </a:rPr>
              <a:t>Newman, M., et al. “Does Secondary School Size Make a Difference?” Educational Research Review, vol. 1, no. 1, Jan. 2006, pp. 41–60, https://doi.org/10.1016/j.edurev.2006.03.001.</a:t>
            </a:r>
          </a:p>
          <a:p>
            <a:pPr algn="l">
              <a:lnSpc>
                <a:spcPts val="2201"/>
              </a:lnSpc>
              <a:spcBef>
                <a:spcPct val="0"/>
              </a:spcBef>
            </a:pP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TextBox 3" id="3"/>
          <p:cNvSpPr txBox="true"/>
          <p:nvPr/>
        </p:nvSpPr>
        <p:spPr>
          <a:xfrm rot="0">
            <a:off x="1028700" y="1181100"/>
            <a:ext cx="17259300" cy="552939"/>
          </a:xfrm>
          <a:prstGeom prst="rect">
            <a:avLst/>
          </a:prstGeom>
        </p:spPr>
        <p:txBody>
          <a:bodyPr anchor="t" rtlCol="false" tIns="0" lIns="0" bIns="0" rIns="0">
            <a:spAutoFit/>
          </a:bodyPr>
          <a:lstStyle/>
          <a:p>
            <a:pPr algn="l">
              <a:lnSpc>
                <a:spcPts val="3877"/>
              </a:lnSpc>
            </a:pPr>
            <a:r>
              <a:rPr lang="en-US" sz="4672" b="true">
                <a:solidFill>
                  <a:srgbClr val="120D10"/>
                </a:solidFill>
                <a:latin typeface="Courier Prime Bold"/>
                <a:ea typeface="Courier Prime Bold"/>
                <a:cs typeface="Courier Prime Bold"/>
                <a:sym typeface="Courier Prime Bold"/>
              </a:rPr>
              <a:t>Reference List</a:t>
            </a:r>
          </a:p>
        </p:txBody>
      </p:sp>
      <p:sp>
        <p:nvSpPr>
          <p:cNvPr name="Freeform 4" id="4"/>
          <p:cNvSpPr/>
          <p:nvPr/>
        </p:nvSpPr>
        <p:spPr>
          <a:xfrm flipH="false" flipV="false" rot="2260506">
            <a:off x="-5801653" y="-7286480"/>
            <a:ext cx="15980083" cy="12264713"/>
          </a:xfrm>
          <a:custGeom>
            <a:avLst/>
            <a:gdLst/>
            <a:ahLst/>
            <a:cxnLst/>
            <a:rect r="r" b="b" t="t" l="l"/>
            <a:pathLst>
              <a:path h="12264713" w="15980083">
                <a:moveTo>
                  <a:pt x="0" y="0"/>
                </a:moveTo>
                <a:lnTo>
                  <a:pt x="15980083" y="0"/>
                </a:lnTo>
                <a:lnTo>
                  <a:pt x="15980083" y="12264714"/>
                </a:lnTo>
                <a:lnTo>
                  <a:pt x="0" y="1226471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true" rot="2260506">
            <a:off x="-10528226" y="5198528"/>
            <a:ext cx="15980083" cy="12264713"/>
          </a:xfrm>
          <a:custGeom>
            <a:avLst/>
            <a:gdLst/>
            <a:ahLst/>
            <a:cxnLst/>
            <a:rect r="r" b="b" t="t" l="l"/>
            <a:pathLst>
              <a:path h="12264713" w="15980083">
                <a:moveTo>
                  <a:pt x="15980083" y="12264714"/>
                </a:moveTo>
                <a:lnTo>
                  <a:pt x="0" y="12264714"/>
                </a:lnTo>
                <a:lnTo>
                  <a:pt x="0" y="0"/>
                </a:lnTo>
                <a:lnTo>
                  <a:pt x="15980083" y="0"/>
                </a:lnTo>
                <a:lnTo>
                  <a:pt x="15980083" y="12264714"/>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6" id="6"/>
          <p:cNvSpPr txBox="true"/>
          <p:nvPr/>
        </p:nvSpPr>
        <p:spPr>
          <a:xfrm rot="0">
            <a:off x="0" y="1804030"/>
            <a:ext cx="18288000" cy="8482777"/>
          </a:xfrm>
          <a:prstGeom prst="rect">
            <a:avLst/>
          </a:prstGeom>
        </p:spPr>
        <p:txBody>
          <a:bodyPr anchor="t" rtlCol="false" tIns="0" lIns="0" bIns="0" rIns="0">
            <a:spAutoFit/>
          </a:bodyPr>
          <a:lstStyle/>
          <a:p>
            <a:pPr algn="l">
              <a:lnSpc>
                <a:spcPts val="2761"/>
              </a:lnSpc>
              <a:spcBef>
                <a:spcPct val="0"/>
              </a:spcBef>
            </a:pPr>
            <a:r>
              <a:rPr lang="en-US" b="true" sz="1972">
                <a:solidFill>
                  <a:srgbClr val="120D10"/>
                </a:solidFill>
                <a:latin typeface="Courier Prime Bold"/>
                <a:ea typeface="Courier Prime Bold"/>
                <a:cs typeface="Courier Prime Bold"/>
                <a:sym typeface="Courier Prime Bold"/>
              </a:rPr>
              <a:t>OECD. “Review Education Policies - Education GPS - OECD.” Oecd.org, OECD, 2023, gpseducation.oecd.org/revieweducationpolicies/#.</a:t>
            </a:r>
          </a:p>
          <a:p>
            <a:pPr algn="l">
              <a:lnSpc>
                <a:spcPts val="2761"/>
              </a:lnSpc>
              <a:spcBef>
                <a:spcPct val="0"/>
              </a:spcBef>
            </a:pPr>
          </a:p>
          <a:p>
            <a:pPr algn="l">
              <a:lnSpc>
                <a:spcPts val="2761"/>
              </a:lnSpc>
              <a:spcBef>
                <a:spcPct val="0"/>
              </a:spcBef>
            </a:pPr>
            <a:r>
              <a:rPr lang="en-US" b="true" sz="1972">
                <a:solidFill>
                  <a:srgbClr val="120D10"/>
                </a:solidFill>
                <a:latin typeface="Courier Prime Bold"/>
                <a:ea typeface="Courier Prime Bold"/>
                <a:cs typeface="Courier Prime Bold"/>
                <a:sym typeface="Courier Prime Bold"/>
              </a:rPr>
              <a:t>“Pisa: Can the Results Really Be Trusted to Tell Us Anything about Education Standards?” Tes Magazine, 29 Aug. 2022, www.tes.com/magazine/archive/pisa-can-results-really-be-trusted-tell-us-anything-about-education-standards. Accessed 2 Jan. 2026.</a:t>
            </a:r>
          </a:p>
          <a:p>
            <a:pPr algn="l">
              <a:lnSpc>
                <a:spcPts val="2761"/>
              </a:lnSpc>
              <a:spcBef>
                <a:spcPct val="0"/>
              </a:spcBef>
            </a:pPr>
          </a:p>
          <a:p>
            <a:pPr algn="l">
              <a:lnSpc>
                <a:spcPts val="2761"/>
              </a:lnSpc>
              <a:spcBef>
                <a:spcPct val="0"/>
              </a:spcBef>
            </a:pPr>
            <a:r>
              <a:rPr lang="en-US" b="true" sz="1972">
                <a:solidFill>
                  <a:srgbClr val="120D10"/>
                </a:solidFill>
                <a:latin typeface="Courier Prime Bold"/>
                <a:ea typeface="Courier Prime Bold"/>
                <a:cs typeface="Courier Prime Bold"/>
                <a:sym typeface="Courier Prime Bold"/>
              </a:rPr>
              <a:t>Sarfaroz Niyozov, and Wendy Hughes. “Problems with PISA: Why Canadians Should Be Skeptical of the Global Test.” The Conversation, 4 June 2019, theconversation.com/problems-with-pisa-why-canadians-should-be-skeptical-of-the-global-test-118096.</a:t>
            </a:r>
          </a:p>
          <a:p>
            <a:pPr algn="l">
              <a:lnSpc>
                <a:spcPts val="2761"/>
              </a:lnSpc>
              <a:spcBef>
                <a:spcPct val="0"/>
              </a:spcBef>
            </a:pPr>
          </a:p>
          <a:p>
            <a:pPr algn="l">
              <a:lnSpc>
                <a:spcPts val="2761"/>
              </a:lnSpc>
              <a:spcBef>
                <a:spcPct val="0"/>
              </a:spcBef>
            </a:pPr>
            <a:r>
              <a:rPr lang="en-US" b="true" sz="1972">
                <a:solidFill>
                  <a:srgbClr val="120D10"/>
                </a:solidFill>
                <a:latin typeface="Courier Prime Bold"/>
                <a:ea typeface="Courier Prime Bold"/>
                <a:cs typeface="Courier Prime Bold"/>
                <a:sym typeface="Courier Prime Bold"/>
              </a:rPr>
              <a:t>“School Improvement Guidance - Hwb.” Gov.wales, 2022, hwb.gov.wales/school-improvement-and-leadership/evaluation-improvement-and-accountability/school-improvement-guidance? Accessed 6 Jan. 2026.</a:t>
            </a:r>
          </a:p>
          <a:p>
            <a:pPr algn="l">
              <a:lnSpc>
                <a:spcPts val="2761"/>
              </a:lnSpc>
              <a:spcBef>
                <a:spcPct val="0"/>
              </a:spcBef>
            </a:pPr>
          </a:p>
          <a:p>
            <a:pPr algn="l">
              <a:lnSpc>
                <a:spcPts val="2761"/>
              </a:lnSpc>
              <a:spcBef>
                <a:spcPct val="0"/>
              </a:spcBef>
            </a:pPr>
            <a:r>
              <a:rPr lang="en-US" b="true" sz="1972">
                <a:solidFill>
                  <a:srgbClr val="120D10"/>
                </a:solidFill>
                <a:latin typeface="Courier Prime Bold"/>
                <a:ea typeface="Courier Prime Bold"/>
                <a:cs typeface="Courier Prime Bold"/>
                <a:sym typeface="Courier Prime Bold"/>
              </a:rPr>
              <a:t>Sire, Tom. “The Pros and Cons of AI in Education Explained - Tech Pulsion - Everything about Software Development, Tech, Business to Artificial Intelligence.” Tech Pulsion - Everything about Software Development, Tech, Business to Artificial Intelligence, 29 July 2025, techpulsion.com/pros-and-cons-of-ai-in-education/.</a:t>
            </a:r>
          </a:p>
          <a:p>
            <a:pPr algn="l">
              <a:lnSpc>
                <a:spcPts val="2761"/>
              </a:lnSpc>
              <a:spcBef>
                <a:spcPct val="0"/>
              </a:spcBef>
            </a:pPr>
          </a:p>
          <a:p>
            <a:pPr algn="l">
              <a:lnSpc>
                <a:spcPts val="2761"/>
              </a:lnSpc>
              <a:spcBef>
                <a:spcPct val="0"/>
              </a:spcBef>
            </a:pPr>
            <a:r>
              <a:rPr lang="en-US" b="true" sz="1972">
                <a:solidFill>
                  <a:srgbClr val="120D10"/>
                </a:solidFill>
                <a:latin typeface="Courier Prime Bold"/>
                <a:ea typeface="Courier Prime Bold"/>
                <a:cs typeface="Courier Prime Bold"/>
                <a:sym typeface="Courier Prime Bold"/>
              </a:rPr>
              <a:t>“Small Schools vs. Big Schools |.” Institute for Local Self-Reliance, 16 July 2024, ilsr.org/articles/small-schools-vs-big-schools/?utm_source. Accessed 11 Jan. 2026.</a:t>
            </a:r>
          </a:p>
          <a:p>
            <a:pPr algn="l">
              <a:lnSpc>
                <a:spcPts val="2761"/>
              </a:lnSpc>
              <a:spcBef>
                <a:spcPct val="0"/>
              </a:spcBef>
            </a:pPr>
          </a:p>
          <a:p>
            <a:pPr algn="l">
              <a:lnSpc>
                <a:spcPts val="2761"/>
              </a:lnSpc>
              <a:spcBef>
                <a:spcPct val="0"/>
              </a:spcBef>
            </a:pPr>
            <a:r>
              <a:rPr lang="en-US" b="true" sz="1972">
                <a:solidFill>
                  <a:srgbClr val="120D10"/>
                </a:solidFill>
                <a:latin typeface="Courier Prime Bold"/>
                <a:ea typeface="Courier Prime Bold"/>
                <a:cs typeface="Courier Prime Bold"/>
                <a:sym typeface="Courier Prime Bold"/>
              </a:rPr>
              <a:t>“Smaller Is Better.” Hoover Institution, 2026, www.hoover.org/research/smaller-better?utm_source. Accessed 6 Jan. 2026.</a:t>
            </a:r>
          </a:p>
          <a:p>
            <a:pPr algn="l">
              <a:lnSpc>
                <a:spcPts val="2061"/>
              </a:lnSpc>
              <a:spcBef>
                <a:spcPct val="0"/>
              </a:spcBef>
            </a:pPr>
          </a:p>
          <a:p>
            <a:pPr algn="l">
              <a:lnSpc>
                <a:spcPts val="2761"/>
              </a:lnSpc>
              <a:spcBef>
                <a:spcPct val="0"/>
              </a:spcBef>
            </a:pPr>
            <a:r>
              <a:rPr lang="en-US" b="true" sz="1972">
                <a:solidFill>
                  <a:srgbClr val="120D10"/>
                </a:solidFill>
                <a:latin typeface="Courier Prime Bold"/>
                <a:ea typeface="Courier Prime Bold"/>
                <a:cs typeface="Courier Prime Bold"/>
                <a:sym typeface="Courier Prime Bold"/>
              </a:rPr>
              <a:t>Sullivan, Oliver. “A Programme to Support Neurodivergent Pupils Is Earning Strong Backing from Schools.” TeachingTimes, 16 July 2024, www.teachingtimes.com/small-schools-and-the-challenge-of-shrinking-pupil-rolls/. Accessed 2 Jan. 2026.</a:t>
            </a: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7747" r="-5330" b="-45995"/>
            </a:stretch>
          </a:blipFill>
        </p:spPr>
      </p:sp>
      <p:sp>
        <p:nvSpPr>
          <p:cNvPr name="TextBox 3" id="3"/>
          <p:cNvSpPr txBox="true"/>
          <p:nvPr/>
        </p:nvSpPr>
        <p:spPr>
          <a:xfrm rot="0">
            <a:off x="1028700" y="1181100"/>
            <a:ext cx="17259300" cy="552939"/>
          </a:xfrm>
          <a:prstGeom prst="rect">
            <a:avLst/>
          </a:prstGeom>
        </p:spPr>
        <p:txBody>
          <a:bodyPr anchor="t" rtlCol="false" tIns="0" lIns="0" bIns="0" rIns="0">
            <a:spAutoFit/>
          </a:bodyPr>
          <a:lstStyle/>
          <a:p>
            <a:pPr algn="l">
              <a:lnSpc>
                <a:spcPts val="3877"/>
              </a:lnSpc>
            </a:pPr>
            <a:r>
              <a:rPr lang="en-US" sz="4672" b="true">
                <a:solidFill>
                  <a:srgbClr val="120D10"/>
                </a:solidFill>
                <a:latin typeface="Courier Prime Bold"/>
                <a:ea typeface="Courier Prime Bold"/>
                <a:cs typeface="Courier Prime Bold"/>
                <a:sym typeface="Courier Prime Bold"/>
              </a:rPr>
              <a:t>Reference List</a:t>
            </a:r>
          </a:p>
        </p:txBody>
      </p:sp>
      <p:sp>
        <p:nvSpPr>
          <p:cNvPr name="Freeform 4" id="4"/>
          <p:cNvSpPr/>
          <p:nvPr/>
        </p:nvSpPr>
        <p:spPr>
          <a:xfrm flipH="false" flipV="false" rot="2260506">
            <a:off x="-5801653" y="-7286480"/>
            <a:ext cx="15980083" cy="12264713"/>
          </a:xfrm>
          <a:custGeom>
            <a:avLst/>
            <a:gdLst/>
            <a:ahLst/>
            <a:cxnLst/>
            <a:rect r="r" b="b" t="t" l="l"/>
            <a:pathLst>
              <a:path h="12264713" w="15980083">
                <a:moveTo>
                  <a:pt x="0" y="0"/>
                </a:moveTo>
                <a:lnTo>
                  <a:pt x="15980083" y="0"/>
                </a:lnTo>
                <a:lnTo>
                  <a:pt x="15980083" y="12264714"/>
                </a:lnTo>
                <a:lnTo>
                  <a:pt x="0" y="1226471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true" rot="2260506">
            <a:off x="-10528226" y="5198528"/>
            <a:ext cx="15980083" cy="12264713"/>
          </a:xfrm>
          <a:custGeom>
            <a:avLst/>
            <a:gdLst/>
            <a:ahLst/>
            <a:cxnLst/>
            <a:rect r="r" b="b" t="t" l="l"/>
            <a:pathLst>
              <a:path h="12264713" w="15980083">
                <a:moveTo>
                  <a:pt x="15980083" y="12264714"/>
                </a:moveTo>
                <a:lnTo>
                  <a:pt x="0" y="12264714"/>
                </a:lnTo>
                <a:lnTo>
                  <a:pt x="0" y="0"/>
                </a:lnTo>
                <a:lnTo>
                  <a:pt x="15980083" y="0"/>
                </a:lnTo>
                <a:lnTo>
                  <a:pt x="15980083" y="12264714"/>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6" id="6"/>
          <p:cNvSpPr txBox="true"/>
          <p:nvPr/>
        </p:nvSpPr>
        <p:spPr>
          <a:xfrm rot="0">
            <a:off x="0" y="2017318"/>
            <a:ext cx="18288000" cy="7240982"/>
          </a:xfrm>
          <a:prstGeom prst="rect">
            <a:avLst/>
          </a:prstGeom>
        </p:spPr>
        <p:txBody>
          <a:bodyPr anchor="t" rtlCol="false" tIns="0" lIns="0" bIns="0" rIns="0">
            <a:spAutoFit/>
          </a:bodyPr>
          <a:lstStyle/>
          <a:p>
            <a:pPr algn="l">
              <a:lnSpc>
                <a:spcPts val="3041"/>
              </a:lnSpc>
              <a:spcBef>
                <a:spcPct val="0"/>
              </a:spcBef>
            </a:pPr>
            <a:r>
              <a:rPr lang="en-US" b="true" sz="2172">
                <a:solidFill>
                  <a:srgbClr val="120D10"/>
                </a:solidFill>
                <a:latin typeface="Courier Prime Bold"/>
                <a:ea typeface="Courier Prime Bold"/>
                <a:cs typeface="Courier Prime Bold"/>
                <a:sym typeface="Courier Prime Bold"/>
              </a:rPr>
              <a:t>The Guardian. “OECD and Pisa Tests Are Damaging Education Worldwide.” The Guardian, The Guardian, 30 Nov. 2017, www.theguardian.com/education/2014/may/06/oecd-pisa-tests-damaging-education-academics.</a:t>
            </a:r>
          </a:p>
          <a:p>
            <a:pPr algn="l">
              <a:lnSpc>
                <a:spcPts val="3041"/>
              </a:lnSpc>
              <a:spcBef>
                <a:spcPct val="0"/>
              </a:spcBef>
            </a:pPr>
          </a:p>
          <a:p>
            <a:pPr algn="l">
              <a:lnSpc>
                <a:spcPts val="3041"/>
              </a:lnSpc>
              <a:spcBef>
                <a:spcPct val="0"/>
              </a:spcBef>
            </a:pPr>
            <a:r>
              <a:rPr lang="en-US" b="true" sz="2172">
                <a:solidFill>
                  <a:srgbClr val="120D10"/>
                </a:solidFill>
                <a:latin typeface="Courier Prime Bold"/>
                <a:ea typeface="Courier Prime Bold"/>
                <a:cs typeface="Courier Prime Bold"/>
                <a:sym typeface="Courier Prime Bold"/>
              </a:rPr>
              <a:t>“The Small Schools Debate.” Education Week, 22 June 2006, www.edweek.org/the-small-schools-debate.</a:t>
            </a:r>
          </a:p>
          <a:p>
            <a:pPr algn="l">
              <a:lnSpc>
                <a:spcPts val="3041"/>
              </a:lnSpc>
              <a:spcBef>
                <a:spcPct val="0"/>
              </a:spcBef>
            </a:pPr>
            <a:r>
              <a:rPr lang="en-US" b="true" sz="2172">
                <a:solidFill>
                  <a:srgbClr val="120D10"/>
                </a:solidFill>
                <a:latin typeface="Courier Prime Bold"/>
                <a:ea typeface="Courier Prime Bold"/>
                <a:cs typeface="Courier Prime Bold"/>
                <a:sym typeface="Courier Prime Bold"/>
              </a:rPr>
              <a:t>Thompson, Author Karl. “The PISA Global Education Tests – Arguments for and Against.” ReviseSociology, 15 May 2020, revisesociology.com/2020/05/15/the-pisa-global-education-tests-arguments-for-and-against/.</a:t>
            </a:r>
          </a:p>
          <a:p>
            <a:pPr algn="l">
              <a:lnSpc>
                <a:spcPts val="3041"/>
              </a:lnSpc>
              <a:spcBef>
                <a:spcPct val="0"/>
              </a:spcBef>
            </a:pPr>
          </a:p>
          <a:p>
            <a:pPr algn="l">
              <a:lnSpc>
                <a:spcPts val="3041"/>
              </a:lnSpc>
              <a:spcBef>
                <a:spcPct val="0"/>
              </a:spcBef>
            </a:pPr>
            <a:r>
              <a:rPr lang="en-US" b="true" sz="2172">
                <a:solidFill>
                  <a:srgbClr val="120D10"/>
                </a:solidFill>
                <a:latin typeface="Courier Prime Bold"/>
                <a:ea typeface="Courier Prime Bold"/>
                <a:cs typeface="Courier Prime Bold"/>
                <a:sym typeface="Courier Prime Bold"/>
              </a:rPr>
              <a:t>Welsh Government. “How “Areas of Learning and Experience” Are Being Developed as a Central Element of the New Curriculum.” Education Wales, 20 June 2018, educationwales.blog.gov.wales/2018/06/20/how-areas-of-learning-and-experience-are-being-developed-as-a-central-element-of-the-new-curriculum/.</a:t>
            </a:r>
          </a:p>
          <a:p>
            <a:pPr algn="l">
              <a:lnSpc>
                <a:spcPts val="3041"/>
              </a:lnSpc>
              <a:spcBef>
                <a:spcPct val="0"/>
              </a:spcBef>
            </a:pPr>
          </a:p>
          <a:p>
            <a:pPr algn="l">
              <a:lnSpc>
                <a:spcPts val="3041"/>
              </a:lnSpc>
              <a:spcBef>
                <a:spcPct val="0"/>
              </a:spcBef>
            </a:pPr>
            <a:r>
              <a:rPr lang="en-US" b="true" sz="2172">
                <a:solidFill>
                  <a:srgbClr val="120D10"/>
                </a:solidFill>
                <a:latin typeface="Courier Prime Bold"/>
                <a:ea typeface="Courier Prime Bold"/>
                <a:cs typeface="Courier Prime Bold"/>
                <a:sym typeface="Courier Prime Bold"/>
              </a:rPr>
              <a:t>Welsh Government . “Achievement of 15 Year Olds (Program for International Student Assessment) PISA National Report: 2022 | GOV.WALES.” Www.gov.wales, 5 Dec. 2023, www.gov.wales/achievement-15-year-olds-program-international-student-assessment-pisa-national-report-2022.</a:t>
            </a:r>
          </a:p>
          <a:p>
            <a:pPr algn="l">
              <a:lnSpc>
                <a:spcPts val="3041"/>
              </a:lnSpc>
              <a:spcBef>
                <a:spcPct val="0"/>
              </a:spcBef>
            </a:pPr>
          </a:p>
          <a:p>
            <a:pPr algn="l">
              <a:lnSpc>
                <a:spcPts val="3041"/>
              </a:lnSpc>
              <a:spcBef>
                <a:spcPct val="0"/>
              </a:spcBef>
            </a:pPr>
            <a:r>
              <a:rPr lang="en-US" b="true" sz="2172">
                <a:solidFill>
                  <a:srgbClr val="120D10"/>
                </a:solidFill>
                <a:latin typeface="Courier Prime Bold"/>
                <a:ea typeface="Courier Prime Bold"/>
                <a:cs typeface="Courier Prime Bold"/>
                <a:sym typeface="Courier Prime Bold"/>
              </a:rPr>
              <a:t>“Why We Believe in Smaller Schools | HSE.” HSE, 2022, www.humanscaleeducation.com/general-9.</a:t>
            </a:r>
          </a:p>
          <a:p>
            <a:pPr algn="l">
              <a:lnSpc>
                <a:spcPts val="3041"/>
              </a:lnSpc>
              <a:spcBef>
                <a:spcPct val="0"/>
              </a:spcBef>
            </a:pPr>
            <a:r>
              <a:rPr lang="en-US" b="true" sz="2172">
                <a:solidFill>
                  <a:srgbClr val="120D10"/>
                </a:solidFill>
                <a:latin typeface="Courier Prime Bold"/>
                <a:ea typeface="Courier Prime Bold"/>
                <a:cs typeface="Courier Prime Bold"/>
                <a:sym typeface="Courier Prime Bold"/>
              </a:rPr>
              <a:t>Yamkovenko, Stephanie. “Top AI-In-Education Moments of 2023: The Year Artificial Intelligence Dominated Education News.” Khan Academy Blog, 20 Jan. 2024, blog.khanacademy.org/khanmigo-top-ai-in-education-moments-of-2023-the-year-artificial-intelligence-dominated-education-news-kl/.</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DAG6WpJsD_Y</dc:identifier>
  <dcterms:modified xsi:type="dcterms:W3CDTF">2011-08-01T06:04:30Z</dcterms:modified>
  <cp:revision>1</cp:revision>
  <dc:title>Rosie Sullivan 2026 - Final Scrapbook Assignment </dc:title>
</cp:coreProperties>
</file>