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4" r:id="rId7"/>
    <p:sldId id="262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152" autoAdjust="0"/>
  </p:normalViewPr>
  <p:slideViewPr>
    <p:cSldViewPr snapToGrid="0">
      <p:cViewPr varScale="1">
        <p:scale>
          <a:sx n="108" d="100"/>
          <a:sy n="108" d="100"/>
        </p:scale>
        <p:origin x="71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43CC39-756E-4AF4-B540-260D78FF7F1C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3D36EA-509E-45FD-BDFD-B16BB84C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8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3D36EA-509E-45FD-BDFD-B16BB84CB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534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9619424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32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283571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32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610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059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088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1129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06383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712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816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1C8C1BF2-7D9A-421A-A953-3EDFC5D3BAA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26CCEC51-5986-4DC2-8C6A-5AF88BD80E4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60183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7332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B45E6-DCCB-435D-92D7-6D7172A7C2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>
                <a:hlinkClick r:id="rId2"/>
              </a:rPr>
              <a:t>Applied Internship (BMBM6000)</a:t>
            </a:r>
            <a:br>
              <a:rPr lang="en-GB" u="sng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E48F80-0BD7-44EF-A9DC-95FF0D0D68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Manhay Leung </a:t>
            </a:r>
          </a:p>
          <a:p>
            <a:r>
              <a:rPr lang="en-GB" dirty="0"/>
              <a:t>1704332</a:t>
            </a:r>
          </a:p>
        </p:txBody>
      </p:sp>
    </p:spTree>
    <p:extLst>
      <p:ext uri="{BB962C8B-B14F-4D97-AF65-F5344CB8AC3E}">
        <p14:creationId xmlns:p14="http://schemas.microsoft.com/office/powerpoint/2010/main" val="1699302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D7A15-EC7D-4E24-9F29-B62E6A8D0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an Accounting Internship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9967B-980B-49A3-9DAD-5CC12E33C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753299"/>
            <a:ext cx="9601200" cy="411410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CV Building and Networking (Top Accounting Degrees, 2020)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Work Experience (ACCA, 2020)</a:t>
            </a:r>
          </a:p>
          <a:p>
            <a:endParaRPr lang="en-GB" dirty="0"/>
          </a:p>
          <a:p>
            <a:r>
              <a:rPr lang="en-GB" dirty="0"/>
              <a:t>Identify Personal Strengths and Weaknesses</a:t>
            </a:r>
          </a:p>
          <a:p>
            <a:endParaRPr lang="en-GB" dirty="0"/>
          </a:p>
          <a:p>
            <a:r>
              <a:rPr lang="en-GB" dirty="0"/>
              <a:t>Improve Performance in the Classroom (PICPA, 2018)</a:t>
            </a:r>
          </a:p>
          <a:p>
            <a:endParaRPr lang="en-GB" dirty="0"/>
          </a:p>
          <a:p>
            <a:r>
              <a:rPr lang="en-GB" dirty="0"/>
              <a:t>Job Knowledge (Saga, 2019)</a:t>
            </a:r>
          </a:p>
          <a:p>
            <a:endParaRPr lang="en-GB" dirty="0"/>
          </a:p>
          <a:p>
            <a:r>
              <a:rPr lang="en-GB" dirty="0"/>
              <a:t>Academic Credit and Future Employment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020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BBF15-1142-447F-B60A-2DBC40EC9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Organisations Considered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5EDB7-DCF7-4122-A4FD-65FB79ABE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Runtech</a:t>
            </a:r>
            <a:r>
              <a:rPr lang="en-GB" dirty="0"/>
              <a:t>/</a:t>
            </a:r>
            <a:r>
              <a:rPr lang="en-GB" dirty="0" err="1"/>
              <a:t>Planguard</a:t>
            </a:r>
            <a:r>
              <a:rPr lang="en-GB" dirty="0"/>
              <a:t> (</a:t>
            </a:r>
            <a:r>
              <a:rPr lang="en-GB" dirty="0" err="1"/>
              <a:t>Runtech</a:t>
            </a:r>
            <a:r>
              <a:rPr lang="en-GB" dirty="0"/>
              <a:t>, 2020)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PricewaterhouseCoopers (PWC, 2020)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Clive Atkins &amp; Co Limited (Clive Atkins &amp; Co, 2020)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Image result for pwc">
            <a:extLst>
              <a:ext uri="{FF2B5EF4-FFF2-40B4-BE49-F238E27FC236}">
                <a16:creationId xmlns:a16="http://schemas.microsoft.com/office/drawing/2014/main" id="{EB2D9361-A6CB-4C9E-91E0-CEAFDCF9C0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54" t="22294" r="15084" b="18568"/>
          <a:stretch/>
        </p:blipFill>
        <p:spPr bwMode="auto">
          <a:xfrm>
            <a:off x="6284293" y="3180283"/>
            <a:ext cx="3437601" cy="126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runtech">
            <a:extLst>
              <a:ext uri="{FF2B5EF4-FFF2-40B4-BE49-F238E27FC236}">
                <a16:creationId xmlns:a16="http://schemas.microsoft.com/office/drawing/2014/main" id="{D947450B-1027-4F06-92A6-BE502D78C2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92" t="38471" r="22040" b="42183"/>
          <a:stretch/>
        </p:blipFill>
        <p:spPr bwMode="auto">
          <a:xfrm>
            <a:off x="5874859" y="1754587"/>
            <a:ext cx="3971242" cy="83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clive atkins and co">
            <a:extLst>
              <a:ext uri="{FF2B5EF4-FFF2-40B4-BE49-F238E27FC236}">
                <a16:creationId xmlns:a16="http://schemas.microsoft.com/office/drawing/2014/main" id="{01CA4093-FF24-4F82-AC91-2A94430583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" t="38169" r="1376" b="33801"/>
          <a:stretch/>
        </p:blipFill>
        <p:spPr bwMode="auto">
          <a:xfrm>
            <a:off x="7139030" y="4703362"/>
            <a:ext cx="3581372" cy="1034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636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91EBC-F77F-4B14-91C3-FD724B553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2877" y="718306"/>
            <a:ext cx="9601200" cy="228957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Qualifications Audit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sz="2200" dirty="0"/>
              <a:t>Why are qualifications important? (Martin, 2016)</a:t>
            </a:r>
            <a:br>
              <a:rPr lang="en-GB" sz="2200" dirty="0"/>
            </a:br>
            <a:br>
              <a:rPr lang="en-GB" sz="1300" dirty="0"/>
            </a:br>
            <a:br>
              <a:rPr lang="en-GB" sz="1300" dirty="0"/>
            </a:br>
            <a:r>
              <a:rPr lang="en-GB" sz="2200" dirty="0"/>
              <a:t>Qualifications I currently have:</a:t>
            </a:r>
            <a:br>
              <a:rPr lang="en-GB" sz="2700" dirty="0"/>
            </a:b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91E60-BE94-4129-816C-6AC624BF8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0020" y="3007884"/>
            <a:ext cx="5608040" cy="36957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 err="1"/>
              <a:t>Cwrt</a:t>
            </a:r>
            <a:r>
              <a:rPr lang="en-GB" b="1" dirty="0"/>
              <a:t> </a:t>
            </a:r>
            <a:r>
              <a:rPr lang="en-GB" b="1" dirty="0" err="1"/>
              <a:t>Sart</a:t>
            </a:r>
            <a:r>
              <a:rPr lang="en-GB" b="1" dirty="0"/>
              <a:t> Comprehensive </a:t>
            </a:r>
          </a:p>
          <a:p>
            <a:r>
              <a:rPr lang="en-GB" dirty="0"/>
              <a:t>GCSE Science – C</a:t>
            </a:r>
          </a:p>
          <a:p>
            <a:r>
              <a:rPr lang="en-GB" dirty="0"/>
              <a:t>GCSE Mathematics – B</a:t>
            </a:r>
          </a:p>
          <a:p>
            <a:r>
              <a:rPr lang="en-GB" dirty="0"/>
              <a:t>GCSE English – C</a:t>
            </a:r>
          </a:p>
          <a:p>
            <a:r>
              <a:rPr lang="en-GB" dirty="0"/>
              <a:t>GCSE English Literature – C</a:t>
            </a:r>
          </a:p>
          <a:p>
            <a:r>
              <a:rPr lang="en-GB" dirty="0"/>
              <a:t>GCSE French – C</a:t>
            </a:r>
          </a:p>
          <a:p>
            <a:r>
              <a:rPr lang="en-GB" dirty="0"/>
              <a:t>GCSE Chinese – A</a:t>
            </a:r>
          </a:p>
          <a:p>
            <a:r>
              <a:rPr lang="en-GB" dirty="0"/>
              <a:t>GCSE Graphics – B</a:t>
            </a:r>
          </a:p>
          <a:p>
            <a:r>
              <a:rPr lang="en-GB" dirty="0"/>
              <a:t>GCSE Physical Education – B</a:t>
            </a:r>
          </a:p>
          <a:p>
            <a:r>
              <a:rPr lang="en-GB" dirty="0"/>
              <a:t>BTEC Applied Science - Merit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2DB793-FB5A-49B3-9253-846957D26D5D}"/>
              </a:ext>
            </a:extLst>
          </p:cNvPr>
          <p:cNvSpPr txBox="1"/>
          <p:nvPr/>
        </p:nvSpPr>
        <p:spPr>
          <a:xfrm>
            <a:off x="4820174" y="2993094"/>
            <a:ext cx="35401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Neath College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BTEC Level 3 Business – MPP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Welsh Baccalaureate - Merit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672D45-F0A0-4002-953A-CF9F00232DFE}"/>
              </a:ext>
            </a:extLst>
          </p:cNvPr>
          <p:cNvSpPr txBox="1"/>
          <p:nvPr/>
        </p:nvSpPr>
        <p:spPr>
          <a:xfrm>
            <a:off x="4820174" y="4949258"/>
            <a:ext cx="36478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UWTSD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Level 4 Diploma in Business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Level 5 Diploma in Accountancy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5EF87A-E324-4701-8731-0F2E07325A05}"/>
              </a:ext>
            </a:extLst>
          </p:cNvPr>
          <p:cNvSpPr txBox="1"/>
          <p:nvPr/>
        </p:nvSpPr>
        <p:spPr>
          <a:xfrm>
            <a:off x="8360328" y="3007884"/>
            <a:ext cx="35401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/>
              <a:t>Currently Working Towards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First Class Honours </a:t>
            </a:r>
            <a:r>
              <a:rPr lang="en-GB" dirty="0" err="1"/>
              <a:t>Bsc</a:t>
            </a:r>
            <a:r>
              <a:rPr lang="en-GB" dirty="0"/>
              <a:t> Degree in Accountancy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Chartered Accountant (not decided which body)</a:t>
            </a:r>
          </a:p>
        </p:txBody>
      </p:sp>
    </p:spTree>
    <p:extLst>
      <p:ext uri="{BB962C8B-B14F-4D97-AF65-F5344CB8AC3E}">
        <p14:creationId xmlns:p14="http://schemas.microsoft.com/office/powerpoint/2010/main" val="2294255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98363-82F7-433D-9278-7CBC570F2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Needs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F1DDF-9C1C-47CF-966E-808B33D2E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937857"/>
            <a:ext cx="9601200" cy="3929543"/>
          </a:xfrm>
        </p:spPr>
        <p:txBody>
          <a:bodyPr>
            <a:normAutofit/>
          </a:bodyPr>
          <a:lstStyle/>
          <a:p>
            <a:r>
              <a:rPr lang="en-GB" dirty="0"/>
              <a:t>What is training needs analysis?</a:t>
            </a:r>
          </a:p>
          <a:p>
            <a:r>
              <a:rPr lang="en-GB" sz="1400" dirty="0"/>
              <a:t>Training needs analysis is the initial step in a cyclical process which contributes to the overall training and educational strategy of staff in an organisation or a professional group. The cycle commences with a systematic consultation to identify the learning needs of the population considered, followed by course planning, delivery and evaluation (Gould, et al., 2004). </a:t>
            </a:r>
          </a:p>
          <a:p>
            <a:r>
              <a:rPr lang="en-GB" sz="1400" dirty="0"/>
              <a:t>The training needs analysis is used by any organization to determine areas of job performance in which an employee needs training (Morrison, 2010).</a:t>
            </a:r>
          </a:p>
          <a:p>
            <a:endParaRPr lang="en-GB" sz="1400" dirty="0"/>
          </a:p>
          <a:p>
            <a:r>
              <a:rPr lang="en-GB" dirty="0"/>
              <a:t>How will this affect my future employment?</a:t>
            </a:r>
          </a:p>
          <a:p>
            <a:r>
              <a:rPr lang="en-GB" sz="1200" dirty="0"/>
              <a:t>Undertaking training needs analysis can help me fill in skills gap that I may have upon employment. </a:t>
            </a:r>
          </a:p>
          <a:p>
            <a:r>
              <a:rPr lang="en-GB" sz="1200" dirty="0"/>
              <a:t>Part of the training would be taking the lessons and exams required to become a chartered accountant.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85138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5F952-2A46-40CF-843E-745D4E6E6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Career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28BC6-40ED-4848-9D67-07E645B0D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79134"/>
            <a:ext cx="9601200" cy="3988266"/>
          </a:xfrm>
        </p:spPr>
        <p:txBody>
          <a:bodyPr/>
          <a:lstStyle/>
          <a:p>
            <a:r>
              <a:rPr lang="en-GB" dirty="0"/>
              <a:t>Purpose of a Personal Career Action Plan (</a:t>
            </a:r>
            <a:r>
              <a:rPr lang="en-GB" dirty="0" err="1"/>
              <a:t>Mckay</a:t>
            </a:r>
            <a:r>
              <a:rPr lang="en-GB" dirty="0"/>
              <a:t>, 2019)</a:t>
            </a:r>
          </a:p>
          <a:p>
            <a:endParaRPr lang="en-GB" dirty="0"/>
          </a:p>
          <a:p>
            <a:r>
              <a:rPr lang="en-GB" dirty="0"/>
              <a:t>Setting Goals (Nouri, 2013)</a:t>
            </a:r>
          </a:p>
          <a:p>
            <a:endParaRPr lang="en-GB" dirty="0"/>
          </a:p>
          <a:p>
            <a:r>
              <a:rPr lang="en-GB" dirty="0"/>
              <a:t>Measure Goals</a:t>
            </a:r>
          </a:p>
          <a:p>
            <a:endParaRPr lang="en-GB" dirty="0"/>
          </a:p>
          <a:p>
            <a:r>
              <a:rPr lang="en-GB" dirty="0"/>
              <a:t>How the internship will facilitate my professional development? (Ursinus College, 2020)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266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D4C34-F652-4802-B7C7-A90DD76A8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How the internship will facilitate my professional development? (Ursinus College, 2020)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085D5-36F9-47F5-A720-3963FD92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Develop and practice professionalism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Leadership and Skill Development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013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FA87B64-FF12-4D0A-AB44-7B706BFAEE4A}"/>
              </a:ext>
            </a:extLst>
          </p:cNvPr>
          <p:cNvSpPr txBox="1"/>
          <p:nvPr/>
        </p:nvSpPr>
        <p:spPr>
          <a:xfrm>
            <a:off x="1371600" y="147835"/>
            <a:ext cx="82912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Reference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7651C5-CDB2-4AFE-97A7-6A79931DDCD4}"/>
              </a:ext>
            </a:extLst>
          </p:cNvPr>
          <p:cNvSpPr txBox="1"/>
          <p:nvPr/>
        </p:nvSpPr>
        <p:spPr>
          <a:xfrm>
            <a:off x="1371600" y="1071106"/>
            <a:ext cx="4813443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ACCA, 2020. </a:t>
            </a:r>
            <a:r>
              <a:rPr lang="en-US" sz="900" i="1" dirty="0"/>
              <a:t>Apprenticeship or internship?.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https://yourfuture.accaglobal.com/global/en/blog/apprenticeship-or-internship.html</a:t>
            </a:r>
            <a:br>
              <a:rPr lang="en-US" sz="900" dirty="0"/>
            </a:br>
            <a:r>
              <a:rPr lang="en-US" sz="900" dirty="0"/>
              <a:t>[Accessed 26 February 2020].</a:t>
            </a:r>
          </a:p>
          <a:p>
            <a:endParaRPr lang="en-GB" sz="900" dirty="0"/>
          </a:p>
          <a:p>
            <a:r>
              <a:rPr lang="en-US" sz="900" dirty="0"/>
              <a:t>Anjum, S., 2020. Impact of internship programs on professional and personal development of business students. </a:t>
            </a:r>
            <a:r>
              <a:rPr lang="en-US" sz="900" i="1" dirty="0"/>
              <a:t>Future Business Journal, </a:t>
            </a:r>
            <a:r>
              <a:rPr lang="en-US" sz="900" dirty="0"/>
              <a:t>2(1), p. 6.</a:t>
            </a:r>
          </a:p>
          <a:p>
            <a:endParaRPr lang="en-GB" sz="900" dirty="0"/>
          </a:p>
          <a:p>
            <a:r>
              <a:rPr lang="en-US" sz="900" dirty="0" err="1"/>
              <a:t>Barbazette</a:t>
            </a:r>
            <a:r>
              <a:rPr lang="en-US" sz="900" dirty="0"/>
              <a:t>, J., 2006. </a:t>
            </a:r>
            <a:r>
              <a:rPr lang="en-US" sz="900" i="1" dirty="0"/>
              <a:t>Training Needs Assessment: Methods, Tools, and Techniques. </a:t>
            </a:r>
          </a:p>
          <a:p>
            <a:r>
              <a:rPr lang="en-US" sz="900" dirty="0" err="1"/>
              <a:t>Illistrated</a:t>
            </a:r>
            <a:r>
              <a:rPr lang="en-US" sz="900" dirty="0"/>
              <a:t> ed. </a:t>
            </a:r>
            <a:r>
              <a:rPr lang="en-US" sz="900" dirty="0" err="1"/>
              <a:t>s.l.:John</a:t>
            </a:r>
            <a:r>
              <a:rPr lang="en-US" sz="900" dirty="0"/>
              <a:t> Wiley &amp; Sons.</a:t>
            </a:r>
          </a:p>
          <a:p>
            <a:endParaRPr lang="en-GB" sz="900" dirty="0"/>
          </a:p>
          <a:p>
            <a:r>
              <a:rPr lang="en-US" sz="900" dirty="0"/>
              <a:t>CIPFA, 2020. </a:t>
            </a:r>
            <a:r>
              <a:rPr lang="en-US" sz="900" i="1" dirty="0"/>
              <a:t>Training needs analysis service.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https://www.cipfa.org/training/training-needs-analysis-service</a:t>
            </a:r>
            <a:br>
              <a:rPr lang="en-US" sz="900" dirty="0"/>
            </a:br>
            <a:r>
              <a:rPr lang="en-US" sz="900" dirty="0"/>
              <a:t>[Accessed 26 February 2020].</a:t>
            </a:r>
          </a:p>
          <a:p>
            <a:endParaRPr lang="en-GB" sz="900" dirty="0"/>
          </a:p>
          <a:p>
            <a:r>
              <a:rPr lang="en-US" sz="900" dirty="0"/>
              <a:t>Clive Atkins &amp; Co, 2020. </a:t>
            </a:r>
            <a:r>
              <a:rPr lang="en-US" sz="900" i="1" dirty="0"/>
              <a:t>About Us.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https://atkinsaccountants.co.uk/about-us/#aboutus</a:t>
            </a:r>
            <a:br>
              <a:rPr lang="en-US" sz="900" dirty="0"/>
            </a:br>
            <a:r>
              <a:rPr lang="en-US" sz="900" dirty="0"/>
              <a:t>[Accessed 28 February 2020].</a:t>
            </a:r>
          </a:p>
          <a:p>
            <a:endParaRPr lang="en-GB" sz="900" dirty="0"/>
          </a:p>
          <a:p>
            <a:r>
              <a:rPr lang="en-US" sz="900" dirty="0"/>
              <a:t>Gould, D., Kelly, D., White, I. &amp; </a:t>
            </a:r>
            <a:r>
              <a:rPr lang="en-US" sz="900" dirty="0" err="1"/>
              <a:t>Chidgey</a:t>
            </a:r>
            <a:r>
              <a:rPr lang="en-US" sz="900" dirty="0"/>
              <a:t>, J., 2004. Training needs analysis. A literature review and reappraisal. </a:t>
            </a:r>
            <a:r>
              <a:rPr lang="en-US" sz="900" i="1" dirty="0"/>
              <a:t>International Journal of Nursing Studies, </a:t>
            </a:r>
            <a:r>
              <a:rPr lang="en-US" sz="900" dirty="0"/>
              <a:t>Issue 41, p. 471–486.</a:t>
            </a:r>
          </a:p>
          <a:p>
            <a:endParaRPr lang="en-GB" sz="900" dirty="0"/>
          </a:p>
          <a:p>
            <a:r>
              <a:rPr lang="en-US" sz="900" dirty="0"/>
              <a:t>Griffin, M., 2011. </a:t>
            </a:r>
            <a:r>
              <a:rPr lang="en-US" sz="900" i="1" dirty="0"/>
              <a:t>Business Internships. </a:t>
            </a:r>
            <a:r>
              <a:rPr lang="en-US" sz="900" dirty="0" err="1"/>
              <a:t>s.l.:Lulu.com</a:t>
            </a:r>
            <a:r>
              <a:rPr lang="en-US" sz="900" dirty="0"/>
              <a:t>.</a:t>
            </a:r>
          </a:p>
          <a:p>
            <a:endParaRPr lang="en-GB" sz="900" dirty="0"/>
          </a:p>
          <a:p>
            <a:r>
              <a:rPr lang="en-US" sz="900" dirty="0" err="1"/>
              <a:t>Impraise</a:t>
            </a:r>
            <a:r>
              <a:rPr lang="en-US" sz="900" dirty="0"/>
              <a:t>, 2020. </a:t>
            </a:r>
            <a:r>
              <a:rPr lang="en-US" sz="900" i="1" dirty="0"/>
              <a:t>7 examples for setting professional development goals at work.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https://www.impraise.com/blog/7-examples-for-setting-professional-development-goals-at-work</a:t>
            </a:r>
            <a:br>
              <a:rPr lang="en-US" sz="900" dirty="0"/>
            </a:br>
            <a:r>
              <a:rPr lang="en-US" sz="900" dirty="0"/>
              <a:t>[Accessed 27 February 2020].</a:t>
            </a:r>
          </a:p>
          <a:p>
            <a:endParaRPr lang="en-GB" sz="900" dirty="0"/>
          </a:p>
          <a:p>
            <a:r>
              <a:rPr lang="en-US" sz="900" dirty="0"/>
              <a:t>Martin, R., 2016. </a:t>
            </a:r>
            <a:r>
              <a:rPr lang="en-US" sz="900" i="1" dirty="0"/>
              <a:t>How important are qualifications to employers when recruiting?.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http://news.hyperec.com/post/how-important-are-qualifications-to-employers-when-recruiting</a:t>
            </a:r>
            <a:br>
              <a:rPr lang="en-US" sz="900" dirty="0"/>
            </a:br>
            <a:r>
              <a:rPr lang="en-US" sz="900" dirty="0"/>
              <a:t>[Accessed 26 February 2020].</a:t>
            </a:r>
          </a:p>
          <a:p>
            <a:endParaRPr lang="en-GB" sz="900" dirty="0"/>
          </a:p>
          <a:p>
            <a:r>
              <a:rPr lang="en-US" sz="900" dirty="0" err="1"/>
              <a:t>Mckay</a:t>
            </a:r>
            <a:r>
              <a:rPr lang="en-US" sz="900" dirty="0"/>
              <a:t>, D. R., 2019. </a:t>
            </a:r>
            <a:r>
              <a:rPr lang="en-US" sz="900" i="1" dirty="0"/>
              <a:t>Develop a Career Action Plan.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https://www.thebalancecareers.com/career-action-plan-524755</a:t>
            </a:r>
            <a:br>
              <a:rPr lang="en-US" sz="900" dirty="0"/>
            </a:br>
            <a:r>
              <a:rPr lang="en-US" sz="900" dirty="0"/>
              <a:t>[Accessed 28 February 2020].</a:t>
            </a:r>
            <a:endParaRPr lang="en-GB" sz="900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7E7A0A7-DE7B-4DD4-9093-3EF73B66C21A}"/>
              </a:ext>
            </a:extLst>
          </p:cNvPr>
          <p:cNvSpPr txBox="1"/>
          <p:nvPr/>
        </p:nvSpPr>
        <p:spPr>
          <a:xfrm>
            <a:off x="6185043" y="698712"/>
            <a:ext cx="5861955" cy="6324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Morrison, M., 2010. </a:t>
            </a:r>
            <a:r>
              <a:rPr lang="en-US" sz="900" i="1" dirty="0"/>
              <a:t>Training Needs Analysis Template for Accounts or Auditing.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https://rapidbi.com/training-needs-analysis-template-for-accounts-or-auditing/</a:t>
            </a:r>
            <a:br>
              <a:rPr lang="en-US" sz="900" dirty="0"/>
            </a:br>
            <a:r>
              <a:rPr lang="en-US" sz="900" dirty="0"/>
              <a:t>[Accessed 27 February 2020].</a:t>
            </a:r>
          </a:p>
          <a:p>
            <a:endParaRPr lang="en-GB" sz="900" dirty="0"/>
          </a:p>
          <a:p>
            <a:r>
              <a:rPr lang="en-US" sz="900" dirty="0"/>
              <a:t>Nouri, C., 2013. </a:t>
            </a:r>
            <a:r>
              <a:rPr lang="en-US" sz="900" i="1" dirty="0"/>
              <a:t>How to Set Professional Development Goals.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https://pingboard.com/blog/how-to-set-professional-development-goals-template/</a:t>
            </a:r>
            <a:br>
              <a:rPr lang="en-US" sz="900" dirty="0"/>
            </a:br>
            <a:r>
              <a:rPr lang="en-US" sz="900" dirty="0"/>
              <a:t>[Accessed 26 February 2020].</a:t>
            </a:r>
          </a:p>
          <a:p>
            <a:endParaRPr lang="en-GB" sz="900" dirty="0"/>
          </a:p>
          <a:p>
            <a:r>
              <a:rPr lang="en-US" sz="900" dirty="0"/>
              <a:t>PICPA, 2018. </a:t>
            </a:r>
            <a:r>
              <a:rPr lang="en-US" sz="900" i="1" dirty="0"/>
              <a:t>Internships: A Golden Opportunity from Three Different Angles.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https://www.picpa.org/articles/picpa-news/2018/02/28/pa-cpa-journal-internships-a-golden-opportunity-from-three-different-angles</a:t>
            </a:r>
            <a:br>
              <a:rPr lang="en-US" sz="900" dirty="0"/>
            </a:br>
            <a:r>
              <a:rPr lang="en-US" sz="900" dirty="0"/>
              <a:t>[Accessed 26 February 2020].</a:t>
            </a:r>
          </a:p>
          <a:p>
            <a:endParaRPr lang="en-US" sz="900" dirty="0"/>
          </a:p>
          <a:p>
            <a:r>
              <a:rPr lang="en-US" sz="900" dirty="0"/>
              <a:t>PWC, 2020. </a:t>
            </a:r>
            <a:r>
              <a:rPr lang="en-US" sz="900" i="1" dirty="0"/>
              <a:t>About us.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https://www.pwc.co.uk/who-we-are.html</a:t>
            </a:r>
            <a:br>
              <a:rPr lang="en-US" sz="900" dirty="0"/>
            </a:br>
            <a:r>
              <a:rPr lang="en-US" sz="900" dirty="0"/>
              <a:t>[Accessed 28 February 2020].</a:t>
            </a:r>
          </a:p>
          <a:p>
            <a:endParaRPr lang="en-GB" sz="900" dirty="0"/>
          </a:p>
          <a:p>
            <a:r>
              <a:rPr lang="en-US" sz="900" dirty="0"/>
              <a:t>Richmond University, 2014. </a:t>
            </a:r>
            <a:r>
              <a:rPr lang="en-US" sz="900" i="1" dirty="0"/>
              <a:t>Introducing the Personal Development Plan.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https://www.richmond.ac.uk/wp-content/uploads/2014/10/PDP-Booklet-Spring-2013.pdf</a:t>
            </a:r>
            <a:br>
              <a:rPr lang="en-US" sz="900" dirty="0"/>
            </a:br>
            <a:r>
              <a:rPr lang="en-US" sz="900" dirty="0"/>
              <a:t>[Accessed 28 February 2020].</a:t>
            </a:r>
          </a:p>
          <a:p>
            <a:endParaRPr lang="en-GB" sz="900" dirty="0"/>
          </a:p>
          <a:p>
            <a:r>
              <a:rPr lang="en-US" sz="900" dirty="0" err="1"/>
              <a:t>Runtech</a:t>
            </a:r>
            <a:r>
              <a:rPr lang="en-US" sz="900" dirty="0"/>
              <a:t>, 2020. </a:t>
            </a:r>
            <a:r>
              <a:rPr lang="en-US" sz="900" i="1" dirty="0"/>
              <a:t>About </a:t>
            </a:r>
            <a:r>
              <a:rPr lang="en-US" sz="900" i="1" dirty="0" err="1"/>
              <a:t>Runtech</a:t>
            </a:r>
            <a:r>
              <a:rPr lang="en-US" sz="900" i="1" dirty="0"/>
              <a:t>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http://www.runtech.ltd.uk/about.html</a:t>
            </a:r>
            <a:br>
              <a:rPr lang="en-US" sz="900" dirty="0"/>
            </a:br>
            <a:r>
              <a:rPr lang="en-US" sz="900" dirty="0"/>
              <a:t>[Accessed 28 February 2020].</a:t>
            </a:r>
          </a:p>
          <a:p>
            <a:endParaRPr lang="en-GB" sz="900" dirty="0"/>
          </a:p>
          <a:p>
            <a:r>
              <a:rPr lang="en-US" sz="900" dirty="0"/>
              <a:t>Saga, M., 2019. </a:t>
            </a:r>
            <a:r>
              <a:rPr lang="en-US" sz="900" i="1" dirty="0"/>
              <a:t>What Are the Benefits of an Accounting Internship?.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https://www.theclassroom.com/benefits-accounting-internship-5783956.html</a:t>
            </a:r>
            <a:br>
              <a:rPr lang="en-US" sz="900" dirty="0"/>
            </a:br>
            <a:r>
              <a:rPr lang="en-US" sz="900" dirty="0"/>
              <a:t>[Accessed 26 February 2020].</a:t>
            </a:r>
          </a:p>
          <a:p>
            <a:endParaRPr lang="en-GB" sz="900" dirty="0"/>
          </a:p>
          <a:p>
            <a:r>
              <a:rPr lang="en-US" sz="900" dirty="0"/>
              <a:t>Sherman, J., 2017. </a:t>
            </a:r>
            <a:r>
              <a:rPr lang="en-US" sz="900" i="1" dirty="0"/>
              <a:t>Measuring Professional Development Success.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https://www.go1.com/en-gb/blog/post-measuring-professional-development-success</a:t>
            </a:r>
            <a:br>
              <a:rPr lang="en-US" sz="900" dirty="0"/>
            </a:br>
            <a:r>
              <a:rPr lang="en-US" sz="900" dirty="0"/>
              <a:t>[Accessed 26 February 2020].</a:t>
            </a:r>
          </a:p>
          <a:p>
            <a:endParaRPr lang="en-GB" sz="900" dirty="0"/>
          </a:p>
          <a:p>
            <a:r>
              <a:rPr lang="en-US" sz="900" dirty="0"/>
              <a:t>Top Accounting Degrees, 2020. </a:t>
            </a:r>
            <a:r>
              <a:rPr lang="en-US" sz="900" i="1" dirty="0"/>
              <a:t>What are the Benefits of Completing an Accounting Internship?.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https://www.topaccountingdegrees.org/faq/what-are-the-benefits-of-completing-an-accounting-internship/</a:t>
            </a:r>
            <a:br>
              <a:rPr lang="en-US" sz="900" dirty="0"/>
            </a:br>
            <a:r>
              <a:rPr lang="en-US" sz="900" dirty="0"/>
              <a:t>[Accessed 26 February 2020].</a:t>
            </a:r>
          </a:p>
          <a:p>
            <a:endParaRPr lang="en-GB" sz="900" dirty="0"/>
          </a:p>
          <a:p>
            <a:r>
              <a:rPr lang="en-US" sz="900" dirty="0"/>
              <a:t>Ursinus College, 2020. </a:t>
            </a:r>
            <a:r>
              <a:rPr lang="en-US" sz="900" i="1" dirty="0"/>
              <a:t>Benefits of an Internship. </a:t>
            </a:r>
            <a:r>
              <a:rPr lang="en-US" sz="900" dirty="0"/>
              <a:t>[Online] </a:t>
            </a:r>
            <a:br>
              <a:rPr lang="en-US" sz="900" dirty="0"/>
            </a:br>
            <a:r>
              <a:rPr lang="en-US" sz="900" dirty="0"/>
              <a:t>Available at: </a:t>
            </a:r>
            <a:r>
              <a:rPr lang="en-US" sz="900" u="sng" dirty="0"/>
              <a:t>https://www.ursinus.edu/offices/career-and-post-graduate-development/internships-and-externships/benefits-of-an-internship/</a:t>
            </a:r>
            <a:br>
              <a:rPr lang="en-US" sz="900" dirty="0"/>
            </a:br>
            <a:r>
              <a:rPr lang="en-US" sz="900" dirty="0"/>
              <a:t>[Accessed 28 February 2020].</a:t>
            </a:r>
            <a:endParaRPr lang="en-GB" sz="900" dirty="0"/>
          </a:p>
          <a:p>
            <a:endParaRPr lang="en-GB" dirty="0"/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9825355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444</TotalTime>
  <Words>1137</Words>
  <Application>Microsoft Office PowerPoint</Application>
  <PresentationFormat>Widescreen</PresentationFormat>
  <Paragraphs>126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Franklin Gothic Book</vt:lpstr>
      <vt:lpstr>Wingdings</vt:lpstr>
      <vt:lpstr>Crop</vt:lpstr>
      <vt:lpstr>Applied Internship (BMBM6000) </vt:lpstr>
      <vt:lpstr>Purpose of an Accounting Internship</vt:lpstr>
      <vt:lpstr>3 Organisations Considered</vt:lpstr>
      <vt:lpstr>Qualifications Audit  Why are qualifications important? (Martin, 2016)   Qualifications I currently have:  </vt:lpstr>
      <vt:lpstr>Training Needs Analysis</vt:lpstr>
      <vt:lpstr>Personal Career Action Plan</vt:lpstr>
      <vt:lpstr>How the internship will facilitate my professional development? (Ursinus College, 2020)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Applied Internship (BMBM6000) </dc:title>
  <dc:creator>Manhay Leung (1704332)</dc:creator>
  <cp:lastModifiedBy>Manhay Leung (1704332)</cp:lastModifiedBy>
  <cp:revision>40</cp:revision>
  <dcterms:created xsi:type="dcterms:W3CDTF">2020-02-26T12:35:53Z</dcterms:created>
  <dcterms:modified xsi:type="dcterms:W3CDTF">2020-03-04T15:58:54Z</dcterms:modified>
</cp:coreProperties>
</file>