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8"/>
  </p:notesMasterIdLst>
  <p:handoutMasterIdLst>
    <p:handoutMasterId r:id="rId9"/>
  </p:handoutMasterIdLst>
  <p:sldIdLst>
    <p:sldId id="288" r:id="rId2"/>
    <p:sldId id="282" r:id="rId3"/>
    <p:sldId id="284" r:id="rId4"/>
    <p:sldId id="286" r:id="rId5"/>
    <p:sldId id="285" r:id="rId6"/>
    <p:sldId id="287" r:id="rId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625"/>
    <a:srgbClr val="003635"/>
    <a:srgbClr val="170A20"/>
    <a:srgbClr val="6C0000"/>
    <a:srgbClr val="004853"/>
    <a:srgbClr val="336699"/>
    <a:srgbClr val="005654"/>
    <a:srgbClr val="003366"/>
    <a:srgbClr val="FF9933"/>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5" autoAdjust="0"/>
    <p:restoredTop sz="94360" autoAdjust="0"/>
  </p:normalViewPr>
  <p:slideViewPr>
    <p:cSldViewPr>
      <p:cViewPr varScale="1">
        <p:scale>
          <a:sx n="82" d="100"/>
          <a:sy n="82" d="100"/>
        </p:scale>
        <p:origin x="122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14/05/2019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62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chemeClr val="bg2">
                    <a:lumMod val="60000"/>
                    <a:lumOff val="40000"/>
                  </a:schemeClr>
                </a:solidFill>
                <a:effectLst/>
                <a:latin typeface="Poor Richard" panose="02080502050505020702" pitchFamily="18" charset="0"/>
              </a:rPr>
              <a:t>READING &amp; WRITING </a:t>
            </a:r>
            <a:endParaRPr lang="en-GB" sz="6000" dirty="0">
              <a:solidFill>
                <a:schemeClr val="bg2">
                  <a:lumMod val="60000"/>
                  <a:lumOff val="40000"/>
                </a:schemeClr>
              </a:solidFill>
              <a:effectLst/>
              <a:latin typeface="Poor Richard" panose="02080502050505020702" pitchFamily="18" charset="0"/>
            </a:endParaRPr>
          </a:p>
        </p:txBody>
      </p:sp>
      <p:sp>
        <p:nvSpPr>
          <p:cNvPr id="3" name="Content Placeholder 2"/>
          <p:cNvSpPr>
            <a:spLocks noGrp="1"/>
          </p:cNvSpPr>
          <p:nvPr>
            <p:ph idx="1"/>
          </p:nvPr>
        </p:nvSpPr>
        <p:spPr>
          <a:xfrm>
            <a:off x="432121" y="1844824"/>
            <a:ext cx="8229600" cy="4176504"/>
          </a:xfrm>
        </p:spPr>
        <p:txBody>
          <a:bodyPr/>
          <a:lstStyle/>
          <a:p>
            <a:pPr marL="137160" indent="0" algn="ctr">
              <a:buNone/>
            </a:pPr>
            <a:endParaRPr lang="en-GB" dirty="0" smtClean="0">
              <a:solidFill>
                <a:srgbClr val="C00000"/>
              </a:solidFill>
              <a:latin typeface="Tempus Sans ITC" panose="04020404030D07020202" pitchFamily="82" charset="0"/>
            </a:endParaRPr>
          </a:p>
          <a:p>
            <a:pPr marL="137160" indent="0" algn="ctr">
              <a:buNone/>
            </a:pPr>
            <a:r>
              <a:rPr lang="en-GB" sz="4800" dirty="0" smtClean="0">
                <a:solidFill>
                  <a:srgbClr val="C00000"/>
                </a:solidFill>
                <a:latin typeface="Tempus Sans ITC" panose="04020404030D07020202" pitchFamily="82" charset="0"/>
              </a:rPr>
              <a:t>P</a:t>
            </a:r>
            <a:r>
              <a:rPr lang="en-GB" sz="4000" dirty="0" smtClean="0">
                <a:solidFill>
                  <a:srgbClr val="C00000"/>
                </a:solidFill>
                <a:latin typeface="Tempus Sans ITC" panose="04020404030D07020202" pitchFamily="82" charset="0"/>
              </a:rPr>
              <a:t>recisely </a:t>
            </a:r>
          </a:p>
          <a:p>
            <a:pPr marL="137160" indent="0" algn="ctr">
              <a:buNone/>
            </a:pPr>
            <a:r>
              <a:rPr lang="en-GB" dirty="0" smtClean="0">
                <a:solidFill>
                  <a:srgbClr val="C00000"/>
                </a:solidFill>
                <a:latin typeface="Tempus Sans ITC" panose="04020404030D07020202" pitchFamily="82" charset="0"/>
              </a:rPr>
              <a:t> </a:t>
            </a:r>
          </a:p>
          <a:p>
            <a:pPr marL="137160" indent="0" algn="ctr">
              <a:buNone/>
            </a:pPr>
            <a:r>
              <a:rPr lang="en-GB" dirty="0" smtClean="0">
                <a:solidFill>
                  <a:srgbClr val="C00000"/>
                </a:solidFill>
                <a:latin typeface="Tempus Sans ITC" panose="04020404030D07020202" pitchFamily="82" charset="0"/>
              </a:rPr>
              <a:t>&amp;</a:t>
            </a:r>
          </a:p>
          <a:p>
            <a:pPr marL="137160" indent="0" algn="ctr">
              <a:buNone/>
            </a:pPr>
            <a:endParaRPr lang="en-GB" dirty="0" smtClean="0">
              <a:solidFill>
                <a:srgbClr val="C00000"/>
              </a:solidFill>
              <a:latin typeface="Tempus Sans ITC" panose="04020404030D07020202" pitchFamily="82" charset="0"/>
            </a:endParaRPr>
          </a:p>
          <a:p>
            <a:pPr marL="137160" indent="0" algn="ctr">
              <a:buNone/>
            </a:pPr>
            <a:r>
              <a:rPr lang="en-GB" sz="4800" dirty="0" smtClean="0">
                <a:solidFill>
                  <a:srgbClr val="C00000"/>
                </a:solidFill>
                <a:latin typeface="Tempus Sans ITC" panose="04020404030D07020202" pitchFamily="82" charset="0"/>
              </a:rPr>
              <a:t>C</a:t>
            </a:r>
            <a:r>
              <a:rPr lang="en-GB" sz="4000" dirty="0" smtClean="0">
                <a:solidFill>
                  <a:srgbClr val="C00000"/>
                </a:solidFill>
                <a:latin typeface="Tempus Sans ITC" panose="04020404030D07020202" pitchFamily="82" charset="0"/>
              </a:rPr>
              <a:t>reatively</a:t>
            </a:r>
            <a:endParaRPr lang="en-GB" dirty="0">
              <a:solidFill>
                <a:srgbClr val="C00000"/>
              </a:solidFill>
              <a:latin typeface="Tempus Sans ITC" panose="04020404030D07020202" pitchFamily="82" charset="0"/>
            </a:endParaRPr>
          </a:p>
        </p:txBody>
      </p:sp>
    </p:spTree>
    <p:extLst>
      <p:ext uri="{BB962C8B-B14F-4D97-AF65-F5344CB8AC3E}">
        <p14:creationId xmlns:p14="http://schemas.microsoft.com/office/powerpoint/2010/main" val="3606451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213EB-984B-4E46-BE43-B3724F6D8735}"/>
              </a:ext>
            </a:extLst>
          </p:cNvPr>
          <p:cNvSpPr>
            <a:spLocks noGrp="1"/>
          </p:cNvSpPr>
          <p:nvPr>
            <p:ph type="title"/>
          </p:nvPr>
        </p:nvSpPr>
        <p:spPr>
          <a:xfrm>
            <a:off x="457200" y="4170"/>
            <a:ext cx="8147248" cy="832542"/>
          </a:xfrm>
        </p:spPr>
        <p:txBody>
          <a:bodyPr>
            <a:normAutofit/>
          </a:bodyPr>
          <a:lstStyle/>
          <a:p>
            <a:r>
              <a:rPr lang="en-GB" b="0" dirty="0" smtClean="0">
                <a:solidFill>
                  <a:srgbClr val="00B0F0"/>
                </a:solidFill>
              </a:rPr>
              <a:t>Why write</a:t>
            </a:r>
            <a:endParaRPr lang="en-GB" b="0" dirty="0">
              <a:solidFill>
                <a:srgbClr val="00B0F0"/>
              </a:solidFill>
            </a:endParaRPr>
          </a:p>
        </p:txBody>
      </p:sp>
      <p:sp>
        <p:nvSpPr>
          <p:cNvPr id="3" name="Content Placeholder 2">
            <a:extLst>
              <a:ext uri="{FF2B5EF4-FFF2-40B4-BE49-F238E27FC236}">
                <a16:creationId xmlns:a16="http://schemas.microsoft.com/office/drawing/2014/main" id="{8DA6D2F6-DFA2-4EE5-B77A-60184923322B}"/>
              </a:ext>
            </a:extLst>
          </p:cNvPr>
          <p:cNvSpPr>
            <a:spLocks noGrp="1"/>
          </p:cNvSpPr>
          <p:nvPr>
            <p:ph idx="1"/>
          </p:nvPr>
        </p:nvSpPr>
        <p:spPr>
          <a:xfrm>
            <a:off x="233017" y="836712"/>
            <a:ext cx="8435280" cy="6021288"/>
          </a:xfrm>
        </p:spPr>
        <p:txBody>
          <a:bodyPr>
            <a:normAutofit fontScale="62500" lnSpcReduction="20000"/>
          </a:bodyPr>
          <a:lstStyle/>
          <a:p>
            <a:pPr marL="137160" indent="0">
              <a:lnSpc>
                <a:spcPct val="120000"/>
              </a:lnSpc>
              <a:spcBef>
                <a:spcPts val="0"/>
              </a:spcBef>
              <a:buNone/>
            </a:pPr>
            <a:r>
              <a:rPr lang="en-GB" sz="3200" dirty="0" smtClean="0">
                <a:latin typeface="Palatino Linotype" panose="02040502050505030304" pitchFamily="18" charset="0"/>
              </a:rPr>
              <a:t>A </a:t>
            </a:r>
            <a:r>
              <a:rPr lang="en-GB" sz="3200" dirty="0">
                <a:latin typeface="Palatino Linotype" panose="02040502050505030304" pitchFamily="18" charset="0"/>
              </a:rPr>
              <a:t>partly common language exists to which strangers can bring their own heartbeat, memories, images. A language that itself has learned from the heartbeat, memories, images of strangers.  </a:t>
            </a:r>
          </a:p>
          <a:p>
            <a:pPr marL="137160" indent="0">
              <a:lnSpc>
                <a:spcPct val="120000"/>
              </a:lnSpc>
              <a:spcBef>
                <a:spcPts val="0"/>
              </a:spcBef>
              <a:buNone/>
            </a:pPr>
            <a:endParaRPr lang="en-GB" sz="1600" dirty="0" smtClean="0">
              <a:latin typeface="Palatino Linotype" panose="02040502050505030304" pitchFamily="18" charset="0"/>
            </a:endParaRPr>
          </a:p>
          <a:p>
            <a:pPr marL="137160" indent="0">
              <a:lnSpc>
                <a:spcPct val="120000"/>
              </a:lnSpc>
              <a:spcBef>
                <a:spcPts val="0"/>
              </a:spcBef>
              <a:buNone/>
            </a:pPr>
            <a:r>
              <a:rPr lang="en-GB" sz="3200" dirty="0" smtClean="0">
                <a:solidFill>
                  <a:srgbClr val="00B0F0"/>
                </a:solidFill>
                <a:latin typeface="Palatino Linotype" panose="02040502050505030304" pitchFamily="18" charset="0"/>
              </a:rPr>
              <a:t>‘</a:t>
            </a:r>
            <a:r>
              <a:rPr lang="en-GB" sz="3200" dirty="0">
                <a:solidFill>
                  <a:srgbClr val="00B0F0"/>
                </a:solidFill>
                <a:latin typeface="Palatino Linotype" panose="02040502050505030304" pitchFamily="18" charset="0"/>
              </a:rPr>
              <a:t>someone writing [a poem] believes in a reader, in readers, of that poem’ </a:t>
            </a:r>
          </a:p>
          <a:p>
            <a:pPr marL="137160" indent="0">
              <a:lnSpc>
                <a:spcPct val="120000"/>
              </a:lnSpc>
              <a:spcBef>
                <a:spcPts val="0"/>
              </a:spcBef>
              <a:buNone/>
            </a:pPr>
            <a:endParaRPr lang="en-GB" sz="1800" dirty="0">
              <a:latin typeface="Palatino Linotype" panose="02040502050505030304" pitchFamily="18" charset="0"/>
            </a:endParaRPr>
          </a:p>
          <a:p>
            <a:pPr marL="137160" indent="0">
              <a:lnSpc>
                <a:spcPct val="120000"/>
              </a:lnSpc>
              <a:spcBef>
                <a:spcPts val="0"/>
              </a:spcBef>
              <a:buNone/>
            </a:pPr>
            <a:r>
              <a:rPr lang="en-GB" sz="3200" dirty="0" smtClean="0">
                <a:latin typeface="Palatino Linotype" panose="02040502050505030304" pitchFamily="18" charset="0"/>
              </a:rPr>
              <a:t>Written </a:t>
            </a:r>
            <a:r>
              <a:rPr lang="en-GB" sz="3200" dirty="0">
                <a:latin typeface="Palatino Linotype" panose="02040502050505030304" pitchFamily="18" charset="0"/>
              </a:rPr>
              <a:t>art is a revitalising force that introduces </a:t>
            </a:r>
            <a:r>
              <a:rPr lang="en-GB" sz="3200" dirty="0">
                <a:solidFill>
                  <a:srgbClr val="00B0F0"/>
                </a:solidFill>
                <a:latin typeface="Palatino Linotype" panose="02040502050505030304" pitchFamily="18" charset="0"/>
              </a:rPr>
              <a:t>‘an exchange of electrical currents through language – that daily, mundane, abused, and ill-prized medium</a:t>
            </a:r>
            <a:r>
              <a:rPr lang="en-GB" sz="3200" dirty="0" smtClean="0">
                <a:solidFill>
                  <a:srgbClr val="00B0F0"/>
                </a:solidFill>
                <a:latin typeface="Palatino Linotype" panose="02040502050505030304" pitchFamily="18" charset="0"/>
              </a:rPr>
              <a:t>’.</a:t>
            </a:r>
          </a:p>
          <a:p>
            <a:pPr marL="137160" indent="0">
              <a:lnSpc>
                <a:spcPct val="120000"/>
              </a:lnSpc>
              <a:spcBef>
                <a:spcPts val="0"/>
              </a:spcBef>
              <a:buNone/>
            </a:pPr>
            <a:endParaRPr lang="en-GB" sz="1600" dirty="0">
              <a:solidFill>
                <a:srgbClr val="FFFF00"/>
              </a:solidFill>
              <a:latin typeface="Palatino Linotype" panose="02040502050505030304" pitchFamily="18" charset="0"/>
            </a:endParaRPr>
          </a:p>
          <a:p>
            <a:pPr marL="137160" indent="0">
              <a:lnSpc>
                <a:spcPct val="120000"/>
              </a:lnSpc>
              <a:spcBef>
                <a:spcPts val="0"/>
              </a:spcBef>
              <a:buNone/>
            </a:pPr>
            <a:r>
              <a:rPr lang="en-GB" sz="3200" dirty="0" smtClean="0">
                <a:latin typeface="Palatino Linotype" panose="02040502050505030304" pitchFamily="18" charset="0"/>
              </a:rPr>
              <a:t> </a:t>
            </a:r>
            <a:r>
              <a:rPr lang="en-GB" sz="3200" dirty="0">
                <a:latin typeface="Palatino Linotype" panose="02040502050505030304" pitchFamily="18" charset="0"/>
              </a:rPr>
              <a:t>Adrienne Rich </a:t>
            </a:r>
            <a:r>
              <a:rPr lang="en-GB" sz="3200" dirty="0" smtClean="0">
                <a:latin typeface="Palatino Linotype" panose="02040502050505030304" pitchFamily="18" charset="0"/>
              </a:rPr>
              <a:t>‘Someone Is Writing A Poem’</a:t>
            </a:r>
          </a:p>
          <a:p>
            <a:pPr marL="137160" indent="0" algn="r">
              <a:lnSpc>
                <a:spcPct val="120000"/>
              </a:lnSpc>
              <a:spcBef>
                <a:spcPts val="0"/>
              </a:spcBef>
              <a:buNone/>
            </a:pPr>
            <a:r>
              <a:rPr lang="en-GB" i="1" dirty="0">
                <a:latin typeface="Palatino Linotype" panose="02040502050505030304" pitchFamily="18" charset="0"/>
              </a:rPr>
              <a:t>https://www.poetryfoundation.org/articles/69530/someone-is-writing-a-poem</a:t>
            </a:r>
            <a:endParaRPr lang="en-GB" i="1" dirty="0" smtClean="0">
              <a:latin typeface="Palatino Linotype" panose="02040502050505030304" pitchFamily="18" charset="0"/>
            </a:endParaRPr>
          </a:p>
          <a:p>
            <a:pPr marL="137160" indent="0">
              <a:lnSpc>
                <a:spcPct val="120000"/>
              </a:lnSpc>
              <a:spcBef>
                <a:spcPts val="0"/>
              </a:spcBef>
              <a:buNone/>
            </a:pPr>
            <a:endParaRPr lang="en-GB" sz="1600" i="1" dirty="0" smtClean="0">
              <a:latin typeface="Palatino Linotype" panose="02040502050505030304" pitchFamily="18" charset="0"/>
            </a:endParaRPr>
          </a:p>
          <a:p>
            <a:pPr marL="137160" indent="0" algn="ctr">
              <a:lnSpc>
                <a:spcPct val="120000"/>
              </a:lnSpc>
              <a:spcBef>
                <a:spcPts val="0"/>
              </a:spcBef>
              <a:buNone/>
            </a:pPr>
            <a:r>
              <a:rPr lang="en-GB" sz="1600" dirty="0" smtClean="0">
                <a:latin typeface="Palatino Linotype" panose="02040502050505030304" pitchFamily="18" charset="0"/>
              </a:rPr>
              <a:t>-------------------------------------------------------------------------</a:t>
            </a:r>
          </a:p>
          <a:p>
            <a:pPr marL="137160" indent="0">
              <a:lnSpc>
                <a:spcPct val="120000"/>
              </a:lnSpc>
              <a:spcBef>
                <a:spcPts val="0"/>
              </a:spcBef>
              <a:buNone/>
            </a:pPr>
            <a:r>
              <a:rPr lang="en-GB" sz="3200" dirty="0" smtClean="0">
                <a:latin typeface="Palatino Linotype" panose="02040502050505030304" pitchFamily="18" charset="0"/>
              </a:rPr>
              <a:t>In </a:t>
            </a:r>
            <a:r>
              <a:rPr lang="en-GB" sz="3200" dirty="0">
                <a:latin typeface="Palatino Linotype" panose="02040502050505030304" pitchFamily="18" charset="0"/>
              </a:rPr>
              <a:t>attempting to speak directly and immediately with those who read or listen to it, the language of poetry challenges that of the impersonal bureaucratic system, an administrative non-language which loses connection to the physical and temporal being of the individual through generalisation and abstraction, and subjects the individual to often incomprehensible rules</a:t>
            </a:r>
            <a:r>
              <a:rPr lang="en-GB" dirty="0">
                <a:latin typeface="Palatino Linotype" panose="02040502050505030304" pitchFamily="18" charset="0"/>
              </a:rPr>
              <a:t>. </a:t>
            </a:r>
            <a:r>
              <a:rPr lang="en-GB" sz="3200" dirty="0">
                <a:latin typeface="Palatino Linotype" panose="02040502050505030304" pitchFamily="18" charset="0"/>
              </a:rPr>
              <a:t>We </a:t>
            </a:r>
            <a:r>
              <a:rPr lang="en-GB" sz="3200" dirty="0">
                <a:latin typeface="Palatino Linotype" panose="02040502050505030304" pitchFamily="18" charset="0"/>
              </a:rPr>
              <a:t>will be reading Orwell on management </a:t>
            </a:r>
            <a:r>
              <a:rPr lang="en-GB" sz="3200" dirty="0">
                <a:latin typeface="Palatino Linotype" panose="02040502050505030304" pitchFamily="18" charset="0"/>
              </a:rPr>
              <a:t>speak later</a:t>
            </a:r>
            <a:endParaRPr lang="en-GB" sz="3200" dirty="0">
              <a:latin typeface="Palatino Linotype" panose="02040502050505030304" pitchFamily="18" charset="0"/>
            </a:endParaRPr>
          </a:p>
        </p:txBody>
      </p:sp>
    </p:spTree>
    <p:extLst>
      <p:ext uri="{BB962C8B-B14F-4D97-AF65-F5344CB8AC3E}">
        <p14:creationId xmlns:p14="http://schemas.microsoft.com/office/powerpoint/2010/main" val="189695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8369-DFB0-4AF6-9F58-6C7BABEEDD07}"/>
              </a:ext>
            </a:extLst>
          </p:cNvPr>
          <p:cNvSpPr>
            <a:spLocks noGrp="1"/>
          </p:cNvSpPr>
          <p:nvPr>
            <p:ph type="title"/>
          </p:nvPr>
        </p:nvSpPr>
        <p:spPr/>
        <p:txBody>
          <a:bodyPr/>
          <a:lstStyle/>
          <a:p>
            <a:r>
              <a:rPr lang="en-GB" b="0" dirty="0" smtClean="0">
                <a:solidFill>
                  <a:srgbClr val="00B0F0"/>
                </a:solidFill>
                <a:effectLst/>
              </a:rPr>
              <a:t>Why read?</a:t>
            </a:r>
            <a:endParaRPr lang="en-GB" b="0" dirty="0">
              <a:solidFill>
                <a:srgbClr val="00B0F0"/>
              </a:solidFill>
              <a:effectLst/>
            </a:endParaRPr>
          </a:p>
        </p:txBody>
      </p:sp>
      <p:sp>
        <p:nvSpPr>
          <p:cNvPr id="3" name="Content Placeholder 2">
            <a:extLst>
              <a:ext uri="{FF2B5EF4-FFF2-40B4-BE49-F238E27FC236}">
                <a16:creationId xmlns:a16="http://schemas.microsoft.com/office/drawing/2014/main" id="{150F04D3-5510-45F9-9636-44221862729F}"/>
              </a:ext>
            </a:extLst>
          </p:cNvPr>
          <p:cNvSpPr>
            <a:spLocks noGrp="1"/>
          </p:cNvSpPr>
          <p:nvPr>
            <p:ph idx="1"/>
          </p:nvPr>
        </p:nvSpPr>
        <p:spPr/>
        <p:txBody>
          <a:bodyPr>
            <a:normAutofit fontScale="85000" lnSpcReduction="20000"/>
          </a:bodyPr>
          <a:lstStyle/>
          <a:p>
            <a:pPr marL="137160" indent="0" fontAlgn="base">
              <a:buNone/>
            </a:pPr>
            <a:r>
              <a:rPr lang="en-GB" dirty="0">
                <a:solidFill>
                  <a:srgbClr val="00B0F0"/>
                </a:solidFill>
              </a:rPr>
              <a:t>When we come upon beautiful things they act like small tears in the surface of the world that pull us through to some vaster space.</a:t>
            </a:r>
          </a:p>
          <a:p>
            <a:pPr marL="137160" indent="0">
              <a:buNone/>
            </a:pPr>
            <a:r>
              <a:rPr lang="en-GB" dirty="0">
                <a:solidFill>
                  <a:srgbClr val="FFFF00"/>
                </a:solidFill>
              </a:rPr>
              <a:t> </a:t>
            </a:r>
          </a:p>
          <a:p>
            <a:pPr marL="137160" indent="0">
              <a:buNone/>
            </a:pPr>
            <a:r>
              <a:rPr lang="en-GB" dirty="0"/>
              <a:t>This willingness continually to revise one's own location in order to place oneself in the path of beauty is the basic impulse underlying education. One submits oneself to other minds (teachers) in order to increase the chance that one will be looking in the right direction when a comet makes its sweep through a certain patch of sky.</a:t>
            </a:r>
          </a:p>
          <a:p>
            <a:pPr marL="137160" indent="0">
              <a:buNone/>
            </a:pPr>
            <a:r>
              <a:rPr lang="en-GB" dirty="0"/>
              <a:t> </a:t>
            </a:r>
          </a:p>
          <a:p>
            <a:pPr marL="137160" indent="0">
              <a:buNone/>
            </a:pPr>
            <a:r>
              <a:rPr lang="en-GB" dirty="0"/>
              <a:t>To misstate, or even merely understate, the relation of the universities to beauty is one kind of error that can be made. A university is among the precious things that can be destroyed.</a:t>
            </a:r>
          </a:p>
          <a:p>
            <a:pPr marL="137160" indent="0">
              <a:buNone/>
            </a:pPr>
            <a:r>
              <a:rPr lang="en-GB" dirty="0"/>
              <a:t> </a:t>
            </a:r>
          </a:p>
          <a:p>
            <a:pPr marL="137160" indent="0">
              <a:buNone/>
            </a:pPr>
            <a:r>
              <a:rPr lang="en-GB" dirty="0"/>
              <a:t>Elaine </a:t>
            </a:r>
            <a:r>
              <a:rPr lang="en-GB" dirty="0" err="1"/>
              <a:t>Scarry</a:t>
            </a:r>
            <a:r>
              <a:rPr lang="en-GB" dirty="0"/>
              <a:t>,</a:t>
            </a:r>
            <a:r>
              <a:rPr lang="en-GB" i="1" dirty="0"/>
              <a:t> On Beauty and Being Just. </a:t>
            </a:r>
            <a:r>
              <a:rPr lang="en-GB" dirty="0"/>
              <a:t>Princeton University Press, 2013</a:t>
            </a:r>
          </a:p>
          <a:p>
            <a:pPr marL="137160" indent="0">
              <a:buNone/>
            </a:pPr>
            <a:endParaRPr lang="en-GB" dirty="0"/>
          </a:p>
        </p:txBody>
      </p:sp>
    </p:spTree>
    <p:extLst>
      <p:ext uri="{BB962C8B-B14F-4D97-AF65-F5344CB8AC3E}">
        <p14:creationId xmlns:p14="http://schemas.microsoft.com/office/powerpoint/2010/main" val="2895955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F3279-B21F-4693-A46A-6E4CB2446895}"/>
              </a:ext>
            </a:extLst>
          </p:cNvPr>
          <p:cNvSpPr>
            <a:spLocks noGrp="1"/>
          </p:cNvSpPr>
          <p:nvPr>
            <p:ph type="title"/>
          </p:nvPr>
        </p:nvSpPr>
        <p:spPr>
          <a:xfrm>
            <a:off x="179512" y="0"/>
            <a:ext cx="8784976" cy="836712"/>
          </a:xfrm>
        </p:spPr>
        <p:txBody>
          <a:bodyPr>
            <a:noAutofit/>
          </a:bodyPr>
          <a:lstStyle/>
          <a:p>
            <a:r>
              <a:rPr lang="en-GB" sz="3600" b="0" dirty="0" smtClean="0">
                <a:solidFill>
                  <a:srgbClr val="00B0F0"/>
                </a:solidFill>
                <a:effectLst/>
              </a:rPr>
              <a:t>the other ‘1 girt thing’</a:t>
            </a:r>
            <a:endParaRPr lang="en-GB" sz="3600" b="0" dirty="0">
              <a:solidFill>
                <a:srgbClr val="00B0F0"/>
              </a:solidFill>
              <a:effectLst/>
            </a:endParaRPr>
          </a:p>
        </p:txBody>
      </p:sp>
      <p:sp>
        <p:nvSpPr>
          <p:cNvPr id="3" name="Content Placeholder 2">
            <a:extLst>
              <a:ext uri="{FF2B5EF4-FFF2-40B4-BE49-F238E27FC236}">
                <a16:creationId xmlns:a16="http://schemas.microsoft.com/office/drawing/2014/main" id="{5CDF462E-F44B-4EF2-8B99-7721B62DF91C}"/>
              </a:ext>
            </a:extLst>
          </p:cNvPr>
          <p:cNvSpPr>
            <a:spLocks noGrp="1"/>
          </p:cNvSpPr>
          <p:nvPr>
            <p:ph idx="1"/>
          </p:nvPr>
        </p:nvSpPr>
        <p:spPr>
          <a:xfrm>
            <a:off x="323528" y="813830"/>
            <a:ext cx="8496944" cy="5860611"/>
          </a:xfrm>
        </p:spPr>
        <p:txBody>
          <a:bodyPr>
            <a:normAutofit fontScale="77500" lnSpcReduction="20000"/>
          </a:bodyPr>
          <a:lstStyle/>
          <a:p>
            <a:pPr marL="137160" indent="0">
              <a:buNone/>
            </a:pPr>
            <a:r>
              <a:rPr lang="en-GB" sz="2700" dirty="0"/>
              <a:t>She said, "Its some </a:t>
            </a:r>
            <a:r>
              <a:rPr lang="en-GB" sz="2700" dirty="0" err="1"/>
              <a:t>kynd</a:t>
            </a:r>
            <a:r>
              <a:rPr lang="en-GB" sz="2700" dirty="0"/>
              <a:t> of thing it </a:t>
            </a:r>
            <a:r>
              <a:rPr lang="en-GB" sz="2700" dirty="0" err="1"/>
              <a:t>aint</a:t>
            </a:r>
            <a:r>
              <a:rPr lang="en-GB" sz="2700" dirty="0"/>
              <a:t> us but yet its in us. Its looking out thru our eye </a:t>
            </a:r>
            <a:r>
              <a:rPr lang="en-GB" sz="2700" dirty="0" err="1"/>
              <a:t>hoals</a:t>
            </a:r>
            <a:r>
              <a:rPr lang="en-GB" sz="2700" dirty="0"/>
              <a:t>. May be you </a:t>
            </a:r>
            <a:r>
              <a:rPr lang="en-GB" sz="2700" dirty="0" err="1"/>
              <a:t>dont</a:t>
            </a:r>
            <a:r>
              <a:rPr lang="en-GB" sz="2700" dirty="0"/>
              <a:t> take no </a:t>
            </a:r>
            <a:r>
              <a:rPr lang="en-GB" sz="2700" dirty="0" err="1"/>
              <a:t>noatis</a:t>
            </a:r>
            <a:r>
              <a:rPr lang="en-GB" sz="2700" dirty="0"/>
              <a:t> of it only some times. Say you get </a:t>
            </a:r>
            <a:r>
              <a:rPr lang="en-GB" sz="2700" dirty="0" err="1"/>
              <a:t>woak</a:t>
            </a:r>
            <a:r>
              <a:rPr lang="en-GB" sz="2700" dirty="0"/>
              <a:t> up </a:t>
            </a:r>
            <a:r>
              <a:rPr lang="en-GB" sz="2700" dirty="0" err="1"/>
              <a:t>suddn</a:t>
            </a:r>
            <a:r>
              <a:rPr lang="en-GB" sz="2700" dirty="0"/>
              <a:t> in the </a:t>
            </a:r>
            <a:r>
              <a:rPr lang="en-GB" sz="2700" dirty="0" err="1"/>
              <a:t>middl</a:t>
            </a:r>
            <a:r>
              <a:rPr lang="en-GB" sz="2700" dirty="0"/>
              <a:t> of the </a:t>
            </a:r>
            <a:r>
              <a:rPr lang="en-GB" sz="2700" dirty="0" err="1"/>
              <a:t>nite</a:t>
            </a:r>
            <a:r>
              <a:rPr lang="en-GB" sz="2700" dirty="0"/>
              <a:t>. 1 minim </a:t>
            </a:r>
            <a:r>
              <a:rPr lang="en-GB" sz="2700" dirty="0" err="1"/>
              <a:t>youre</a:t>
            </a:r>
            <a:r>
              <a:rPr lang="en-GB" sz="2700" dirty="0"/>
              <a:t> a </a:t>
            </a:r>
            <a:r>
              <a:rPr lang="en-GB" sz="2700" dirty="0" err="1"/>
              <a:t>sleap</a:t>
            </a:r>
            <a:r>
              <a:rPr lang="en-GB" sz="2700" dirty="0"/>
              <a:t> and the </a:t>
            </a:r>
            <a:r>
              <a:rPr lang="en-GB" sz="2700" dirty="0" err="1"/>
              <a:t>nex</a:t>
            </a:r>
            <a:r>
              <a:rPr lang="en-GB" sz="2700" dirty="0"/>
              <a:t> </a:t>
            </a:r>
            <a:r>
              <a:rPr lang="en-GB" sz="2700" dirty="0" err="1"/>
              <a:t>youre</a:t>
            </a:r>
            <a:r>
              <a:rPr lang="en-GB" sz="2700" dirty="0"/>
              <a:t> on your feet with a spear in your </a:t>
            </a:r>
            <a:r>
              <a:rPr lang="en-GB" sz="2700" dirty="0" err="1"/>
              <a:t>han</a:t>
            </a:r>
            <a:r>
              <a:rPr lang="en-GB" sz="2700" dirty="0"/>
              <a:t>. </a:t>
            </a:r>
            <a:r>
              <a:rPr lang="en-GB" sz="2700" dirty="0" err="1"/>
              <a:t>Wel</a:t>
            </a:r>
            <a:r>
              <a:rPr lang="en-GB" sz="2700" dirty="0"/>
              <a:t> it </a:t>
            </a:r>
            <a:r>
              <a:rPr lang="en-GB" sz="2700" dirty="0" err="1"/>
              <a:t>wernt</a:t>
            </a:r>
            <a:r>
              <a:rPr lang="en-GB" sz="2700" dirty="0"/>
              <a:t> you put that spear in your </a:t>
            </a:r>
            <a:r>
              <a:rPr lang="en-GB" sz="2700" dirty="0" err="1"/>
              <a:t>han</a:t>
            </a:r>
            <a:r>
              <a:rPr lang="en-GB" sz="2700" dirty="0"/>
              <a:t> it </a:t>
            </a:r>
            <a:r>
              <a:rPr lang="en-GB" sz="2700" dirty="0" err="1"/>
              <a:t>wer</a:t>
            </a:r>
            <a:r>
              <a:rPr lang="en-GB" sz="2700" dirty="0"/>
              <a:t> that other thing </a:t>
            </a:r>
            <a:r>
              <a:rPr lang="en-GB" sz="2700" dirty="0" err="1"/>
              <a:t>whats</a:t>
            </a:r>
            <a:r>
              <a:rPr lang="en-GB" sz="2700" dirty="0"/>
              <a:t> looking out thru your eye </a:t>
            </a:r>
            <a:r>
              <a:rPr lang="en-GB" sz="2700" dirty="0" err="1"/>
              <a:t>hoals</a:t>
            </a:r>
            <a:r>
              <a:rPr lang="en-GB" sz="2700" dirty="0"/>
              <a:t>. It </a:t>
            </a:r>
            <a:r>
              <a:rPr lang="en-GB" sz="2700" dirty="0" err="1"/>
              <a:t>aint</a:t>
            </a:r>
            <a:r>
              <a:rPr lang="en-GB" sz="2700" dirty="0"/>
              <a:t> you nor it </a:t>
            </a:r>
            <a:r>
              <a:rPr lang="en-GB" sz="2700" dirty="0" err="1"/>
              <a:t>dont</a:t>
            </a:r>
            <a:r>
              <a:rPr lang="en-GB" sz="2700" dirty="0"/>
              <a:t> even know your name</a:t>
            </a:r>
            <a:r>
              <a:rPr lang="en-GB" sz="2700" dirty="0">
                <a:solidFill>
                  <a:srgbClr val="FFFF00"/>
                </a:solidFill>
              </a:rPr>
              <a:t>. </a:t>
            </a:r>
            <a:r>
              <a:rPr lang="en-GB" sz="2700" dirty="0">
                <a:solidFill>
                  <a:srgbClr val="00B0F0"/>
                </a:solidFill>
              </a:rPr>
              <a:t>Its in us </a:t>
            </a:r>
            <a:r>
              <a:rPr lang="en-GB" sz="2700" dirty="0" err="1">
                <a:solidFill>
                  <a:srgbClr val="00B0F0"/>
                </a:solidFill>
              </a:rPr>
              <a:t>lorn</a:t>
            </a:r>
            <a:r>
              <a:rPr lang="en-GB" sz="2700" dirty="0">
                <a:solidFill>
                  <a:srgbClr val="00B0F0"/>
                </a:solidFill>
              </a:rPr>
              <a:t> and loan and sheltering how it can."</a:t>
            </a:r>
          </a:p>
          <a:p>
            <a:pPr marL="137160" indent="0">
              <a:buNone/>
            </a:pPr>
            <a:r>
              <a:rPr lang="en-GB" sz="2700" dirty="0"/>
              <a:t>I said, "If its in every 1 of us </a:t>
            </a:r>
            <a:r>
              <a:rPr lang="en-GB" sz="2700" dirty="0" err="1"/>
              <a:t>theres</a:t>
            </a:r>
            <a:r>
              <a:rPr lang="en-GB" sz="2700" dirty="0"/>
              <a:t> </a:t>
            </a:r>
            <a:r>
              <a:rPr lang="en-GB" sz="2700" dirty="0" err="1"/>
              <a:t>moren</a:t>
            </a:r>
            <a:r>
              <a:rPr lang="en-GB" sz="2700" dirty="0"/>
              <a:t> 1 of it </a:t>
            </a:r>
            <a:r>
              <a:rPr lang="en-GB" sz="2700" dirty="0" err="1"/>
              <a:t>theres</a:t>
            </a:r>
            <a:r>
              <a:rPr lang="en-GB" sz="2700" dirty="0"/>
              <a:t> got to be a </a:t>
            </a:r>
            <a:r>
              <a:rPr lang="en-GB" sz="2700" dirty="0" err="1"/>
              <a:t>manying</a:t>
            </a:r>
            <a:r>
              <a:rPr lang="en-GB" sz="2700" dirty="0"/>
              <a:t> </a:t>
            </a:r>
            <a:r>
              <a:rPr lang="en-GB" sz="2700" dirty="0" err="1"/>
              <a:t>theres</a:t>
            </a:r>
            <a:r>
              <a:rPr lang="en-GB" sz="2700" dirty="0"/>
              <a:t> got to be a </a:t>
            </a:r>
            <a:r>
              <a:rPr lang="en-GB" sz="2700" dirty="0" err="1"/>
              <a:t>millying</a:t>
            </a:r>
            <a:r>
              <a:rPr lang="en-GB" sz="2700" dirty="0"/>
              <a:t> and </a:t>
            </a:r>
            <a:r>
              <a:rPr lang="en-GB" sz="2700" dirty="0" err="1"/>
              <a:t>mor.</a:t>
            </a:r>
            <a:r>
              <a:rPr lang="en-GB" sz="2700" dirty="0"/>
              <a:t>"</a:t>
            </a:r>
          </a:p>
          <a:p>
            <a:pPr marL="137160" indent="0">
              <a:buNone/>
            </a:pPr>
            <a:r>
              <a:rPr lang="en-GB" sz="2700" dirty="0"/>
              <a:t>Lorna said, "</a:t>
            </a:r>
            <a:r>
              <a:rPr lang="en-GB" sz="2700" dirty="0" err="1"/>
              <a:t>Wel</a:t>
            </a:r>
            <a:r>
              <a:rPr lang="en-GB" sz="2700" dirty="0"/>
              <a:t> there is a </a:t>
            </a:r>
            <a:r>
              <a:rPr lang="en-GB" sz="2700" dirty="0" err="1"/>
              <a:t>millying</a:t>
            </a:r>
            <a:r>
              <a:rPr lang="en-GB" sz="2700" dirty="0"/>
              <a:t> and </a:t>
            </a:r>
            <a:r>
              <a:rPr lang="en-GB" sz="2700" dirty="0" err="1"/>
              <a:t>mor.</a:t>
            </a:r>
            <a:r>
              <a:rPr lang="en-GB" sz="2700" dirty="0"/>
              <a:t>"</a:t>
            </a:r>
          </a:p>
          <a:p>
            <a:pPr marL="137160" indent="0">
              <a:buNone/>
            </a:pPr>
            <a:r>
              <a:rPr lang="en-GB" sz="2700" dirty="0"/>
              <a:t>I said, "</a:t>
            </a:r>
            <a:r>
              <a:rPr lang="en-GB" sz="2700" dirty="0" err="1"/>
              <a:t>Wel</a:t>
            </a:r>
            <a:r>
              <a:rPr lang="en-GB" sz="2700" dirty="0"/>
              <a:t> </a:t>
            </a:r>
            <a:r>
              <a:rPr lang="en-GB" sz="2700" dirty="0">
                <a:solidFill>
                  <a:srgbClr val="00B0F0"/>
                </a:solidFill>
              </a:rPr>
              <a:t>if </a:t>
            </a:r>
            <a:r>
              <a:rPr lang="en-GB" sz="2700" dirty="0" err="1">
                <a:solidFill>
                  <a:srgbClr val="00B0F0"/>
                </a:solidFill>
              </a:rPr>
              <a:t>theres</a:t>
            </a:r>
            <a:r>
              <a:rPr lang="en-GB" sz="2700" dirty="0">
                <a:solidFill>
                  <a:srgbClr val="00B0F0"/>
                </a:solidFill>
              </a:rPr>
              <a:t> such a </a:t>
            </a:r>
            <a:r>
              <a:rPr lang="en-GB" sz="2700" dirty="0" err="1">
                <a:solidFill>
                  <a:srgbClr val="00B0F0"/>
                </a:solidFill>
              </a:rPr>
              <a:t>manying</a:t>
            </a:r>
            <a:r>
              <a:rPr lang="en-GB" sz="2700" dirty="0">
                <a:solidFill>
                  <a:srgbClr val="00B0F0"/>
                </a:solidFill>
              </a:rPr>
              <a:t> of it whys it </a:t>
            </a:r>
            <a:r>
              <a:rPr lang="en-GB" sz="2700" dirty="0" err="1">
                <a:solidFill>
                  <a:srgbClr val="00B0F0"/>
                </a:solidFill>
              </a:rPr>
              <a:t>lorn</a:t>
            </a:r>
            <a:r>
              <a:rPr lang="en-GB" sz="2700" dirty="0">
                <a:solidFill>
                  <a:srgbClr val="00B0F0"/>
                </a:solidFill>
              </a:rPr>
              <a:t> then whys it loan?"</a:t>
            </a:r>
          </a:p>
          <a:p>
            <a:pPr marL="137160" indent="0">
              <a:buNone/>
            </a:pPr>
            <a:r>
              <a:rPr lang="en-GB" sz="2700" dirty="0"/>
              <a:t>She said, "</a:t>
            </a:r>
            <a:r>
              <a:rPr lang="en-GB" sz="2700" dirty="0" err="1"/>
              <a:t>Becaws</a:t>
            </a:r>
            <a:r>
              <a:rPr lang="en-GB" sz="2700" dirty="0"/>
              <a:t> the </a:t>
            </a:r>
            <a:r>
              <a:rPr lang="en-GB" sz="2700" dirty="0" err="1"/>
              <a:t>manying</a:t>
            </a:r>
            <a:r>
              <a:rPr lang="en-GB" sz="2700" dirty="0"/>
              <a:t> and the </a:t>
            </a:r>
            <a:r>
              <a:rPr lang="en-GB" sz="2700" dirty="0" err="1"/>
              <a:t>millying</a:t>
            </a:r>
            <a:r>
              <a:rPr lang="en-GB" sz="2700" dirty="0"/>
              <a:t> </a:t>
            </a:r>
            <a:r>
              <a:rPr lang="en-GB" sz="2700" dirty="0">
                <a:solidFill>
                  <a:srgbClr val="00B0F0"/>
                </a:solidFill>
              </a:rPr>
              <a:t>its all 1 thing </a:t>
            </a:r>
            <a:r>
              <a:rPr lang="en-GB" sz="2700" dirty="0"/>
              <a:t>it </a:t>
            </a:r>
            <a:r>
              <a:rPr lang="en-GB" sz="2700" dirty="0" err="1"/>
              <a:t>dont</a:t>
            </a:r>
            <a:r>
              <a:rPr lang="en-GB" sz="2700" dirty="0"/>
              <a:t> have nothing to </a:t>
            </a:r>
            <a:r>
              <a:rPr lang="en-GB" sz="2700" dirty="0" err="1"/>
              <a:t>gether</a:t>
            </a:r>
            <a:r>
              <a:rPr lang="en-GB" sz="2700" dirty="0"/>
              <a:t> with. You look at </a:t>
            </a:r>
            <a:r>
              <a:rPr lang="en-GB" sz="2700" dirty="0" err="1"/>
              <a:t>lykens</a:t>
            </a:r>
            <a:r>
              <a:rPr lang="en-GB" sz="2700" dirty="0"/>
              <a:t> on a </a:t>
            </a:r>
            <a:r>
              <a:rPr lang="en-GB" sz="2700" dirty="0" err="1"/>
              <a:t>stoan</a:t>
            </a:r>
            <a:r>
              <a:rPr lang="en-GB" sz="2700" dirty="0"/>
              <a:t> its all them tiny </a:t>
            </a:r>
            <a:r>
              <a:rPr lang="en-GB" sz="2700" dirty="0" err="1"/>
              <a:t>manyings</a:t>
            </a:r>
            <a:r>
              <a:rPr lang="en-GB" sz="2700" dirty="0"/>
              <a:t> of it and may be each part of it </a:t>
            </a:r>
            <a:r>
              <a:rPr lang="en-GB" sz="2700" dirty="0" err="1"/>
              <a:t>myt</a:t>
            </a:r>
            <a:r>
              <a:rPr lang="en-GB" sz="2700" dirty="0"/>
              <a:t> think its </a:t>
            </a:r>
            <a:r>
              <a:rPr lang="en-GB" sz="2700" dirty="0" err="1"/>
              <a:t>sepert</a:t>
            </a:r>
            <a:r>
              <a:rPr lang="en-GB" sz="2700" dirty="0"/>
              <a:t> only </a:t>
            </a:r>
            <a:r>
              <a:rPr lang="en-GB" sz="2700" dirty="0">
                <a:solidFill>
                  <a:srgbClr val="00B0F0"/>
                </a:solidFill>
              </a:rPr>
              <a:t>we can see its all 1 thing</a:t>
            </a:r>
            <a:r>
              <a:rPr lang="en-GB" sz="2700" dirty="0"/>
              <a:t>. </a:t>
            </a:r>
            <a:r>
              <a:rPr lang="en-GB" sz="2700" dirty="0" err="1"/>
              <a:t>Thats</a:t>
            </a:r>
            <a:r>
              <a:rPr lang="en-GB" sz="2700" dirty="0"/>
              <a:t> how it is with what </a:t>
            </a:r>
            <a:r>
              <a:rPr lang="en-GB" sz="2700" dirty="0">
                <a:solidFill>
                  <a:srgbClr val="00B0F0"/>
                </a:solidFill>
              </a:rPr>
              <a:t>we are its all 1 girt big thing and </a:t>
            </a:r>
            <a:r>
              <a:rPr lang="en-GB" sz="2700" dirty="0" err="1">
                <a:solidFill>
                  <a:srgbClr val="00B0F0"/>
                </a:solidFill>
              </a:rPr>
              <a:t>divvyt</a:t>
            </a:r>
            <a:r>
              <a:rPr lang="en-GB" sz="2700" dirty="0">
                <a:solidFill>
                  <a:srgbClr val="00B0F0"/>
                </a:solidFill>
              </a:rPr>
              <a:t> up amongst the many. Its all 1 girt thing bigger nor the won and </a:t>
            </a:r>
            <a:r>
              <a:rPr lang="en-GB" sz="2700" dirty="0" err="1">
                <a:solidFill>
                  <a:srgbClr val="00B0F0"/>
                </a:solidFill>
              </a:rPr>
              <a:t>lorn</a:t>
            </a:r>
            <a:r>
              <a:rPr lang="en-GB" sz="2700" dirty="0">
                <a:solidFill>
                  <a:srgbClr val="00B0F0"/>
                </a:solidFill>
              </a:rPr>
              <a:t> and loan and </a:t>
            </a:r>
            <a:r>
              <a:rPr lang="en-GB" sz="2700" dirty="0" err="1">
                <a:solidFill>
                  <a:srgbClr val="00B0F0"/>
                </a:solidFill>
              </a:rPr>
              <a:t>oansome</a:t>
            </a:r>
            <a:r>
              <a:rPr lang="en-GB" sz="2700" dirty="0"/>
              <a:t>. </a:t>
            </a:r>
            <a:r>
              <a:rPr lang="en-GB" sz="2700" dirty="0" err="1"/>
              <a:t>Tremmering</a:t>
            </a:r>
            <a:r>
              <a:rPr lang="en-GB" sz="2700" dirty="0"/>
              <a:t> it is and feart. It puts us on like we put on our does. Some times we </a:t>
            </a:r>
            <a:r>
              <a:rPr lang="en-GB" sz="2700" dirty="0" err="1"/>
              <a:t>dont</a:t>
            </a:r>
            <a:r>
              <a:rPr lang="en-GB" sz="2700" dirty="0"/>
              <a:t> fit. Some times it cant </a:t>
            </a:r>
            <a:r>
              <a:rPr lang="en-GB" sz="2700" dirty="0" err="1"/>
              <a:t>fynd</a:t>
            </a:r>
            <a:r>
              <a:rPr lang="en-GB" sz="2700" dirty="0"/>
              <a:t> the arm </a:t>
            </a:r>
            <a:r>
              <a:rPr lang="en-GB" sz="2700" dirty="0" err="1"/>
              <a:t>hoals</a:t>
            </a:r>
            <a:r>
              <a:rPr lang="en-GB" sz="2700" dirty="0"/>
              <a:t> and it tears us a part. I </a:t>
            </a:r>
            <a:r>
              <a:rPr lang="en-GB" sz="2700" dirty="0" err="1"/>
              <a:t>dont</a:t>
            </a:r>
            <a:r>
              <a:rPr lang="en-GB" sz="2700" dirty="0"/>
              <a:t> think I took all that much </a:t>
            </a:r>
            <a:r>
              <a:rPr lang="en-GB" sz="2700" dirty="0" err="1"/>
              <a:t>noatis</a:t>
            </a:r>
            <a:r>
              <a:rPr lang="en-GB" sz="2700" dirty="0"/>
              <a:t> of it when I ben </a:t>
            </a:r>
            <a:r>
              <a:rPr lang="en-GB" sz="2700" dirty="0" err="1"/>
              <a:t>yung</a:t>
            </a:r>
            <a:r>
              <a:rPr lang="en-GB" sz="2700" dirty="0"/>
              <a:t>. Now </a:t>
            </a:r>
            <a:r>
              <a:rPr lang="en-GB" sz="2700" dirty="0" err="1"/>
              <a:t>Im</a:t>
            </a:r>
            <a:r>
              <a:rPr lang="en-GB" sz="2700" dirty="0"/>
              <a:t> old I </a:t>
            </a:r>
            <a:r>
              <a:rPr lang="en-GB" sz="2700" dirty="0" err="1"/>
              <a:t>noatis</a:t>
            </a:r>
            <a:r>
              <a:rPr lang="en-GB" sz="2700" dirty="0"/>
              <a:t> it </a:t>
            </a:r>
            <a:r>
              <a:rPr lang="en-GB" sz="2700" dirty="0" err="1"/>
              <a:t>mor.</a:t>
            </a:r>
            <a:r>
              <a:rPr lang="en-GB" sz="2700" dirty="0"/>
              <a:t> It </a:t>
            </a:r>
            <a:r>
              <a:rPr lang="en-GB" sz="2700" dirty="0" err="1"/>
              <a:t>dont</a:t>
            </a:r>
            <a:r>
              <a:rPr lang="en-GB" sz="2700" dirty="0"/>
              <a:t> </a:t>
            </a:r>
            <a:r>
              <a:rPr lang="en-GB" sz="2700" dirty="0" err="1"/>
              <a:t>realy</a:t>
            </a:r>
            <a:r>
              <a:rPr lang="en-GB" sz="2700" dirty="0"/>
              <a:t> like to put me on no </a:t>
            </a:r>
            <a:r>
              <a:rPr lang="en-GB" sz="2700" dirty="0" err="1"/>
              <a:t>mor.</a:t>
            </a:r>
            <a:r>
              <a:rPr lang="en-GB" sz="2700" dirty="0"/>
              <a:t> Every morning I can </a:t>
            </a:r>
            <a:r>
              <a:rPr lang="en-GB" sz="2700" dirty="0" err="1"/>
              <a:t>feal</a:t>
            </a:r>
            <a:r>
              <a:rPr lang="en-GB" sz="2700" dirty="0"/>
              <a:t> how its </a:t>
            </a:r>
            <a:r>
              <a:rPr lang="en-GB" sz="2700" dirty="0" err="1"/>
              <a:t>tiret</a:t>
            </a:r>
            <a:r>
              <a:rPr lang="en-GB" sz="2700" dirty="0"/>
              <a:t> of me and readying to throw me a way. </a:t>
            </a:r>
            <a:r>
              <a:rPr lang="en-GB" sz="2700" dirty="0" err="1"/>
              <a:t>Iwl</a:t>
            </a:r>
            <a:r>
              <a:rPr lang="en-GB" sz="2700" dirty="0"/>
              <a:t> </a:t>
            </a:r>
            <a:r>
              <a:rPr lang="en-GB" sz="2700" dirty="0" err="1"/>
              <a:t>tel</a:t>
            </a:r>
            <a:r>
              <a:rPr lang="en-GB" sz="2700" dirty="0"/>
              <a:t> you some thing </a:t>
            </a:r>
            <a:r>
              <a:rPr lang="en-GB" sz="2700" dirty="0" err="1"/>
              <a:t>Riddley</a:t>
            </a:r>
            <a:r>
              <a:rPr lang="en-GB" sz="2700" dirty="0"/>
              <a:t> and </a:t>
            </a:r>
            <a:r>
              <a:rPr lang="en-GB" sz="2700" dirty="0" err="1"/>
              <a:t>keap</a:t>
            </a:r>
            <a:r>
              <a:rPr lang="en-GB" sz="2700" dirty="0"/>
              <a:t> this in </a:t>
            </a:r>
            <a:r>
              <a:rPr lang="en-GB" sz="2700" dirty="0" err="1"/>
              <a:t>memberment</a:t>
            </a:r>
            <a:r>
              <a:rPr lang="en-GB" sz="2700" dirty="0"/>
              <a:t>. What ever it is we </a:t>
            </a:r>
            <a:r>
              <a:rPr lang="en-GB" sz="2700" dirty="0" err="1"/>
              <a:t>dont</a:t>
            </a:r>
            <a:r>
              <a:rPr lang="en-GB" sz="2700" dirty="0"/>
              <a:t> come naturel to it."</a:t>
            </a:r>
          </a:p>
          <a:p>
            <a:pPr marL="137160" indent="0">
              <a:buNone/>
            </a:pPr>
            <a:endParaRPr lang="en-GB" dirty="0"/>
          </a:p>
        </p:txBody>
      </p:sp>
    </p:spTree>
    <p:extLst>
      <p:ext uri="{BB962C8B-B14F-4D97-AF65-F5344CB8AC3E}">
        <p14:creationId xmlns:p14="http://schemas.microsoft.com/office/powerpoint/2010/main" val="408608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66F6-1490-4153-B25D-B5CFB48FEAC4}"/>
              </a:ext>
            </a:extLst>
          </p:cNvPr>
          <p:cNvSpPr>
            <a:spLocks noGrp="1"/>
          </p:cNvSpPr>
          <p:nvPr>
            <p:ph type="title"/>
          </p:nvPr>
        </p:nvSpPr>
        <p:spPr/>
        <p:txBody>
          <a:bodyPr>
            <a:noAutofit/>
          </a:bodyPr>
          <a:lstStyle/>
          <a:p>
            <a:r>
              <a:rPr lang="en-GB" sz="3000" b="0" dirty="0">
                <a:solidFill>
                  <a:srgbClr val="00B0F0"/>
                </a:solidFill>
                <a:effectLst/>
              </a:rPr>
              <a:t>someone writing [a poem] believes in a reader, in readers, of that poem</a:t>
            </a:r>
            <a:r>
              <a:rPr lang="en-GB" sz="3000" b="0" dirty="0">
                <a:solidFill>
                  <a:srgbClr val="FF0000"/>
                </a:solidFill>
                <a:effectLst/>
              </a:rPr>
              <a:t>’</a:t>
            </a:r>
          </a:p>
        </p:txBody>
      </p:sp>
      <p:sp>
        <p:nvSpPr>
          <p:cNvPr id="3" name="Content Placeholder 2">
            <a:extLst>
              <a:ext uri="{FF2B5EF4-FFF2-40B4-BE49-F238E27FC236}">
                <a16:creationId xmlns:a16="http://schemas.microsoft.com/office/drawing/2014/main" id="{0BDAE328-62AF-4A35-8461-31A0B7432F25}"/>
              </a:ext>
            </a:extLst>
          </p:cNvPr>
          <p:cNvSpPr>
            <a:spLocks noGrp="1"/>
          </p:cNvSpPr>
          <p:nvPr>
            <p:ph idx="1"/>
          </p:nvPr>
        </p:nvSpPr>
        <p:spPr/>
        <p:txBody>
          <a:bodyPr>
            <a:normAutofit lnSpcReduction="10000"/>
          </a:bodyPr>
          <a:lstStyle/>
          <a:p>
            <a:pPr marL="137160" indent="0">
              <a:buNone/>
            </a:pPr>
            <a:r>
              <a:rPr lang="en-GB" dirty="0" err="1" smtClean="0"/>
              <a:t>Riddley</a:t>
            </a:r>
            <a:r>
              <a:rPr lang="en-GB" dirty="0" smtClean="0"/>
              <a:t> constantly seeking meaning to interpret what is unclear but just out of reach  - </a:t>
            </a:r>
            <a:r>
              <a:rPr lang="en-GB" dirty="0" smtClean="0">
                <a:solidFill>
                  <a:srgbClr val="00B0F0"/>
                </a:solidFill>
              </a:rPr>
              <a:t>replicates our experience </a:t>
            </a:r>
            <a:r>
              <a:rPr lang="en-GB" dirty="0" smtClean="0"/>
              <a:t>in </a:t>
            </a:r>
            <a:r>
              <a:rPr lang="en-GB" dirty="0" smtClean="0"/>
              <a:t>a unfamiliar </a:t>
            </a:r>
            <a:r>
              <a:rPr lang="en-GB" dirty="0" smtClean="0"/>
              <a:t>world </a:t>
            </a:r>
            <a:r>
              <a:rPr lang="en-GB" dirty="0" smtClean="0"/>
              <a:t>full of familiar markers </a:t>
            </a:r>
          </a:p>
          <a:p>
            <a:pPr marL="137160" indent="0">
              <a:buNone/>
            </a:pPr>
            <a:r>
              <a:rPr lang="en-GB" dirty="0" smtClean="0">
                <a:solidFill>
                  <a:srgbClr val="00B0F0"/>
                </a:solidFill>
              </a:rPr>
              <a:t>The effort to slow down or you lose track </a:t>
            </a:r>
            <a:r>
              <a:rPr lang="en-GB" dirty="0" smtClean="0"/>
              <a:t>– enables the experience of realisation and wonder</a:t>
            </a:r>
            <a:endParaRPr lang="en-GB" dirty="0" smtClean="0"/>
          </a:p>
          <a:p>
            <a:pPr marL="137160" indent="0">
              <a:buNone/>
            </a:pPr>
            <a:endParaRPr lang="en-GB" dirty="0" smtClean="0"/>
          </a:p>
          <a:p>
            <a:pPr marL="137160" indent="0">
              <a:buNone/>
            </a:pPr>
            <a:r>
              <a:rPr lang="en-GB" dirty="0" smtClean="0"/>
              <a:t>Repeated </a:t>
            </a:r>
            <a:r>
              <a:rPr lang="en-GB" dirty="0" smtClean="0"/>
              <a:t>return to rhymes so they gain resonance </a:t>
            </a:r>
          </a:p>
          <a:p>
            <a:pPr marL="137160" indent="0">
              <a:buNone/>
            </a:pPr>
            <a:r>
              <a:rPr lang="en-GB" dirty="0" smtClean="0"/>
              <a:t>Slow </a:t>
            </a:r>
            <a:r>
              <a:rPr lang="en-GB" dirty="0" smtClean="0"/>
              <a:t>deeply serious – plays with folk tale</a:t>
            </a:r>
            <a:endParaRPr lang="en-GB" dirty="0"/>
          </a:p>
          <a:p>
            <a:pPr marL="137160" indent="0">
              <a:buNone/>
            </a:pPr>
            <a:r>
              <a:rPr lang="en-GB" dirty="0" smtClean="0"/>
              <a:t>Language  </a:t>
            </a:r>
            <a:r>
              <a:rPr lang="en-GB" dirty="0" smtClean="0"/>
              <a:t>feels like dialect – even </a:t>
            </a:r>
            <a:r>
              <a:rPr lang="en-GB" dirty="0" smtClean="0">
                <a:solidFill>
                  <a:srgbClr val="00B0F0"/>
                </a:solidFill>
              </a:rPr>
              <a:t>words without Saxon roots broken into single syllables</a:t>
            </a:r>
            <a:r>
              <a:rPr lang="en-GB" dirty="0" smtClean="0"/>
              <a:t> (Hoban’s choice)</a:t>
            </a:r>
          </a:p>
        </p:txBody>
      </p:sp>
    </p:spTree>
    <p:extLst>
      <p:ext uri="{BB962C8B-B14F-4D97-AF65-F5344CB8AC3E}">
        <p14:creationId xmlns:p14="http://schemas.microsoft.com/office/powerpoint/2010/main" val="3991751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1B2-7FB5-4464-974B-E08D32275A00}"/>
              </a:ext>
            </a:extLst>
          </p:cNvPr>
          <p:cNvSpPr>
            <a:spLocks noGrp="1"/>
          </p:cNvSpPr>
          <p:nvPr>
            <p:ph type="title"/>
          </p:nvPr>
        </p:nvSpPr>
        <p:spPr>
          <a:xfrm>
            <a:off x="428847" y="-171400"/>
            <a:ext cx="8229600" cy="1008112"/>
          </a:xfrm>
        </p:spPr>
        <p:txBody>
          <a:bodyPr>
            <a:normAutofit/>
          </a:bodyPr>
          <a:lstStyle/>
          <a:p>
            <a:r>
              <a:rPr lang="en-GB" b="0" dirty="0" smtClean="0">
                <a:solidFill>
                  <a:srgbClr val="00B0F0"/>
                </a:solidFill>
                <a:effectLst/>
              </a:rPr>
              <a:t>The significance of </a:t>
            </a:r>
            <a:r>
              <a:rPr lang="en-GB" b="0" dirty="0">
                <a:solidFill>
                  <a:srgbClr val="00B0F0"/>
                </a:solidFill>
                <a:effectLst/>
              </a:rPr>
              <a:t>stories</a:t>
            </a:r>
          </a:p>
        </p:txBody>
      </p:sp>
      <p:sp>
        <p:nvSpPr>
          <p:cNvPr id="3" name="Content Placeholder 2">
            <a:extLst>
              <a:ext uri="{FF2B5EF4-FFF2-40B4-BE49-F238E27FC236}">
                <a16:creationId xmlns:a16="http://schemas.microsoft.com/office/drawing/2014/main" id="{B64F4306-BDBA-43D6-8760-04611BEAED2C}"/>
              </a:ext>
            </a:extLst>
          </p:cNvPr>
          <p:cNvSpPr>
            <a:spLocks noGrp="1"/>
          </p:cNvSpPr>
          <p:nvPr>
            <p:ph idx="1"/>
          </p:nvPr>
        </p:nvSpPr>
        <p:spPr>
          <a:xfrm>
            <a:off x="428847" y="980728"/>
            <a:ext cx="8229600" cy="5688632"/>
          </a:xfrm>
        </p:spPr>
        <p:txBody>
          <a:bodyPr>
            <a:normAutofit fontScale="85000" lnSpcReduction="10000"/>
          </a:bodyPr>
          <a:lstStyle/>
          <a:p>
            <a:pPr marL="137160" indent="0">
              <a:buNone/>
            </a:pPr>
            <a:r>
              <a:rPr lang="en-GB" dirty="0"/>
              <a:t>She </a:t>
            </a:r>
            <a:r>
              <a:rPr lang="en-GB" dirty="0" err="1"/>
              <a:t>larft</a:t>
            </a:r>
            <a:r>
              <a:rPr lang="en-GB" dirty="0"/>
              <a:t> then she said, </a:t>
            </a:r>
            <a:r>
              <a:rPr lang="en-GB" dirty="0">
                <a:solidFill>
                  <a:srgbClr val="00B0F0"/>
                </a:solidFill>
              </a:rPr>
              <a:t>"</a:t>
            </a:r>
            <a:r>
              <a:rPr lang="en-GB" dirty="0" err="1">
                <a:solidFill>
                  <a:srgbClr val="00B0F0"/>
                </a:solidFill>
              </a:rPr>
              <a:t>Riddley</a:t>
            </a:r>
            <a:r>
              <a:rPr lang="en-GB" dirty="0">
                <a:solidFill>
                  <a:srgbClr val="00B0F0"/>
                </a:solidFill>
              </a:rPr>
              <a:t> there </a:t>
            </a:r>
            <a:r>
              <a:rPr lang="en-GB" dirty="0" err="1">
                <a:solidFill>
                  <a:srgbClr val="00B0F0"/>
                </a:solidFill>
              </a:rPr>
              <a:t>aint</a:t>
            </a:r>
            <a:r>
              <a:rPr lang="en-GB" dirty="0">
                <a:solidFill>
                  <a:srgbClr val="00B0F0"/>
                </a:solidFill>
              </a:rPr>
              <a:t> nothing what </a:t>
            </a:r>
            <a:r>
              <a:rPr lang="en-GB" i="1" dirty="0" err="1">
                <a:solidFill>
                  <a:srgbClr val="00B0F0"/>
                </a:solidFill>
              </a:rPr>
              <a:t>aint</a:t>
            </a:r>
            <a:r>
              <a:rPr lang="en-GB" dirty="0">
                <a:solidFill>
                  <a:srgbClr val="00B0F0"/>
                </a:solidFill>
              </a:rPr>
              <a:t> a </a:t>
            </a:r>
            <a:r>
              <a:rPr lang="en-GB" dirty="0" err="1">
                <a:solidFill>
                  <a:srgbClr val="00B0F0"/>
                </a:solidFill>
              </a:rPr>
              <a:t>tel</a:t>
            </a:r>
            <a:r>
              <a:rPr lang="en-GB" dirty="0">
                <a:solidFill>
                  <a:srgbClr val="00B0F0"/>
                </a:solidFill>
              </a:rPr>
              <a:t> for you. </a:t>
            </a:r>
            <a:r>
              <a:rPr lang="en-GB" dirty="0"/>
              <a:t>The wind in the </a:t>
            </a:r>
            <a:r>
              <a:rPr lang="en-GB" dirty="0" err="1"/>
              <a:t>nite</a:t>
            </a:r>
            <a:r>
              <a:rPr lang="en-GB" dirty="0"/>
              <a:t> the </a:t>
            </a:r>
            <a:r>
              <a:rPr lang="en-GB" dirty="0" err="1"/>
              <a:t>dus</a:t>
            </a:r>
            <a:r>
              <a:rPr lang="en-GB" dirty="0"/>
              <a:t> on the road even the leases </a:t>
            </a:r>
            <a:r>
              <a:rPr lang="en-GB" dirty="0" err="1"/>
              <a:t>stoan</a:t>
            </a:r>
            <a:r>
              <a:rPr lang="en-GB" dirty="0"/>
              <a:t> you kick a long in front of you. Even the </a:t>
            </a:r>
            <a:r>
              <a:rPr lang="en-GB" dirty="0" err="1"/>
              <a:t>shadder</a:t>
            </a:r>
            <a:r>
              <a:rPr lang="en-GB" dirty="0"/>
              <a:t> of that leases </a:t>
            </a:r>
            <a:r>
              <a:rPr lang="en-GB" dirty="0" err="1"/>
              <a:t>stoan</a:t>
            </a:r>
            <a:r>
              <a:rPr lang="en-GB" dirty="0"/>
              <a:t> </a:t>
            </a:r>
            <a:r>
              <a:rPr lang="en-GB" dirty="0" err="1"/>
              <a:t>roaling</a:t>
            </a:r>
            <a:r>
              <a:rPr lang="en-GB" dirty="0"/>
              <a:t> on or </a:t>
            </a:r>
            <a:r>
              <a:rPr lang="en-GB" dirty="0" err="1"/>
              <a:t>stanning</a:t>
            </a:r>
            <a:r>
              <a:rPr lang="en-GB" dirty="0"/>
              <a:t> </a:t>
            </a:r>
            <a:r>
              <a:rPr lang="en-GB" dirty="0" err="1"/>
              <a:t>stil</a:t>
            </a:r>
            <a:r>
              <a:rPr lang="en-GB" dirty="0"/>
              <a:t> its all telling</a:t>
            </a:r>
            <a:r>
              <a:rPr lang="en-GB" dirty="0" smtClean="0"/>
              <a:t>.“</a:t>
            </a:r>
          </a:p>
          <a:p>
            <a:pPr marL="137160" indent="0">
              <a:buNone/>
            </a:pPr>
            <a:endParaRPr lang="en-GB" sz="1200" dirty="0" smtClean="0"/>
          </a:p>
          <a:p>
            <a:pPr marL="137160" indent="0">
              <a:buNone/>
            </a:pPr>
            <a:r>
              <a:rPr lang="en-GB" dirty="0" smtClean="0"/>
              <a:t>she </a:t>
            </a:r>
            <a:r>
              <a:rPr lang="en-GB" dirty="0"/>
              <a:t>said, "You hear </a:t>
            </a:r>
            <a:r>
              <a:rPr lang="en-GB" dirty="0" err="1"/>
              <a:t>diffrent</a:t>
            </a:r>
            <a:r>
              <a:rPr lang="en-GB" dirty="0"/>
              <a:t> things in all them way back </a:t>
            </a:r>
            <a:r>
              <a:rPr lang="en-GB" dirty="0" err="1"/>
              <a:t>storys</a:t>
            </a:r>
            <a:r>
              <a:rPr lang="en-GB" dirty="0"/>
              <a:t> but it </a:t>
            </a:r>
            <a:r>
              <a:rPr lang="en-GB" dirty="0" err="1"/>
              <a:t>dont</a:t>
            </a:r>
            <a:r>
              <a:rPr lang="en-GB" dirty="0"/>
              <a:t> make no </a:t>
            </a:r>
            <a:r>
              <a:rPr lang="en-GB" dirty="0" err="1"/>
              <a:t>diffrents</a:t>
            </a:r>
            <a:r>
              <a:rPr lang="en-GB" dirty="0"/>
              <a:t>. </a:t>
            </a:r>
            <a:r>
              <a:rPr lang="en-GB" dirty="0" err="1">
                <a:solidFill>
                  <a:srgbClr val="00B0F0"/>
                </a:solidFill>
              </a:rPr>
              <a:t>Mosly</a:t>
            </a:r>
            <a:r>
              <a:rPr lang="en-GB" dirty="0">
                <a:solidFill>
                  <a:srgbClr val="00B0F0"/>
                </a:solidFill>
              </a:rPr>
              <a:t> they </a:t>
            </a:r>
            <a:r>
              <a:rPr lang="en-GB" dirty="0" err="1">
                <a:solidFill>
                  <a:srgbClr val="00B0F0"/>
                </a:solidFill>
              </a:rPr>
              <a:t>aint</a:t>
            </a:r>
            <a:r>
              <a:rPr lang="en-GB" dirty="0">
                <a:solidFill>
                  <a:srgbClr val="00B0F0"/>
                </a:solidFill>
              </a:rPr>
              <a:t> strait </a:t>
            </a:r>
            <a:r>
              <a:rPr lang="en-GB" dirty="0" err="1">
                <a:solidFill>
                  <a:srgbClr val="00B0F0"/>
                </a:solidFill>
              </a:rPr>
              <a:t>storys</a:t>
            </a:r>
            <a:r>
              <a:rPr lang="en-GB" dirty="0">
                <a:solidFill>
                  <a:srgbClr val="00B0F0"/>
                </a:solidFill>
              </a:rPr>
              <a:t> any how. </a:t>
            </a:r>
            <a:r>
              <a:rPr lang="en-GB" dirty="0"/>
              <a:t>What they are is </a:t>
            </a:r>
            <a:r>
              <a:rPr lang="en-GB" dirty="0" err="1"/>
              <a:t>diffrent</a:t>
            </a:r>
            <a:r>
              <a:rPr lang="en-GB" dirty="0"/>
              <a:t> ways of telling what </a:t>
            </a:r>
            <a:r>
              <a:rPr lang="en-GB" dirty="0" err="1"/>
              <a:t>happent</a:t>
            </a:r>
            <a:r>
              <a:rPr lang="en-GB" dirty="0"/>
              <a:t>."</a:t>
            </a:r>
          </a:p>
          <a:p>
            <a:pPr marL="137160" indent="0">
              <a:buNone/>
            </a:pPr>
            <a:r>
              <a:rPr lang="en-GB" dirty="0"/>
              <a:t>I said, "Ben there </a:t>
            </a:r>
            <a:r>
              <a:rPr lang="en-GB" dirty="0">
                <a:solidFill>
                  <a:srgbClr val="00B0F0"/>
                </a:solidFill>
              </a:rPr>
              <a:t>a strait story past down amongst the </a:t>
            </a:r>
            <a:r>
              <a:rPr lang="en-GB" dirty="0" err="1">
                <a:solidFill>
                  <a:srgbClr val="00B0F0"/>
                </a:solidFill>
              </a:rPr>
              <a:t>tel</a:t>
            </a:r>
            <a:r>
              <a:rPr lang="en-GB" dirty="0">
                <a:solidFill>
                  <a:srgbClr val="00B0F0"/>
                </a:solidFill>
              </a:rPr>
              <a:t> women?"</a:t>
            </a:r>
          </a:p>
          <a:p>
            <a:pPr marL="137160" indent="0">
              <a:buNone/>
            </a:pPr>
            <a:r>
              <a:rPr lang="en-GB" dirty="0"/>
              <a:t>She said, "There bint no </a:t>
            </a:r>
            <a:r>
              <a:rPr lang="en-GB" dirty="0" err="1"/>
              <a:t>tel</a:t>
            </a:r>
            <a:r>
              <a:rPr lang="en-GB" dirty="0"/>
              <a:t> women time back way back. Nor there </a:t>
            </a:r>
            <a:r>
              <a:rPr lang="en-GB" dirty="0" err="1"/>
              <a:t>aint</a:t>
            </a:r>
            <a:r>
              <a:rPr lang="en-GB" dirty="0"/>
              <a:t> never ben no strait story I ever heard. Bint no writing for 100s and 100s of years </a:t>
            </a:r>
            <a:r>
              <a:rPr lang="en-GB" dirty="0" err="1"/>
              <a:t>til</a:t>
            </a:r>
            <a:r>
              <a:rPr lang="en-GB" dirty="0"/>
              <a:t> it begun </a:t>
            </a:r>
            <a:r>
              <a:rPr lang="en-GB" dirty="0" err="1"/>
              <a:t>agen</a:t>
            </a:r>
            <a:r>
              <a:rPr lang="en-GB" dirty="0"/>
              <a:t> nor you </a:t>
            </a:r>
            <a:r>
              <a:rPr lang="en-GB" dirty="0" err="1"/>
              <a:t>wunt</a:t>
            </a:r>
            <a:r>
              <a:rPr lang="en-GB" dirty="0"/>
              <a:t> never get a strait story past down by </a:t>
            </a:r>
            <a:r>
              <a:rPr lang="en-GB" dirty="0" err="1"/>
              <a:t>mouf</a:t>
            </a:r>
            <a:r>
              <a:rPr lang="en-GB" dirty="0"/>
              <a:t> over that long. </a:t>
            </a:r>
            <a:r>
              <a:rPr lang="en-GB" dirty="0" err="1"/>
              <a:t>Onlyes</a:t>
            </a:r>
            <a:r>
              <a:rPr lang="en-GB" dirty="0"/>
              <a:t> writing I know of is the </a:t>
            </a:r>
            <a:r>
              <a:rPr lang="en-GB" i="1" dirty="0" err="1"/>
              <a:t>Eusa</a:t>
            </a:r>
            <a:r>
              <a:rPr lang="en-GB" i="1" dirty="0"/>
              <a:t> Story</a:t>
            </a:r>
            <a:r>
              <a:rPr lang="en-GB" dirty="0"/>
              <a:t> which that </a:t>
            </a:r>
            <a:r>
              <a:rPr lang="en-GB" dirty="0" err="1"/>
              <a:t>aint</a:t>
            </a:r>
            <a:r>
              <a:rPr lang="en-GB" dirty="0"/>
              <a:t> nothing strait but at leas its </a:t>
            </a:r>
            <a:r>
              <a:rPr lang="en-GB" dirty="0" err="1"/>
              <a:t>stayd</a:t>
            </a:r>
            <a:r>
              <a:rPr lang="en-GB" dirty="0"/>
              <a:t> the same</a:t>
            </a:r>
            <a:r>
              <a:rPr lang="en-GB" dirty="0">
                <a:solidFill>
                  <a:srgbClr val="00B0F0"/>
                </a:solidFill>
              </a:rPr>
              <a:t>. </a:t>
            </a:r>
            <a:r>
              <a:rPr lang="en-GB" u="sng" dirty="0">
                <a:solidFill>
                  <a:srgbClr val="00B0F0"/>
                </a:solidFill>
              </a:rPr>
              <a:t>All them other </a:t>
            </a:r>
            <a:r>
              <a:rPr lang="en-GB" u="sng" dirty="0" err="1">
                <a:solidFill>
                  <a:srgbClr val="00B0F0"/>
                </a:solidFill>
              </a:rPr>
              <a:t>storys</a:t>
            </a:r>
            <a:r>
              <a:rPr lang="en-GB" u="sng" dirty="0">
                <a:solidFill>
                  <a:srgbClr val="00B0F0"/>
                </a:solidFill>
              </a:rPr>
              <a:t> </a:t>
            </a:r>
            <a:r>
              <a:rPr lang="en-GB" u="sng" dirty="0" err="1">
                <a:solidFill>
                  <a:srgbClr val="00B0F0"/>
                </a:solidFill>
              </a:rPr>
              <a:t>tol</a:t>
            </a:r>
            <a:r>
              <a:rPr lang="en-GB" u="sng" dirty="0">
                <a:solidFill>
                  <a:srgbClr val="00B0F0"/>
                </a:solidFill>
              </a:rPr>
              <a:t> by </a:t>
            </a:r>
            <a:r>
              <a:rPr lang="en-GB" u="sng" dirty="0" err="1">
                <a:solidFill>
                  <a:srgbClr val="00B0F0"/>
                </a:solidFill>
              </a:rPr>
              <a:t>mouf</a:t>
            </a:r>
            <a:r>
              <a:rPr lang="en-GB" u="sng" dirty="0">
                <a:solidFill>
                  <a:srgbClr val="00B0F0"/>
                </a:solidFill>
              </a:rPr>
              <a:t> they ben put to and took from and </a:t>
            </a:r>
            <a:r>
              <a:rPr lang="en-GB" u="sng" dirty="0" err="1">
                <a:solidFill>
                  <a:srgbClr val="00B0F0"/>
                </a:solidFill>
              </a:rPr>
              <a:t>changit</a:t>
            </a:r>
            <a:r>
              <a:rPr lang="en-GB" u="sng" dirty="0">
                <a:solidFill>
                  <a:srgbClr val="00B0F0"/>
                </a:solidFill>
              </a:rPr>
              <a:t> so much thru the years </a:t>
            </a:r>
            <a:r>
              <a:rPr lang="en-GB" u="sng" dirty="0" err="1">
                <a:solidFill>
                  <a:srgbClr val="00B0F0"/>
                </a:solidFill>
              </a:rPr>
              <a:t>theyre</a:t>
            </a:r>
            <a:r>
              <a:rPr lang="en-GB" u="sng" dirty="0">
                <a:solidFill>
                  <a:srgbClr val="00B0F0"/>
                </a:solidFill>
              </a:rPr>
              <a:t> all bits and blips and all mixt up</a:t>
            </a:r>
            <a:r>
              <a:rPr lang="en-GB" dirty="0">
                <a:solidFill>
                  <a:srgbClr val="00B0F0"/>
                </a:solidFill>
              </a:rPr>
              <a:t>."</a:t>
            </a:r>
          </a:p>
        </p:txBody>
      </p:sp>
    </p:spTree>
    <p:extLst>
      <p:ext uri="{BB962C8B-B14F-4D97-AF65-F5344CB8AC3E}">
        <p14:creationId xmlns:p14="http://schemas.microsoft.com/office/powerpoint/2010/main" val="1532426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2740</TotalTime>
  <Words>704</Words>
  <Application>Microsoft Office PowerPoint</Application>
  <PresentationFormat>On-screen Show (4:3)</PresentationFormat>
  <Paragraphs>46</Paragraphs>
  <Slides>6</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vt:i4>
      </vt:variant>
    </vt:vector>
  </HeadingPairs>
  <TitlesOfParts>
    <vt:vector size="18" baseType="lpstr">
      <vt:lpstr>Calibri</vt:lpstr>
      <vt:lpstr>Garamond</vt:lpstr>
      <vt:lpstr>Palatino Linotype</vt:lpstr>
      <vt:lpstr>Perpetua</vt:lpstr>
      <vt:lpstr>Perpetua Titling MT</vt:lpstr>
      <vt:lpstr>Poor Richard</vt:lpstr>
      <vt:lpstr>Tempus Sans ITC</vt:lpstr>
      <vt:lpstr>Times New Roman</vt:lpstr>
      <vt:lpstr>Wingdings</vt:lpstr>
      <vt:lpstr>Wingdings 2</vt:lpstr>
      <vt:lpstr>Wingdings 3</vt:lpstr>
      <vt:lpstr>Apex</vt:lpstr>
      <vt:lpstr>READING &amp; WRITING </vt:lpstr>
      <vt:lpstr>Why write</vt:lpstr>
      <vt:lpstr>Why read?</vt:lpstr>
      <vt:lpstr>the other ‘1 girt thing’</vt:lpstr>
      <vt:lpstr>someone writing [a poem] believes in a reader, in readers, of that poem’</vt:lpstr>
      <vt:lpstr>The significance of stories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168</cp:revision>
  <cp:lastPrinted>2018-11-06T09:40:09Z</cp:lastPrinted>
  <dcterms:created xsi:type="dcterms:W3CDTF">1601-01-01T00:00:00Z</dcterms:created>
  <dcterms:modified xsi:type="dcterms:W3CDTF">2019-05-14T12:08:58Z</dcterms:modified>
</cp:coreProperties>
</file>