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26" d="100"/>
          <a:sy n="126" d="100"/>
        </p:scale>
        <p:origin x="379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22349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4F5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3886200" y="320040"/>
            <a:ext cx="4754880" cy="4754880"/>
          </a:xfrm>
          <a:prstGeom prst="ellipse">
            <a:avLst/>
          </a:prstGeom>
          <a:solidFill>
            <a:srgbClr val="028090">
              <a:alpha val="28000"/>
            </a:srgbClr>
          </a:solidFill>
          <a:ln w="12700">
            <a:solidFill>
              <a:srgbClr val="028090">
                <a:alpha val="2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217920" y="105156"/>
            <a:ext cx="2743200" cy="2743200"/>
          </a:xfrm>
          <a:prstGeom prst="ellipse">
            <a:avLst/>
          </a:prstGeom>
          <a:solidFill>
            <a:srgbClr val="00A896">
              <a:alpha val="38000"/>
            </a:srgbClr>
          </a:solidFill>
          <a:ln w="12700">
            <a:solidFill>
              <a:srgbClr val="00A896">
                <a:alpha val="3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02920" y="960120"/>
            <a:ext cx="59436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</a:t>
            </a:r>
            <a:endParaRPr lang="en-US" sz="5400" dirty="0"/>
          </a:p>
        </p:txBody>
      </p:sp>
      <p:sp>
        <p:nvSpPr>
          <p:cNvPr id="8" name="Text 6"/>
          <p:cNvSpPr/>
          <p:nvPr/>
        </p:nvSpPr>
        <p:spPr>
          <a:xfrm>
            <a:off x="502920" y="2286000"/>
            <a:ext cx="5303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02C39A"/>
                </a:solidFill>
                <a:latin typeface="Calibri Light" pitchFamily="34" charset="0"/>
                <a:ea typeface="Calibri Light" pitchFamily="34" charset="-122"/>
                <a:cs typeface="Calibri Light" pitchFamily="34" charset="-120"/>
              </a:rPr>
              <a:t>A Key Skill for Professional Practice</a:t>
            </a:r>
            <a:endParaRPr lang="en-US" sz="1700" dirty="0"/>
          </a:p>
          <a:p>
            <a:pPr marL="0" indent="0">
              <a:buNone/>
            </a:pPr>
            <a:r>
              <a:rPr lang="en-US" sz="1700" i="1" dirty="0">
                <a:solidFill>
                  <a:srgbClr val="02C39A"/>
                </a:solidFill>
                <a:latin typeface="Calibri Light" pitchFamily="34" charset="0"/>
                <a:ea typeface="Calibri Light" pitchFamily="34" charset="-122"/>
                <a:cs typeface="Calibri Light" pitchFamily="34" charset="-120"/>
              </a:rPr>
              <a:t>in Health and Social Care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B850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LEVEL 4 ASSESSMENT SPECIFICATION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1188720"/>
            <a:ext cx="8595360" cy="402336"/>
          </a:xfrm>
          <a:prstGeom prst="rect">
            <a:avLst/>
          </a:prstGeom>
          <a:solidFill>
            <a:srgbClr val="F5F0E8"/>
          </a:solidFill>
          <a:ln w="6350">
            <a:solidFill>
              <a:srgbClr val="D6CFC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1216152"/>
            <a:ext cx="8503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866775"/>
            <a:r>
              <a:rPr lang="en-US" sz="1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		                                </a:t>
            </a:r>
            <a:r>
              <a:rPr lang="en-US" sz="1000" dirty="0">
                <a:ea typeface="Calibri" pitchFamily="34" charset="-122"/>
                <a:cs typeface="Arial" panose="020B0604020202020204" pitchFamily="34" charset="0"/>
              </a:rPr>
              <a:t>Bilquis Ashraf</a:t>
            </a:r>
            <a:endParaRPr lang="en-US" sz="10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		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3017520" y="1216152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274320" y="1591056"/>
            <a:ext cx="859536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CFC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1618488"/>
            <a:ext cx="8503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 Number	                            </a:t>
            </a:r>
            <a:r>
              <a:rPr lang="en-US" sz="1000" dirty="0">
                <a:ea typeface="Calibri" pitchFamily="34" charset="-122"/>
                <a:cs typeface="Arial" panose="020B0604020202020204" pitchFamily="34" charset="0"/>
              </a:rPr>
              <a:t>2426398</a:t>
            </a:r>
            <a:endParaRPr lang="en-US" sz="1000" dirty="0">
              <a:cs typeface="Arial" panose="020B0604020202020204" pitchFamily="34" charset="0"/>
            </a:endParaRPr>
          </a:p>
          <a:p>
            <a:pPr marL="0" indent="0" defTabSz="898525">
              <a:buNone/>
            </a:pP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3017520" y="1618488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274320" y="1993392"/>
            <a:ext cx="8595360" cy="402336"/>
          </a:xfrm>
          <a:prstGeom prst="rect">
            <a:avLst/>
          </a:prstGeom>
          <a:solidFill>
            <a:srgbClr val="F5F0E8"/>
          </a:solidFill>
          <a:ln w="6350">
            <a:solidFill>
              <a:srgbClr val="D6CFC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" y="2020824"/>
            <a:ext cx="2560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3017520" y="2020824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buNone/>
            </a:pPr>
            <a:r>
              <a:rPr lang="en-US" sz="1000" dirty="0">
                <a:solidFill>
                  <a:srgbClr val="3D3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Certificate of Higher Education Skills for the Workplace (Health and Social Care)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274320" y="2395728"/>
            <a:ext cx="859536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CFC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65760" y="2423160"/>
            <a:ext cx="2560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3017520" y="2423160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buNone/>
            </a:pPr>
            <a:r>
              <a:rPr lang="en-US" sz="1000" dirty="0">
                <a:solidFill>
                  <a:srgbClr val="3D3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Development within Health and Social Care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274320" y="2798064"/>
            <a:ext cx="8595360" cy="402336"/>
          </a:xfrm>
          <a:prstGeom prst="rect">
            <a:avLst/>
          </a:prstGeom>
          <a:solidFill>
            <a:srgbClr val="F5F0E8"/>
          </a:solidFill>
          <a:ln w="6350">
            <a:solidFill>
              <a:srgbClr val="D6CFC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65760" y="2825496"/>
            <a:ext cx="2560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3017520" y="2825496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3D3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-391264" y="3199405"/>
            <a:ext cx="859536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CFC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65760" y="3227832"/>
            <a:ext cx="2560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3017520" y="3227832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365760" y="3630168"/>
            <a:ext cx="2560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3017520" y="3630168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274320" y="4005072"/>
            <a:ext cx="859536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CFC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65760" y="4032504"/>
            <a:ext cx="2560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3017520" y="4032504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buNone/>
            </a:pP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365760" y="4434840"/>
            <a:ext cx="2560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997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96112"/>
          </a:xfrm>
          <a:prstGeom prst="rect">
            <a:avLst/>
          </a:prstGeom>
          <a:solidFill>
            <a:srgbClr val="014F5E"/>
          </a:solidFill>
          <a:ln w="12700">
            <a:solidFill>
              <a:srgbClr val="014F5E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68580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The Communication Process </a:t>
            </a:r>
            <a:endParaRPr lang="en-US" sz="28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406640" y="13716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14F5E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Criterion 2</a:t>
            </a:r>
            <a:endParaRPr lang="en-US" sz="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0" y="914400"/>
            <a:ext cx="164592" cy="42291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65760" y="1024128"/>
            <a:ext cx="8458200" cy="1005840"/>
          </a:xfrm>
          <a:prstGeom prst="rect">
            <a:avLst/>
          </a:prstGeom>
          <a:solidFill>
            <a:srgbClr val="FFFFFF"/>
          </a:solidFill>
          <a:ln w="1905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1051560"/>
            <a:ext cx="81381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Communication is the process by which individuals exchange information, point of view and feelings through verbal, non-verbal and written means. It is a powerful, two-way process dependent on a common understanding between sender and receiver (Moss, 2017).</a:t>
            </a:r>
            <a:endParaRPr lang="en-US" sz="13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65760" y="2212848"/>
            <a:ext cx="2724912" cy="265176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365760" y="2304288"/>
            <a:ext cx="272491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🗣</a:t>
            </a:r>
            <a:endParaRPr lang="en-US" sz="22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365760" y="2816352"/>
            <a:ext cx="272491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Verbal</a:t>
            </a:r>
            <a:endParaRPr lang="en-US" sz="16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40080" y="3246120"/>
            <a:ext cx="2176272" cy="27432"/>
          </a:xfrm>
          <a:prstGeom prst="rect">
            <a:avLst/>
          </a:prstGeom>
          <a:solidFill>
            <a:srgbClr val="FFFFFF">
              <a:alpha val="50000"/>
            </a:srgbClr>
          </a:solidFill>
          <a:ln w="12700">
            <a:solidFill>
              <a:srgbClr val="FFFFFF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02920" y="3310128"/>
            <a:ext cx="2450592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Spoken words, tone of voice, pace and listening during conversations with service users and colleagues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3218688" y="2212848"/>
            <a:ext cx="2724912" cy="265176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3218688" y="2304288"/>
            <a:ext cx="272491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👁</a:t>
            </a:r>
            <a:endParaRPr lang="en-US" sz="22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3218688" y="2816352"/>
            <a:ext cx="272491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Non-Verbal</a:t>
            </a:r>
            <a:endParaRPr lang="en-US" sz="16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3493008" y="3246120"/>
            <a:ext cx="2176272" cy="27432"/>
          </a:xfrm>
          <a:prstGeom prst="rect">
            <a:avLst/>
          </a:prstGeom>
          <a:solidFill>
            <a:srgbClr val="FFFFFF">
              <a:alpha val="50000"/>
            </a:srgbClr>
          </a:solidFill>
          <a:ln w="12700">
            <a:solidFill>
              <a:srgbClr val="FFFFFF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3355848" y="3310128"/>
            <a:ext cx="2450592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Body language, facial expressions, eye contact and attitude often more powerful than words in care settings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6071616" y="2212848"/>
            <a:ext cx="2724912" cy="2651760"/>
          </a:xfrm>
          <a:prstGeom prst="rect">
            <a:avLst/>
          </a:prstGeom>
          <a:solidFill>
            <a:srgbClr val="014F5E"/>
          </a:solidFill>
          <a:ln w="12700">
            <a:solidFill>
              <a:srgbClr val="014F5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6071616" y="2304288"/>
            <a:ext cx="272491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📝</a:t>
            </a:r>
            <a:endParaRPr lang="en-US" sz="22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071616" y="2816352"/>
            <a:ext cx="272491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Written</a:t>
            </a:r>
            <a:endParaRPr lang="en-US" sz="16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6345936" y="3246120"/>
            <a:ext cx="2176272" cy="27432"/>
          </a:xfrm>
          <a:prstGeom prst="rect">
            <a:avLst/>
          </a:prstGeom>
          <a:solidFill>
            <a:srgbClr val="FFFFFF">
              <a:alpha val="50000"/>
            </a:srgbClr>
          </a:solidFill>
          <a:ln w="12700">
            <a:solidFill>
              <a:srgbClr val="FFFFFF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208776" y="3310128"/>
            <a:ext cx="2450592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15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Care plans, handover notes, emails and formal </a:t>
            </a:r>
            <a:r>
              <a:rPr lang="en-US" sz="115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reports </a:t>
            </a:r>
            <a:r>
              <a:rPr lang="en-GB" sz="1150" dirty="0">
                <a:solidFill>
                  <a:schemeClr val="bg1"/>
                </a:solidFill>
              </a:rPr>
              <a:t>important for smooth operations and legal rules</a:t>
            </a:r>
            <a:endParaRPr lang="en-US" sz="115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68580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The importance of Communication in Health &amp; Social Care</a:t>
            </a:r>
            <a:endParaRPr lang="en-US" sz="24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406640" y="13716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0" y="914400"/>
            <a:ext cx="164592" cy="42291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65760" y="1051560"/>
            <a:ext cx="3474720" cy="3840480"/>
          </a:xfrm>
          <a:prstGeom prst="rect">
            <a:avLst/>
          </a:prstGeom>
          <a:solidFill>
            <a:srgbClr val="014F5E"/>
          </a:solidFill>
          <a:ln w="12700">
            <a:solidFill>
              <a:srgbClr val="014F5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65760" y="1234440"/>
            <a:ext cx="34747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200" b="1" dirty="0">
                <a:solidFill>
                  <a:srgbClr val="02C39A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70%</a:t>
            </a:r>
            <a:endParaRPr lang="en-US" sz="72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2468880"/>
            <a:ext cx="31089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Many serious safety issues happen because of poor communication</a:t>
            </a:r>
            <a:endParaRPr lang="en-US" sz="13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3429000"/>
            <a:ext cx="3108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02C39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(NHS England, 2019)</a:t>
            </a:r>
            <a:endParaRPr lang="en-US" sz="11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640080" y="3913632"/>
            <a:ext cx="2560320" cy="27432"/>
          </a:xfrm>
          <a:prstGeom prst="rect">
            <a:avLst/>
          </a:prstGeom>
          <a:solidFill>
            <a:srgbClr val="02C39A">
              <a:alpha val="60000"/>
            </a:srgbClr>
          </a:solidFill>
          <a:ln w="12700">
            <a:solidFill>
              <a:srgbClr val="02C39A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57200" y="3950208"/>
            <a:ext cx="32004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This highlights communication not as a “soft” skill, but as a patient safety imperative.</a:t>
            </a:r>
            <a:endParaRPr lang="en-US" sz="1050" i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ctr"/>
            <a:endParaRPr lang="en-US" sz="1050" i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114800" y="1051560"/>
            <a:ext cx="4709160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114800" y="1051560"/>
            <a:ext cx="201168" cy="82296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407408" y="1088136"/>
            <a:ext cx="432511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Patient Safety</a:t>
            </a:r>
            <a:endParaRPr lang="en-US" sz="12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407408" y="1380744"/>
            <a:ext cx="43251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100" dirty="0">
                <a:latin typeface="Verdana" panose="020B0604030504040204" pitchFamily="34" charset="0"/>
                <a:ea typeface="Verdana" panose="020B0604030504040204" pitchFamily="34" charset="0"/>
              </a:rPr>
              <a:t>Safe handovers and correct documentation avoid drug errors and missed conditions.</a:t>
            </a:r>
            <a:endParaRPr lang="en-US" sz="11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4114800" y="2011680"/>
            <a:ext cx="4709160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4114800" y="2011680"/>
            <a:ext cx="201168" cy="82296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407408" y="2048256"/>
            <a:ext cx="432511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Individual focused care</a:t>
            </a:r>
            <a:endParaRPr lang="en-US" sz="12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4407408" y="2340864"/>
            <a:ext cx="43251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Listening to service user’s first choice helps self respect, independence and informed permission.</a:t>
            </a:r>
            <a:endParaRPr lang="en-US" sz="11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4114800" y="2971800"/>
            <a:ext cx="4709160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4114800" y="2971800"/>
            <a:ext cx="201168" cy="82296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407408" y="3008376"/>
            <a:ext cx="432511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Team Collaboration</a:t>
            </a:r>
            <a:endParaRPr lang="en-US" sz="12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4407408" y="3300984"/>
            <a:ext cx="43251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Good </a:t>
            </a:r>
            <a:r>
              <a:rPr lang="en-GB" sz="1100" dirty="0">
                <a:latin typeface="Verdana" panose="020B0604030504040204" pitchFamily="34" charset="0"/>
                <a:ea typeface="Verdana" panose="020B0604030504040204" pitchFamily="34" charset="0"/>
              </a:rPr>
              <a:t>teamwork and clear communication help deliver complete care.</a:t>
            </a:r>
            <a:endParaRPr lang="en-US" sz="11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4114800" y="3931920"/>
            <a:ext cx="4709160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4114800" y="3931920"/>
            <a:ext cx="201168" cy="82296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4407408" y="3968496"/>
            <a:ext cx="432511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Legal &amp; Moral Duty</a:t>
            </a:r>
            <a:endParaRPr lang="en-US" sz="12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4407408" y="4261104"/>
            <a:ext cx="43251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100" dirty="0">
                <a:latin typeface="Verdana" panose="020B0604030504040204" pitchFamily="34" charset="0"/>
                <a:ea typeface="Verdana" panose="020B0604030504040204" pitchFamily="34" charset="0"/>
              </a:rPr>
              <a:t>Correct written records fulfil professional duties under the Care Act 2014 and </a:t>
            </a:r>
            <a:r>
              <a:rPr lang="en-GB" sz="1100" dirty="0" err="1">
                <a:latin typeface="Verdana" panose="020B0604030504040204" pitchFamily="34" charset="0"/>
                <a:ea typeface="Verdana" panose="020B0604030504040204" pitchFamily="34" charset="0"/>
              </a:rPr>
              <a:t>NMC</a:t>
            </a:r>
            <a:r>
              <a:rPr lang="en-GB" sz="1100" dirty="0">
                <a:latin typeface="Verdana" panose="020B0604030504040204" pitchFamily="34" charset="0"/>
                <a:ea typeface="Verdana" panose="020B0604030504040204" pitchFamily="34" charset="0"/>
              </a:rPr>
              <a:t> Code”</a:t>
            </a:r>
            <a:endParaRPr lang="en-US" sz="11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14F5E"/>
          </a:solidFill>
          <a:ln w="12700">
            <a:solidFill>
              <a:srgbClr val="014F5E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68580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Shannon &amp; Weaver Communication Model (1949)</a:t>
            </a:r>
            <a:endParaRPr lang="en-US" sz="26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406640" y="13716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0" y="914400"/>
            <a:ext cx="164592" cy="42291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365760" y="987552"/>
            <a:ext cx="845820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The Shannon-Weaver (1949) model explains communication as an organized process of translating, transmitting and decoding a message. It identifies 'noise' barriers that change meaning making it directly applicable to health and social care situations where miscommunication can be life threatening.</a:t>
            </a:r>
            <a:endParaRPr lang="en-US" sz="12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320040" y="1920240"/>
            <a:ext cx="1508760" cy="1005840"/>
          </a:xfrm>
          <a:prstGeom prst="rect">
            <a:avLst/>
          </a:prstGeom>
          <a:solidFill>
            <a:srgbClr val="014F5E"/>
          </a:solidFill>
          <a:ln w="12700">
            <a:solidFill>
              <a:srgbClr val="014F5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320040" y="1920240"/>
            <a:ext cx="15087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Sender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(Nurse)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1828800" y="2377440"/>
            <a:ext cx="201168" cy="73152"/>
          </a:xfrm>
          <a:prstGeom prst="rect">
            <a:avLst/>
          </a:prstGeom>
          <a:solidFill>
            <a:srgbClr val="4A6B72"/>
          </a:solidFill>
          <a:ln w="12700">
            <a:solidFill>
              <a:srgbClr val="4A6B72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2029968" y="1920240"/>
            <a:ext cx="1508760" cy="100584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2029968" y="1920240"/>
            <a:ext cx="15087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Encodes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Message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538728" y="2377440"/>
            <a:ext cx="201168" cy="73152"/>
          </a:xfrm>
          <a:prstGeom prst="rect">
            <a:avLst/>
          </a:prstGeom>
          <a:solidFill>
            <a:srgbClr val="4A6B72"/>
          </a:solidFill>
          <a:ln w="12700">
            <a:solidFill>
              <a:srgbClr val="4A6B72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3739896" y="1920240"/>
            <a:ext cx="1508760" cy="100584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3739896" y="1920240"/>
            <a:ext cx="15087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Channel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(Verbal/Written)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5248656" y="2377440"/>
            <a:ext cx="201168" cy="73152"/>
          </a:xfrm>
          <a:prstGeom prst="rect">
            <a:avLst/>
          </a:prstGeom>
          <a:solidFill>
            <a:srgbClr val="4A6B72"/>
          </a:solidFill>
          <a:ln w="12700">
            <a:solidFill>
              <a:srgbClr val="4A6B72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5449824" y="1920240"/>
            <a:ext cx="1508760" cy="100584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5449824" y="1920240"/>
            <a:ext cx="15087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Decodes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Message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6958584" y="2377440"/>
            <a:ext cx="201168" cy="73152"/>
          </a:xfrm>
          <a:prstGeom prst="rect">
            <a:avLst/>
          </a:prstGeom>
          <a:solidFill>
            <a:srgbClr val="4A6B72"/>
          </a:solidFill>
          <a:ln w="12700">
            <a:solidFill>
              <a:srgbClr val="4A6B72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7159752" y="1920240"/>
            <a:ext cx="1508760" cy="1005840"/>
          </a:xfrm>
          <a:prstGeom prst="rect">
            <a:avLst/>
          </a:prstGeom>
          <a:solidFill>
            <a:srgbClr val="014F5E"/>
          </a:solidFill>
          <a:ln w="12700">
            <a:solidFill>
              <a:srgbClr val="014F5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7159752" y="1920240"/>
            <a:ext cx="15087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Receiver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(Patient)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320040" y="3090672"/>
            <a:ext cx="8503920" cy="548640"/>
          </a:xfrm>
          <a:prstGeom prst="rect">
            <a:avLst/>
          </a:prstGeom>
          <a:solidFill>
            <a:srgbClr val="FFF3CD"/>
          </a:solidFill>
          <a:ln w="15240">
            <a:solidFill>
              <a:srgbClr val="E6A817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02920" y="3108960"/>
            <a:ext cx="82296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b="1" dirty="0">
                <a:solidFill>
                  <a:srgbClr val="8B600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⚠  NOISE / BARRIERS:  </a:t>
            </a:r>
            <a:r>
              <a:rPr lang="en-US" sz="12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Language differences  •  Medical 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Technical language</a:t>
            </a:r>
            <a:r>
              <a:rPr lang="en-US" sz="12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  •  Emotional suffering  •  Environmental noise  •  Cultural expectations</a:t>
            </a:r>
            <a:endParaRPr lang="en-US" sz="12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320040" y="3749040"/>
            <a:ext cx="8503920" cy="1097280"/>
          </a:xfrm>
          <a:prstGeom prst="rect">
            <a:avLst/>
          </a:prstGeom>
          <a:solidFill>
            <a:srgbClr val="FFFFFF"/>
          </a:solidFill>
          <a:ln w="19050">
            <a:solidFill>
              <a:srgbClr val="00A896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320040" y="3749040"/>
            <a:ext cx="182880" cy="109728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594360" y="3776472"/>
            <a:ext cx="8138160" cy="10424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HSC Application: </a:t>
            </a:r>
            <a:r>
              <a:rPr lang="en-US" sz="12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During a ward handover, a nurse (sender) must encode patient information clearly, choose the right channel (verbal briefing + written notes), and reduce noise by using structured tools such as SBAR (Situation, Background, Assessment, Recommendation) to ensure the receiver (oncoming nurse) decodes the message accurately and safely.</a:t>
            </a:r>
            <a:endParaRPr lang="en-US" sz="12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68580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The Use of Communication in My Job</a:t>
            </a:r>
            <a:endParaRPr lang="en-US" sz="25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406640" y="13716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0" y="914400"/>
            <a:ext cx="164592" cy="42291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65760" y="1005840"/>
            <a:ext cx="8458200" cy="804672"/>
          </a:xfrm>
          <a:prstGeom prst="rect">
            <a:avLst/>
          </a:prstGeom>
          <a:solidFill>
            <a:srgbClr val="014F5E"/>
          </a:solidFill>
          <a:ln w="12700">
            <a:solidFill>
              <a:srgbClr val="014F5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1033272"/>
            <a:ext cx="81381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As a support worker in a residential care home, I must communicate a service user's worsening condition to the senior nurse during a shift handover a moment where effective communication is critical to patient safety.</a:t>
            </a:r>
            <a:endParaRPr lang="en-US" sz="12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65760" y="2670048"/>
            <a:ext cx="2743200" cy="2327402"/>
          </a:xfrm>
          <a:prstGeom prst="rect">
            <a:avLst/>
          </a:prstGeom>
          <a:solidFill>
            <a:srgbClr val="FFFFFF"/>
          </a:solidFill>
          <a:ln w="1905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1335024" y="1883664"/>
            <a:ext cx="676656" cy="676656"/>
          </a:xfrm>
          <a:prstGeom prst="ellipse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89888" y="1901952"/>
            <a:ext cx="558182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1</a:t>
            </a:r>
            <a:endParaRPr lang="en-US" sz="18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75488" y="2633472"/>
            <a:ext cx="250545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Active Listening</a:t>
            </a:r>
            <a:endParaRPr lang="en-US" sz="13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40080" y="3072384"/>
            <a:ext cx="2176272" cy="27432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02920" y="3127248"/>
            <a:ext cx="2450592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Before reporting, I listen carefully to the service user using open body language and reflective questions, ensuring their experience is accurately understood before being communicated ahead.</a:t>
            </a:r>
            <a:endParaRPr lang="en-US" sz="11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40080" y="4617720"/>
            <a:ext cx="2176272" cy="228600"/>
          </a:xfrm>
          <a:prstGeom prst="rect">
            <a:avLst/>
          </a:prstGeom>
          <a:solidFill>
            <a:srgbClr val="00A896">
              <a:alpha val="70000"/>
            </a:srgbClr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40080" y="4617720"/>
            <a:ext cx="2176272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14F5E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Non-Verbal + Verbal</a:t>
            </a:r>
            <a:endParaRPr lang="en-US" sz="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3218688" y="2670048"/>
            <a:ext cx="2578608" cy="2327402"/>
          </a:xfrm>
          <a:prstGeom prst="rect">
            <a:avLst/>
          </a:prstGeom>
          <a:solidFill>
            <a:srgbClr val="FFFFFF"/>
          </a:solidFill>
          <a:ln w="1905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4242816" y="1901952"/>
            <a:ext cx="676656" cy="676656"/>
          </a:xfrm>
          <a:prstGeom prst="ellipse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242816" y="1901952"/>
            <a:ext cx="676656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2</a:t>
            </a:r>
            <a:endParaRPr lang="en-US" sz="18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3328416" y="2633472"/>
            <a:ext cx="250545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SBAR Reporting</a:t>
            </a:r>
            <a:endParaRPr lang="en-US" sz="13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3493008" y="3072384"/>
            <a:ext cx="2176272" cy="27432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3355848" y="3127248"/>
            <a:ext cx="2450592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I apply the SBAR framework: Situation (what is happening), Background (relevant history), Assessment (my observation), Recommendation (action needed) ensuring the nurse receives concise, structured information.</a:t>
            </a:r>
            <a:endParaRPr lang="en-US" sz="11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3493008" y="4617720"/>
            <a:ext cx="2176272" cy="228600"/>
          </a:xfrm>
          <a:prstGeom prst="rect">
            <a:avLst/>
          </a:prstGeom>
          <a:solidFill>
            <a:srgbClr val="00A896">
              <a:alpha val="70000"/>
            </a:srgbClr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3493008" y="4617720"/>
            <a:ext cx="2176272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14F5E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Verbal Communication</a:t>
            </a:r>
            <a:endParaRPr lang="en-US" sz="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6071616" y="2670048"/>
            <a:ext cx="2706624" cy="2327402"/>
          </a:xfrm>
          <a:prstGeom prst="rect">
            <a:avLst/>
          </a:prstGeom>
          <a:solidFill>
            <a:srgbClr val="FFFFFF"/>
          </a:solidFill>
          <a:ln w="1905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7095744" y="1901952"/>
            <a:ext cx="676656" cy="676656"/>
          </a:xfrm>
          <a:prstGeom prst="ellipse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7095744" y="1901952"/>
            <a:ext cx="676656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3</a:t>
            </a:r>
            <a:endParaRPr lang="en-US" sz="18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6181344" y="2633472"/>
            <a:ext cx="250545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Written Documentation</a:t>
            </a:r>
            <a:endParaRPr lang="en-US" sz="13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9" name="Shape 27"/>
          <p:cNvSpPr/>
          <p:nvPr/>
        </p:nvSpPr>
        <p:spPr>
          <a:xfrm>
            <a:off x="6345936" y="3072384"/>
            <a:ext cx="2176272" cy="27432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6208776" y="3127248"/>
            <a:ext cx="2450592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 Light" pitchFamily="34" charset="-120"/>
              </a:rPr>
              <a:t>I update the care plan and incident log in clear, professional language, free of technical language, in line with the organisation's information governance policy and the Data Protection Act 2018.</a:t>
            </a:r>
            <a:endParaRPr lang="en-US" sz="11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1" name="Shape 29"/>
          <p:cNvSpPr/>
          <p:nvPr/>
        </p:nvSpPr>
        <p:spPr>
          <a:xfrm>
            <a:off x="6345936" y="4617720"/>
            <a:ext cx="2176272" cy="228600"/>
          </a:xfrm>
          <a:prstGeom prst="rect">
            <a:avLst/>
          </a:prstGeom>
          <a:solidFill>
            <a:srgbClr val="00A896">
              <a:alpha val="70000"/>
            </a:srgbClr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6345936" y="4617720"/>
            <a:ext cx="2176272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14F5E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Written Communication</a:t>
            </a:r>
            <a:endParaRPr lang="en-US" sz="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14F5E"/>
          </a:solidFill>
          <a:ln w="12700">
            <a:solidFill>
              <a:srgbClr val="014F5E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68580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Review of My Communication Practice</a:t>
            </a:r>
            <a:endParaRPr lang="en-US" sz="27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406640" y="13716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0" y="914400"/>
            <a:ext cx="164592" cy="42291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65760" y="1005840"/>
            <a:ext cx="84582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1024128"/>
            <a:ext cx="813816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Reflective Framework: </a:t>
            </a:r>
            <a:r>
              <a:rPr lang="en-US" sz="120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Using Gibbs' Reflective Cycle (1988), I have assessed my own communication practice to identify strengths and prioritise targeted development.</a:t>
            </a:r>
            <a:endParaRPr lang="en-US" sz="12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65760" y="1664208"/>
            <a:ext cx="3977640" cy="420624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57200" y="1664208"/>
            <a:ext cx="384048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✔  Current Strengths</a:t>
            </a:r>
            <a:endParaRPr lang="en-US" sz="13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65760" y="2148840"/>
            <a:ext cx="397764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02920" y="2148840"/>
            <a:ext cx="3749040" cy="6949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50" b="1" dirty="0">
                <a:solidFill>
                  <a:srgbClr val="00A896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• </a:t>
            </a:r>
            <a:r>
              <a:rPr lang="en-GB" sz="1150" dirty="0">
                <a:latin typeface="Verdana" panose="020B0604030504040204" pitchFamily="34" charset="0"/>
                <a:ea typeface="Verdana" panose="020B0604030504040204" pitchFamily="34" charset="0"/>
              </a:rPr>
              <a:t>Listening carefully and showing understanding when speaking with service users during care assessments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65760" y="2953512"/>
            <a:ext cx="397764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02920" y="2953512"/>
            <a:ext cx="3749040" cy="6949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0A896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• </a:t>
            </a:r>
            <a:r>
              <a:rPr lang="en-US" sz="115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Ability to adapt communication style to the needs of individuals (e.g. those with dementia or physical loss)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365760" y="3758184"/>
            <a:ext cx="397764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02920" y="3758184"/>
            <a:ext cx="3749040" cy="6949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0A896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• </a:t>
            </a:r>
            <a:r>
              <a:rPr lang="en-US" sz="115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Producing clear, accurate written records that meet organisational and legal standards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4709160" y="1664208"/>
            <a:ext cx="4114800" cy="420624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4800600" y="1664208"/>
            <a:ext cx="393192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↗  Areas for Development</a:t>
            </a:r>
            <a:endParaRPr lang="en-US" sz="13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709160" y="2148840"/>
            <a:ext cx="411480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4846320" y="2148840"/>
            <a:ext cx="3886200" cy="6949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5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• </a:t>
            </a:r>
            <a:r>
              <a:rPr lang="en-US" sz="115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Building confidence when presenting to larger </a:t>
            </a:r>
            <a:r>
              <a:rPr lang="en-GB" sz="115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t</a:t>
            </a:r>
            <a:r>
              <a:rPr lang="en-GB" sz="1150" dirty="0">
                <a:latin typeface="Verdana" panose="020B0604030504040204" pitchFamily="34" charset="0"/>
                <a:ea typeface="Verdana" panose="020B0604030504040204" pitchFamily="34" charset="0"/>
              </a:rPr>
              <a:t>eams of different specialists </a:t>
            </a:r>
            <a:r>
              <a:rPr lang="en-US" sz="115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during case conferences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4709160" y="2953512"/>
            <a:ext cx="411480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846320" y="2953512"/>
            <a:ext cx="3886200" cy="6949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• </a:t>
            </a:r>
            <a:r>
              <a:rPr lang="en-US" sz="115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Developing confident communication skills when raising concerns with senior staff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4709160" y="3758184"/>
            <a:ext cx="411480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4846320" y="3758184"/>
            <a:ext cx="3886200" cy="6949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28090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• </a:t>
            </a:r>
            <a:r>
              <a:rPr lang="en-US" sz="1150" dirty="0">
                <a:solidFill>
                  <a:srgbClr val="1A1A2E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Action Plan: Enrol in NHS-official communication and conflict resolution training by September 2026</a:t>
            </a:r>
            <a:endParaRPr lang="en-US" sz="115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14F5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20465"/>
            <a:ext cx="4389120" cy="4389120"/>
          </a:xfrm>
          <a:prstGeom prst="ellipse">
            <a:avLst/>
          </a:prstGeom>
          <a:solidFill>
            <a:srgbClr val="028090">
              <a:alpha val="24000"/>
            </a:srgbClr>
          </a:solidFill>
          <a:ln w="12700">
            <a:solidFill>
              <a:srgbClr val="028090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GB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256032"/>
            <a:ext cx="5943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Calibri" pitchFamily="34" charset="-120"/>
              </a:rPr>
              <a:t>Conclusion</a:t>
            </a:r>
            <a:endParaRPr lang="en-US" sz="32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57200" y="870000"/>
            <a:ext cx="8321040" cy="3900000"/>
          </a:xfrm>
          <a:prstGeom prst="rect">
            <a:avLst/>
          </a:prstGeom>
          <a:solidFill>
            <a:srgbClr val="026A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40080" y="950000"/>
            <a:ext cx="804672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Communication is not only a professional skill it is the foundation of safe, effective and person-centered care. Drawing on Shannon and Weaver’s (1949) model, this presentation has demonstrated how verbal, non-verbal and written communication directly impacts patient outcomes. The practical application of the SBAR framework illustrates how theory translates into daily practice. By engaging in honest self</a:t>
            </a:r>
            <a:r>
              <a:rPr lang="en-GB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reflection using Gibbs’ Cycle (1988), I have identified clear strengths and a purposeful development plan demonstrating my readiness for professional practice in health and social care.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4F5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02809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57200" y="256032"/>
            <a:ext cx="5943600" cy="480000"/>
          </a:xfrm>
          <a:prstGeom prst="rect">
            <a:avLst/>
          </a:prstGeom>
          <a:solidFill>
            <a:srgbClr val="014F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256032"/>
            <a:ext cx="5943600" cy="48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 i="0">
                <a:solidFill>
                  <a:srgbClr val="02C39A"/>
                </a:solidFill>
                <a:latin typeface="Calibri"/>
              </a:rPr>
              <a:t>References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457200" y="736032"/>
            <a:ext cx="8321040" cy="30000"/>
          </a:xfrm>
          <a:prstGeom prst="rect">
            <a:avLst/>
          </a:prstGeom>
          <a:solidFill>
            <a:srgbClr val="02C39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810000"/>
            <a:ext cx="8321040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50" b="0" i="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Gibbs, G. (1988) Learning by Doing: A Guide to Teaching and Learning Methods. Oxford: Further Education Unit, Oxford Polytechnic.</a:t>
            </a:r>
            <a:endParaRPr lang="en-GB" sz="1050" b="0" i="0" dirty="0">
              <a:solidFill>
                <a:srgbClr val="FFFFFF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l"/>
            <a:endParaRPr sz="1050" b="0" i="0" dirty="0">
              <a:solidFill>
                <a:srgbClr val="FFFFFF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57200" y="1200000"/>
            <a:ext cx="832104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050" b="0" i="0" dirty="0">
              <a:solidFill>
                <a:srgbClr val="FFFFFF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l"/>
            <a:r>
              <a:rPr sz="1050" b="0" i="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Moss, B. (2017) Communication Skills in Health and Social Care. 4th </a:t>
            </a:r>
            <a:r>
              <a:rPr sz="1050" b="0" i="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edn</a:t>
            </a:r>
            <a:r>
              <a:rPr sz="1050" b="0" i="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. London: SAGE Publications.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7200" y="1590000"/>
            <a:ext cx="8321040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050" b="0" i="0" dirty="0">
              <a:solidFill>
                <a:srgbClr val="FFFFFF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l"/>
            <a:r>
              <a:rPr sz="1050" b="0" i="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NHS England (2019) NHS Patient Safety Strategy. Available at: https://</a:t>
            </a:r>
            <a:r>
              <a:rPr sz="1050" b="0" i="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www.england.nhs.uk</a:t>
            </a:r>
            <a:r>
              <a:rPr sz="1050" b="0" i="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/patient-safety/ (Accessed: 1</a:t>
            </a:r>
            <a:r>
              <a:rPr lang="en-GB" sz="1050" b="0" i="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1</a:t>
            </a:r>
            <a:r>
              <a:rPr sz="1050" b="0" i="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June 2026).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200" y="1980000"/>
            <a:ext cx="832104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050" b="0" i="0" dirty="0">
              <a:solidFill>
                <a:srgbClr val="FFFFFF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l"/>
            <a:r>
              <a:rPr sz="1050" b="0" i="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Shannon, C.E. and Weaver, W. (1949) The Mathematical Theory of Communication. Urbana: University of Illinois Press.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7200" y="2400000"/>
            <a:ext cx="8321040" cy="384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950" b="0" i="1" dirty="0">
              <a:solidFill>
                <a:srgbClr val="AAAAAA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l"/>
            <a:r>
              <a:rPr sz="950" b="0" i="1" dirty="0">
                <a:solidFill>
                  <a:srgbClr val="AAAAA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All references formatted using </a:t>
            </a:r>
            <a:r>
              <a:rPr sz="950" b="0" i="1" dirty="0" err="1">
                <a:solidFill>
                  <a:srgbClr val="AAAAA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UWTSD</a:t>
            </a:r>
            <a:r>
              <a:rPr sz="950" b="0" i="1" dirty="0">
                <a:solidFill>
                  <a:srgbClr val="AAAAAA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Harvard Referencing Style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631805" y="4053137"/>
            <a:ext cx="3609969" cy="494922"/>
          </a:xfrm>
          <a:prstGeom prst="rect">
            <a:avLst/>
          </a:prstGeom>
          <a:solidFill>
            <a:srgbClr val="02C39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sz="3600" b="1">
                <a:solidFill>
                  <a:srgbClr val="FFFFFF"/>
                </a:solidFill>
                <a:latin typeface="Calibri"/>
              </a:rPr>
              <a:t>Thank You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600000" y="4550000"/>
            <a:ext cx="4000000" cy="30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0" i="1">
                <a:solidFill>
                  <a:srgbClr val="02C39A"/>
                </a:solidFill>
                <a:latin typeface="Calibri"/>
              </a:rPr>
              <a:t>Questions welcome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942</Words>
  <Application>Microsoft Office PowerPoint</Application>
  <PresentationFormat>On-screen Show (16:9)</PresentationFormat>
  <Paragraphs>98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Georgia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subject>PptxGenJS Presentation</dc:subject>
  <dc:creator>PptxGenJS</dc:creator>
  <cp:lastModifiedBy>Danielle Murray</cp:lastModifiedBy>
  <cp:revision>36</cp:revision>
  <dcterms:created xsi:type="dcterms:W3CDTF">2026-06-07T13:29:31Z</dcterms:created>
  <dcterms:modified xsi:type="dcterms:W3CDTF">2026-06-24T20:47:35Z</dcterms:modified>
</cp:coreProperties>
</file>