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handoutMasterIdLst>
    <p:handoutMasterId r:id="rId35"/>
  </p:handoutMasterIdLst>
  <p:sldIdLst>
    <p:sldId id="256" r:id="rId2"/>
    <p:sldId id="259" r:id="rId3"/>
    <p:sldId id="261" r:id="rId4"/>
    <p:sldId id="260" r:id="rId5"/>
    <p:sldId id="262" r:id="rId6"/>
    <p:sldId id="286" r:id="rId7"/>
    <p:sldId id="263" r:id="rId8"/>
    <p:sldId id="257" r:id="rId9"/>
    <p:sldId id="264" r:id="rId10"/>
    <p:sldId id="265" r:id="rId11"/>
    <p:sldId id="266" r:id="rId12"/>
    <p:sldId id="258" r:id="rId13"/>
    <p:sldId id="267" r:id="rId14"/>
    <p:sldId id="268" r:id="rId15"/>
    <p:sldId id="269" r:id="rId16"/>
    <p:sldId id="287" r:id="rId17"/>
    <p:sldId id="288"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6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40F4D90-57D8-4A1C-91BD-5E9EA6484BB4}" type="datetimeFigureOut">
              <a:rPr lang="en-GB" smtClean="0"/>
              <a:pPr/>
              <a:t>29/01/2014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546AD83-C0F3-4229-B1A3-1D774CB8B5BB}" type="slidenum">
              <a:rPr lang="en-GB" smtClean="0"/>
              <a:pPr/>
              <a:t>‹#›</a:t>
            </a:fld>
            <a:endParaRPr lang="en-GB"/>
          </a:p>
        </p:txBody>
      </p:sp>
    </p:spTree>
    <p:extLst>
      <p:ext uri="{BB962C8B-B14F-4D97-AF65-F5344CB8AC3E}">
        <p14:creationId xmlns:p14="http://schemas.microsoft.com/office/powerpoint/2010/main" val="377734563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72A272F-F74F-4341-BDFB-6F2016C1206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transition spd="med">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72A272F-F74F-4341-BDFB-6F2016C1206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ransition spd="med">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D8F2A2-D8A0-43CC-907F-E7FDD83DE5A4}" type="datetimeFigureOut">
              <a:rPr lang="en-GB" smtClean="0"/>
              <a:pPr/>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2A272F-F74F-4341-BDFB-6F2016C12065}" type="slidenum">
              <a:rPr lang="en-GB" smtClean="0"/>
              <a:pPr/>
              <a:t>‹#›</a:t>
            </a:fld>
            <a:endParaRPr lang="en-GB"/>
          </a:p>
        </p:txBody>
      </p:sp>
    </p:spTree>
  </p:cSld>
  <p:clrMapOvr>
    <a:masterClrMapping/>
  </p:clrMapOvr>
  <p:transition spd="med">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2D8F2A2-D8A0-43CC-907F-E7FDD83DE5A4}" type="datetimeFigureOut">
              <a:rPr lang="en-GB" smtClean="0"/>
              <a:pPr/>
              <a:t>29/01/2014</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72A272F-F74F-4341-BDFB-6F2016C1206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med">
    <p:wipe dir="d"/>
  </p:transition>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The Search for the Historical Jesus</a:t>
            </a:r>
            <a:endParaRPr lang="en-GB" dirty="0"/>
          </a:p>
        </p:txBody>
      </p:sp>
      <p:sp>
        <p:nvSpPr>
          <p:cNvPr id="5" name="Content Placeholder 4"/>
          <p:cNvSpPr>
            <a:spLocks noGrp="1"/>
          </p:cNvSpPr>
          <p:nvPr>
            <p:ph idx="1"/>
          </p:nvPr>
        </p:nvSpPr>
        <p:spPr/>
        <p:txBody>
          <a:bodyPr/>
          <a:lstStyle/>
          <a:p>
            <a:endParaRPr lang="en-GB" dirty="0" smtClean="0"/>
          </a:p>
          <a:p>
            <a:r>
              <a:rPr lang="en-GB" dirty="0" smtClean="0"/>
              <a:t>Why searching for the historical Jesus?</a:t>
            </a:r>
          </a:p>
          <a:p>
            <a:r>
              <a:rPr lang="en-GB" dirty="0" smtClean="0"/>
              <a:t>What has been lost ?</a:t>
            </a:r>
          </a:p>
          <a:p>
            <a:r>
              <a:rPr lang="en-GB" dirty="0" smtClean="0"/>
              <a:t>What should be found ?</a:t>
            </a:r>
          </a:p>
          <a:p>
            <a:endParaRPr lang="en-GB" dirty="0" smtClean="0"/>
          </a:p>
        </p:txBody>
      </p:sp>
    </p:spTree>
  </p:cSld>
  <p:clrMapOvr>
    <a:masterClrMapping/>
  </p:clrMapOvr>
  <p:transition spd="med">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Sources</a:t>
            </a:r>
            <a:endParaRPr lang="en-GB" dirty="0"/>
          </a:p>
        </p:txBody>
      </p:sp>
      <p:sp>
        <p:nvSpPr>
          <p:cNvPr id="3" name="Content Placeholder 2"/>
          <p:cNvSpPr>
            <a:spLocks noGrp="1"/>
          </p:cNvSpPr>
          <p:nvPr>
            <p:ph idx="1"/>
          </p:nvPr>
        </p:nvSpPr>
        <p:spPr/>
        <p:txBody>
          <a:bodyPr>
            <a:normAutofit fontScale="85000" lnSpcReduction="20000"/>
          </a:bodyPr>
          <a:lstStyle/>
          <a:p>
            <a:pPr>
              <a:buNone/>
            </a:pPr>
            <a:endParaRPr lang="en-GB" dirty="0" smtClean="0"/>
          </a:p>
          <a:p>
            <a:r>
              <a:rPr lang="en-GB" dirty="0" smtClean="0"/>
              <a:t>Non-Christian References:</a:t>
            </a:r>
          </a:p>
          <a:p>
            <a:r>
              <a:rPr lang="en-GB" dirty="0" smtClean="0"/>
              <a:t>‘</a:t>
            </a:r>
            <a:r>
              <a:rPr lang="en-US" dirty="0" smtClean="0"/>
              <a:t>Nero fastened the guilt and inflicted the most exquisite tortures on a class hated for their abominations, called Christians by the populace. </a:t>
            </a:r>
            <a:r>
              <a:rPr lang="en-US" dirty="0" err="1" smtClean="0"/>
              <a:t>Christus</a:t>
            </a:r>
            <a:r>
              <a:rPr lang="en-US" dirty="0" smtClean="0"/>
              <a:t>, from whom the name had its origin, suffered the extreme penalty during the reign of Tiberius at the hands of one of our procurators, Pontius Pilatus, and a most mischievous superstition, thus checked for the moment, again broke out not only in Judaea, the first source of the evil, but even in Rome, where all things hideous and shameful from every part of the world find their centre and become popular.’ </a:t>
            </a:r>
          </a:p>
          <a:p>
            <a:r>
              <a:rPr lang="en-US" dirty="0" smtClean="0"/>
              <a:t>Tacitus Annals 15.44.3</a:t>
            </a:r>
            <a:endParaRPr lang="en-US" dirty="0"/>
          </a:p>
        </p:txBody>
      </p:sp>
    </p:spTree>
  </p:cSld>
  <p:clrMapOvr>
    <a:masterClrMapping/>
  </p:clrMapOvr>
  <p:transition spd="med">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imperiumromanum.com/personen/kaiser/nero_03.jpg"/>
          <p:cNvPicPr>
            <a:picLocks noChangeAspect="1" noChangeArrowheads="1"/>
          </p:cNvPicPr>
          <p:nvPr/>
        </p:nvPicPr>
        <p:blipFill>
          <a:blip r:embed="rId2" cstate="print"/>
          <a:srcRect/>
          <a:stretch>
            <a:fillRect/>
          </a:stretch>
        </p:blipFill>
        <p:spPr bwMode="auto">
          <a:xfrm>
            <a:off x="2915816" y="1988840"/>
            <a:ext cx="2857500" cy="4476750"/>
          </a:xfrm>
          <a:prstGeom prst="rect">
            <a:avLst/>
          </a:prstGeom>
          <a:noFill/>
        </p:spPr>
      </p:pic>
      <p:sp>
        <p:nvSpPr>
          <p:cNvPr id="7" name="Title 6"/>
          <p:cNvSpPr>
            <a:spLocks noGrp="1"/>
          </p:cNvSpPr>
          <p:nvPr>
            <p:ph type="title"/>
          </p:nvPr>
        </p:nvSpPr>
        <p:spPr/>
        <p:txBody>
          <a:bodyPr/>
          <a:lstStyle/>
          <a:p>
            <a:r>
              <a:rPr lang="en-GB" dirty="0" smtClean="0"/>
              <a:t>The Sources - Nero</a:t>
            </a:r>
            <a:endParaRPr lang="en-GB" dirty="0"/>
          </a:p>
        </p:txBody>
      </p:sp>
    </p:spTree>
  </p:cSld>
  <p:clrMapOvr>
    <a:masterClrMapping/>
  </p:clrMapOvr>
  <p:transition spd="med">
    <p:wipe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Sources</a:t>
            </a:r>
            <a:endParaRPr lang="en-GB" dirty="0"/>
          </a:p>
        </p:txBody>
      </p:sp>
      <p:sp>
        <p:nvSpPr>
          <p:cNvPr id="3" name="Content Placeholder 2"/>
          <p:cNvSpPr>
            <a:spLocks noGrp="1"/>
          </p:cNvSpPr>
          <p:nvPr>
            <p:ph idx="1"/>
          </p:nvPr>
        </p:nvSpPr>
        <p:spPr/>
        <p:txBody>
          <a:bodyPr/>
          <a:lstStyle/>
          <a:p>
            <a:r>
              <a:rPr lang="en-GB" dirty="0" smtClean="0"/>
              <a:t>Non-Christian Writings</a:t>
            </a:r>
          </a:p>
          <a:p>
            <a:endParaRPr lang="en-GB" dirty="0"/>
          </a:p>
          <a:p>
            <a:r>
              <a:rPr lang="en-GB" dirty="0" smtClean="0"/>
              <a:t>‘He drove from Rome the Jews, who stirred up by </a:t>
            </a:r>
            <a:r>
              <a:rPr lang="en-GB" dirty="0" err="1" smtClean="0"/>
              <a:t>Chrestus</a:t>
            </a:r>
            <a:r>
              <a:rPr lang="en-GB" dirty="0" smtClean="0"/>
              <a:t>, </a:t>
            </a:r>
            <a:r>
              <a:rPr lang="en-GB" dirty="0" err="1" smtClean="0"/>
              <a:t>contuinually</a:t>
            </a:r>
            <a:r>
              <a:rPr lang="en-GB" dirty="0" smtClean="0"/>
              <a:t> caused unrest.’ Suetonius, </a:t>
            </a:r>
            <a:r>
              <a:rPr lang="en-GB" i="1" dirty="0" smtClean="0"/>
              <a:t>Claudius</a:t>
            </a:r>
            <a:r>
              <a:rPr lang="en-GB" dirty="0" smtClean="0"/>
              <a:t>, 25.4</a:t>
            </a:r>
            <a:endParaRPr lang="en-GB" dirty="0"/>
          </a:p>
        </p:txBody>
      </p:sp>
    </p:spTree>
  </p:cSld>
  <p:clrMapOvr>
    <a:masterClrMapping/>
  </p:clrMapOvr>
  <p:transition spd="med">
    <p:wipe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Sources - Claudius</a:t>
            </a:r>
            <a:endParaRPr lang="en-GB" dirty="0"/>
          </a:p>
        </p:txBody>
      </p:sp>
      <p:pic>
        <p:nvPicPr>
          <p:cNvPr id="19458" name="Picture 2" descr="http://www.forum-arenacum.de/cohors/assets/images/Claudius2.jpg"/>
          <p:cNvPicPr>
            <a:picLocks noChangeAspect="1" noChangeArrowheads="1"/>
          </p:cNvPicPr>
          <p:nvPr/>
        </p:nvPicPr>
        <p:blipFill>
          <a:blip r:embed="rId2" cstate="print"/>
          <a:srcRect/>
          <a:stretch>
            <a:fillRect/>
          </a:stretch>
        </p:blipFill>
        <p:spPr bwMode="auto">
          <a:xfrm>
            <a:off x="1475656" y="1772816"/>
            <a:ext cx="5934075" cy="4762500"/>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Sources - Josephus</a:t>
            </a:r>
            <a:endParaRPr lang="en-GB" dirty="0"/>
          </a:p>
        </p:txBody>
      </p:sp>
      <p:sp>
        <p:nvSpPr>
          <p:cNvPr id="3" name="Content Placeholder 2"/>
          <p:cNvSpPr>
            <a:spLocks noGrp="1"/>
          </p:cNvSpPr>
          <p:nvPr>
            <p:ph idx="1"/>
          </p:nvPr>
        </p:nvSpPr>
        <p:spPr/>
        <p:txBody>
          <a:bodyPr/>
          <a:lstStyle/>
          <a:p>
            <a:r>
              <a:rPr lang="en-GB" dirty="0" smtClean="0"/>
              <a:t>Now there was about this time  Jesus, a wise man, if it be lawful to call him a man; for he was the doer of wonderful works, a teacher of such men as receive the truth with pleasure……</a:t>
            </a:r>
            <a:r>
              <a:rPr lang="en-GB" i="1" dirty="0" smtClean="0"/>
              <a:t>Antiquities </a:t>
            </a:r>
            <a:r>
              <a:rPr lang="en-GB" dirty="0" smtClean="0"/>
              <a:t>18.63-64</a:t>
            </a:r>
          </a:p>
          <a:p>
            <a:endParaRPr lang="en-GB" dirty="0"/>
          </a:p>
          <a:p>
            <a:r>
              <a:rPr lang="en-GB" dirty="0" smtClean="0"/>
              <a:t>Original possibly:</a:t>
            </a:r>
          </a:p>
          <a:p>
            <a:r>
              <a:rPr lang="en-GB" dirty="0" smtClean="0"/>
              <a:t>Jesus was a doer of strange deeds, and a deluder of the simple-minded. He lead astray many Jews and Greeks (Graham Stanton)</a:t>
            </a:r>
            <a:endParaRPr lang="en-GB" dirty="0"/>
          </a:p>
        </p:txBody>
      </p:sp>
    </p:spTree>
    <p:extLst>
      <p:ext uri="{BB962C8B-B14F-4D97-AF65-F5344CB8AC3E}">
        <p14:creationId xmlns:p14="http://schemas.microsoft.com/office/powerpoint/2010/main" val="1005661544"/>
      </p:ext>
    </p:extLst>
  </p:cSld>
  <p:clrMapOvr>
    <a:masterClrMapping/>
  </p:clrMapOvr>
  <p:transition spd="med">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www.bible-history.com/maps/romanempire/roman-empire-time-of-christ.jpg"/>
          <p:cNvPicPr>
            <a:picLocks noChangeAspect="1" noChangeArrowheads="1"/>
          </p:cNvPicPr>
          <p:nvPr/>
        </p:nvPicPr>
        <p:blipFill>
          <a:blip r:embed="rId2" cstate="print"/>
          <a:srcRect/>
          <a:stretch>
            <a:fillRect/>
          </a:stretch>
        </p:blipFill>
        <p:spPr bwMode="auto">
          <a:xfrm>
            <a:off x="251520" y="548680"/>
            <a:ext cx="8658225" cy="5419725"/>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First Quest</a:t>
            </a:r>
            <a:endParaRPr lang="en-GB" dirty="0"/>
          </a:p>
        </p:txBody>
      </p:sp>
      <p:sp>
        <p:nvSpPr>
          <p:cNvPr id="3" name="Content Placeholder 2"/>
          <p:cNvSpPr>
            <a:spLocks noGrp="1"/>
          </p:cNvSpPr>
          <p:nvPr>
            <p:ph idx="1"/>
          </p:nvPr>
        </p:nvSpPr>
        <p:spPr/>
        <p:txBody>
          <a:bodyPr>
            <a:normAutofit/>
          </a:bodyPr>
          <a:lstStyle/>
          <a:p>
            <a:r>
              <a:rPr lang="en-GB" dirty="0" smtClean="0"/>
              <a:t>18</a:t>
            </a:r>
            <a:r>
              <a:rPr lang="en-GB" baseline="30000" dirty="0" smtClean="0"/>
              <a:t>th</a:t>
            </a:r>
            <a:r>
              <a:rPr lang="en-GB" dirty="0" smtClean="0"/>
              <a:t> Century - Enlightenment</a:t>
            </a:r>
          </a:p>
          <a:p>
            <a:r>
              <a:rPr lang="en-GB" dirty="0" smtClean="0"/>
              <a:t>The discipline of history – assumption of objectivity</a:t>
            </a:r>
          </a:p>
          <a:p>
            <a:r>
              <a:rPr lang="en-GB" dirty="0" smtClean="0"/>
              <a:t>Search for truth through historical facts</a:t>
            </a:r>
          </a:p>
          <a:p>
            <a:r>
              <a:rPr lang="en-GB" dirty="0" smtClean="0"/>
              <a:t>Challenge to Dogmatic Christology</a:t>
            </a:r>
          </a:p>
          <a:p>
            <a:r>
              <a:rPr lang="en-GB" dirty="0" smtClean="0"/>
              <a:t>Biographies of Jesus</a:t>
            </a:r>
          </a:p>
          <a:p>
            <a:r>
              <a:rPr lang="en-GB" dirty="0" err="1" smtClean="0"/>
              <a:t>Reimarus</a:t>
            </a:r>
            <a:r>
              <a:rPr lang="en-GB" dirty="0" smtClean="0"/>
              <a:t>, </a:t>
            </a:r>
            <a:r>
              <a:rPr lang="en-GB" i="1" dirty="0" smtClean="0"/>
              <a:t>Fragments (Incl. </a:t>
            </a:r>
            <a:r>
              <a:rPr lang="en-GB" i="1" dirty="0" err="1" smtClean="0"/>
              <a:t>Vom</a:t>
            </a:r>
            <a:r>
              <a:rPr lang="en-GB" i="1" dirty="0" smtClean="0"/>
              <a:t> </a:t>
            </a:r>
            <a:r>
              <a:rPr lang="en-GB" i="1" dirty="0" err="1" smtClean="0"/>
              <a:t>Zwecke</a:t>
            </a:r>
            <a:r>
              <a:rPr lang="en-GB" i="1" dirty="0" smtClean="0"/>
              <a:t> </a:t>
            </a:r>
            <a:r>
              <a:rPr lang="en-GB" i="1" dirty="0" err="1" smtClean="0"/>
              <a:t>Jesu</a:t>
            </a:r>
            <a:r>
              <a:rPr lang="en-GB" i="1" dirty="0" smtClean="0"/>
              <a:t> und Seiner </a:t>
            </a:r>
            <a:r>
              <a:rPr lang="en-GB" i="1" dirty="0" err="1" smtClean="0"/>
              <a:t>Juenger</a:t>
            </a:r>
            <a:r>
              <a:rPr lang="en-GB" dirty="0" smtClean="0"/>
              <a:t> (1774 - 78)</a:t>
            </a:r>
          </a:p>
          <a:p>
            <a:r>
              <a:rPr lang="en-GB" dirty="0" smtClean="0"/>
              <a:t>David Friedrich Strauss, </a:t>
            </a:r>
            <a:r>
              <a:rPr lang="en-GB" i="1" dirty="0" smtClean="0"/>
              <a:t>Life of Jesus </a:t>
            </a:r>
            <a:r>
              <a:rPr lang="en-GB" dirty="0" smtClean="0"/>
              <a:t>(1835)</a:t>
            </a:r>
          </a:p>
          <a:p>
            <a:endParaRPr lang="en-GB" dirty="0"/>
          </a:p>
        </p:txBody>
      </p:sp>
    </p:spTree>
  </p:cSld>
  <p:clrMapOvr>
    <a:masterClrMapping/>
  </p:clrMapOvr>
  <p:transition spd="med">
    <p:wipe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H.S.Reimarus</a:t>
            </a:r>
            <a:r>
              <a:rPr lang="en-GB" dirty="0" smtClean="0"/>
              <a:t> 1694-1768</a:t>
            </a:r>
            <a:endParaRPr lang="en-GB" dirty="0"/>
          </a:p>
        </p:txBody>
      </p:sp>
      <p:pic>
        <p:nvPicPr>
          <p:cNvPr id="21506" name="Picture 2" descr="http://upload.wikimedia.org/wikipedia/commons/archive/3/3c/20091111034305!Hermann_Samuel_Reimarus.jpg"/>
          <p:cNvPicPr>
            <a:picLocks noChangeAspect="1" noChangeArrowheads="1"/>
          </p:cNvPicPr>
          <p:nvPr/>
        </p:nvPicPr>
        <p:blipFill>
          <a:blip r:embed="rId2" cstate="print"/>
          <a:srcRect/>
          <a:stretch>
            <a:fillRect/>
          </a:stretch>
        </p:blipFill>
        <p:spPr bwMode="auto">
          <a:xfrm>
            <a:off x="2051720" y="1628800"/>
            <a:ext cx="3657600" cy="4543425"/>
          </a:xfrm>
          <a:prstGeom prst="rect">
            <a:avLst/>
          </a:prstGeom>
          <a:noFill/>
        </p:spPr>
      </p:pic>
    </p:spTree>
  </p:cSld>
  <p:clrMapOvr>
    <a:masterClrMapping/>
  </p:clrMapOvr>
  <p:transition spd="med">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David Friedrich Strauss</a:t>
            </a:r>
            <a:endParaRPr lang="en-GB" dirty="0"/>
          </a:p>
        </p:txBody>
      </p:sp>
      <p:pic>
        <p:nvPicPr>
          <p:cNvPr id="22530" name="Picture 2" descr="http://www.elk-wue.de/fileadmin/mediapool/elkwue/bilder/gedenktage/Strauss_David_Fr._print_LK.jpg"/>
          <p:cNvPicPr>
            <a:picLocks noChangeAspect="1" noChangeArrowheads="1"/>
          </p:cNvPicPr>
          <p:nvPr/>
        </p:nvPicPr>
        <p:blipFill>
          <a:blip r:embed="rId2" cstate="print"/>
          <a:srcRect/>
          <a:stretch>
            <a:fillRect/>
          </a:stretch>
        </p:blipFill>
        <p:spPr bwMode="auto">
          <a:xfrm>
            <a:off x="539552" y="1438275"/>
            <a:ext cx="3981450" cy="5419725"/>
          </a:xfrm>
          <a:prstGeom prst="rect">
            <a:avLst/>
          </a:prstGeom>
          <a:noFill/>
        </p:spPr>
      </p:pic>
      <p:pic>
        <p:nvPicPr>
          <p:cNvPr id="22532" name="Picture 4" descr="http://www.mgl.lb.bw.schule.de/projekte/12/seminarfach_fertig/lebenjesu.jpg"/>
          <p:cNvPicPr>
            <a:picLocks noChangeAspect="1" noChangeArrowheads="1"/>
          </p:cNvPicPr>
          <p:nvPr/>
        </p:nvPicPr>
        <p:blipFill>
          <a:blip r:embed="rId3" cstate="print"/>
          <a:srcRect/>
          <a:stretch>
            <a:fillRect/>
          </a:stretch>
        </p:blipFill>
        <p:spPr bwMode="auto">
          <a:xfrm>
            <a:off x="5508104" y="2564904"/>
            <a:ext cx="3333750" cy="4067175"/>
          </a:xfrm>
          <a:prstGeom prst="rect">
            <a:avLst/>
          </a:prstGeom>
          <a:noFill/>
        </p:spPr>
      </p:pic>
    </p:spTree>
  </p:cSld>
  <p:clrMapOvr>
    <a:masterClrMapping/>
  </p:clrMapOvr>
  <p:transition spd="med">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Albert Schweitzer</a:t>
            </a:r>
            <a:endParaRPr lang="en-GB" dirty="0"/>
          </a:p>
        </p:txBody>
      </p:sp>
      <p:pic>
        <p:nvPicPr>
          <p:cNvPr id="23556" name="Picture 4" descr="http://www.saalbau.com/presse/archiv2006/schweitzer/albert-schweitzer4.jpg"/>
          <p:cNvPicPr>
            <a:picLocks noChangeAspect="1" noChangeArrowheads="1"/>
          </p:cNvPicPr>
          <p:nvPr/>
        </p:nvPicPr>
        <p:blipFill>
          <a:blip r:embed="rId2" cstate="print"/>
          <a:srcRect/>
          <a:stretch>
            <a:fillRect/>
          </a:stretch>
        </p:blipFill>
        <p:spPr bwMode="auto">
          <a:xfrm>
            <a:off x="1907704" y="1124744"/>
            <a:ext cx="5048250" cy="5419725"/>
          </a:xfrm>
          <a:prstGeom prst="rect">
            <a:avLst/>
          </a:prstGeom>
          <a:noFill/>
        </p:spPr>
      </p:pic>
    </p:spTree>
  </p:cSld>
  <p:clrMapOvr>
    <a:masterClrMapping/>
  </p:clrMapOvr>
  <p:transition spd="med">
    <p:wipe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 of the First Quest</a:t>
            </a:r>
            <a:endParaRPr lang="en-GB" dirty="0"/>
          </a:p>
        </p:txBody>
      </p:sp>
      <p:sp>
        <p:nvSpPr>
          <p:cNvPr id="3" name="Content Placeholder 2"/>
          <p:cNvSpPr>
            <a:spLocks noGrp="1"/>
          </p:cNvSpPr>
          <p:nvPr>
            <p:ph idx="1"/>
          </p:nvPr>
        </p:nvSpPr>
        <p:spPr/>
        <p:txBody>
          <a:bodyPr/>
          <a:lstStyle/>
          <a:p>
            <a:r>
              <a:rPr lang="en-GB" dirty="0" smtClean="0"/>
              <a:t>Albert Schweitzer, </a:t>
            </a:r>
            <a:r>
              <a:rPr lang="en-GB" i="1" dirty="0" smtClean="0"/>
              <a:t>Von </a:t>
            </a:r>
            <a:r>
              <a:rPr lang="en-GB" i="1" dirty="0" err="1" smtClean="0"/>
              <a:t>Reimarus</a:t>
            </a:r>
            <a:r>
              <a:rPr lang="en-GB" i="1" dirty="0" smtClean="0"/>
              <a:t> </a:t>
            </a:r>
            <a:r>
              <a:rPr lang="en-GB" i="1" dirty="0" err="1" smtClean="0"/>
              <a:t>zu</a:t>
            </a:r>
            <a:r>
              <a:rPr lang="en-GB" i="1" dirty="0" smtClean="0"/>
              <a:t> </a:t>
            </a:r>
            <a:r>
              <a:rPr lang="en-GB" i="1" dirty="0" err="1" smtClean="0"/>
              <a:t>Wrede</a:t>
            </a:r>
            <a:r>
              <a:rPr lang="en-GB" i="1" dirty="0" smtClean="0"/>
              <a:t>: Geschichte </a:t>
            </a:r>
            <a:r>
              <a:rPr lang="en-GB" i="1" dirty="0" err="1" smtClean="0"/>
              <a:t>der</a:t>
            </a:r>
            <a:r>
              <a:rPr lang="en-GB" i="1" dirty="0" smtClean="0"/>
              <a:t> </a:t>
            </a:r>
            <a:r>
              <a:rPr lang="en-GB" i="1" dirty="0" err="1" smtClean="0"/>
              <a:t>Leben-Jesu-Forschung</a:t>
            </a:r>
            <a:r>
              <a:rPr lang="en-GB" i="1" dirty="0" smtClean="0"/>
              <a:t> </a:t>
            </a:r>
            <a:r>
              <a:rPr lang="en-GB" dirty="0" smtClean="0"/>
              <a:t>published 1906;ET </a:t>
            </a:r>
            <a:r>
              <a:rPr lang="en-GB" i="1" dirty="0" smtClean="0"/>
              <a:t>The Quest of the Historical Jesus</a:t>
            </a:r>
          </a:p>
          <a:p>
            <a:r>
              <a:rPr lang="en-GB" dirty="0" smtClean="0"/>
              <a:t>Biographies of Jesus –  present the ideal man as envisaged by authors</a:t>
            </a:r>
          </a:p>
          <a:p>
            <a:r>
              <a:rPr lang="en-GB" dirty="0" smtClean="0"/>
              <a:t>Demonstrates impossibility to present ‘life of Jesus’ </a:t>
            </a:r>
          </a:p>
          <a:p>
            <a:endParaRPr lang="en-GB" i="1" dirty="0"/>
          </a:p>
          <a:p>
            <a:endParaRPr lang="en-GB" dirty="0"/>
          </a:p>
        </p:txBody>
      </p:sp>
    </p:spTree>
  </p:cSld>
  <p:clrMapOvr>
    <a:masterClrMapping/>
  </p:clrMapOvr>
  <p:transition spd="med">
    <p:wipe dir="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Second or New Quest</a:t>
            </a:r>
            <a:endParaRPr lang="en-GB" dirty="0"/>
          </a:p>
        </p:txBody>
      </p:sp>
      <p:sp>
        <p:nvSpPr>
          <p:cNvPr id="3" name="Content Placeholder 2"/>
          <p:cNvSpPr>
            <a:spLocks noGrp="1"/>
          </p:cNvSpPr>
          <p:nvPr>
            <p:ph idx="1"/>
          </p:nvPr>
        </p:nvSpPr>
        <p:spPr/>
        <p:txBody>
          <a:bodyPr/>
          <a:lstStyle/>
          <a:p>
            <a:r>
              <a:rPr lang="en-GB" dirty="0" smtClean="0"/>
              <a:t>Rudolph </a:t>
            </a:r>
            <a:r>
              <a:rPr lang="en-GB" dirty="0" err="1" smtClean="0"/>
              <a:t>Bultmann</a:t>
            </a:r>
            <a:r>
              <a:rPr lang="en-GB" dirty="0" smtClean="0"/>
              <a:t> – no quest – </a:t>
            </a:r>
            <a:r>
              <a:rPr lang="en-GB" dirty="0" err="1" smtClean="0"/>
              <a:t>Kerygma</a:t>
            </a:r>
            <a:r>
              <a:rPr lang="en-GB" dirty="0" smtClean="0"/>
              <a:t> of Christ</a:t>
            </a:r>
          </a:p>
          <a:p>
            <a:r>
              <a:rPr lang="en-GB" dirty="0" smtClean="0"/>
              <a:t>Ernst </a:t>
            </a:r>
            <a:r>
              <a:rPr lang="en-GB" dirty="0" err="1" smtClean="0"/>
              <a:t>Kaesemann</a:t>
            </a:r>
            <a:r>
              <a:rPr lang="en-GB" dirty="0" smtClean="0"/>
              <a:t>  - Jesus of history important</a:t>
            </a:r>
          </a:p>
          <a:p>
            <a:r>
              <a:rPr lang="en-GB" dirty="0" smtClean="0"/>
              <a:t>Original sayings/actions – </a:t>
            </a:r>
          </a:p>
          <a:p>
            <a:r>
              <a:rPr lang="en-GB" dirty="0" smtClean="0"/>
              <a:t>double dissimilarity=neither Jewish nor early Church tradition=original Jesus=true meaning of message</a:t>
            </a:r>
            <a:endParaRPr lang="en-GB" dirty="0"/>
          </a:p>
        </p:txBody>
      </p:sp>
    </p:spTree>
  </p:cSld>
  <p:clrMapOvr>
    <a:masterClrMapping/>
  </p:clrMapOvr>
  <p:transition spd="med">
    <p:wipe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and Truth</a:t>
            </a:r>
            <a:endParaRPr lang="en-GB" dirty="0"/>
          </a:p>
        </p:txBody>
      </p:sp>
      <p:sp>
        <p:nvSpPr>
          <p:cNvPr id="3" name="Content Placeholder 2"/>
          <p:cNvSpPr>
            <a:spLocks noGrp="1"/>
          </p:cNvSpPr>
          <p:nvPr>
            <p:ph idx="1"/>
          </p:nvPr>
        </p:nvSpPr>
        <p:spPr>
          <a:xfrm>
            <a:off x="539552" y="1628800"/>
            <a:ext cx="8229600" cy="4525963"/>
          </a:xfrm>
        </p:spPr>
        <p:txBody>
          <a:bodyPr/>
          <a:lstStyle/>
          <a:p>
            <a:r>
              <a:rPr lang="en-GB" dirty="0" smtClean="0"/>
              <a:t>1970ies changes in discipline of history</a:t>
            </a:r>
          </a:p>
          <a:p>
            <a:endParaRPr lang="en-GB" dirty="0" smtClean="0"/>
          </a:p>
          <a:p>
            <a:r>
              <a:rPr lang="en-GB" dirty="0" smtClean="0"/>
              <a:t>No objectivity </a:t>
            </a:r>
          </a:p>
          <a:p>
            <a:endParaRPr lang="en-GB" dirty="0" smtClean="0"/>
          </a:p>
          <a:p>
            <a:r>
              <a:rPr lang="en-GB" dirty="0" smtClean="0"/>
              <a:t>The historian as interpreter</a:t>
            </a:r>
          </a:p>
          <a:p>
            <a:endParaRPr lang="en-GB" dirty="0" smtClean="0"/>
          </a:p>
          <a:p>
            <a:r>
              <a:rPr lang="en-GB" dirty="0" smtClean="0"/>
              <a:t>History not a window into the past</a:t>
            </a:r>
          </a:p>
          <a:p>
            <a:endParaRPr lang="en-GB" dirty="0"/>
          </a:p>
        </p:txBody>
      </p:sp>
    </p:spTree>
  </p:cSld>
  <p:clrMapOvr>
    <a:masterClrMapping/>
  </p:clrMapOvr>
  <p:transition spd="med">
    <p:wipe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Third Quest</a:t>
            </a:r>
            <a:endParaRPr lang="en-GB" dirty="0"/>
          </a:p>
        </p:txBody>
      </p:sp>
      <p:sp>
        <p:nvSpPr>
          <p:cNvPr id="3" name="Content Placeholder 2"/>
          <p:cNvSpPr>
            <a:spLocks noGrp="1"/>
          </p:cNvSpPr>
          <p:nvPr>
            <p:ph idx="1"/>
          </p:nvPr>
        </p:nvSpPr>
        <p:spPr/>
        <p:txBody>
          <a:bodyPr/>
          <a:lstStyle/>
          <a:p>
            <a:r>
              <a:rPr lang="en-GB" dirty="0" smtClean="0"/>
              <a:t>Jesus Seminar (R. Funk)</a:t>
            </a:r>
          </a:p>
          <a:p>
            <a:r>
              <a:rPr lang="en-GB" dirty="0" smtClean="0"/>
              <a:t>Jesus Remembered (S. </a:t>
            </a:r>
            <a:r>
              <a:rPr lang="en-GB" dirty="0" err="1" smtClean="0"/>
              <a:t>Byrskog</a:t>
            </a:r>
            <a:r>
              <a:rPr lang="en-GB" dirty="0" smtClean="0"/>
              <a:t>, </a:t>
            </a:r>
            <a:r>
              <a:rPr lang="en-GB" dirty="0" err="1" smtClean="0"/>
              <a:t>J.D.G.Dunn</a:t>
            </a:r>
            <a:r>
              <a:rPr lang="en-GB" dirty="0"/>
              <a:t>)</a:t>
            </a:r>
            <a:endParaRPr lang="en-GB" dirty="0" smtClean="0"/>
          </a:p>
          <a:p>
            <a:r>
              <a:rPr lang="en-GB" dirty="0" smtClean="0"/>
              <a:t>Oral Traditions </a:t>
            </a:r>
          </a:p>
          <a:p>
            <a:r>
              <a:rPr lang="en-GB" dirty="0" smtClean="0"/>
              <a:t>Jesus of Eyewitnesses (R. </a:t>
            </a:r>
            <a:r>
              <a:rPr lang="en-GB" dirty="0" err="1" smtClean="0"/>
              <a:t>Bauckham</a:t>
            </a:r>
            <a:r>
              <a:rPr lang="en-GB" dirty="0" smtClean="0"/>
              <a:t>)</a:t>
            </a:r>
          </a:p>
          <a:p>
            <a:endParaRPr lang="en-GB" dirty="0"/>
          </a:p>
          <a:p>
            <a:r>
              <a:rPr lang="en-GB" dirty="0" smtClean="0"/>
              <a:t>The Historical Jesus is the Historian’s Jesus not the Kantian ‘Ding an </a:t>
            </a:r>
            <a:r>
              <a:rPr lang="en-GB" dirty="0" err="1" smtClean="0"/>
              <a:t>sich</a:t>
            </a:r>
            <a:r>
              <a:rPr lang="en-GB" dirty="0" smtClean="0"/>
              <a:t> (thing in itself).’  </a:t>
            </a:r>
            <a:r>
              <a:rPr lang="en-GB" dirty="0" err="1" smtClean="0"/>
              <a:t>L.Keck</a:t>
            </a:r>
            <a:endParaRPr lang="en-GB" dirty="0"/>
          </a:p>
        </p:txBody>
      </p:sp>
    </p:spTree>
  </p:cSld>
  <p:clrMapOvr>
    <a:masterClrMapping/>
  </p:clrMapOvr>
  <p:transition spd="med">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Jesus , the Jew</a:t>
            </a:r>
            <a:endParaRPr lang="en-GB" dirty="0"/>
          </a:p>
        </p:txBody>
      </p:sp>
      <p:sp>
        <p:nvSpPr>
          <p:cNvPr id="3" name="Content Placeholder 2"/>
          <p:cNvSpPr>
            <a:spLocks noGrp="1"/>
          </p:cNvSpPr>
          <p:nvPr>
            <p:ph idx="1"/>
          </p:nvPr>
        </p:nvSpPr>
        <p:spPr/>
        <p:txBody>
          <a:bodyPr/>
          <a:lstStyle/>
          <a:p>
            <a:r>
              <a:rPr lang="en-GB" dirty="0" smtClean="0"/>
              <a:t>Historical Jesus-Research always related Jesus to Judaism:</a:t>
            </a:r>
          </a:p>
          <a:p>
            <a:r>
              <a:rPr lang="en-GB" dirty="0" smtClean="0"/>
              <a:t>As having moved beyond the limitations of Judaism</a:t>
            </a:r>
          </a:p>
          <a:p>
            <a:r>
              <a:rPr lang="en-GB" dirty="0" smtClean="0"/>
              <a:t>As having overcome the so-called ‘legalistic’ religion of Judaism</a:t>
            </a:r>
          </a:p>
          <a:p>
            <a:r>
              <a:rPr lang="en-GB" dirty="0" smtClean="0"/>
              <a:t>Dunn: First and Second Quest were looking for the non-Jewish or distinctive and different Jesus</a:t>
            </a:r>
          </a:p>
          <a:p>
            <a:endParaRPr lang="en-GB" dirty="0"/>
          </a:p>
        </p:txBody>
      </p:sp>
    </p:spTree>
    <p:extLst>
      <p:ext uri="{BB962C8B-B14F-4D97-AF65-F5344CB8AC3E}">
        <p14:creationId xmlns:p14="http://schemas.microsoft.com/office/powerpoint/2010/main" val="2147388666"/>
      </p:ext>
    </p:extLst>
  </p:cSld>
  <p:clrMapOvr>
    <a:masterClrMapping/>
  </p:clrMapOvr>
  <p:transition spd="med">
    <p:wipe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 Quest</a:t>
            </a:r>
            <a:endParaRPr lang="en-GB" dirty="0"/>
          </a:p>
        </p:txBody>
      </p:sp>
      <p:sp>
        <p:nvSpPr>
          <p:cNvPr id="3" name="Content Placeholder 2"/>
          <p:cNvSpPr>
            <a:spLocks noGrp="1"/>
          </p:cNvSpPr>
          <p:nvPr>
            <p:ph idx="1"/>
          </p:nvPr>
        </p:nvSpPr>
        <p:spPr/>
        <p:txBody>
          <a:bodyPr/>
          <a:lstStyle/>
          <a:p>
            <a:endParaRPr lang="en-GB" dirty="0" smtClean="0"/>
          </a:p>
          <a:p>
            <a:r>
              <a:rPr lang="en-GB" dirty="0" smtClean="0"/>
              <a:t>Characterized by Contextualizing Jesus in Judaism of </a:t>
            </a:r>
            <a:r>
              <a:rPr lang="en-GB" smtClean="0"/>
              <a:t>his time</a:t>
            </a:r>
          </a:p>
          <a:p>
            <a:endParaRPr lang="en-GB" dirty="0" smtClean="0"/>
          </a:p>
          <a:p>
            <a:r>
              <a:rPr lang="en-GB" dirty="0" err="1" smtClean="0"/>
              <a:t>E.P.Sanders</a:t>
            </a:r>
            <a:r>
              <a:rPr lang="en-GB" dirty="0" smtClean="0"/>
              <a:t>:</a:t>
            </a:r>
          </a:p>
          <a:p>
            <a:endParaRPr lang="en-GB" dirty="0" smtClean="0"/>
          </a:p>
          <a:p>
            <a:r>
              <a:rPr lang="en-GB" dirty="0" smtClean="0"/>
              <a:t>‘There is no good evidence that Jesus was an anti-Jewish Jew’ </a:t>
            </a:r>
            <a:endParaRPr lang="en-GB" dirty="0"/>
          </a:p>
        </p:txBody>
      </p:sp>
    </p:spTree>
    <p:extLst>
      <p:ext uri="{BB962C8B-B14F-4D97-AF65-F5344CB8AC3E}">
        <p14:creationId xmlns:p14="http://schemas.microsoft.com/office/powerpoint/2010/main" val="3466622140"/>
      </p:ext>
    </p:extLst>
  </p:cSld>
  <p:clrMapOvr>
    <a:masterClrMapping/>
  </p:clrMapOvr>
  <p:transition spd="med">
    <p:wipe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Context of Jesus </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endParaRPr lang="en-GB" dirty="0"/>
          </a:p>
          <a:p>
            <a:r>
              <a:rPr lang="en-GB" dirty="0" smtClean="0"/>
              <a:t>Judaism</a:t>
            </a:r>
          </a:p>
          <a:p>
            <a:r>
              <a:rPr lang="en-GB" dirty="0" smtClean="0"/>
              <a:t>The Dead Sea Scrolls</a:t>
            </a:r>
          </a:p>
          <a:p>
            <a:r>
              <a:rPr lang="en-GB" dirty="0" smtClean="0"/>
              <a:t>Archaeology</a:t>
            </a:r>
          </a:p>
          <a:p>
            <a:r>
              <a:rPr lang="en-GB" dirty="0" smtClean="0"/>
              <a:t>Roman Empire (political context)</a:t>
            </a:r>
          </a:p>
          <a:p>
            <a:r>
              <a:rPr lang="en-GB" dirty="0" smtClean="0"/>
              <a:t>Greek and Roman culture</a:t>
            </a:r>
          </a:p>
          <a:p>
            <a:r>
              <a:rPr lang="en-GB" dirty="0" smtClean="0"/>
              <a:t>The Near East</a:t>
            </a:r>
          </a:p>
          <a:p>
            <a:r>
              <a:rPr lang="en-GB" dirty="0" smtClean="0"/>
              <a:t>Textual Studies</a:t>
            </a:r>
          </a:p>
          <a:p>
            <a:endParaRPr lang="en-GB" dirty="0" smtClean="0"/>
          </a:p>
          <a:p>
            <a:pPr>
              <a:buNone/>
            </a:pPr>
            <a:r>
              <a:rPr lang="en-GB" dirty="0"/>
              <a:t> </a:t>
            </a:r>
          </a:p>
        </p:txBody>
      </p:sp>
    </p:spTree>
  </p:cSld>
  <p:clrMapOvr>
    <a:masterClrMapping/>
  </p:clrMapOvr>
  <p:transition spd="med">
    <p:wipe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qumran-cave1-GP"/>
          <p:cNvPicPr>
            <a:picLocks noChangeAspect="1" noChangeArrowheads="1"/>
          </p:cNvPicPr>
          <p:nvPr/>
        </p:nvPicPr>
        <p:blipFill>
          <a:blip r:embed="rId2" cstate="print"/>
          <a:srcRect/>
          <a:stretch>
            <a:fillRect/>
          </a:stretch>
        </p:blipFill>
        <p:spPr bwMode="auto">
          <a:xfrm>
            <a:off x="1238250" y="1204913"/>
            <a:ext cx="6667500" cy="4448175"/>
          </a:xfrm>
          <a:prstGeom prst="rect">
            <a:avLst/>
          </a:prstGeom>
          <a:noFill/>
        </p:spPr>
      </p:pic>
      <p:sp>
        <p:nvSpPr>
          <p:cNvPr id="5123" name="Rectangle 3"/>
          <p:cNvSpPr>
            <a:spLocks noGrp="1" noChangeArrowheads="1"/>
          </p:cNvSpPr>
          <p:nvPr>
            <p:ph type="title"/>
          </p:nvPr>
        </p:nvSpPr>
        <p:spPr/>
        <p:txBody>
          <a:bodyPr/>
          <a:lstStyle/>
          <a:p>
            <a:r>
              <a:rPr lang="en-GB"/>
              <a:t>Qumran – Cave 4</a:t>
            </a:r>
            <a:endParaRPr lang="en-US"/>
          </a:p>
        </p:txBody>
      </p:sp>
    </p:spTree>
  </p:cSld>
  <p:clrMapOvr>
    <a:masterClrMapping/>
  </p:clrMapOvr>
  <p:transition spd="med">
    <p:wipe dir="d"/>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QumranManu"/>
          <p:cNvPicPr>
            <a:picLocks noChangeAspect="1" noChangeArrowheads="1"/>
          </p:cNvPicPr>
          <p:nvPr/>
        </p:nvPicPr>
        <p:blipFill>
          <a:blip r:embed="rId2" cstate="print"/>
          <a:srcRect/>
          <a:stretch>
            <a:fillRect/>
          </a:stretch>
        </p:blipFill>
        <p:spPr bwMode="auto">
          <a:xfrm>
            <a:off x="2987675" y="981075"/>
            <a:ext cx="3860800" cy="4984750"/>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scrol01b"/>
          <p:cNvPicPr>
            <a:picLocks noChangeAspect="1" noChangeArrowheads="1"/>
          </p:cNvPicPr>
          <p:nvPr/>
        </p:nvPicPr>
        <p:blipFill>
          <a:blip r:embed="rId2" cstate="print"/>
          <a:srcRect/>
          <a:stretch>
            <a:fillRect/>
          </a:stretch>
        </p:blipFill>
        <p:spPr bwMode="auto">
          <a:xfrm>
            <a:off x="1333500" y="1270000"/>
            <a:ext cx="6477000" cy="4318000"/>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pottery"/>
          <p:cNvPicPr>
            <a:picLocks noChangeAspect="1" noChangeArrowheads="1"/>
          </p:cNvPicPr>
          <p:nvPr/>
        </p:nvPicPr>
        <p:blipFill>
          <a:blip r:embed="rId2" cstate="print"/>
          <a:srcRect/>
          <a:stretch>
            <a:fillRect/>
          </a:stretch>
        </p:blipFill>
        <p:spPr bwMode="auto">
          <a:xfrm>
            <a:off x="1524000" y="452438"/>
            <a:ext cx="6096000" cy="5953125"/>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a:t>Qumran and the Essenes</a:t>
            </a:r>
            <a:endParaRPr lang="en-US"/>
          </a:p>
        </p:txBody>
      </p:sp>
      <p:sp>
        <p:nvSpPr>
          <p:cNvPr id="2053" name="Rectangle 5"/>
          <p:cNvSpPr>
            <a:spLocks noGrp="1" noChangeArrowheads="1"/>
          </p:cNvSpPr>
          <p:nvPr>
            <p:ph idx="1"/>
          </p:nvPr>
        </p:nvSpPr>
        <p:spPr/>
        <p:txBody>
          <a:bodyPr/>
          <a:lstStyle/>
          <a:p>
            <a:r>
              <a:rPr lang="en-GB" sz="2800"/>
              <a:t>Dead Sea Scrolls most important finds of the 20</a:t>
            </a:r>
            <a:r>
              <a:rPr lang="en-GB" sz="2800" baseline="30000"/>
              <a:t>th</a:t>
            </a:r>
            <a:r>
              <a:rPr lang="en-GB" sz="2800"/>
              <a:t> century for biblical scholarship</a:t>
            </a:r>
          </a:p>
          <a:p>
            <a:r>
              <a:rPr lang="en-GB" sz="2800"/>
              <a:t>900 manuscripts found in 11 caves around the Dead Sea</a:t>
            </a:r>
          </a:p>
          <a:p>
            <a:r>
              <a:rPr lang="en-GB" sz="2800"/>
              <a:t>About 12 intact scrolls</a:t>
            </a:r>
          </a:p>
          <a:p>
            <a:r>
              <a:rPr lang="en-GB" sz="2800"/>
              <a:t>Majority view: Qumran was an Essene settlement</a:t>
            </a:r>
          </a:p>
          <a:p>
            <a:r>
              <a:rPr lang="en-GB" sz="2800"/>
              <a:t>Minority view: Essenes and Qumran have nothing do to with each other</a:t>
            </a:r>
          </a:p>
          <a:p>
            <a:pPr>
              <a:buFont typeface="Wingdings" pitchFamily="2" charset="2"/>
              <a:buNone/>
            </a:pPr>
            <a:endParaRPr lang="en-GB" sz="2800"/>
          </a:p>
          <a:p>
            <a:pPr>
              <a:buFont typeface="Wingdings" pitchFamily="2" charset="2"/>
              <a:buNone/>
            </a:pPr>
            <a:endParaRPr lang="en-US" sz="2800"/>
          </a:p>
        </p:txBody>
      </p:sp>
    </p:spTree>
  </p:cSld>
  <p:clrMapOvr>
    <a:masterClrMapping/>
  </p:clrMapOvr>
  <p:transition spd="med">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r>
              <a:rPr lang="en-GB" sz="4000"/>
              <a:t>Qumran, Judaism and Early Christianity</a:t>
            </a:r>
            <a:br>
              <a:rPr lang="en-GB" sz="4000"/>
            </a:br>
            <a:endParaRPr lang="en-US" sz="4000"/>
          </a:p>
        </p:txBody>
      </p:sp>
      <p:sp>
        <p:nvSpPr>
          <p:cNvPr id="22531" name="Rectangle 3"/>
          <p:cNvSpPr>
            <a:spLocks noGrp="1" noChangeArrowheads="1"/>
          </p:cNvSpPr>
          <p:nvPr>
            <p:ph idx="1"/>
          </p:nvPr>
        </p:nvSpPr>
        <p:spPr/>
        <p:txBody>
          <a:bodyPr/>
          <a:lstStyle/>
          <a:p>
            <a:pPr>
              <a:lnSpc>
                <a:spcPct val="90000"/>
              </a:lnSpc>
            </a:pPr>
            <a:r>
              <a:rPr lang="en-GB" sz="2800"/>
              <a:t> numerous hypotheses – </a:t>
            </a:r>
          </a:p>
          <a:p>
            <a:pPr>
              <a:lnSpc>
                <a:spcPct val="90000"/>
              </a:lnSpc>
            </a:pPr>
            <a:r>
              <a:rPr lang="en-GB" sz="2800"/>
              <a:t>No evidence of direct links between Qumran and early Christ-Movement</a:t>
            </a:r>
          </a:p>
          <a:p>
            <a:pPr>
              <a:lnSpc>
                <a:spcPct val="90000"/>
              </a:lnSpc>
            </a:pPr>
            <a:r>
              <a:rPr lang="en-GB" sz="2800"/>
              <a:t>All manuscripts pre-date 68CE</a:t>
            </a:r>
          </a:p>
          <a:p>
            <a:pPr>
              <a:lnSpc>
                <a:spcPct val="90000"/>
              </a:lnSpc>
            </a:pPr>
            <a:r>
              <a:rPr lang="en-GB" sz="2800"/>
              <a:t>Large number of scrolls are ‘community texts’: Rule of the community, Thanksgiving Hymns, Habakuk Pesher, War Scroll</a:t>
            </a:r>
          </a:p>
          <a:p>
            <a:pPr>
              <a:lnSpc>
                <a:spcPct val="90000"/>
              </a:lnSpc>
            </a:pPr>
            <a:r>
              <a:rPr lang="en-GB" sz="2800"/>
              <a:t>Pseudepigrapha: 1 Enoch, Jubilees</a:t>
            </a:r>
          </a:p>
          <a:p>
            <a:pPr>
              <a:lnSpc>
                <a:spcPct val="90000"/>
              </a:lnSpc>
            </a:pPr>
            <a:r>
              <a:rPr lang="en-GB" sz="2800"/>
              <a:t>Apocrypha: Tobit in Hebrew and Aramaic</a:t>
            </a:r>
            <a:endParaRPr lang="en-US" sz="2800"/>
          </a:p>
        </p:txBody>
      </p:sp>
    </p:spTree>
  </p:cSld>
  <p:clrMapOvr>
    <a:masterClrMapping/>
  </p:clrMapOvr>
  <p:transition spd="med">
    <p:wipe dir="d"/>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US"/>
          </a:p>
        </p:txBody>
      </p:sp>
      <p:sp>
        <p:nvSpPr>
          <p:cNvPr id="23555" name="Rectangle 3"/>
          <p:cNvSpPr>
            <a:spLocks noGrp="1" noChangeArrowheads="1"/>
          </p:cNvSpPr>
          <p:nvPr>
            <p:ph idx="1"/>
          </p:nvPr>
        </p:nvSpPr>
        <p:spPr/>
        <p:txBody>
          <a:bodyPr/>
          <a:lstStyle/>
          <a:p>
            <a:r>
              <a:rPr lang="en-GB"/>
              <a:t>Essenes known from Josephus</a:t>
            </a:r>
          </a:p>
          <a:p>
            <a:r>
              <a:rPr lang="en-GB"/>
              <a:t>One of the groups within diversity of Judaism</a:t>
            </a:r>
          </a:p>
          <a:p>
            <a:r>
              <a:rPr lang="en-GB"/>
              <a:t>‘They occupy no one city, but settle in large numbers in every town (War 2.124)</a:t>
            </a:r>
          </a:p>
          <a:p>
            <a:r>
              <a:rPr lang="en-GB"/>
              <a:t>Philo: they live throughout Judea</a:t>
            </a:r>
          </a:p>
          <a:p>
            <a:pPr>
              <a:buFont typeface="Wingdings" pitchFamily="2" charset="2"/>
              <a:buNone/>
            </a:pPr>
            <a:endParaRPr lang="en-GB"/>
          </a:p>
          <a:p>
            <a:endParaRPr lang="en-US"/>
          </a:p>
        </p:txBody>
      </p:sp>
    </p:spTree>
  </p:cSld>
  <p:clrMapOvr>
    <a:masterClrMapping/>
  </p:clrMapOvr>
  <p:transition spd="med">
    <p:wipe dir="d"/>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sz="4000"/>
              <a:t>Manuscripts of Canonical Books of the Bible</a:t>
            </a:r>
            <a:endParaRPr lang="en-US" sz="4000"/>
          </a:p>
        </p:txBody>
      </p:sp>
      <p:sp>
        <p:nvSpPr>
          <p:cNvPr id="20483" name="Rectangle 3"/>
          <p:cNvSpPr>
            <a:spLocks noGrp="1" noChangeArrowheads="1"/>
          </p:cNvSpPr>
          <p:nvPr>
            <p:ph sz="half" idx="1"/>
          </p:nvPr>
        </p:nvSpPr>
        <p:spPr/>
        <p:txBody>
          <a:bodyPr/>
          <a:lstStyle/>
          <a:p>
            <a:pPr>
              <a:lnSpc>
                <a:spcPct val="90000"/>
              </a:lnSpc>
            </a:pPr>
            <a:r>
              <a:rPr lang="en-GB" sz="2000"/>
              <a:t>Torah</a:t>
            </a:r>
            <a:r>
              <a:rPr lang="en-GB" sz="2400"/>
              <a:t>	</a:t>
            </a:r>
          </a:p>
          <a:p>
            <a:pPr>
              <a:lnSpc>
                <a:spcPct val="90000"/>
              </a:lnSpc>
            </a:pPr>
            <a:r>
              <a:rPr lang="en-GB" sz="1600"/>
              <a:t>Genesis	18-21</a:t>
            </a:r>
          </a:p>
          <a:p>
            <a:pPr>
              <a:lnSpc>
                <a:spcPct val="90000"/>
              </a:lnSpc>
            </a:pPr>
            <a:r>
              <a:rPr lang="en-GB" sz="1600"/>
              <a:t>Exodus	18</a:t>
            </a:r>
          </a:p>
          <a:p>
            <a:pPr>
              <a:lnSpc>
                <a:spcPct val="90000"/>
              </a:lnSpc>
            </a:pPr>
            <a:r>
              <a:rPr lang="en-GB" sz="1600"/>
              <a:t>Leviticus	17</a:t>
            </a:r>
          </a:p>
          <a:p>
            <a:pPr>
              <a:lnSpc>
                <a:spcPct val="90000"/>
              </a:lnSpc>
            </a:pPr>
            <a:r>
              <a:rPr lang="en-GB" sz="1600"/>
              <a:t>Numbers	12</a:t>
            </a:r>
          </a:p>
          <a:p>
            <a:pPr>
              <a:lnSpc>
                <a:spcPct val="90000"/>
              </a:lnSpc>
            </a:pPr>
            <a:r>
              <a:rPr lang="en-GB" sz="1600"/>
              <a:t>Deuteronomy 31-34</a:t>
            </a:r>
          </a:p>
          <a:p>
            <a:pPr>
              <a:lnSpc>
                <a:spcPct val="90000"/>
              </a:lnSpc>
            </a:pPr>
            <a:endParaRPr lang="en-GB" sz="1600"/>
          </a:p>
          <a:p>
            <a:pPr>
              <a:lnSpc>
                <a:spcPct val="90000"/>
              </a:lnSpc>
            </a:pPr>
            <a:r>
              <a:rPr lang="en-GB" sz="2000"/>
              <a:t>Prophets</a:t>
            </a:r>
          </a:p>
          <a:p>
            <a:pPr>
              <a:lnSpc>
                <a:spcPct val="90000"/>
              </a:lnSpc>
            </a:pPr>
            <a:r>
              <a:rPr lang="en-GB" sz="1800"/>
              <a:t>Isaiah	22</a:t>
            </a:r>
          </a:p>
          <a:p>
            <a:pPr>
              <a:lnSpc>
                <a:spcPct val="90000"/>
              </a:lnSpc>
            </a:pPr>
            <a:r>
              <a:rPr lang="en-GB" sz="1800"/>
              <a:t>Jeremiah	6</a:t>
            </a:r>
          </a:p>
          <a:p>
            <a:pPr>
              <a:lnSpc>
                <a:spcPct val="90000"/>
              </a:lnSpc>
            </a:pPr>
            <a:r>
              <a:rPr lang="en-GB" sz="1800"/>
              <a:t>Ezekiel	7</a:t>
            </a:r>
          </a:p>
          <a:p>
            <a:pPr>
              <a:lnSpc>
                <a:spcPct val="90000"/>
              </a:lnSpc>
            </a:pPr>
            <a:r>
              <a:rPr lang="en-GB" sz="1800"/>
              <a:t>Twelve Prophets	10-11</a:t>
            </a:r>
          </a:p>
          <a:p>
            <a:pPr>
              <a:lnSpc>
                <a:spcPct val="90000"/>
              </a:lnSpc>
              <a:buFont typeface="Wingdings" pitchFamily="2" charset="2"/>
              <a:buNone/>
            </a:pPr>
            <a:endParaRPr lang="en-GB" sz="1800"/>
          </a:p>
          <a:p>
            <a:pPr>
              <a:lnSpc>
                <a:spcPct val="90000"/>
              </a:lnSpc>
            </a:pPr>
            <a:endParaRPr lang="en-US" sz="1600"/>
          </a:p>
        </p:txBody>
      </p:sp>
      <p:sp>
        <p:nvSpPr>
          <p:cNvPr id="20484" name="Rectangle 4"/>
          <p:cNvSpPr>
            <a:spLocks noGrp="1" noChangeArrowheads="1"/>
          </p:cNvSpPr>
          <p:nvPr>
            <p:ph sz="half" idx="2"/>
          </p:nvPr>
        </p:nvSpPr>
        <p:spPr/>
        <p:txBody>
          <a:bodyPr/>
          <a:lstStyle/>
          <a:p>
            <a:pPr>
              <a:lnSpc>
                <a:spcPct val="90000"/>
              </a:lnSpc>
            </a:pPr>
            <a:r>
              <a:rPr lang="en-GB" sz="1600"/>
              <a:t>Joshua		2</a:t>
            </a:r>
          </a:p>
          <a:p>
            <a:pPr>
              <a:lnSpc>
                <a:spcPct val="90000"/>
              </a:lnSpc>
            </a:pPr>
            <a:r>
              <a:rPr lang="en-GB" sz="1600"/>
              <a:t>Judges		3</a:t>
            </a:r>
          </a:p>
          <a:p>
            <a:pPr>
              <a:lnSpc>
                <a:spcPct val="90000"/>
              </a:lnSpc>
            </a:pPr>
            <a:r>
              <a:rPr lang="en-GB" sz="1600"/>
              <a:t>1-2 Samuel	4</a:t>
            </a:r>
          </a:p>
          <a:p>
            <a:pPr>
              <a:lnSpc>
                <a:spcPct val="90000"/>
              </a:lnSpc>
            </a:pPr>
            <a:r>
              <a:rPr lang="en-GB" sz="1600"/>
              <a:t>1-2 Kings		3</a:t>
            </a:r>
          </a:p>
          <a:p>
            <a:pPr>
              <a:lnSpc>
                <a:spcPct val="90000"/>
              </a:lnSpc>
            </a:pPr>
            <a:endParaRPr lang="en-GB" sz="1600"/>
          </a:p>
          <a:p>
            <a:pPr>
              <a:lnSpc>
                <a:spcPct val="90000"/>
              </a:lnSpc>
            </a:pPr>
            <a:r>
              <a:rPr lang="en-GB" sz="1600"/>
              <a:t>Psalms		39-41</a:t>
            </a:r>
          </a:p>
          <a:p>
            <a:pPr>
              <a:lnSpc>
                <a:spcPct val="90000"/>
              </a:lnSpc>
            </a:pPr>
            <a:r>
              <a:rPr lang="en-GB" sz="1600"/>
              <a:t>Proverbs		2</a:t>
            </a:r>
          </a:p>
          <a:p>
            <a:pPr>
              <a:lnSpc>
                <a:spcPct val="90000"/>
              </a:lnSpc>
            </a:pPr>
            <a:r>
              <a:rPr lang="en-GB" sz="1600"/>
              <a:t>Job			4</a:t>
            </a:r>
          </a:p>
          <a:p>
            <a:pPr>
              <a:lnSpc>
                <a:spcPct val="90000"/>
              </a:lnSpc>
            </a:pPr>
            <a:r>
              <a:rPr lang="en-GB" sz="1600"/>
              <a:t>Song of Songs	4</a:t>
            </a:r>
          </a:p>
          <a:p>
            <a:pPr>
              <a:lnSpc>
                <a:spcPct val="90000"/>
              </a:lnSpc>
            </a:pPr>
            <a:r>
              <a:rPr lang="en-GB" sz="1600"/>
              <a:t>Ruth			4</a:t>
            </a:r>
          </a:p>
          <a:p>
            <a:pPr>
              <a:lnSpc>
                <a:spcPct val="90000"/>
              </a:lnSpc>
            </a:pPr>
            <a:r>
              <a:rPr lang="en-GB" sz="1600"/>
              <a:t>Lamentations	4</a:t>
            </a:r>
          </a:p>
          <a:p>
            <a:pPr>
              <a:lnSpc>
                <a:spcPct val="90000"/>
              </a:lnSpc>
            </a:pPr>
            <a:r>
              <a:rPr lang="en-GB" sz="1600"/>
              <a:t>Ecclestiastes		2</a:t>
            </a:r>
          </a:p>
          <a:p>
            <a:pPr>
              <a:lnSpc>
                <a:spcPct val="90000"/>
              </a:lnSpc>
            </a:pPr>
            <a:r>
              <a:rPr lang="en-GB" sz="1600"/>
              <a:t>Esther		0</a:t>
            </a:r>
          </a:p>
          <a:p>
            <a:pPr>
              <a:lnSpc>
                <a:spcPct val="90000"/>
              </a:lnSpc>
            </a:pPr>
            <a:r>
              <a:rPr lang="en-GB" sz="1600"/>
              <a:t>Daniel		8-9</a:t>
            </a:r>
          </a:p>
          <a:p>
            <a:pPr>
              <a:lnSpc>
                <a:spcPct val="90000"/>
              </a:lnSpc>
            </a:pPr>
            <a:r>
              <a:rPr lang="en-GB" sz="1600"/>
              <a:t>Ezrah-Nehemiah	1</a:t>
            </a:r>
          </a:p>
          <a:p>
            <a:pPr>
              <a:lnSpc>
                <a:spcPct val="90000"/>
              </a:lnSpc>
            </a:pPr>
            <a:r>
              <a:rPr lang="en-GB" sz="1600"/>
              <a:t>1-2 Chronicles		1</a:t>
            </a:r>
            <a:endParaRPr lang="en-US" sz="1600"/>
          </a:p>
        </p:txBody>
      </p:sp>
    </p:spTree>
  </p:cSld>
  <p:clrMapOvr>
    <a:masterClrMapping/>
  </p:clrMapOvr>
  <p:transition spd="med">
    <p:wipe dir="d"/>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Characteristics </a:t>
            </a:r>
            <a:endParaRPr lang="en-US"/>
          </a:p>
        </p:txBody>
      </p:sp>
      <p:sp>
        <p:nvSpPr>
          <p:cNvPr id="24579" name="Rectangle 3"/>
          <p:cNvSpPr>
            <a:spLocks noGrp="1" noChangeArrowheads="1"/>
          </p:cNvSpPr>
          <p:nvPr>
            <p:ph idx="1"/>
          </p:nvPr>
        </p:nvSpPr>
        <p:spPr/>
        <p:txBody>
          <a:bodyPr/>
          <a:lstStyle/>
          <a:p>
            <a:r>
              <a:rPr lang="en-GB"/>
              <a:t>Clearly regulated community life</a:t>
            </a:r>
          </a:p>
          <a:p>
            <a:r>
              <a:rPr lang="en-GB"/>
              <a:t>Ethical Dualism – light and darkness</a:t>
            </a:r>
          </a:p>
          <a:p>
            <a:r>
              <a:rPr lang="en-GB"/>
              <a:t>Baptism rituals</a:t>
            </a:r>
          </a:p>
          <a:p>
            <a:r>
              <a:rPr lang="en-GB"/>
              <a:t>Specific Role: Teacher of Righteousness</a:t>
            </a:r>
          </a:p>
          <a:p>
            <a:r>
              <a:rPr lang="en-GB"/>
              <a:t>Apocalyptic in orientation </a:t>
            </a:r>
            <a:endParaRPr lang="en-US"/>
          </a:p>
        </p:txBody>
      </p:sp>
    </p:spTree>
  </p:cSld>
  <p:clrMapOvr>
    <a:masterClrMapping/>
  </p:clrMapOvr>
  <p:transition spd="med">
    <p:wipe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plates"/>
          <p:cNvPicPr>
            <a:picLocks noChangeAspect="1" noChangeArrowheads="1"/>
          </p:cNvPicPr>
          <p:nvPr/>
        </p:nvPicPr>
        <p:blipFill>
          <a:blip r:embed="rId2" cstate="print"/>
          <a:srcRect/>
          <a:stretch>
            <a:fillRect/>
          </a:stretch>
        </p:blipFill>
        <p:spPr bwMode="auto">
          <a:xfrm>
            <a:off x="1524000" y="342900"/>
            <a:ext cx="6096000" cy="6172200"/>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sandal-a"/>
          <p:cNvPicPr>
            <a:picLocks noChangeAspect="1" noChangeArrowheads="1"/>
          </p:cNvPicPr>
          <p:nvPr/>
        </p:nvPicPr>
        <p:blipFill>
          <a:blip r:embed="rId2" cstate="print"/>
          <a:srcRect/>
          <a:stretch>
            <a:fillRect/>
          </a:stretch>
        </p:blipFill>
        <p:spPr bwMode="auto">
          <a:xfrm>
            <a:off x="3429000" y="381000"/>
            <a:ext cx="2286000" cy="6096000"/>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basket"/>
          <p:cNvPicPr>
            <a:picLocks noChangeAspect="1" noChangeArrowheads="1"/>
          </p:cNvPicPr>
          <p:nvPr/>
        </p:nvPicPr>
        <p:blipFill>
          <a:blip r:embed="rId2" cstate="print"/>
          <a:srcRect/>
          <a:stretch>
            <a:fillRect/>
          </a:stretch>
        </p:blipFill>
        <p:spPr bwMode="auto">
          <a:xfrm>
            <a:off x="2366963" y="381000"/>
            <a:ext cx="4410075" cy="6096000"/>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combs"/>
          <p:cNvPicPr>
            <a:picLocks noChangeAspect="1" noChangeArrowheads="1"/>
          </p:cNvPicPr>
          <p:nvPr/>
        </p:nvPicPr>
        <p:blipFill>
          <a:blip r:embed="rId2" cstate="print"/>
          <a:srcRect/>
          <a:stretch>
            <a:fillRect/>
          </a:stretch>
        </p:blipFill>
        <p:spPr bwMode="auto">
          <a:xfrm>
            <a:off x="1566863" y="1938338"/>
            <a:ext cx="6010275" cy="2981325"/>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Qumranwater"/>
          <p:cNvPicPr>
            <a:picLocks noChangeAspect="1" noChangeArrowheads="1"/>
          </p:cNvPicPr>
          <p:nvPr/>
        </p:nvPicPr>
        <p:blipFill>
          <a:blip r:embed="rId2" cstate="print"/>
          <a:srcRect/>
          <a:stretch>
            <a:fillRect/>
          </a:stretch>
        </p:blipFill>
        <p:spPr bwMode="auto">
          <a:xfrm>
            <a:off x="762000" y="571500"/>
            <a:ext cx="7620000" cy="5715000"/>
          </a:xfrm>
          <a:prstGeom prst="rect">
            <a:avLst/>
          </a:prstGeom>
          <a:noFill/>
        </p:spPr>
      </p:pic>
    </p:spTree>
  </p:cSld>
  <p:clrMapOvr>
    <a:masterClrMapping/>
  </p:clrMapOvr>
  <p:transition spd="med">
    <p:wipe dir="d"/>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qumranview"/>
          <p:cNvPicPr>
            <a:picLocks noChangeAspect="1" noChangeArrowheads="1"/>
          </p:cNvPicPr>
          <p:nvPr/>
        </p:nvPicPr>
        <p:blipFill>
          <a:blip r:embed="rId2" cstate="print"/>
          <a:srcRect/>
          <a:stretch>
            <a:fillRect/>
          </a:stretch>
        </p:blipFill>
        <p:spPr bwMode="auto">
          <a:xfrm>
            <a:off x="1143000" y="1143000"/>
            <a:ext cx="6858000" cy="4572000"/>
          </a:xfrm>
          <a:prstGeom prst="rect">
            <a:avLst/>
          </a:prstGeom>
          <a:noFill/>
        </p:spPr>
      </p:pic>
    </p:spTree>
  </p:cSld>
  <p:clrMapOvr>
    <a:masterClrMapping/>
  </p:clrMapOvr>
  <p:transition spd="med">
    <p:wipe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571</TotalTime>
  <Words>747</Words>
  <Application>Microsoft Office PowerPoint</Application>
  <PresentationFormat>On-screen Show (4:3)</PresentationFormat>
  <Paragraphs>133</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Apex</vt:lpstr>
      <vt:lpstr>The Search for the Historical Jesus</vt:lpstr>
      <vt:lpstr>The Sources</vt:lpstr>
      <vt:lpstr>The Sources - Nero</vt:lpstr>
      <vt:lpstr>The Sources</vt:lpstr>
      <vt:lpstr>The Sources - Claudius</vt:lpstr>
      <vt:lpstr>The Sources - Josephus</vt:lpstr>
      <vt:lpstr>PowerPoint Presentation</vt:lpstr>
      <vt:lpstr>The First Quest</vt:lpstr>
      <vt:lpstr>H.S.Reimarus 1694-1768</vt:lpstr>
      <vt:lpstr>David Friedrich Strauss</vt:lpstr>
      <vt:lpstr>Albert Schweitzer</vt:lpstr>
      <vt:lpstr>The End of the First Quest</vt:lpstr>
      <vt:lpstr>The Second or New Quest</vt:lpstr>
      <vt:lpstr>History and Truth</vt:lpstr>
      <vt:lpstr>The Third Quest</vt:lpstr>
      <vt:lpstr>Jesus , the Jew</vt:lpstr>
      <vt:lpstr>Third Quest</vt:lpstr>
      <vt:lpstr>The Context of Jesus </vt:lpstr>
      <vt:lpstr>Qumran – Cave 4</vt:lpstr>
      <vt:lpstr>PowerPoint Presentation</vt:lpstr>
      <vt:lpstr>PowerPoint Presentation</vt:lpstr>
      <vt:lpstr>PowerPoint Presentation</vt:lpstr>
      <vt:lpstr>Qumran and the Essenes</vt:lpstr>
      <vt:lpstr>Qumran, Judaism and Early Christianity </vt:lpstr>
      <vt:lpstr>PowerPoint Presentation</vt:lpstr>
      <vt:lpstr>Manuscripts of Canonical Books of the Bible</vt:lpstr>
      <vt:lpstr>Characteristics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Search for the Historical Jesus</dc:title>
  <dc:creator>Kathy Ehrensperger</dc:creator>
  <cp:lastModifiedBy>UCS</cp:lastModifiedBy>
  <cp:revision>6</cp:revision>
  <dcterms:created xsi:type="dcterms:W3CDTF">2010-11-10T10:43:28Z</dcterms:created>
  <dcterms:modified xsi:type="dcterms:W3CDTF">2014-01-29T11:42:22Z</dcterms:modified>
</cp:coreProperties>
</file>