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handoutMasterIdLst>
    <p:handoutMasterId r:id="rId16"/>
  </p:handoutMasterIdLst>
  <p:sldIdLst>
    <p:sldId id="264" r:id="rId2"/>
    <p:sldId id="265" r:id="rId3"/>
    <p:sldId id="273" r:id="rId4"/>
    <p:sldId id="274" r:id="rId5"/>
    <p:sldId id="275" r:id="rId6"/>
    <p:sldId id="266" r:id="rId7"/>
    <p:sldId id="267" r:id="rId8"/>
    <p:sldId id="268" r:id="rId9"/>
    <p:sldId id="276" r:id="rId10"/>
    <p:sldId id="270" r:id="rId11"/>
    <p:sldId id="269" r:id="rId12"/>
    <p:sldId id="271" r:id="rId13"/>
    <p:sldId id="272" r:id="rId14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4BF6B4-75B4-41B0-BE53-A2BB5B798C0F}" v="12" dt="2023-02-01T09:07:25.444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5770" autoAdjust="0"/>
  </p:normalViewPr>
  <p:slideViewPr>
    <p:cSldViewPr showGuides="1">
      <p:cViewPr varScale="1">
        <p:scale>
          <a:sx n="114" d="100"/>
          <a:sy n="114" d="100"/>
        </p:scale>
        <p:origin x="414" y="10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e815814b-f5ab-4367-85bb-abbbaf16d579" providerId="ADAL" clId="{974BF6B4-75B4-41B0-BE53-A2BB5B798C0F}"/>
    <pc:docChg chg="custSel addSld modSld sldOrd">
      <pc:chgData name="Laura James" userId="e815814b-f5ab-4367-85bb-abbbaf16d579" providerId="ADAL" clId="{974BF6B4-75B4-41B0-BE53-A2BB5B798C0F}" dt="2023-02-01T09:08:26.542" v="29"/>
      <pc:docMkLst>
        <pc:docMk/>
      </pc:docMkLst>
      <pc:sldChg chg="addSp modSp new add mod modNotes">
        <pc:chgData name="Laura James" userId="e815814b-f5ab-4367-85bb-abbbaf16d579" providerId="ADAL" clId="{974BF6B4-75B4-41B0-BE53-A2BB5B798C0F}" dt="2023-02-01T09:06:32.884" v="6" actId="20577"/>
        <pc:sldMkLst>
          <pc:docMk/>
          <pc:sldMk cId="2272795979" sldId="273"/>
        </pc:sldMkLst>
        <pc:picChg chg="add mod replST">
          <ac:chgData name="Laura James" userId="e815814b-f5ab-4367-85bb-abbbaf16d579" providerId="ADAL" clId="{974BF6B4-75B4-41B0-BE53-A2BB5B798C0F}" dt="2023-02-01T09:06:32.745" v="4"/>
          <ac:picMkLst>
            <pc:docMk/>
            <pc:sldMk cId="2272795979" sldId="273"/>
            <ac:picMk id="3" creationId="{B6609B02-A5AF-1F2F-A5B8-96A8BAE88E87}"/>
          </ac:picMkLst>
        </pc:picChg>
      </pc:sldChg>
      <pc:sldChg chg="addSp modSp new add mod modNotes">
        <pc:chgData name="Laura James" userId="e815814b-f5ab-4367-85bb-abbbaf16d579" providerId="ADAL" clId="{974BF6B4-75B4-41B0-BE53-A2BB5B798C0F}" dt="2023-02-01T09:06:33.078" v="13" actId="20577"/>
        <pc:sldMkLst>
          <pc:docMk/>
          <pc:sldMk cId="580612890" sldId="274"/>
        </pc:sldMkLst>
        <pc:picChg chg="add mod replST">
          <ac:chgData name="Laura James" userId="e815814b-f5ab-4367-85bb-abbbaf16d579" providerId="ADAL" clId="{974BF6B4-75B4-41B0-BE53-A2BB5B798C0F}" dt="2023-02-01T09:06:33.046" v="11"/>
          <ac:picMkLst>
            <pc:docMk/>
            <pc:sldMk cId="580612890" sldId="274"/>
            <ac:picMk id="3" creationId="{18D1FA29-293F-25FC-E4C8-80E4200EC9FC}"/>
          </ac:picMkLst>
        </pc:picChg>
      </pc:sldChg>
      <pc:sldChg chg="addSp modSp new add mod modNotes">
        <pc:chgData name="Laura James" userId="e815814b-f5ab-4367-85bb-abbbaf16d579" providerId="ADAL" clId="{974BF6B4-75B4-41B0-BE53-A2BB5B798C0F}" dt="2023-02-01T09:06:33.184" v="20" actId="20577"/>
        <pc:sldMkLst>
          <pc:docMk/>
          <pc:sldMk cId="3815738269" sldId="275"/>
        </pc:sldMkLst>
        <pc:picChg chg="add mod replST">
          <ac:chgData name="Laura James" userId="e815814b-f5ab-4367-85bb-abbbaf16d579" providerId="ADAL" clId="{974BF6B4-75B4-41B0-BE53-A2BB5B798C0F}" dt="2023-02-01T09:06:33.147" v="18"/>
          <ac:picMkLst>
            <pc:docMk/>
            <pc:sldMk cId="3815738269" sldId="275"/>
            <ac:picMk id="3" creationId="{FC427A23-395B-BE4C-5218-7E830427AC6A}"/>
          </ac:picMkLst>
        </pc:picChg>
      </pc:sldChg>
      <pc:sldChg chg="addSp modSp new add mod ord modNotes">
        <pc:chgData name="Laura James" userId="e815814b-f5ab-4367-85bb-abbbaf16d579" providerId="ADAL" clId="{974BF6B4-75B4-41B0-BE53-A2BB5B798C0F}" dt="2023-02-01T09:08:26.542" v="29"/>
        <pc:sldMkLst>
          <pc:docMk/>
          <pc:sldMk cId="3009442950" sldId="276"/>
        </pc:sldMkLst>
        <pc:picChg chg="add mod replST">
          <ac:chgData name="Laura James" userId="e815814b-f5ab-4367-85bb-abbbaf16d579" providerId="ADAL" clId="{974BF6B4-75B4-41B0-BE53-A2BB5B798C0F}" dt="2023-02-01T09:07:25.444" v="25"/>
          <ac:picMkLst>
            <pc:docMk/>
            <pc:sldMk cId="3009442950" sldId="276"/>
            <ac:picMk id="3" creationId="{C7C649ED-E4CC-880C-832C-F08040BBA1AD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2/1/2023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2/1/2023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
Poll Title: Do not modify the notes in this section to avoid tampering with the Poll Everywhere activity.
More info at polleverywhere.com/support
Who here has a CV?
https://www.polleverywhere.com/multiple_choice_polls/tdbmZATlJpssDK9Zqy1Si?display_state=instructions&amp;activity_state=opened&amp;state=opened&amp;flow=Engagement&amp;onscreen=persist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4E749C-0FE4-E74B-1C0B-D52EA72BDE8E}"/>
              </a:ext>
            </a:extLst>
          </p:cNvPr>
          <p:cNvSpPr txBox="1"/>
          <p:nvPr/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592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
Poll Title: Do not modify the notes in this section to avoid tampering with the Poll Everywhere activity.
More info at polleverywhere.com/support
Who here has a CV?
https://www.polleverywhere.com/multiple_choice_polls/tdbmZATlJpssDK9Zqy1Si?display_state=chart&amp;activity_state=opened&amp;state=opened&amp;flow=Engagement&amp;onscreen=persist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5CBAA9-9CF9-DA16-5A54-1AC4D8FFFDA9}"/>
              </a:ext>
            </a:extLst>
          </p:cNvPr>
          <p:cNvSpPr txBox="1"/>
          <p:nvPr/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8029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
Poll Title: Do not modify the notes in this section to avoid tampering with the Poll Everywhere activity.
More info at polleverywhere.com/support
Who here has a CV?
https://www.polleverywhere.com/multiple_choice_polls/tdbmZATlJpssDK9Zqy1Si?display_state=chart&amp;activity_state=closed&amp;state=closed&amp;flow=Engagement&amp;onscreen=persist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CA431A-F598-97FF-C8DB-07D5DD7A78EE}"/>
              </a:ext>
            </a:extLst>
          </p:cNvPr>
          <p:cNvSpPr txBox="1"/>
          <p:nvPr/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305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
Poll Title: Do not modify the notes in this section to avoid tampering with the Poll Everywhere activity.
More info at polleverywhere.com/support
What should you include in a CV?
https://www.polleverywhere.com/free_text_polls/GRrTa8AA4eefDRFq1f4Oa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4EE112-00F0-95B8-BE95-2CF3B1995B17}"/>
              </a:ext>
            </a:extLst>
          </p:cNvPr>
          <p:cNvSpPr txBox="1"/>
          <p:nvPr/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394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2/1/2023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2/1/2023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2/1/2023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2/1/2023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2/1/2023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2/1/2023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2/1/2023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2/1/2023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2/1/2023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TbyvLGqTR4?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www.canva.com/design/play?category=tACZCki4tbY&amp;type=TACQ-j4WGew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06349" y="188640"/>
            <a:ext cx="7008574" cy="3298825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Changemakers: </a:t>
            </a:r>
            <a:r>
              <a:rPr lang="en-GB" sz="3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Building your Personal Brand for Sustainable Employment </a:t>
            </a:r>
            <a:br>
              <a:rPr lang="en-GB" sz="3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90156" y="4005064"/>
            <a:ext cx="8398669" cy="1244600"/>
          </a:xfrm>
        </p:spPr>
        <p:txBody>
          <a:bodyPr>
            <a:normAutofit/>
          </a:bodyPr>
          <a:lstStyle/>
          <a:p>
            <a:pPr algn="ctr"/>
            <a:r>
              <a:rPr lang="en-US" sz="3000" b="1" dirty="0"/>
              <a:t>Assignment 1 </a:t>
            </a:r>
            <a:endParaRPr lang="en-US" sz="3000" dirty="0"/>
          </a:p>
          <a:p>
            <a:pPr algn="ctr"/>
            <a:r>
              <a:rPr lang="en-US" sz="3000" dirty="0"/>
              <a:t>Curriculum Vitae</a:t>
            </a:r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05716-9E1B-40CE-B6FE-D44FEC87E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b">
            <a:normAutofit/>
          </a:bodyPr>
          <a:lstStyle/>
          <a:p>
            <a:r>
              <a:rPr lang="en-GB" b="1" dirty="0"/>
              <a:t>What is a CV? </a:t>
            </a:r>
          </a:p>
        </p:txBody>
      </p:sp>
      <p:sp>
        <p:nvSpPr>
          <p:cNvPr id="71" name="Content Placeholder 2">
            <a:extLst>
              <a:ext uri="{FF2B5EF4-FFF2-40B4-BE49-F238E27FC236}">
                <a16:creationId xmlns:a16="http://schemas.microsoft.com/office/drawing/2014/main" id="{E5C766E1-C0B6-459E-8C2F-57BBB24F96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/>
          <a:p>
            <a:r>
              <a:rPr lang="en-GB" sz="2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CV is short for Curriculum Vitae, which is a Latin phrase which loosely translated means ‘the course of my life’. </a:t>
            </a:r>
          </a:p>
          <a:p>
            <a:pPr marL="0" indent="0">
              <a:buNone/>
            </a:pPr>
            <a:endParaRPr lang="en-GB" sz="25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2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 CV outlines a person’s academic and professional history which is usually used for applying for jobs.</a:t>
            </a:r>
            <a:endParaRPr lang="en-US" sz="2500" dirty="0"/>
          </a:p>
        </p:txBody>
      </p:sp>
      <p:pic>
        <p:nvPicPr>
          <p:cNvPr id="1026" name="Picture 2" descr="How To Write A Good CV - career-advice.jobs.ac.uk">
            <a:extLst>
              <a:ext uri="{FF2B5EF4-FFF2-40B4-BE49-F238E27FC236}">
                <a16:creationId xmlns:a16="http://schemas.microsoft.com/office/drawing/2014/main" id="{1DE81C4D-54B4-4881-94F0-D77D9BDECC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159" b="2"/>
          <a:stretch/>
        </p:blipFill>
        <p:spPr bwMode="auto">
          <a:xfrm>
            <a:off x="6281408" y="1052736"/>
            <a:ext cx="4977104" cy="447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4112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609B02-A5AF-1F2F-A5B8-96A8BAE88E87}"/>
              </a:ext>
            </a:extLst>
          </p:cNvPr>
          <p:cNvPicPr>
            <a:picLocks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254000"/>
            <a:ext cx="11680825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795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8D1FA29-293F-25FC-E4C8-80E4200EC9FC}"/>
              </a:ext>
            </a:extLst>
          </p:cNvPr>
          <p:cNvPicPr>
            <a:picLocks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254000"/>
            <a:ext cx="11680825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61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427A23-395B-BE4C-5218-7E830427AC6A}"/>
              </a:ext>
            </a:extLst>
          </p:cNvPr>
          <p:cNvPicPr>
            <a:picLocks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254000"/>
            <a:ext cx="11680825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738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2B605-9029-49CC-B30C-5F6C4645D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/>
              <a:t>Why Is It Important To Have a Good CV?</a:t>
            </a:r>
          </a:p>
        </p:txBody>
      </p:sp>
      <p:pic>
        <p:nvPicPr>
          <p:cNvPr id="2050" name="Picture 2" descr="CV Writing Test! Ultimate Trivia Questions Quiz - ProProfs Quiz">
            <a:extLst>
              <a:ext uri="{FF2B5EF4-FFF2-40B4-BE49-F238E27FC236}">
                <a16:creationId xmlns:a16="http://schemas.microsoft.com/office/drawing/2014/main" id="{7187A27A-7AF9-4130-8A45-B993DA4953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04" r="33562" b="-2"/>
          <a:stretch/>
        </p:blipFill>
        <p:spPr bwMode="auto">
          <a:xfrm>
            <a:off x="1117309" y="1701800"/>
            <a:ext cx="4977104" cy="447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62095D59-AE70-4C9A-A7AB-EB9BB2C181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7559" y="1473200"/>
            <a:ext cx="4977104" cy="5196160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Sometimes a CV </a:t>
            </a:r>
            <a:r>
              <a:rPr lang="en-GB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is the first contact you have with a prospective employer, and it is your chance to make a good first impression.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use it to show your prospective employer why they should hire you and what the benefits of having you on their team will be. It is ultimately a marketing tool – your shop window! It is far more than just a run-down of your career history, it is your passport to a new job.</a:t>
            </a: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2433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C0235-3CBB-4A12-AA9A-0F7A7E195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/>
              <a:t>How Do I Create a Good CV?</a:t>
            </a:r>
          </a:p>
        </p:txBody>
      </p:sp>
      <p:sp>
        <p:nvSpPr>
          <p:cNvPr id="71" name="Content Placeholder 2">
            <a:extLst>
              <a:ext uri="{FF2B5EF4-FFF2-40B4-BE49-F238E27FC236}">
                <a16:creationId xmlns:a16="http://schemas.microsoft.com/office/drawing/2014/main" id="{6C717B43-5533-44B3-A7DB-1607D2602E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/>
          <a:lstStyle/>
          <a:p>
            <a:r>
              <a:rPr lang="en-GB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There are no hard and fast rules for creating a winning CV as each job is different and each employer will be looking for different things. </a:t>
            </a:r>
          </a:p>
          <a:p>
            <a:r>
              <a:rPr lang="en-GB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CV writing etiquette also changes over time, so it’s advisable to keep your CV updated and tailor it to each job that you apply for.</a:t>
            </a:r>
            <a:endParaRPr lang="en-US" dirty="0"/>
          </a:p>
        </p:txBody>
      </p:sp>
      <p:pic>
        <p:nvPicPr>
          <p:cNvPr id="3074" name="Picture 2" descr="How to write a great resume | Tes">
            <a:extLst>
              <a:ext uri="{FF2B5EF4-FFF2-40B4-BE49-F238E27FC236}">
                <a16:creationId xmlns:a16="http://schemas.microsoft.com/office/drawing/2014/main" id="{FAD8FF87-C9EB-4DBF-B1C0-D839C1361D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42" r="3342"/>
          <a:stretch/>
        </p:blipFill>
        <p:spPr bwMode="auto">
          <a:xfrm>
            <a:off x="6297559" y="1701800"/>
            <a:ext cx="4977104" cy="447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8119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AE16D-C11F-4285-B418-708D45011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t">
            <a:normAutofit/>
          </a:bodyPr>
          <a:lstStyle/>
          <a:p>
            <a:pPr algn="ctr"/>
            <a:r>
              <a:rPr lang="en-GB" b="1" dirty="0"/>
              <a:t>What To Remember…</a:t>
            </a:r>
          </a:p>
        </p:txBody>
      </p:sp>
      <p:pic>
        <p:nvPicPr>
          <p:cNvPr id="4098" name="Picture 2" descr="Aplikasi Pembuat CV Terbaik Buat Kamu Para Jobseeker!">
            <a:extLst>
              <a:ext uri="{FF2B5EF4-FFF2-40B4-BE49-F238E27FC236}">
                <a16:creationId xmlns:a16="http://schemas.microsoft.com/office/drawing/2014/main" id="{B47D253F-5E8C-4C8B-988E-E8669A4DD8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4" r="35538" b="-1"/>
          <a:stretch/>
        </p:blipFill>
        <p:spPr bwMode="auto">
          <a:xfrm>
            <a:off x="914162" y="1445546"/>
            <a:ext cx="4977104" cy="447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090E53AB-94BE-4A50-B02C-390007D5D5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7559" y="908720"/>
            <a:ext cx="4977104" cy="5688632"/>
          </a:xfrm>
        </p:spPr>
        <p:txBody>
          <a:bodyPr>
            <a:no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Don’t lie 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– employers often run background checks and false claims will be uncovered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Sell yourself 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– what are your unique qualities, personality traits, skills and experience that make you stand out from the crowd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Personal statement first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– put your academic qualifications at the back, if you’re buying a new car would you want to see the technical spec or the glossy picture first?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Don’t leave unexplained gaps 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– if you had a career break to travel or raise a family, explain what skills or experience you gained from this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 clear and concise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– CVs should be a maximum of three pages long and should be easy to read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7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Don’t make mistakes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– check your spelling and grammar meticulously.</a:t>
            </a: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4002216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C649ED-E4CC-880C-832C-F08040BBA1AD}"/>
              </a:ext>
            </a:extLst>
          </p:cNvPr>
          <p:cNvPicPr>
            <a:picLocks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254000"/>
            <a:ext cx="11680825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442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472E2-41BC-4664-B470-C9A1E8231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1" dirty="0"/>
              <a:t>How to Write a Good CV</a:t>
            </a:r>
          </a:p>
        </p:txBody>
      </p:sp>
      <p:pic>
        <p:nvPicPr>
          <p:cNvPr id="4" name="Online Media 3" title="How To Write a Good CV">
            <a:hlinkClick r:id="" action="ppaction://media"/>
            <a:extLst>
              <a:ext uri="{FF2B5EF4-FFF2-40B4-BE49-F238E27FC236}">
                <a16:creationId xmlns:a16="http://schemas.microsoft.com/office/drawing/2014/main" id="{2B511E26-D63F-4E25-B0AE-4C255104A1C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39963" y="1701800"/>
            <a:ext cx="7912100" cy="447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64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B9EB4-CD4E-4468-8F51-8AC3E4E3B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ctr">
            <a:normAutofit/>
          </a:bodyPr>
          <a:lstStyle/>
          <a:p>
            <a:pPr algn="ctr"/>
            <a:r>
              <a:rPr lang="en-GB" b="1" dirty="0"/>
              <a:t>What To Include </a:t>
            </a:r>
          </a:p>
        </p:txBody>
      </p:sp>
      <p:sp>
        <p:nvSpPr>
          <p:cNvPr id="75" name="Content Placeholder 2">
            <a:extLst>
              <a:ext uri="{FF2B5EF4-FFF2-40B4-BE49-F238E27FC236}">
                <a16:creationId xmlns:a16="http://schemas.microsoft.com/office/drawing/2014/main" id="{1A8828A4-1BE2-451C-AF9F-CA5524B102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/ Contact Details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Achievements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Employment History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 &amp; Qualifications 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Interests &amp; Hobbies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– x2</a:t>
            </a:r>
          </a:p>
          <a:p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6" name="Picture 6" descr="Catat, 8 Kesalahan pada CV yang Harus Dihindari Halaman all - Kompas.com">
            <a:extLst>
              <a:ext uri="{FF2B5EF4-FFF2-40B4-BE49-F238E27FC236}">
                <a16:creationId xmlns:a16="http://schemas.microsoft.com/office/drawing/2014/main" id="{FF89ECE8-5F05-4A0F-8AB3-FE6E8ACFA0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44" r="10488"/>
          <a:stretch/>
        </p:blipFill>
        <p:spPr bwMode="auto">
          <a:xfrm>
            <a:off x="6297559" y="1701800"/>
            <a:ext cx="4977104" cy="447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5910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3C27C-CF1B-4CDA-AEF9-CE1575A5F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764" y="76200"/>
            <a:ext cx="11012899" cy="1397000"/>
          </a:xfrm>
        </p:spPr>
        <p:txBody>
          <a:bodyPr anchor="ctr"/>
          <a:lstStyle/>
          <a:p>
            <a:r>
              <a:rPr lang="en-GB" b="1" dirty="0"/>
              <a:t>What Does a CV Look Like? </a:t>
            </a:r>
          </a:p>
        </p:txBody>
      </p:sp>
      <p:pic>
        <p:nvPicPr>
          <p:cNvPr id="6146" name="Picture 2" descr="Canva - Wikipedia">
            <a:hlinkClick r:id="rId2"/>
            <a:extLst>
              <a:ext uri="{FF2B5EF4-FFF2-40B4-BE49-F238E27FC236}">
                <a16:creationId xmlns:a16="http://schemas.microsoft.com/office/drawing/2014/main" id="{ECEFF611-E324-4764-B447-154D040583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003" y="2204864"/>
            <a:ext cx="3593182" cy="3593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8E9DC51-F804-4001-B0DA-D83029AB6F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4348" y="0"/>
            <a:ext cx="36244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871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7164134A-EDB6-41B3-B7DC-BF110174E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ctr"/>
          <a:lstStyle/>
          <a:p>
            <a:pPr algn="ctr"/>
            <a:r>
              <a:rPr lang="en-US" b="1" dirty="0"/>
              <a:t>MS Word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1F9023B-1641-4D39-8FB2-7E4D72B53C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977" r="-2" b="-2"/>
          <a:stretch/>
        </p:blipFill>
        <p:spPr>
          <a:xfrm>
            <a:off x="324345" y="1196752"/>
            <a:ext cx="11540134" cy="50789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03423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POLL_EMBED_ID" val="2251992b-7e3b-4d57-ba1d-27e516c85c2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POLL_EMBED_ID" val="9af4f1cc-9545-493b-a538-9d9e9e86557c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POLL_EMBED_ID" val="c7e4fe85-4969-4cad-babc-ff6542a5fec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POLL_EMBED_ID" val="8798475b-058f-444f-842b-197d1f2ee4cf"/>
</p:tagLst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9A4E33EC-D715-440E-9062-8AFA4CC9E341}" vid="{0DFBCB81-4ACA-49F1-BA1C-2B43B27F1FC4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261</TotalTime>
  <Words>678</Words>
  <Application>Microsoft Office PowerPoint</Application>
  <PresentationFormat>Custom</PresentationFormat>
  <Paragraphs>39</Paragraphs>
  <Slides>13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Century Gothic</vt:lpstr>
      <vt:lpstr>Books 16x9</vt:lpstr>
      <vt:lpstr>Changemakers: Building your Personal Brand for Sustainable Employment  </vt:lpstr>
      <vt:lpstr>What is a CV? </vt:lpstr>
      <vt:lpstr>PowerPoint Presentation</vt:lpstr>
      <vt:lpstr>PowerPoint Presentation</vt:lpstr>
      <vt:lpstr>PowerPoint Presentation</vt:lpstr>
      <vt:lpstr>Why Is It Important To Have a Good CV?</vt:lpstr>
      <vt:lpstr>How Do I Create a Good CV?</vt:lpstr>
      <vt:lpstr>What To Remember…</vt:lpstr>
      <vt:lpstr>PowerPoint Presentation</vt:lpstr>
      <vt:lpstr>How to Write a Good CV</vt:lpstr>
      <vt:lpstr>What To Include </vt:lpstr>
      <vt:lpstr>What Does a CV Look Like? </vt:lpstr>
      <vt:lpstr>MS Word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Changemakers: Building your Personal Brand for Sustainable Employment</dc:title>
  <dc:creator>Davina Evans</dc:creator>
  <cp:lastModifiedBy>Laura James</cp:lastModifiedBy>
  <cp:revision>27</cp:revision>
  <dcterms:created xsi:type="dcterms:W3CDTF">2021-02-28T20:52:57Z</dcterms:created>
  <dcterms:modified xsi:type="dcterms:W3CDTF">2023-02-01T09:08:35Z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