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56" r:id="rId2"/>
    <p:sldId id="269" r:id="rId3"/>
    <p:sldId id="272" r:id="rId4"/>
    <p:sldId id="271" r:id="rId5"/>
    <p:sldId id="273" r:id="rId6"/>
    <p:sldId id="274" r:id="rId7"/>
    <p:sldId id="270" r:id="rId8"/>
    <p:sldId id="275" r:id="rId9"/>
    <p:sldId id="257" r:id="rId10"/>
    <p:sldId id="258" r:id="rId11"/>
    <p:sldId id="259" r:id="rId12"/>
    <p:sldId id="260" r:id="rId13"/>
    <p:sldId id="276" r:id="rId14"/>
    <p:sldId id="262" r:id="rId15"/>
    <p:sldId id="263" r:id="rId16"/>
    <p:sldId id="264" r:id="rId17"/>
    <p:sldId id="265" r:id="rId18"/>
    <p:sldId id="266" r:id="rId19"/>
    <p:sldId id="267" r:id="rId20"/>
    <p:sldId id="277" r:id="rId21"/>
    <p:sldId id="279" r:id="rId22"/>
    <p:sldId id="278" r:id="rId2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8" d="100"/>
          <a:sy n="88" d="100"/>
        </p:scale>
        <p:origin x="451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16DB8B74-F7C3-420A-800A-7BBBBA0D4F9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369AAE8-5F82-4EB4-8724-021C9701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214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53BE8EB8-65BC-734C-B4A0-D7B3BB374D36}" type="datetimeFigureOut">
              <a:rPr lang="en-US" smtClean="0"/>
              <a:t>10/9/2022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4138" y="731838"/>
            <a:ext cx="65008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9B4B7AF-DD50-9343-ADA8-693F6ABE3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031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51CEC750-9885-A64D-A181-63D9FB3BB514}" type="slidenum">
              <a:rPr lang="en-GB"/>
              <a:pPr eaLnBrk="1" hangingPunct="1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D8A98A8E-F92A-F44B-8417-AE983CBA4552}" type="slidenum">
              <a:rPr lang="en-GB"/>
              <a:pPr eaLnBrk="1" hangingPunct="1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CF9CDE3B-2E05-DA4B-8C86-09255C4DAB37}" type="slidenum">
              <a:rPr lang="en-GB"/>
              <a:pPr eaLnBrk="1" hangingPunct="1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A749FB3E-8D73-0846-8BAB-69B27C1D07AB}" type="slidenum">
              <a:rPr lang="en-GB"/>
              <a:pPr eaLnBrk="1" hangingPunct="1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43D5EFD2-BA25-3640-B2B1-365B410AD1ED}" type="slidenum">
              <a:rPr lang="en-GB"/>
              <a:pPr eaLnBrk="1" hangingPunct="1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315291C2-9913-2F4C-9571-E7C8FE2AF42C}" type="slidenum">
              <a:rPr lang="en-GB"/>
              <a:pPr eaLnBrk="1" hangingPunct="1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315291C2-9913-2F4C-9571-E7C8FE2AF42C}" type="slidenum">
              <a:rPr lang="en-GB"/>
              <a:pPr eaLnBrk="1" hangingPunct="1"/>
              <a:t>21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png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cis.hut.fi/aapo/papers/IJCNN99_tutorialweb/img49.gif&amp;imgrefurl=http://www.cis.hut.fi/aapo/papers/IJCNN99_tutorialweb/node13.html&amp;h=222&amp;w=276&amp;sz=2&amp;tbnid=A7SldYlb3Xvx4M:&amp;tbnh=87&amp;tbnw=109&amp;hl=en&amp;start=21&amp;prev=/images?q=kurtosis&amp;start=20&amp;svnum=10&amp;hl=en&amp;lr=&amp;sa=N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Research in Health and Physical Activity – </a:t>
            </a:r>
            <a:r>
              <a:rPr lang="en-GB" dirty="0" smtClean="0"/>
              <a:t>BMSS5003 / BMST5005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Introduction to SPSS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64649" y="4125740"/>
            <a:ext cx="8791575" cy="1655762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Measures of central tendency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Inputting </a:t>
            </a:r>
            <a:r>
              <a:rPr lang="en-GB" dirty="0"/>
              <a:t>and Managing data 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Alison Connaughton – Week 2 (10</a:t>
            </a:r>
            <a:r>
              <a:rPr lang="en-GB" baseline="30000" dirty="0" smtClean="0"/>
              <a:t>th</a:t>
            </a:r>
            <a:r>
              <a:rPr lang="en-GB" dirty="0" smtClean="0"/>
              <a:t> of October,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0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solidFill>
                  <a:schemeClr val="hlink"/>
                </a:solidFill>
                <a:latin typeface="Times New Roman" charset="0"/>
              </a:rPr>
              <a:t>Learning Outcomes: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9667" y="1844675"/>
            <a:ext cx="10972800" cy="44640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GB" dirty="0">
                <a:latin typeface="Times New Roman" charset="0"/>
              </a:rPr>
              <a:t>By the end of </a:t>
            </a:r>
            <a:r>
              <a:rPr lang="en-GB" dirty="0" smtClean="0">
                <a:latin typeface="Times New Roman" charset="0"/>
              </a:rPr>
              <a:t>this week (and next week’s) lab session </a:t>
            </a:r>
            <a:r>
              <a:rPr lang="en-GB" dirty="0">
                <a:latin typeface="Times New Roman" charset="0"/>
              </a:rPr>
              <a:t>and directed </a:t>
            </a:r>
            <a:r>
              <a:rPr lang="en-GB" dirty="0" smtClean="0">
                <a:latin typeface="Times New Roman" charset="0"/>
              </a:rPr>
              <a:t>study</a:t>
            </a:r>
            <a:r>
              <a:rPr lang="en-US" dirty="0" smtClean="0">
                <a:latin typeface="Times New Roman" charset="0"/>
              </a:rPr>
              <a:t>…</a:t>
            </a:r>
            <a:r>
              <a:rPr lang="en-GB" dirty="0" smtClean="0">
                <a:latin typeface="Times New Roman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endParaRPr lang="en-GB" dirty="0" smtClean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GB" dirty="0" smtClean="0">
                <a:latin typeface="Times New Roman" charset="0"/>
              </a:rPr>
              <a:t>For </a:t>
            </a:r>
            <a:r>
              <a:rPr lang="en-GB" dirty="0">
                <a:latin typeface="Times New Roman" charset="0"/>
              </a:rPr>
              <a:t>a set of data you should be able to: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Determine whether a set of data is normal.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Calculate – mean, standard deviation.</a:t>
            </a:r>
          </a:p>
          <a:p>
            <a:pPr lvl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Use SPSS to calculate descriptive statistics </a:t>
            </a:r>
            <a:endParaRPr lang="en-GB" sz="2800" dirty="0" smtClean="0">
              <a:latin typeface="Times New Roman" charset="0"/>
            </a:endParaRPr>
          </a:p>
          <a:p>
            <a:pPr lvl="1">
              <a:lnSpc>
                <a:spcPct val="90000"/>
              </a:lnSpc>
            </a:pPr>
            <a:r>
              <a:rPr lang="en-GB" sz="2800" dirty="0" smtClean="0">
                <a:latin typeface="Times New Roman" charset="0"/>
              </a:rPr>
              <a:t>Examine </a:t>
            </a:r>
            <a:r>
              <a:rPr lang="en-GB" sz="2800" dirty="0">
                <a:latin typeface="Times New Roman" charset="0"/>
              </a:rPr>
              <a:t>relationships using correlation.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Establish whether a</a:t>
            </a:r>
            <a:r>
              <a:rPr lang="en-GB" sz="2800" dirty="0" smtClean="0">
                <a:latin typeface="Times New Roman" charset="0"/>
              </a:rPr>
              <a:t> </a:t>
            </a:r>
            <a:r>
              <a:rPr lang="en-GB" sz="2800" dirty="0">
                <a:latin typeface="Times New Roman" charset="0"/>
              </a:rPr>
              <a:t>correlation co-efficient is statistically significant.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Use SPSS to calculate </a:t>
            </a:r>
            <a:r>
              <a:rPr lang="en-GB" sz="2800" dirty="0" smtClean="0">
                <a:latin typeface="Times New Roman" charset="0"/>
              </a:rPr>
              <a:t>correlation </a:t>
            </a:r>
            <a:r>
              <a:rPr lang="en-GB" sz="2800" dirty="0">
                <a:latin typeface="Times New Roman" charset="0"/>
              </a:rPr>
              <a:t>co-</a:t>
            </a:r>
            <a:r>
              <a:rPr lang="en-GB" sz="2800" dirty="0" err="1">
                <a:latin typeface="Times New Roman" charset="0"/>
              </a:rPr>
              <a:t>efficients</a:t>
            </a:r>
            <a:r>
              <a:rPr lang="en-GB" sz="2800" dirty="0">
                <a:latin typeface="Times New Roman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307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Normal Distribution</a:t>
            </a:r>
          </a:p>
        </p:txBody>
      </p:sp>
      <p:sp>
        <p:nvSpPr>
          <p:cNvPr id="13315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5728955" y="1808580"/>
            <a:ext cx="9905999" cy="3541714"/>
          </a:xfrm>
        </p:spPr>
        <p:txBody>
          <a:bodyPr/>
          <a:lstStyle/>
          <a:p>
            <a:pPr lvl="1" eaLnBrk="1" hangingPunct="1"/>
            <a:r>
              <a:rPr lang="en-GB" dirty="0">
                <a:latin typeface="Times New Roman" charset="0"/>
              </a:rPr>
              <a:t>                                         </a:t>
            </a:r>
          </a:p>
          <a:p>
            <a:pPr lvl="1" eaLnBrk="1" hangingPunct="1"/>
            <a:endParaRPr lang="en-GB" dirty="0">
              <a:latin typeface="Times New Roman" charset="0"/>
            </a:endParaRPr>
          </a:p>
          <a:p>
            <a:pPr lvl="1" eaLnBrk="1" hangingPunct="1"/>
            <a:endParaRPr lang="en-GB" dirty="0">
              <a:latin typeface="Times New Roman" charset="0"/>
            </a:endParaRPr>
          </a:p>
          <a:p>
            <a:pPr lvl="1" eaLnBrk="1" hangingPunct="1"/>
            <a:r>
              <a:rPr lang="en-GB" dirty="0">
                <a:latin typeface="Times New Roman" charset="0"/>
              </a:rPr>
              <a:t>                                           Mean / Median / Mode </a:t>
            </a:r>
          </a:p>
        </p:txBody>
      </p:sp>
      <p:pic>
        <p:nvPicPr>
          <p:cNvPr id="13316" name="Picture 5" descr="triglh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33" y="2072914"/>
            <a:ext cx="5088467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Line 11"/>
          <p:cNvSpPr>
            <a:spLocks noChangeShapeType="1"/>
          </p:cNvSpPr>
          <p:nvPr/>
        </p:nvSpPr>
        <p:spPr bwMode="auto">
          <a:xfrm flipH="1" flipV="1">
            <a:off x="3600451" y="2708275"/>
            <a:ext cx="5471583" cy="64928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87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FFFF66"/>
                </a:solidFill>
                <a:latin typeface="Times New Roman" charset="0"/>
              </a:rPr>
              <a:t>Normal Distribution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>
                <a:latin typeface="Times New Roman" charset="0"/>
              </a:rPr>
              <a:t>A normal curve is characterised by the mean, median and mode being at the same point (centre of the distribution). 	</a:t>
            </a:r>
            <a:endParaRPr lang="en-GB" sz="2800" b="1" i="1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i="1">
                <a:solidFill>
                  <a:srgbClr val="FFFF66"/>
                </a:solidFill>
                <a:latin typeface="Times New Roman" charset="0"/>
              </a:rPr>
              <a:t>Skewness</a:t>
            </a:r>
            <a:r>
              <a:rPr lang="en-GB" sz="2800">
                <a:latin typeface="Times New Roman" charset="0"/>
              </a:rPr>
              <a:t> – Description of the direction of the hump of the curve of distribution of data and the nature of the tails of the curve.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solidFill>
                  <a:srgbClr val="00FF00"/>
                </a:solidFill>
                <a:latin typeface="Times New Roman" charset="0"/>
              </a:rPr>
              <a:t>Positively skewed</a:t>
            </a:r>
            <a:r>
              <a:rPr lang="en-GB" sz="2800">
                <a:latin typeface="Times New Roman" charset="0"/>
              </a:rPr>
              <a:t> – Main part of curve moved to the Left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solidFill>
                  <a:srgbClr val="00FF00"/>
                </a:solidFill>
                <a:latin typeface="Times New Roman" charset="0"/>
              </a:rPr>
              <a:t>Negatively skewed</a:t>
            </a:r>
            <a:r>
              <a:rPr lang="en-GB" sz="2800">
                <a:latin typeface="Times New Roman" charset="0"/>
              </a:rPr>
              <a:t> – Main part of curve moved to Right</a:t>
            </a:r>
          </a:p>
        </p:txBody>
      </p:sp>
    </p:spTree>
    <p:extLst>
      <p:ext uri="{BB962C8B-B14F-4D97-AF65-F5344CB8AC3E}">
        <p14:creationId xmlns:p14="http://schemas.microsoft.com/office/powerpoint/2010/main" val="221786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624417" y="260350"/>
            <a:ext cx="10972800" cy="1143000"/>
          </a:xfrm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Skewness</a:t>
            </a:r>
          </a:p>
        </p:txBody>
      </p:sp>
      <p:sp>
        <p:nvSpPr>
          <p:cNvPr id="2052" name="Rectangle 9"/>
          <p:cNvSpPr>
            <a:spLocks noGrp="1" noChangeArrowheads="1"/>
          </p:cNvSpPr>
          <p:nvPr>
            <p:ph sz="half" idx="2"/>
          </p:nvPr>
        </p:nvSpPr>
        <p:spPr>
          <a:xfrm>
            <a:off x="2446867" y="1700214"/>
            <a:ext cx="5384800" cy="4302125"/>
          </a:xfrm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  <p:graphicFrame>
        <p:nvGraphicFramePr>
          <p:cNvPr id="2050" name="Object 13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75253334"/>
              </p:ext>
            </p:extLst>
          </p:nvPr>
        </p:nvGraphicFramePr>
        <p:xfrm>
          <a:off x="1443789" y="1272382"/>
          <a:ext cx="8994868" cy="5157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0" name="Bitmap Image" r:id="rId4" imgW="5439534" imgH="3142857" progId="Paint.Picture">
                  <p:embed/>
                </p:oleObj>
              </mc:Choice>
              <mc:Fallback>
                <p:oleObj name="Bitmap Image" r:id="rId4" imgW="5439534" imgH="3142857" progId="Paint.Picture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3789" y="1272382"/>
                        <a:ext cx="8994868" cy="5157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6766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solidFill>
                  <a:schemeClr val="hlink"/>
                </a:solidFill>
                <a:latin typeface="Times New Roman" charset="0"/>
              </a:rPr>
              <a:t>Kurtosis</a:t>
            </a:r>
          </a:p>
        </p:txBody>
      </p:sp>
      <p:sp>
        <p:nvSpPr>
          <p:cNvPr id="14339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09600" y="1828800"/>
            <a:ext cx="11582400" cy="50292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                      </a:t>
            </a:r>
            <a:r>
              <a:rPr lang="en-GB" sz="2800" dirty="0" smtClean="0">
                <a:latin typeface="Times New Roman" charset="0"/>
              </a:rPr>
              <a:t>                                                      </a:t>
            </a:r>
            <a:r>
              <a:rPr lang="en-GB" sz="2800" dirty="0" err="1">
                <a:latin typeface="Times New Roman" charset="0"/>
              </a:rPr>
              <a:t>Platykurtic</a:t>
            </a:r>
            <a:r>
              <a:rPr lang="en-GB" sz="2800" dirty="0">
                <a:latin typeface="Times New Roman" charset="0"/>
              </a:rPr>
              <a:t> curve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                                              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                                         </a:t>
            </a:r>
            <a:r>
              <a:rPr lang="en-GB" sz="2800" dirty="0" smtClean="0">
                <a:latin typeface="Times New Roman" charset="0"/>
              </a:rPr>
              <a:t>                                   </a:t>
            </a:r>
            <a:r>
              <a:rPr lang="en-GB" sz="2800" dirty="0">
                <a:latin typeface="Times New Roman" charset="0"/>
              </a:rPr>
              <a:t>Leptokurtic curve</a:t>
            </a: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                                                  </a:t>
            </a:r>
            <a:r>
              <a:rPr lang="en-GB" sz="2800" dirty="0" smtClean="0">
                <a:latin typeface="Times New Roman" charset="0"/>
              </a:rPr>
              <a:t>                          </a:t>
            </a:r>
            <a:r>
              <a:rPr lang="en-GB" sz="2800" dirty="0" err="1" smtClean="0">
                <a:latin typeface="Times New Roman" charset="0"/>
              </a:rPr>
              <a:t>Mesokurtic</a:t>
            </a:r>
            <a:r>
              <a:rPr lang="en-GB" sz="2800" dirty="0" smtClean="0">
                <a:latin typeface="Times New Roman" charset="0"/>
              </a:rPr>
              <a:t> </a:t>
            </a:r>
            <a:r>
              <a:rPr lang="en-GB" sz="2800" dirty="0">
                <a:latin typeface="Times New Roman" charset="0"/>
              </a:rPr>
              <a:t>curve                        </a:t>
            </a:r>
            <a:r>
              <a:rPr lang="en-GB" sz="2800" dirty="0" smtClean="0">
                <a:latin typeface="Times New Roman" charset="0"/>
              </a:rPr>
              <a:t>          </a:t>
            </a:r>
            <a:r>
              <a:rPr lang="en-GB" sz="2800" dirty="0">
                <a:latin typeface="Times New Roman" charset="0"/>
              </a:rPr>
              <a:t>					</a:t>
            </a:r>
            <a:r>
              <a:rPr lang="en-GB" sz="2800" dirty="0" smtClean="0">
                <a:latin typeface="Times New Roman" charset="0"/>
              </a:rPr>
              <a:t>                       </a:t>
            </a:r>
            <a:r>
              <a:rPr lang="en-GB" sz="2800" dirty="0">
                <a:latin typeface="Times New Roman" charset="0"/>
              </a:rPr>
              <a:t>	</a:t>
            </a:r>
            <a:r>
              <a:rPr lang="en-GB" sz="2800" dirty="0" smtClean="0">
                <a:latin typeface="Times New Roman" charset="0"/>
              </a:rPr>
              <a:t>(</a:t>
            </a:r>
            <a:r>
              <a:rPr lang="en-GB" sz="2800" dirty="0">
                <a:latin typeface="Times New Roman" charset="0"/>
              </a:rPr>
              <a:t>normal </a:t>
            </a:r>
            <a:r>
              <a:rPr lang="en-GB" sz="2800" dirty="0" smtClean="0">
                <a:latin typeface="Times New Roman" charset="0"/>
              </a:rPr>
              <a:t>curve)</a:t>
            </a: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1600" dirty="0">
                <a:latin typeface="Times New Roman" charset="0"/>
              </a:rPr>
              <a:t>3 </a:t>
            </a:r>
            <a:r>
              <a:rPr lang="en-GB" sz="1600" dirty="0" err="1">
                <a:latin typeface="Times New Roman" charset="0"/>
              </a:rPr>
              <a:t>St.Dev</a:t>
            </a:r>
            <a:r>
              <a:rPr lang="en-GB" sz="1600" dirty="0">
                <a:latin typeface="Times New Roman" charset="0"/>
              </a:rPr>
              <a:t>                   </a:t>
            </a:r>
            <a:r>
              <a:rPr lang="en-GB" sz="1600" dirty="0" smtClean="0">
                <a:latin typeface="Times New Roman" charset="0"/>
              </a:rPr>
              <a:t>                        </a:t>
            </a:r>
            <a:r>
              <a:rPr lang="en-GB" sz="1600" dirty="0">
                <a:latin typeface="Times New Roman" charset="0"/>
              </a:rPr>
              <a:t>1 St. </a:t>
            </a:r>
            <a:r>
              <a:rPr lang="en-GB" sz="1600" dirty="0" err="1">
                <a:latin typeface="Times New Roman" charset="0"/>
              </a:rPr>
              <a:t>Dev</a:t>
            </a:r>
            <a:r>
              <a:rPr lang="en-GB" sz="1600" dirty="0">
                <a:latin typeface="Times New Roman" charset="0"/>
              </a:rPr>
              <a:t>   </a:t>
            </a:r>
            <a:r>
              <a:rPr lang="en-GB" sz="1600" dirty="0" smtClean="0">
                <a:latin typeface="Times New Roman" charset="0"/>
              </a:rPr>
              <a:t>           2 </a:t>
            </a:r>
            <a:r>
              <a:rPr lang="en-GB" sz="1600" dirty="0">
                <a:latin typeface="Times New Roman" charset="0"/>
              </a:rPr>
              <a:t>St. </a:t>
            </a:r>
            <a:r>
              <a:rPr lang="en-GB" sz="1600" dirty="0" err="1">
                <a:latin typeface="Times New Roman" charset="0"/>
              </a:rPr>
              <a:t>Dev</a:t>
            </a:r>
            <a:r>
              <a:rPr lang="en-GB" sz="1600" dirty="0">
                <a:latin typeface="Times New Roman" charset="0"/>
              </a:rPr>
              <a:t>  </a:t>
            </a:r>
            <a:r>
              <a:rPr lang="en-GB" sz="1600" dirty="0" smtClean="0">
                <a:latin typeface="Times New Roman" charset="0"/>
              </a:rPr>
              <a:t>  3 </a:t>
            </a:r>
            <a:r>
              <a:rPr lang="en-GB" sz="1600" dirty="0">
                <a:latin typeface="Times New Roman" charset="0"/>
              </a:rPr>
              <a:t>St. </a:t>
            </a:r>
            <a:r>
              <a:rPr lang="en-GB" sz="1600" dirty="0" err="1">
                <a:latin typeface="Times New Roman" charset="0"/>
              </a:rPr>
              <a:t>Dev</a:t>
            </a:r>
            <a:endParaRPr lang="en-GB" sz="1600" dirty="0">
              <a:latin typeface="Times New Roman" charset="0"/>
            </a:endParaRPr>
          </a:p>
        </p:txBody>
      </p:sp>
      <p:pic>
        <p:nvPicPr>
          <p:cNvPr id="14340" name="Picture 4" descr="img49">
            <a:hlinkClick r:id="rId3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778353"/>
            <a:ext cx="7584017" cy="3816350"/>
          </a:xfrm>
        </p:spPr>
      </p:pic>
      <p:sp>
        <p:nvSpPr>
          <p:cNvPr id="14341" name="Freeform 9"/>
          <p:cNvSpPr>
            <a:spLocks/>
          </p:cNvSpPr>
          <p:nvPr/>
        </p:nvSpPr>
        <p:spPr bwMode="auto">
          <a:xfrm>
            <a:off x="239185" y="4724400"/>
            <a:ext cx="7200900" cy="1009650"/>
          </a:xfrm>
          <a:custGeom>
            <a:avLst/>
            <a:gdLst>
              <a:gd name="T0" fmla="*/ 0 w 3402"/>
              <a:gd name="T1" fmla="*/ 1009650 h 636"/>
              <a:gd name="T2" fmla="*/ 2663825 w 3402"/>
              <a:gd name="T3" fmla="*/ 0 h 636"/>
              <a:gd name="T4" fmla="*/ 5400675 w 3402"/>
              <a:gd name="T5" fmla="*/ 1009650 h 636"/>
              <a:gd name="T6" fmla="*/ 0 60000 65536"/>
              <a:gd name="T7" fmla="*/ 0 60000 65536"/>
              <a:gd name="T8" fmla="*/ 0 60000 65536"/>
              <a:gd name="T9" fmla="*/ 0 w 3402"/>
              <a:gd name="T10" fmla="*/ 0 h 636"/>
              <a:gd name="T11" fmla="*/ 3402 w 3402"/>
              <a:gd name="T12" fmla="*/ 636 h 6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402" h="636">
                <a:moveTo>
                  <a:pt x="0" y="636"/>
                </a:moveTo>
                <a:cubicBezTo>
                  <a:pt x="555" y="318"/>
                  <a:pt x="1111" y="0"/>
                  <a:pt x="1678" y="0"/>
                </a:cubicBezTo>
                <a:cubicBezTo>
                  <a:pt x="2245" y="0"/>
                  <a:pt x="2823" y="318"/>
                  <a:pt x="3402" y="636"/>
                </a:cubicBezTo>
              </a:path>
            </a:pathLst>
          </a:cu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2" name="Line 10"/>
          <p:cNvSpPr>
            <a:spLocks noChangeShapeType="1"/>
          </p:cNvSpPr>
          <p:nvPr/>
        </p:nvSpPr>
        <p:spPr bwMode="auto">
          <a:xfrm flipH="1">
            <a:off x="6000751" y="2133601"/>
            <a:ext cx="1631949" cy="2951163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3" name="Line 11"/>
          <p:cNvSpPr>
            <a:spLocks noChangeShapeType="1"/>
          </p:cNvSpPr>
          <p:nvPr/>
        </p:nvSpPr>
        <p:spPr bwMode="auto">
          <a:xfrm flipH="1" flipV="1">
            <a:off x="4078817" y="2997200"/>
            <a:ext cx="3361267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4" name="Line 12"/>
          <p:cNvSpPr>
            <a:spLocks noChangeShapeType="1"/>
          </p:cNvSpPr>
          <p:nvPr/>
        </p:nvSpPr>
        <p:spPr bwMode="auto">
          <a:xfrm flipH="1">
            <a:off x="4744248" y="3859271"/>
            <a:ext cx="2878667" cy="43180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5" name="Oval 13"/>
          <p:cNvSpPr>
            <a:spLocks noChangeArrowheads="1"/>
          </p:cNvSpPr>
          <p:nvPr/>
        </p:nvSpPr>
        <p:spPr bwMode="auto">
          <a:xfrm>
            <a:off x="2832101" y="5661026"/>
            <a:ext cx="19261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46" name="Oval 15"/>
          <p:cNvSpPr>
            <a:spLocks noChangeArrowheads="1"/>
          </p:cNvSpPr>
          <p:nvPr/>
        </p:nvSpPr>
        <p:spPr bwMode="auto">
          <a:xfrm>
            <a:off x="1968501" y="5661026"/>
            <a:ext cx="190500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47" name="Oval 17"/>
          <p:cNvSpPr>
            <a:spLocks noChangeArrowheads="1"/>
          </p:cNvSpPr>
          <p:nvPr/>
        </p:nvSpPr>
        <p:spPr bwMode="auto">
          <a:xfrm>
            <a:off x="1007534" y="5661026"/>
            <a:ext cx="19261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48" name="Oval 20"/>
          <p:cNvSpPr>
            <a:spLocks noChangeArrowheads="1"/>
          </p:cNvSpPr>
          <p:nvPr/>
        </p:nvSpPr>
        <p:spPr bwMode="auto">
          <a:xfrm>
            <a:off x="4751917" y="5661026"/>
            <a:ext cx="192616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49" name="Oval 21"/>
          <p:cNvSpPr>
            <a:spLocks noChangeArrowheads="1"/>
          </p:cNvSpPr>
          <p:nvPr/>
        </p:nvSpPr>
        <p:spPr bwMode="auto">
          <a:xfrm>
            <a:off x="5520268" y="5661026"/>
            <a:ext cx="19261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50" name="Oval 22"/>
          <p:cNvSpPr>
            <a:spLocks noChangeArrowheads="1"/>
          </p:cNvSpPr>
          <p:nvPr/>
        </p:nvSpPr>
        <p:spPr bwMode="auto">
          <a:xfrm>
            <a:off x="6479117" y="5661026"/>
            <a:ext cx="192616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51" name="Line 23"/>
          <p:cNvSpPr>
            <a:spLocks noChangeShapeType="1"/>
          </p:cNvSpPr>
          <p:nvPr/>
        </p:nvSpPr>
        <p:spPr bwMode="auto">
          <a:xfrm flipH="1" flipV="1">
            <a:off x="3119968" y="5876926"/>
            <a:ext cx="105621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2" name="Line 24"/>
          <p:cNvSpPr>
            <a:spLocks noChangeShapeType="1"/>
          </p:cNvSpPr>
          <p:nvPr/>
        </p:nvSpPr>
        <p:spPr bwMode="auto">
          <a:xfrm flipV="1">
            <a:off x="4176184" y="5876926"/>
            <a:ext cx="480483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3" name="Line 25"/>
          <p:cNvSpPr>
            <a:spLocks noChangeShapeType="1"/>
          </p:cNvSpPr>
          <p:nvPr/>
        </p:nvSpPr>
        <p:spPr bwMode="auto">
          <a:xfrm flipV="1">
            <a:off x="6383868" y="5949950"/>
            <a:ext cx="192617" cy="503238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4" name="Line 26"/>
          <p:cNvSpPr>
            <a:spLocks noChangeShapeType="1"/>
          </p:cNvSpPr>
          <p:nvPr/>
        </p:nvSpPr>
        <p:spPr bwMode="auto">
          <a:xfrm flipH="1" flipV="1">
            <a:off x="5615518" y="5949951"/>
            <a:ext cx="97367" cy="504825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5" name="Line 27"/>
          <p:cNvSpPr>
            <a:spLocks noChangeShapeType="1"/>
          </p:cNvSpPr>
          <p:nvPr/>
        </p:nvSpPr>
        <p:spPr bwMode="auto">
          <a:xfrm flipH="1" flipV="1">
            <a:off x="1968501" y="5876925"/>
            <a:ext cx="3647017" cy="577850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6" name="Line 29"/>
          <p:cNvSpPr>
            <a:spLocks noChangeShapeType="1"/>
          </p:cNvSpPr>
          <p:nvPr/>
        </p:nvSpPr>
        <p:spPr bwMode="auto">
          <a:xfrm flipH="1" flipV="1">
            <a:off x="1200151" y="5949951"/>
            <a:ext cx="287867" cy="430213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Frame 1"/>
          <p:cNvSpPr/>
          <p:nvPr/>
        </p:nvSpPr>
        <p:spPr>
          <a:xfrm>
            <a:off x="7422444" y="3570111"/>
            <a:ext cx="3189112" cy="1143000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74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chemeClr val="hlink"/>
                </a:solidFill>
                <a:latin typeface="Times New Roman" charset="0"/>
              </a:rPr>
              <a:t>Standard Deviation: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1412" y="2003778"/>
            <a:ext cx="9905999" cy="3787423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buFont typeface="Wingdings" charset="0"/>
              <a:buNone/>
            </a:pPr>
            <a:r>
              <a:rPr lang="en-GB" sz="2800" dirty="0">
                <a:latin typeface="Times New Roman" charset="0"/>
              </a:rPr>
              <a:t>	</a:t>
            </a:r>
            <a:r>
              <a:rPr lang="en-GB" sz="2800" b="1" i="1" dirty="0">
                <a:latin typeface="Times New Roman" charset="0"/>
              </a:rPr>
              <a:t>The square root of the variance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The mean and SD are a good description of a set of scores.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If the SD is large, the mean may not be a good representation.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Roughly 68% of a set of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1 SD, about 95% of the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2 SD, and about 99% of the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3 SD.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This is called a </a:t>
            </a:r>
            <a:r>
              <a:rPr lang="en-GB" sz="2800" dirty="0">
                <a:solidFill>
                  <a:schemeClr val="folHlink"/>
                </a:solidFill>
                <a:latin typeface="Times New Roman" charset="0"/>
              </a:rPr>
              <a:t>NORMAL DISTRIBUTION</a:t>
            </a:r>
            <a:r>
              <a:rPr lang="en-GB" sz="2800" dirty="0" smtClean="0">
                <a:latin typeface="Times New Roman" charset="0"/>
              </a:rPr>
              <a:t>.</a:t>
            </a:r>
          </a:p>
          <a:p>
            <a:pPr eaLnBrk="1" hangingPunct="1"/>
            <a:r>
              <a:rPr lang="en-GB" sz="2800" dirty="0" smtClean="0">
                <a:latin typeface="Times New Roman" charset="0"/>
              </a:rPr>
              <a:t>E.g. Heights within a class</a:t>
            </a:r>
            <a:r>
              <a:rPr lang="en-US" sz="2800" dirty="0" smtClean="0">
                <a:latin typeface="Times New Roman" charset="0"/>
              </a:rPr>
              <a:t>…</a:t>
            </a:r>
            <a:endParaRPr lang="en-GB" sz="28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34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Practically Illustrated</a:t>
            </a:r>
            <a:r>
              <a:rPr lang="en-US" cap="none" dirty="0" smtClean="0"/>
              <a:t>….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4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Open SPSS</a:t>
            </a:r>
            <a:r>
              <a:rPr lang="en-US" cap="none" dirty="0" smtClean="0"/>
              <a:t>… Select ‘New Dataset’</a:t>
            </a:r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0222" y="1806222"/>
            <a:ext cx="10131777" cy="5051778"/>
          </a:xfrm>
          <a:prstGeom prst="rect">
            <a:avLst/>
          </a:prstGeom>
        </p:spPr>
      </p:pic>
      <p:sp>
        <p:nvSpPr>
          <p:cNvPr id="3" name="Donut 2"/>
          <p:cNvSpPr/>
          <p:nvPr/>
        </p:nvSpPr>
        <p:spPr>
          <a:xfrm>
            <a:off x="4247444" y="3062111"/>
            <a:ext cx="917223" cy="423333"/>
          </a:xfrm>
          <a:prstGeom prst="donut">
            <a:avLst>
              <a:gd name="adj" fmla="val 8333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ight Arrow 4"/>
          <p:cNvSpPr/>
          <p:nvPr/>
        </p:nvSpPr>
        <p:spPr>
          <a:xfrm>
            <a:off x="3175000" y="3048000"/>
            <a:ext cx="903111" cy="451556"/>
          </a:xfrm>
          <a:prstGeom prst="rightArrow">
            <a:avLst>
              <a:gd name="adj1" fmla="val 3750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89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38740"/>
            <a:ext cx="9905998" cy="1478570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GB" cap="none" dirty="0" smtClean="0"/>
              <a:t>Be aware of the two tabs at the bottom left of the screen </a:t>
            </a:r>
            <a:r>
              <a:rPr lang="en-US" cap="none" dirty="0" smtClean="0"/>
              <a:t>–</a:t>
            </a:r>
            <a:r>
              <a:rPr lang="en-GB" cap="none" dirty="0" smtClean="0"/>
              <a:t> ‘Data View’ and ‘Variable View’</a:t>
            </a:r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4669" y="1679221"/>
            <a:ext cx="8678332" cy="4924778"/>
          </a:xfrm>
          <a:prstGeom prst="rect">
            <a:avLst/>
          </a:prstGeom>
        </p:spPr>
      </p:pic>
      <p:sp>
        <p:nvSpPr>
          <p:cNvPr id="3" name="Donut 2"/>
          <p:cNvSpPr/>
          <p:nvPr/>
        </p:nvSpPr>
        <p:spPr>
          <a:xfrm>
            <a:off x="606778" y="5715000"/>
            <a:ext cx="2638778" cy="1143000"/>
          </a:xfrm>
          <a:prstGeom prst="donut">
            <a:avLst>
              <a:gd name="adj" fmla="val 714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Down Arrow 4"/>
          <p:cNvSpPr/>
          <p:nvPr/>
        </p:nvSpPr>
        <p:spPr>
          <a:xfrm>
            <a:off x="1382889" y="4473222"/>
            <a:ext cx="1467555" cy="1016000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94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413" y="437444"/>
            <a:ext cx="1666697" cy="5559778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388556" y="479777"/>
            <a:ext cx="6914444" cy="5277555"/>
          </a:xfrm>
          <a:prstGeom prst="rect">
            <a:avLst/>
          </a:prstGeom>
        </p:spPr>
      </p:pic>
      <p:sp>
        <p:nvSpPr>
          <p:cNvPr id="2" name="Donut 1"/>
          <p:cNvSpPr/>
          <p:nvPr/>
        </p:nvSpPr>
        <p:spPr>
          <a:xfrm>
            <a:off x="578556" y="5108222"/>
            <a:ext cx="2257777" cy="1467556"/>
          </a:xfrm>
          <a:prstGeom prst="donut">
            <a:avLst>
              <a:gd name="adj" fmla="val 1153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Donut 2"/>
          <p:cNvSpPr/>
          <p:nvPr/>
        </p:nvSpPr>
        <p:spPr>
          <a:xfrm>
            <a:off x="3711222" y="4953000"/>
            <a:ext cx="2892777" cy="1354667"/>
          </a:xfrm>
          <a:prstGeom prst="donut">
            <a:avLst>
              <a:gd name="adj" fmla="val 1067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3626555" y="239889"/>
            <a:ext cx="3344334" cy="1580445"/>
          </a:xfrm>
          <a:prstGeom prst="donut">
            <a:avLst>
              <a:gd name="adj" fmla="val 6242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Donut 7"/>
          <p:cNvSpPr/>
          <p:nvPr/>
        </p:nvSpPr>
        <p:spPr>
          <a:xfrm>
            <a:off x="9623778" y="465667"/>
            <a:ext cx="1792111" cy="1397000"/>
          </a:xfrm>
          <a:prstGeom prst="donut">
            <a:avLst>
              <a:gd name="adj" fmla="val 6819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19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448777" y="745518"/>
            <a:ext cx="4782078" cy="1478570"/>
          </a:xfrm>
        </p:spPr>
        <p:txBody>
          <a:bodyPr/>
          <a:lstStyle/>
          <a:p>
            <a:r>
              <a:rPr lang="en-GB" cap="none" dirty="0" smtClean="0"/>
              <a:t>Input the data</a:t>
            </a:r>
            <a:r>
              <a:rPr lang="en-US" cap="none" dirty="0" smtClean="0"/>
              <a:t>…</a:t>
            </a:r>
            <a:endParaRPr lang="en-GB" cap="none" dirty="0"/>
          </a:p>
        </p:txBody>
      </p:sp>
      <p:pic>
        <p:nvPicPr>
          <p:cNvPr id="14" name="Content Placeholder 1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1889" y="127000"/>
            <a:ext cx="4981222" cy="6505222"/>
          </a:xfrm>
          <a:prstGeom prst="rect">
            <a:avLst/>
          </a:prstGeom>
        </p:spPr>
      </p:pic>
      <p:sp>
        <p:nvSpPr>
          <p:cNvPr id="2" name="Left Arrow 1"/>
          <p:cNvSpPr/>
          <p:nvPr/>
        </p:nvSpPr>
        <p:spPr>
          <a:xfrm>
            <a:off x="4318000" y="1340556"/>
            <a:ext cx="1933223" cy="465666"/>
          </a:xfrm>
          <a:prstGeom prst="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can save this by going to File </a:t>
            </a:r>
            <a:r>
              <a:rPr lang="en-US" dirty="0" smtClean="0"/>
              <a:t>–</a:t>
            </a:r>
            <a:r>
              <a:rPr lang="en-GB" dirty="0" smtClean="0"/>
              <a:t> Save as.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14"/>
          <p:cNvPicPr>
            <a:picLocks noGrp="1" noChangeAspect="1"/>
          </p:cNvPicPr>
          <p:nvPr>
            <p:ph idx="1"/>
          </p:nvPr>
        </p:nvPicPr>
        <p:blipFill>
          <a:blip r:embed="rId2"/>
          <a:srcRect l="-26834" r="-26834"/>
          <a:stretch>
            <a:fillRect/>
          </a:stretch>
        </p:blipFill>
        <p:spPr>
          <a:xfrm>
            <a:off x="3820712" y="102195"/>
            <a:ext cx="9793111" cy="6571385"/>
          </a:xfrm>
          <a:prstGeom prst="rect">
            <a:avLst/>
          </a:prstGeom>
        </p:spPr>
      </p:pic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sz="2400" dirty="0" smtClean="0"/>
              <a:t>Click on Analyse </a:t>
            </a:r>
          </a:p>
          <a:p>
            <a:pPr marL="457200" indent="-457200">
              <a:buAutoNum type="arabicPeriod"/>
            </a:pPr>
            <a:r>
              <a:rPr lang="en-GB" sz="2400" dirty="0" smtClean="0"/>
              <a:t>Descriptive Statistics</a:t>
            </a:r>
          </a:p>
          <a:p>
            <a:pPr marL="457200" indent="-457200">
              <a:buAutoNum type="arabicPeriod"/>
            </a:pPr>
            <a:r>
              <a:rPr lang="en-GB" sz="2400" dirty="0" err="1" smtClean="0"/>
              <a:t>Descriptives</a:t>
            </a:r>
            <a:endParaRPr lang="en-GB" sz="2400" dirty="0"/>
          </a:p>
        </p:txBody>
      </p:sp>
      <p:sp>
        <p:nvSpPr>
          <p:cNvPr id="10" name="Right Arrow 9"/>
          <p:cNvSpPr/>
          <p:nvPr/>
        </p:nvSpPr>
        <p:spPr>
          <a:xfrm>
            <a:off x="4904534" y="0"/>
            <a:ext cx="2539848" cy="890554"/>
          </a:xfrm>
          <a:prstGeom prst="rightArrow">
            <a:avLst>
              <a:gd name="adj1" fmla="val 28214"/>
              <a:gd name="adj2" fmla="val 2631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2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41413" y="745517"/>
            <a:ext cx="9905998" cy="947815"/>
          </a:xfrm>
        </p:spPr>
        <p:txBody>
          <a:bodyPr>
            <a:normAutofit fontScale="90000"/>
          </a:bodyPr>
          <a:lstStyle/>
          <a:p>
            <a:r>
              <a:rPr lang="en-GB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1.Move the two sets of data across to the variables box</a:t>
            </a: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2. Select ‘Options’</a:t>
            </a:r>
            <a:b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3. Tick the boxes required</a:t>
            </a:r>
            <a:b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4. Click continue</a:t>
            </a:r>
            <a:b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5. Click ok</a:t>
            </a: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413" y="2412384"/>
            <a:ext cx="4878387" cy="3215919"/>
          </a:xfrm>
          <a:prstGeom prst="rect">
            <a:avLst/>
          </a:prstGeo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65333" y="1411111"/>
            <a:ext cx="5404555" cy="4380089"/>
          </a:xfrm>
          <a:prstGeom prst="rect">
            <a:avLst/>
          </a:prstGeom>
        </p:spPr>
      </p:pic>
      <p:sp>
        <p:nvSpPr>
          <p:cNvPr id="2" name="Donut 1"/>
          <p:cNvSpPr/>
          <p:nvPr/>
        </p:nvSpPr>
        <p:spPr>
          <a:xfrm>
            <a:off x="2624667" y="3400778"/>
            <a:ext cx="1030111" cy="917222"/>
          </a:xfrm>
          <a:prstGeom prst="donut">
            <a:avLst>
              <a:gd name="adj" fmla="val 807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Donut 2"/>
          <p:cNvSpPr/>
          <p:nvPr/>
        </p:nvSpPr>
        <p:spPr>
          <a:xfrm>
            <a:off x="9313333" y="1820333"/>
            <a:ext cx="903111" cy="423334"/>
          </a:xfrm>
          <a:prstGeom prst="donut">
            <a:avLst>
              <a:gd name="adj" fmla="val 11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Donut 4"/>
          <p:cNvSpPr/>
          <p:nvPr/>
        </p:nvSpPr>
        <p:spPr>
          <a:xfrm>
            <a:off x="8805333" y="2455334"/>
            <a:ext cx="3386667" cy="3062112"/>
          </a:xfrm>
          <a:prstGeom prst="donut">
            <a:avLst>
              <a:gd name="adj" fmla="val 1559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33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84968" y="181073"/>
            <a:ext cx="9905998" cy="1478570"/>
          </a:xfrm>
        </p:spPr>
        <p:txBody>
          <a:bodyPr/>
          <a:lstStyle/>
          <a:p>
            <a:r>
              <a:rPr lang="en-GB" cap="none" dirty="0" smtClean="0"/>
              <a:t>Your data output sheet</a:t>
            </a:r>
            <a:r>
              <a:rPr lang="en-US" cap="none" dirty="0" smtClean="0"/>
              <a:t>… (File – Save as.)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111" y="1246909"/>
            <a:ext cx="11261642" cy="454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28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84969" y="0"/>
            <a:ext cx="9905998" cy="1478570"/>
          </a:xfrm>
        </p:spPr>
        <p:txBody>
          <a:bodyPr/>
          <a:lstStyle/>
          <a:p>
            <a:r>
              <a:rPr lang="en-GB" cap="none" dirty="0" smtClean="0"/>
              <a:t>Are both sets of marks similar? Look at the range, minimum, maximum, mean, standard deviation</a:t>
            </a:r>
            <a:r>
              <a:rPr lang="en-US" cap="none" dirty="0" smtClean="0"/>
              <a:t>…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66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141413" y="110518"/>
            <a:ext cx="9905998" cy="1478570"/>
          </a:xfrm>
        </p:spPr>
        <p:txBody>
          <a:bodyPr/>
          <a:lstStyle/>
          <a:p>
            <a:r>
              <a:rPr lang="en-GB" cap="none" dirty="0" smtClean="0"/>
              <a:t>Based on the range, minimum, maximum and mean?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  <p:sp>
        <p:nvSpPr>
          <p:cNvPr id="2" name="Donut 1"/>
          <p:cNvSpPr/>
          <p:nvPr/>
        </p:nvSpPr>
        <p:spPr>
          <a:xfrm>
            <a:off x="3852334" y="3118555"/>
            <a:ext cx="3880555" cy="2271889"/>
          </a:xfrm>
          <a:prstGeom prst="donut">
            <a:avLst>
              <a:gd name="adj" fmla="val 681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14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141413" y="251629"/>
            <a:ext cx="9905998" cy="1478570"/>
          </a:xfrm>
        </p:spPr>
        <p:txBody>
          <a:bodyPr/>
          <a:lstStyle/>
          <a:p>
            <a:r>
              <a:rPr lang="en-GB" cap="none" dirty="0" smtClean="0"/>
              <a:t>What about with the Standard Deviation?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  <p:sp>
        <p:nvSpPr>
          <p:cNvPr id="2" name="Donut 1"/>
          <p:cNvSpPr/>
          <p:nvPr/>
        </p:nvSpPr>
        <p:spPr>
          <a:xfrm>
            <a:off x="7097890" y="3414889"/>
            <a:ext cx="2201333" cy="1947333"/>
          </a:xfrm>
          <a:prstGeom prst="donut">
            <a:avLst>
              <a:gd name="adj" fmla="val 5413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3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8524" y="-84667"/>
            <a:ext cx="9905998" cy="1478570"/>
          </a:xfrm>
        </p:spPr>
        <p:txBody>
          <a:bodyPr/>
          <a:lstStyle/>
          <a:p>
            <a:r>
              <a:rPr lang="en-GB" cap="none" dirty="0" smtClean="0"/>
              <a:t>68% of marks are within + or </a:t>
            </a:r>
            <a:r>
              <a:rPr lang="en-US" cap="none" dirty="0" smtClean="0"/>
              <a:t>–</a:t>
            </a:r>
            <a:r>
              <a:rPr lang="en-GB" cap="none" dirty="0" smtClean="0"/>
              <a:t> 1SD from the mean</a:t>
            </a:r>
            <a:br>
              <a:rPr lang="en-GB" cap="none" dirty="0" smtClean="0"/>
            </a:br>
            <a:r>
              <a:rPr lang="en-GB" cap="none" dirty="0" smtClean="0"/>
              <a:t>Work this out for the two sets of grades</a:t>
            </a:r>
            <a:r>
              <a:rPr lang="en-US" cap="none" dirty="0" smtClean="0"/>
              <a:t>…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  <p:sp>
        <p:nvSpPr>
          <p:cNvPr id="2" name="Frame 1"/>
          <p:cNvSpPr/>
          <p:nvPr/>
        </p:nvSpPr>
        <p:spPr>
          <a:xfrm>
            <a:off x="6604001" y="3344333"/>
            <a:ext cx="2060222" cy="1792111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53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8524" y="-84667"/>
            <a:ext cx="9905998" cy="1478570"/>
          </a:xfrm>
        </p:spPr>
        <p:txBody>
          <a:bodyPr>
            <a:normAutofit/>
          </a:bodyPr>
          <a:lstStyle/>
          <a:p>
            <a:r>
              <a:rPr lang="en-GB" sz="2400" cap="none" dirty="0" smtClean="0"/>
              <a:t>The mean should always be accompanied by the SD in brackets next to it. </a:t>
            </a:r>
            <a:br>
              <a:rPr lang="en-GB" sz="2400" cap="none" dirty="0" smtClean="0"/>
            </a:br>
            <a:r>
              <a:rPr lang="en-US" sz="2400" cap="none" dirty="0" smtClean="0"/>
              <a:t>E</a:t>
            </a:r>
            <a:r>
              <a:rPr lang="en-GB" sz="2400" cap="none" dirty="0" smtClean="0"/>
              <a:t>.g. Mean grade as a percentage was 59.75 (SD 9.14)</a:t>
            </a:r>
            <a:endParaRPr lang="en-GB" sz="2400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24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chemeClr val="hlink"/>
                </a:solidFill>
                <a:latin typeface="Times New Roman" charset="0"/>
              </a:rPr>
              <a:t>Standard Deviation: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 typeface="Wingdings" charset="0"/>
              <a:buNone/>
            </a:pPr>
            <a:r>
              <a:rPr lang="en-GB" sz="2800" dirty="0">
                <a:latin typeface="Times New Roman" charset="0"/>
              </a:rPr>
              <a:t>	</a:t>
            </a:r>
            <a:r>
              <a:rPr lang="en-GB" sz="2800" b="1" i="1" dirty="0">
                <a:latin typeface="Times New Roman" charset="0"/>
              </a:rPr>
              <a:t>The square root of the variance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The mean and SD are a good description of a set of scores.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If the SD is large, the mean may not be a good representation.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Roughly 68% of a set of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1 SD, about 95% of the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2 SD, and about 99% of the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3 SD.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This is called a </a:t>
            </a:r>
            <a:r>
              <a:rPr lang="en-GB" sz="2800" dirty="0">
                <a:solidFill>
                  <a:schemeClr val="folHlink"/>
                </a:solidFill>
                <a:latin typeface="Times New Roman" charset="0"/>
              </a:rPr>
              <a:t>NORMAL DISTRIBUTION</a:t>
            </a:r>
            <a:r>
              <a:rPr lang="en-GB" sz="2800" dirty="0">
                <a:latin typeface="Times New Roman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528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Have a go at inputting some data and calculating Mean / SD.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Download SPSS onto your own laptop computer if you </a:t>
            </a:r>
            <a:r>
              <a:rPr lang="en-GB" dirty="0" smtClean="0"/>
              <a:t>have not already done so.</a:t>
            </a:r>
            <a:endParaRPr lang="en-GB" dirty="0"/>
          </a:p>
          <a:p>
            <a:pPr lvl="1"/>
            <a:r>
              <a:rPr lang="en-GB" dirty="0"/>
              <a:t>See the HWB / IT if you have any trouble downloading the software.</a:t>
            </a:r>
          </a:p>
          <a:p>
            <a:pPr lvl="1"/>
            <a:endParaRPr lang="en-GB" dirty="0"/>
          </a:p>
          <a:p>
            <a:r>
              <a:rPr lang="en-GB" dirty="0" smtClean="0"/>
              <a:t>Practice using the data provided and then save the data and output sheets</a:t>
            </a:r>
          </a:p>
          <a:p>
            <a:r>
              <a:rPr lang="en-GB" dirty="0" smtClean="0"/>
              <a:t>Get used to labelling the columns by switching between ‘Data View’ and “Variable View’.</a:t>
            </a:r>
          </a:p>
          <a:p>
            <a:pPr lvl="1"/>
            <a:r>
              <a:rPr lang="en-GB" sz="4000" dirty="0" smtClean="0"/>
              <a:t>Any questions?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3177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132</TotalTime>
  <Words>683</Words>
  <Application>Microsoft Office PowerPoint</Application>
  <PresentationFormat>Widescreen</PresentationFormat>
  <Paragraphs>79</Paragraphs>
  <Slides>22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ＭＳ Ｐゴシック</vt:lpstr>
      <vt:lpstr>Arial</vt:lpstr>
      <vt:lpstr>Calibri</vt:lpstr>
      <vt:lpstr>Symbol</vt:lpstr>
      <vt:lpstr>Times New Roman</vt:lpstr>
      <vt:lpstr>Trebuchet MS</vt:lpstr>
      <vt:lpstr>Tw Cen MT</vt:lpstr>
      <vt:lpstr>Wingdings</vt:lpstr>
      <vt:lpstr>Circuit</vt:lpstr>
      <vt:lpstr>Bitmap Image</vt:lpstr>
      <vt:lpstr>Research in Health and Physical Activity – BMSS5003 / BMST5005 Introduction to SPSS </vt:lpstr>
      <vt:lpstr>Learning Outcomes:</vt:lpstr>
      <vt:lpstr>Normal Distribution</vt:lpstr>
      <vt:lpstr>Normal Distribution</vt:lpstr>
      <vt:lpstr>Skewness</vt:lpstr>
      <vt:lpstr>Kurtosis</vt:lpstr>
      <vt:lpstr>Standard Deviation:</vt:lpstr>
      <vt:lpstr>Practically Illustrated….</vt:lpstr>
      <vt:lpstr>Open SPSS… Select ‘New Dataset’</vt:lpstr>
      <vt:lpstr>Be aware of the two tabs at the bottom left of the screen – ‘Data View’ and ‘Variable View’</vt:lpstr>
      <vt:lpstr>PowerPoint Presentation</vt:lpstr>
      <vt:lpstr>Input the data…</vt:lpstr>
      <vt:lpstr>PowerPoint Presentation</vt:lpstr>
      <vt:lpstr>1.Move the two sets of data across to the variables box… 2. Select ‘Options’ 3. Tick the boxes required 4. Click continue 5. Click ok</vt:lpstr>
      <vt:lpstr>Your data output sheet… (File – Save as.)</vt:lpstr>
      <vt:lpstr>Are both sets of marks similar? Look at the range, minimum, maximum, mean, standard deviation…</vt:lpstr>
      <vt:lpstr>Based on the range, minimum, maximum and mean?</vt:lpstr>
      <vt:lpstr>What about with the Standard Deviation?</vt:lpstr>
      <vt:lpstr>68% of marks are within + or – 1SD from the mean Work this out for the two sets of grades…</vt:lpstr>
      <vt:lpstr>The mean should always be accompanied by the SD in brackets next to it.  E.g. Mean grade as a percentage was 59.75 (SD 9.14)</vt:lpstr>
      <vt:lpstr>Standard Deviation:</vt:lpstr>
      <vt:lpstr>Have a go at inputting some data and calculating Mean / SD.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Health and Physical Activity – SHSS5069 Introduction to SPSS</dc:title>
  <dc:creator>Connaughton, Declan</dc:creator>
  <cp:lastModifiedBy>Administrator</cp:lastModifiedBy>
  <cp:revision>17</cp:revision>
  <cp:lastPrinted>2019-10-18T10:23:26Z</cp:lastPrinted>
  <dcterms:created xsi:type="dcterms:W3CDTF">2018-10-03T17:18:54Z</dcterms:created>
  <dcterms:modified xsi:type="dcterms:W3CDTF">2022-10-09T16:21:09Z</dcterms:modified>
</cp:coreProperties>
</file>