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35"/>
  </p:notesMasterIdLst>
  <p:sldIdLst>
    <p:sldId id="285" r:id="rId2"/>
    <p:sldId id="286" r:id="rId3"/>
    <p:sldId id="287" r:id="rId4"/>
    <p:sldId id="288" r:id="rId5"/>
    <p:sldId id="289" r:id="rId6"/>
    <p:sldId id="290" r:id="rId7"/>
    <p:sldId id="291" r:id="rId8"/>
    <p:sldId id="292" r:id="rId9"/>
    <p:sldId id="256" r:id="rId10"/>
    <p:sldId id="257" r:id="rId11"/>
    <p:sldId id="265" r:id="rId12"/>
    <p:sldId id="258" r:id="rId13"/>
    <p:sldId id="259" r:id="rId14"/>
    <p:sldId id="260" r:id="rId15"/>
    <p:sldId id="261" r:id="rId16"/>
    <p:sldId id="281" r:id="rId17"/>
    <p:sldId id="280" r:id="rId18"/>
    <p:sldId id="266" r:id="rId19"/>
    <p:sldId id="270" r:id="rId20"/>
    <p:sldId id="284" r:id="rId21"/>
    <p:sldId id="273" r:id="rId22"/>
    <p:sldId id="274" r:id="rId23"/>
    <p:sldId id="271" r:id="rId24"/>
    <p:sldId id="272" r:id="rId25"/>
    <p:sldId id="275" r:id="rId26"/>
    <p:sldId id="276" r:id="rId27"/>
    <p:sldId id="277" r:id="rId28"/>
    <p:sldId id="278" r:id="rId29"/>
    <p:sldId id="268" r:id="rId30"/>
    <p:sldId id="282" r:id="rId31"/>
    <p:sldId id="283" r:id="rId32"/>
    <p:sldId id="267" r:id="rId33"/>
    <p:sldId id="26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8" d="100"/>
          <a:sy n="68"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82b8ee76b2d4e3ad" providerId="LiveId" clId="{56E8B78E-5F1F-4483-A4C5-DC5B13E38E9B}"/>
    <pc:docChg chg="custSel modSld modMainMaster">
      <pc:chgData name="peter doyle" userId="82b8ee76b2d4e3ad" providerId="LiveId" clId="{56E8B78E-5F1F-4483-A4C5-DC5B13E38E9B}" dt="2017-10-30T15:29:26.750" v="63" actId="14100"/>
      <pc:docMkLst>
        <pc:docMk/>
      </pc:docMkLst>
      <pc:sldChg chg="modSp">
        <pc:chgData name="peter doyle" userId="82b8ee76b2d4e3ad" providerId="LiveId" clId="{56E8B78E-5F1F-4483-A4C5-DC5B13E38E9B}" dt="2017-10-30T15:25:39.324" v="39" actId="27636"/>
        <pc:sldMkLst>
          <pc:docMk/>
          <pc:sldMk cId="1256723675" sldId="258"/>
        </pc:sldMkLst>
        <pc:spChg chg="mod">
          <ac:chgData name="peter doyle" userId="82b8ee76b2d4e3ad" providerId="LiveId" clId="{56E8B78E-5F1F-4483-A4C5-DC5B13E38E9B}" dt="2017-10-30T15:25:39.324" v="39" actId="27636"/>
          <ac:spMkLst>
            <pc:docMk/>
            <pc:sldMk cId="1256723675" sldId="258"/>
            <ac:spMk id="3" creationId="{00000000-0000-0000-0000-000000000000}"/>
          </ac:spMkLst>
        </pc:spChg>
      </pc:sldChg>
      <pc:sldChg chg="modAnim">
        <pc:chgData name="peter doyle" userId="82b8ee76b2d4e3ad" providerId="LiveId" clId="{56E8B78E-5F1F-4483-A4C5-DC5B13E38E9B}" dt="2017-10-30T12:54:35.451" v="0"/>
        <pc:sldMkLst>
          <pc:docMk/>
          <pc:sldMk cId="2491401937" sldId="259"/>
        </pc:sldMkLst>
      </pc:sldChg>
      <pc:sldChg chg="modAnim">
        <pc:chgData name="peter doyle" userId="82b8ee76b2d4e3ad" providerId="LiveId" clId="{56E8B78E-5F1F-4483-A4C5-DC5B13E38E9B}" dt="2017-10-30T12:55:08.450" v="2"/>
        <pc:sldMkLst>
          <pc:docMk/>
          <pc:sldMk cId="2828058321" sldId="260"/>
        </pc:sldMkLst>
      </pc:sldChg>
      <pc:sldChg chg="modSp modAnim">
        <pc:chgData name="peter doyle" userId="82b8ee76b2d4e3ad" providerId="LiveId" clId="{56E8B78E-5F1F-4483-A4C5-DC5B13E38E9B}" dt="2017-10-30T15:28:11.770" v="58" actId="113"/>
        <pc:sldMkLst>
          <pc:docMk/>
          <pc:sldMk cId="3575388596" sldId="270"/>
        </pc:sldMkLst>
        <pc:spChg chg="mod">
          <ac:chgData name="peter doyle" userId="82b8ee76b2d4e3ad" providerId="LiveId" clId="{56E8B78E-5F1F-4483-A4C5-DC5B13E38E9B}" dt="2017-10-30T15:28:11.770" v="58" actId="113"/>
          <ac:spMkLst>
            <pc:docMk/>
            <pc:sldMk cId="3575388596" sldId="270"/>
            <ac:spMk id="2" creationId="{00000000-0000-0000-0000-000000000000}"/>
          </ac:spMkLst>
        </pc:spChg>
        <pc:spChg chg="mod">
          <ac:chgData name="peter doyle" userId="82b8ee76b2d4e3ad" providerId="LiveId" clId="{56E8B78E-5F1F-4483-A4C5-DC5B13E38E9B}" dt="2017-10-30T15:27:37.321" v="57" actId="20577"/>
          <ac:spMkLst>
            <pc:docMk/>
            <pc:sldMk cId="3575388596" sldId="270"/>
            <ac:spMk id="3" creationId="{00000000-0000-0000-0000-000000000000}"/>
          </ac:spMkLst>
        </pc:spChg>
      </pc:sldChg>
      <pc:sldChg chg="modAnim">
        <pc:chgData name="peter doyle" userId="82b8ee76b2d4e3ad" providerId="LiveId" clId="{56E8B78E-5F1F-4483-A4C5-DC5B13E38E9B}" dt="2017-10-30T12:56:19.867" v="5"/>
        <pc:sldMkLst>
          <pc:docMk/>
          <pc:sldMk cId="373836847" sldId="272"/>
        </pc:sldMkLst>
      </pc:sldChg>
      <pc:sldChg chg="modSp">
        <pc:chgData name="peter doyle" userId="82b8ee76b2d4e3ad" providerId="LiveId" clId="{56E8B78E-5F1F-4483-A4C5-DC5B13E38E9B}" dt="2017-10-30T15:29:26.750" v="63" actId="14100"/>
        <pc:sldMkLst>
          <pc:docMk/>
          <pc:sldMk cId="3402749574" sldId="273"/>
        </pc:sldMkLst>
        <pc:spChg chg="mod">
          <ac:chgData name="peter doyle" userId="82b8ee76b2d4e3ad" providerId="LiveId" clId="{56E8B78E-5F1F-4483-A4C5-DC5B13E38E9B}" dt="2017-10-30T15:29:26.750" v="63" actId="14100"/>
          <ac:spMkLst>
            <pc:docMk/>
            <pc:sldMk cId="3402749574" sldId="273"/>
            <ac:spMk id="2" creationId="{00000000-0000-0000-0000-000000000000}"/>
          </ac:spMkLst>
        </pc:spChg>
        <pc:spChg chg="mod">
          <ac:chgData name="peter doyle" userId="82b8ee76b2d4e3ad" providerId="LiveId" clId="{56E8B78E-5F1F-4483-A4C5-DC5B13E38E9B}" dt="2017-10-30T12:55:40.493" v="3" actId="113"/>
          <ac:spMkLst>
            <pc:docMk/>
            <pc:sldMk cId="3402749574" sldId="273"/>
            <ac:spMk id="3" creationId="{00000000-0000-0000-0000-000000000000}"/>
          </ac:spMkLst>
        </pc:spChg>
      </pc:sldChg>
      <pc:sldChg chg="modSp">
        <pc:chgData name="peter doyle" userId="82b8ee76b2d4e3ad" providerId="LiveId" clId="{56E8B78E-5F1F-4483-A4C5-DC5B13E38E9B}" dt="2017-10-30T12:55:50.365" v="4" actId="113"/>
        <pc:sldMkLst>
          <pc:docMk/>
          <pc:sldMk cId="1913904817" sldId="274"/>
        </pc:sldMkLst>
        <pc:spChg chg="mod">
          <ac:chgData name="peter doyle" userId="82b8ee76b2d4e3ad" providerId="LiveId" clId="{56E8B78E-5F1F-4483-A4C5-DC5B13E38E9B}" dt="2017-10-30T12:55:50.365" v="4" actId="113"/>
          <ac:spMkLst>
            <pc:docMk/>
            <pc:sldMk cId="1913904817" sldId="274"/>
            <ac:spMk id="3" creationId="{00000000-0000-0000-0000-000000000000}"/>
          </ac:spMkLst>
        </pc:spChg>
      </pc:sldChg>
      <pc:sldChg chg="modSp modAnim">
        <pc:chgData name="peter doyle" userId="82b8ee76b2d4e3ad" providerId="LiveId" clId="{56E8B78E-5F1F-4483-A4C5-DC5B13E38E9B}" dt="2017-10-30T12:56:57.939" v="14"/>
        <pc:sldMkLst>
          <pc:docMk/>
          <pc:sldMk cId="3631381810" sldId="275"/>
        </pc:sldMkLst>
        <pc:spChg chg="mod">
          <ac:chgData name="peter doyle" userId="82b8ee76b2d4e3ad" providerId="LiveId" clId="{56E8B78E-5F1F-4483-A4C5-DC5B13E38E9B}" dt="2017-10-30T12:56:49.325" v="13" actId="20577"/>
          <ac:spMkLst>
            <pc:docMk/>
            <pc:sldMk cId="3631381810" sldId="275"/>
            <ac:spMk id="3" creationId="{00000000-0000-0000-0000-000000000000}"/>
          </ac:spMkLst>
        </pc:spChg>
      </pc:sldChg>
      <pc:sldChg chg="modSp modAnim">
        <pc:chgData name="peter doyle" userId="82b8ee76b2d4e3ad" providerId="LiveId" clId="{56E8B78E-5F1F-4483-A4C5-DC5B13E38E9B}" dt="2017-10-30T12:58:03.377" v="25" actId="113"/>
        <pc:sldMkLst>
          <pc:docMk/>
          <pc:sldMk cId="86038243" sldId="276"/>
        </pc:sldMkLst>
        <pc:spChg chg="mod">
          <ac:chgData name="peter doyle" userId="82b8ee76b2d4e3ad" providerId="LiveId" clId="{56E8B78E-5F1F-4483-A4C5-DC5B13E38E9B}" dt="2017-10-30T12:58:03.377" v="25" actId="113"/>
          <ac:spMkLst>
            <pc:docMk/>
            <pc:sldMk cId="86038243" sldId="276"/>
            <ac:spMk id="3" creationId="{00000000-0000-0000-0000-000000000000}"/>
          </ac:spMkLst>
        </pc:spChg>
      </pc:sldChg>
      <pc:sldChg chg="modSp">
        <pc:chgData name="peter doyle" userId="82b8ee76b2d4e3ad" providerId="LiveId" clId="{56E8B78E-5F1F-4483-A4C5-DC5B13E38E9B}" dt="2017-10-30T12:58:30.039" v="30" actId="113"/>
        <pc:sldMkLst>
          <pc:docMk/>
          <pc:sldMk cId="1755828757" sldId="277"/>
        </pc:sldMkLst>
        <pc:spChg chg="mod">
          <ac:chgData name="peter doyle" userId="82b8ee76b2d4e3ad" providerId="LiveId" clId="{56E8B78E-5F1F-4483-A4C5-DC5B13E38E9B}" dt="2017-10-30T12:58:30.039" v="30" actId="113"/>
          <ac:spMkLst>
            <pc:docMk/>
            <pc:sldMk cId="1755828757" sldId="277"/>
            <ac:spMk id="3" creationId="{00000000-0000-0000-0000-000000000000}"/>
          </ac:spMkLst>
        </pc:spChg>
      </pc:sldChg>
      <pc:sldChg chg="modAnim">
        <pc:chgData name="peter doyle" userId="82b8ee76b2d4e3ad" providerId="LiveId" clId="{56E8B78E-5F1F-4483-A4C5-DC5B13E38E9B}" dt="2017-10-30T12:58:39.433" v="31"/>
        <pc:sldMkLst>
          <pc:docMk/>
          <pc:sldMk cId="4066231041" sldId="278"/>
        </pc:sldMkLst>
      </pc:sldChg>
      <pc:sldMasterChg chg="modSldLayout">
        <pc:chgData name="peter doyle" userId="82b8ee76b2d4e3ad" providerId="LiveId" clId="{56E8B78E-5F1F-4483-A4C5-DC5B13E38E9B}" dt="2017-10-30T15:06:08.112" v="34" actId="255"/>
        <pc:sldMasterMkLst>
          <pc:docMk/>
          <pc:sldMasterMk cId="2413205400" sldId="2147483689"/>
        </pc:sldMasterMkLst>
        <pc:sldLayoutChg chg="modSp">
          <pc:chgData name="peter doyle" userId="82b8ee76b2d4e3ad" providerId="LiveId" clId="{56E8B78E-5F1F-4483-A4C5-DC5B13E38E9B}" dt="2017-10-30T15:05:02.224" v="32"/>
          <pc:sldLayoutMkLst>
            <pc:docMk/>
            <pc:sldMasterMk cId="2413205400" sldId="2147483689"/>
            <pc:sldLayoutMk cId="3215779449" sldId="2147483690"/>
          </pc:sldLayoutMkLst>
          <pc:spChg chg="mod">
            <ac:chgData name="peter doyle" userId="82b8ee76b2d4e3ad" providerId="LiveId" clId="{56E8B78E-5F1F-4483-A4C5-DC5B13E38E9B}" dt="2017-10-30T15:05:02.224" v="32"/>
            <ac:spMkLst>
              <pc:docMk/>
              <pc:sldMasterMk cId="2413205400" sldId="2147483689"/>
              <pc:sldLayoutMk cId="3215779449" sldId="2147483690"/>
              <ac:spMk id="2" creationId="{00000000-0000-0000-0000-000000000000}"/>
            </ac:spMkLst>
          </pc:spChg>
        </pc:sldLayoutChg>
        <pc:sldLayoutChg chg="modSp">
          <pc:chgData name="peter doyle" userId="82b8ee76b2d4e3ad" providerId="LiveId" clId="{56E8B78E-5F1F-4483-A4C5-DC5B13E38E9B}" dt="2017-10-30T15:06:08.112" v="34" actId="255"/>
          <pc:sldLayoutMkLst>
            <pc:docMk/>
            <pc:sldMasterMk cId="2413205400" sldId="2147483689"/>
            <pc:sldLayoutMk cId="727781212" sldId="2147483691"/>
          </pc:sldLayoutMkLst>
          <pc:spChg chg="mod">
            <ac:chgData name="peter doyle" userId="82b8ee76b2d4e3ad" providerId="LiveId" clId="{56E8B78E-5F1F-4483-A4C5-DC5B13E38E9B}" dt="2017-10-30T15:05:40.764" v="33"/>
            <ac:spMkLst>
              <pc:docMk/>
              <pc:sldMasterMk cId="2413205400" sldId="2147483689"/>
              <pc:sldLayoutMk cId="727781212" sldId="2147483691"/>
              <ac:spMk id="2" creationId="{00000000-0000-0000-0000-000000000000}"/>
            </ac:spMkLst>
          </pc:spChg>
          <pc:spChg chg="mod">
            <ac:chgData name="peter doyle" userId="82b8ee76b2d4e3ad" providerId="LiveId" clId="{56E8B78E-5F1F-4483-A4C5-DC5B13E38E9B}" dt="2017-10-30T15:06:08.112" v="34" actId="255"/>
            <ac:spMkLst>
              <pc:docMk/>
              <pc:sldMasterMk cId="2413205400" sldId="2147483689"/>
              <pc:sldLayoutMk cId="727781212" sldId="2147483691"/>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261B7F-414C-4F28-B3AE-DC7A09C45E2D}" type="datetimeFigureOut">
              <a:rPr lang="en-GB" smtClean="0"/>
              <a:t>09/11/2017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96381-2886-4D85-B877-6CEAF4D05876}" type="slidenum">
              <a:rPr lang="en-GB" smtClean="0"/>
              <a:t>‹#›</a:t>
            </a:fld>
            <a:endParaRPr lang="en-GB"/>
          </a:p>
        </p:txBody>
      </p:sp>
    </p:spTree>
    <p:extLst>
      <p:ext uri="{BB962C8B-B14F-4D97-AF65-F5344CB8AC3E}">
        <p14:creationId xmlns:p14="http://schemas.microsoft.com/office/powerpoint/2010/main" val="1636761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F96381-2886-4D85-B877-6CEAF4D05876}" type="slidenum">
              <a:rPr lang="en-GB" smtClean="0"/>
              <a:t>9</a:t>
            </a:fld>
            <a:endParaRPr lang="en-GB"/>
          </a:p>
        </p:txBody>
      </p:sp>
    </p:spTree>
    <p:extLst>
      <p:ext uri="{BB962C8B-B14F-4D97-AF65-F5344CB8AC3E}">
        <p14:creationId xmlns:p14="http://schemas.microsoft.com/office/powerpoint/2010/main" val="975393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8421"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95F806-2FAF-4A43-B475-282D80A532BE}"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3215779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tx1"/>
                </a:solidFill>
              </a:defRPr>
            </a:lvl1pPr>
          </a:lstStyle>
          <a:p>
            <a:r>
              <a:rPr lang="en-US" dirty="0"/>
              <a:t>Click to edit Master title style</a:t>
            </a:r>
          </a:p>
        </p:txBody>
      </p:sp>
      <p:sp>
        <p:nvSpPr>
          <p:cNvPr id="3" name="Content Placeholder 2"/>
          <p:cNvSpPr>
            <a:spLocks noGrp="1"/>
          </p:cNvSpPr>
          <p:nvPr>
            <p:ph idx="1"/>
          </p:nvPr>
        </p:nvSpPr>
        <p:spPr/>
        <p:txBody>
          <a:bodyPr/>
          <a:lstStyle>
            <a:lvl1pPr>
              <a:defRPr sz="2000"/>
            </a:lvl1pPr>
            <a:lvl2pPr>
              <a:defRPr sz="2000"/>
            </a:lvl2pPr>
            <a:lvl3pPr>
              <a:defRPr sz="2000"/>
            </a:lvl3pPr>
            <a:lvl4pPr>
              <a:defRPr sz="2000"/>
            </a:lvl4pPr>
            <a:lvl5pPr>
              <a:defRPr sz="2000"/>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B5F3393-FB0C-4A23-8B5D-C69589CA5CB0}"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727781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0CAF96-17E8-4494-91C7-08D886A50544}"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3981977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7E7793-B75C-430E-B0D7-9D238D432CDF}" type="datetime1">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321935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5B725F-C007-4D67-8930-3D278042B314}" type="datetime1">
              <a:rPr lang="en-GB" smtClean="0"/>
              <a:t>09/11/2017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148101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DCD655-81E9-4A0A-9EDA-B5C6554C48B3}" type="datetime1">
              <a:rPr lang="en-GB" smtClean="0"/>
              <a:t>09/11/2017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276229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38D86-7932-481A-B226-76988459CA74}" type="datetime1">
              <a:rPr lang="en-GB" smtClean="0"/>
              <a:t>09/11/2017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428487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847A8E2-1C88-4B6C-951A-1063EC63F36F}" type="datetime1">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3853952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58EFDE3-F7AD-4127-8434-611AEE94C0F0}" type="datetime1">
              <a:rPr lang="en-GB" smtClean="0"/>
              <a:t>09/11/2017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189874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664223-4AE7-43D4-B7E0-4E4BC718548B}"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233245703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664223-4AE7-43D4-B7E0-4E4BC718548B}"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8487119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664223-4AE7-43D4-B7E0-4E4BC718548B}"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92550051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664223-4AE7-43D4-B7E0-4E4BC718548B}"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9554734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664223-4AE7-43D4-B7E0-4E4BC718548B}"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76576304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7F1FA1-BC91-4348-BBD9-D9552C7C6328}"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1096681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D39115-9A1F-4866-B80F-A2A4287408CC}" type="datetime1">
              <a:rPr lang="en-GB" smtClean="0"/>
              <a:t>09/11/2017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2359FC-DA20-48A9-8DC5-495430BF2113}" type="slidenum">
              <a:rPr lang="en-GB" smtClean="0"/>
              <a:t>‹#›</a:t>
            </a:fld>
            <a:endParaRPr lang="en-GB"/>
          </a:p>
        </p:txBody>
      </p:sp>
    </p:spTree>
    <p:extLst>
      <p:ext uri="{BB962C8B-B14F-4D97-AF65-F5344CB8AC3E}">
        <p14:creationId xmlns:p14="http://schemas.microsoft.com/office/powerpoint/2010/main" val="240741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11289" y="-8468"/>
            <a:ext cx="12228423"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4664223-4AE7-43D4-B7E0-4E4BC718548B}" type="datetime1">
              <a:rPr lang="en-GB" smtClean="0"/>
              <a:t>09/11/2017</a:t>
            </a:fld>
            <a:endParaRPr lang="en-GB"/>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1A2359FC-DA20-48A9-8DC5-495430BF2113}" type="slidenum">
              <a:rPr lang="en-GB" smtClean="0"/>
              <a:t>‹#›</a:t>
            </a:fld>
            <a:endParaRPr lang="en-GB"/>
          </a:p>
        </p:txBody>
      </p:sp>
    </p:spTree>
    <p:extLst>
      <p:ext uri="{BB962C8B-B14F-4D97-AF65-F5344CB8AC3E}">
        <p14:creationId xmlns:p14="http://schemas.microsoft.com/office/powerpoint/2010/main" val="241320540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A6DB037-3C28-4ED0-8F71-A0839BFBB8DB}"/>
              </a:ext>
            </a:extLst>
          </p:cNvPr>
          <p:cNvSpPr>
            <a:spLocks noGrp="1"/>
          </p:cNvSpPr>
          <p:nvPr>
            <p:ph type="title"/>
          </p:nvPr>
        </p:nvSpPr>
        <p:spPr/>
        <p:txBody>
          <a:bodyPr/>
          <a:lstStyle/>
          <a:p>
            <a:endParaRPr lang="en-GB" altLang="en-US" dirty="0"/>
          </a:p>
        </p:txBody>
      </p:sp>
      <p:sp>
        <p:nvSpPr>
          <p:cNvPr id="32771" name="Content Placeholder 2">
            <a:extLst>
              <a:ext uri="{FF2B5EF4-FFF2-40B4-BE49-F238E27FC236}">
                <a16:creationId xmlns:a16="http://schemas.microsoft.com/office/drawing/2014/main" id="{4C8DE8CD-65C7-4E5B-8449-044247A75279}"/>
              </a:ext>
            </a:extLst>
          </p:cNvPr>
          <p:cNvSpPr>
            <a:spLocks noGrp="1"/>
          </p:cNvSpPr>
          <p:nvPr>
            <p:ph idx="1"/>
          </p:nvPr>
        </p:nvSpPr>
        <p:spPr/>
        <p:txBody>
          <a:bodyPr>
            <a:normAutofit/>
          </a:bodyPr>
          <a:lstStyle/>
          <a:p>
            <a:pPr marL="0" indent="0" algn="ctr">
              <a:buNone/>
            </a:pPr>
            <a:endParaRPr lang="en-GB" altLang="en-US" sz="3600" dirty="0"/>
          </a:p>
          <a:p>
            <a:pPr marL="0" indent="0" algn="ctr">
              <a:buNone/>
            </a:pPr>
            <a:r>
              <a:rPr lang="en-GB" altLang="en-US" sz="3600" b="1" dirty="0">
                <a:solidFill>
                  <a:srgbClr val="FF0000"/>
                </a:solidFill>
              </a:rPr>
              <a:t>Re-cap from Yesterday</a:t>
            </a:r>
          </a:p>
        </p:txBody>
      </p:sp>
    </p:spTree>
    <p:extLst>
      <p:ext uri="{BB962C8B-B14F-4D97-AF65-F5344CB8AC3E}">
        <p14:creationId xmlns:p14="http://schemas.microsoft.com/office/powerpoint/2010/main" val="1962232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F2D052D-CEB3-4567-BB46-3637AB2887F5}"/>
              </a:ext>
            </a:extLst>
          </p:cNvPr>
          <p:cNvSpPr>
            <a:spLocks noGrp="1" noChangeArrowheads="1"/>
          </p:cNvSpPr>
          <p:nvPr>
            <p:ph type="title"/>
          </p:nvPr>
        </p:nvSpPr>
        <p:spPr/>
        <p:txBody>
          <a:bodyPr/>
          <a:lstStyle/>
          <a:p>
            <a:pPr eaLnBrk="1" hangingPunct="1"/>
            <a:r>
              <a:rPr lang="en-GB" altLang="en-US"/>
              <a:t>The Challenge of Efficiency</a:t>
            </a:r>
          </a:p>
        </p:txBody>
      </p:sp>
      <p:sp>
        <p:nvSpPr>
          <p:cNvPr id="39939" name="Content Placeholder 2">
            <a:extLst>
              <a:ext uri="{FF2B5EF4-FFF2-40B4-BE49-F238E27FC236}">
                <a16:creationId xmlns:a16="http://schemas.microsoft.com/office/drawing/2014/main" id="{E7AAEA05-8DC7-4B4F-AFC0-45B38C709798}"/>
              </a:ext>
            </a:extLst>
          </p:cNvPr>
          <p:cNvSpPr>
            <a:spLocks noGrp="1" noChangeArrowheads="1"/>
          </p:cNvSpPr>
          <p:nvPr>
            <p:ph idx="1"/>
          </p:nvPr>
        </p:nvSpPr>
        <p:spPr/>
        <p:txBody>
          <a:bodyPr/>
          <a:lstStyle/>
          <a:p>
            <a:pPr eaLnBrk="1" hangingPunct="1">
              <a:buFont typeface="Wingdings 2" panose="05020102010507070707" pitchFamily="18" charset="2"/>
              <a:buNone/>
              <a:defRPr/>
            </a:pPr>
            <a:r>
              <a:rPr lang="en-GB" altLang="en-US" dirty="0"/>
              <a:t>Is the organisation efficient by industry standards?</a:t>
            </a:r>
          </a:p>
          <a:p>
            <a:pPr eaLnBrk="1" hangingPunct="1">
              <a:buFont typeface="Wingdings 2" panose="05020102010507070707" pitchFamily="18" charset="2"/>
              <a:buNone/>
              <a:defRPr/>
            </a:pPr>
            <a:endParaRPr lang="en-GB" altLang="en-US" dirty="0"/>
          </a:p>
          <a:p>
            <a:pPr eaLnBrk="1" hangingPunct="1">
              <a:buFontTx/>
              <a:buChar char="-"/>
              <a:defRPr/>
            </a:pPr>
            <a:r>
              <a:rPr lang="en-GB" altLang="en-US" dirty="0"/>
              <a:t>Benchmarking, (standards against which to compare),</a:t>
            </a:r>
          </a:p>
          <a:p>
            <a:pPr eaLnBrk="1" hangingPunct="1">
              <a:buFontTx/>
              <a:buChar char="-"/>
              <a:defRPr/>
            </a:pPr>
            <a:r>
              <a:rPr lang="en-GB" altLang="en-US" dirty="0"/>
              <a:t>best practice, </a:t>
            </a:r>
          </a:p>
          <a:p>
            <a:pPr eaLnBrk="1" hangingPunct="1">
              <a:buFontTx/>
              <a:buChar char="-"/>
              <a:defRPr/>
            </a:pPr>
            <a:r>
              <a:rPr lang="en-GB" altLang="en-US" dirty="0"/>
              <a:t>comparative performance.</a:t>
            </a:r>
          </a:p>
          <a:p>
            <a:pPr eaLnBrk="1" hangingPunct="1">
              <a:buFontTx/>
              <a:buChar char="-"/>
              <a:defRPr/>
            </a:pPr>
            <a:endParaRPr lang="en-GB" altLang="en-US" dirty="0"/>
          </a:p>
          <a:p>
            <a:pPr eaLnBrk="1" hangingPunct="1">
              <a:buFontTx/>
              <a:buChar char="-"/>
              <a:defRPr/>
            </a:pPr>
            <a:endParaRPr lang="en-GB" altLang="en-US" dirty="0"/>
          </a:p>
          <a:p>
            <a:pPr marL="0" indent="0" algn="ctr">
              <a:buNone/>
              <a:defRPr/>
            </a:pPr>
            <a:r>
              <a:rPr lang="en-GB" altLang="en-US" dirty="0">
                <a:solidFill>
                  <a:srgbClr val="FF0000"/>
                </a:solidFill>
              </a:rPr>
              <a:t>Being Fit for Purpose!!</a:t>
            </a:r>
          </a:p>
          <a:p>
            <a:pPr marL="0" indent="0">
              <a:buNone/>
              <a:defRPr/>
            </a:pPr>
            <a:endParaRPr lang="en-GB" altLang="en-US" dirty="0"/>
          </a:p>
        </p:txBody>
      </p:sp>
    </p:spTree>
    <p:extLst>
      <p:ext uri="{BB962C8B-B14F-4D97-AF65-F5344CB8AC3E}">
        <p14:creationId xmlns:p14="http://schemas.microsoft.com/office/powerpoint/2010/main" val="289871600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nodeType="clickEffect">
                                  <p:stCondLst>
                                    <p:cond delay="0"/>
                                  </p:stCondLst>
                                  <p:childTnLst>
                                    <p:set>
                                      <p:cBhvr>
                                        <p:cTn id="6" dur="1" fill="hold">
                                          <p:stCondLst>
                                            <p:cond delay="0"/>
                                          </p:stCondLst>
                                        </p:cTn>
                                        <p:tgtEl>
                                          <p:spTgt spid="39939">
                                            <p:txEl>
                                              <p:pRg st="2" end="2"/>
                                            </p:txEl>
                                          </p:spTgt>
                                        </p:tgtEl>
                                        <p:attrNameLst>
                                          <p:attrName>style.visibility</p:attrName>
                                        </p:attrNameLst>
                                      </p:cBhvr>
                                      <p:to>
                                        <p:strVal val="visible"/>
                                      </p:to>
                                    </p:set>
                                    <p:animEffect transition="in" filter="wipe(down)">
                                      <p:cBhvr>
                                        <p:cTn id="7" dur="580">
                                          <p:stCondLst>
                                            <p:cond delay="0"/>
                                          </p:stCondLst>
                                        </p:cTn>
                                        <p:tgtEl>
                                          <p:spTgt spid="39939">
                                            <p:txEl>
                                              <p:pRg st="2" end="2"/>
                                            </p:txEl>
                                          </p:spTgt>
                                        </p:tgtEl>
                                      </p:cBhvr>
                                    </p:animEffect>
                                    <p:anim calcmode="lin" valueType="num">
                                      <p:cBhvr>
                                        <p:cTn id="8" dur="1822" tmFilter="0,0; 0.14,0.36; 0.43,0.73; 0.71,0.91; 1.0,1.0">
                                          <p:stCondLst>
                                            <p:cond delay="0"/>
                                          </p:stCondLst>
                                        </p:cTn>
                                        <p:tgtEl>
                                          <p:spTgt spid="39939">
                                            <p:txEl>
                                              <p:pRg st="2" end="2"/>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9939">
                                            <p:txEl>
                                              <p:pRg st="2" end="2"/>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9939">
                                            <p:txEl>
                                              <p:pRg st="2" end="2"/>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9939">
                                            <p:txEl>
                                              <p:pRg st="2" end="2"/>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9939">
                                            <p:txEl>
                                              <p:pRg st="2" end="2"/>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9939">
                                            <p:txEl>
                                              <p:pRg st="2" end="2"/>
                                            </p:txEl>
                                          </p:spTgt>
                                        </p:tgtEl>
                                      </p:cBhvr>
                                      <p:to x="100000" y="60000"/>
                                    </p:animScale>
                                    <p:animScale>
                                      <p:cBhvr>
                                        <p:cTn id="14" dur="166" decel="50000">
                                          <p:stCondLst>
                                            <p:cond delay="676"/>
                                          </p:stCondLst>
                                        </p:cTn>
                                        <p:tgtEl>
                                          <p:spTgt spid="39939">
                                            <p:txEl>
                                              <p:pRg st="2" end="2"/>
                                            </p:txEl>
                                          </p:spTgt>
                                        </p:tgtEl>
                                      </p:cBhvr>
                                      <p:to x="100000" y="100000"/>
                                    </p:animScale>
                                    <p:animScale>
                                      <p:cBhvr>
                                        <p:cTn id="15" dur="26">
                                          <p:stCondLst>
                                            <p:cond delay="1312"/>
                                          </p:stCondLst>
                                        </p:cTn>
                                        <p:tgtEl>
                                          <p:spTgt spid="39939">
                                            <p:txEl>
                                              <p:pRg st="2" end="2"/>
                                            </p:txEl>
                                          </p:spTgt>
                                        </p:tgtEl>
                                      </p:cBhvr>
                                      <p:to x="100000" y="80000"/>
                                    </p:animScale>
                                    <p:animScale>
                                      <p:cBhvr>
                                        <p:cTn id="16" dur="166" decel="50000">
                                          <p:stCondLst>
                                            <p:cond delay="1338"/>
                                          </p:stCondLst>
                                        </p:cTn>
                                        <p:tgtEl>
                                          <p:spTgt spid="39939">
                                            <p:txEl>
                                              <p:pRg st="2" end="2"/>
                                            </p:txEl>
                                          </p:spTgt>
                                        </p:tgtEl>
                                      </p:cBhvr>
                                      <p:to x="100000" y="100000"/>
                                    </p:animScale>
                                    <p:animScale>
                                      <p:cBhvr>
                                        <p:cTn id="17" dur="26">
                                          <p:stCondLst>
                                            <p:cond delay="1642"/>
                                          </p:stCondLst>
                                        </p:cTn>
                                        <p:tgtEl>
                                          <p:spTgt spid="39939">
                                            <p:txEl>
                                              <p:pRg st="2" end="2"/>
                                            </p:txEl>
                                          </p:spTgt>
                                        </p:tgtEl>
                                      </p:cBhvr>
                                      <p:to x="100000" y="90000"/>
                                    </p:animScale>
                                    <p:animScale>
                                      <p:cBhvr>
                                        <p:cTn id="18" dur="166" decel="50000">
                                          <p:stCondLst>
                                            <p:cond delay="1668"/>
                                          </p:stCondLst>
                                        </p:cTn>
                                        <p:tgtEl>
                                          <p:spTgt spid="39939">
                                            <p:txEl>
                                              <p:pRg st="2" end="2"/>
                                            </p:txEl>
                                          </p:spTgt>
                                        </p:tgtEl>
                                      </p:cBhvr>
                                      <p:to x="100000" y="100000"/>
                                    </p:animScale>
                                    <p:animScale>
                                      <p:cBhvr>
                                        <p:cTn id="19" dur="26">
                                          <p:stCondLst>
                                            <p:cond delay="1808"/>
                                          </p:stCondLst>
                                        </p:cTn>
                                        <p:tgtEl>
                                          <p:spTgt spid="39939">
                                            <p:txEl>
                                              <p:pRg st="2" end="2"/>
                                            </p:txEl>
                                          </p:spTgt>
                                        </p:tgtEl>
                                      </p:cBhvr>
                                      <p:to x="100000" y="95000"/>
                                    </p:animScale>
                                    <p:animScale>
                                      <p:cBhvr>
                                        <p:cTn id="20" dur="166" decel="50000">
                                          <p:stCondLst>
                                            <p:cond delay="1834"/>
                                          </p:stCondLst>
                                        </p:cTn>
                                        <p:tgtEl>
                                          <p:spTgt spid="39939">
                                            <p:txEl>
                                              <p:pRg st="2" end="2"/>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9939">
                                            <p:txEl>
                                              <p:pRg st="3" end="3"/>
                                            </p:txEl>
                                          </p:spTgt>
                                        </p:tgtEl>
                                        <p:attrNameLst>
                                          <p:attrName>style.visibility</p:attrName>
                                        </p:attrNameLst>
                                      </p:cBhvr>
                                      <p:to>
                                        <p:strVal val="visible"/>
                                      </p:to>
                                    </p:set>
                                    <p:animEffect transition="in" filter="wipe(down)">
                                      <p:cBhvr>
                                        <p:cTn id="23" dur="580">
                                          <p:stCondLst>
                                            <p:cond delay="0"/>
                                          </p:stCondLst>
                                        </p:cTn>
                                        <p:tgtEl>
                                          <p:spTgt spid="39939">
                                            <p:txEl>
                                              <p:pRg st="3" end="3"/>
                                            </p:txEl>
                                          </p:spTgt>
                                        </p:tgtEl>
                                      </p:cBhvr>
                                    </p:animEffect>
                                    <p:anim calcmode="lin" valueType="num">
                                      <p:cBhvr>
                                        <p:cTn id="24" dur="1822" tmFilter="0,0; 0.14,0.36; 0.43,0.73; 0.71,0.91; 1.0,1.0">
                                          <p:stCondLst>
                                            <p:cond delay="0"/>
                                          </p:stCondLst>
                                        </p:cTn>
                                        <p:tgtEl>
                                          <p:spTgt spid="39939">
                                            <p:txEl>
                                              <p:pRg st="3" end="3"/>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9939">
                                            <p:txEl>
                                              <p:pRg st="3" end="3"/>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9939">
                                            <p:txEl>
                                              <p:pRg st="3" end="3"/>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9939">
                                            <p:txEl>
                                              <p:pRg st="3" end="3"/>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9939">
                                            <p:txEl>
                                              <p:pRg st="3" end="3"/>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9939">
                                            <p:txEl>
                                              <p:pRg st="3" end="3"/>
                                            </p:txEl>
                                          </p:spTgt>
                                        </p:tgtEl>
                                      </p:cBhvr>
                                      <p:to x="100000" y="60000"/>
                                    </p:animScale>
                                    <p:animScale>
                                      <p:cBhvr>
                                        <p:cTn id="30" dur="166" decel="50000">
                                          <p:stCondLst>
                                            <p:cond delay="676"/>
                                          </p:stCondLst>
                                        </p:cTn>
                                        <p:tgtEl>
                                          <p:spTgt spid="39939">
                                            <p:txEl>
                                              <p:pRg st="3" end="3"/>
                                            </p:txEl>
                                          </p:spTgt>
                                        </p:tgtEl>
                                      </p:cBhvr>
                                      <p:to x="100000" y="100000"/>
                                    </p:animScale>
                                    <p:animScale>
                                      <p:cBhvr>
                                        <p:cTn id="31" dur="26">
                                          <p:stCondLst>
                                            <p:cond delay="1312"/>
                                          </p:stCondLst>
                                        </p:cTn>
                                        <p:tgtEl>
                                          <p:spTgt spid="39939">
                                            <p:txEl>
                                              <p:pRg st="3" end="3"/>
                                            </p:txEl>
                                          </p:spTgt>
                                        </p:tgtEl>
                                      </p:cBhvr>
                                      <p:to x="100000" y="80000"/>
                                    </p:animScale>
                                    <p:animScale>
                                      <p:cBhvr>
                                        <p:cTn id="32" dur="166" decel="50000">
                                          <p:stCondLst>
                                            <p:cond delay="1338"/>
                                          </p:stCondLst>
                                        </p:cTn>
                                        <p:tgtEl>
                                          <p:spTgt spid="39939">
                                            <p:txEl>
                                              <p:pRg st="3" end="3"/>
                                            </p:txEl>
                                          </p:spTgt>
                                        </p:tgtEl>
                                      </p:cBhvr>
                                      <p:to x="100000" y="100000"/>
                                    </p:animScale>
                                    <p:animScale>
                                      <p:cBhvr>
                                        <p:cTn id="33" dur="26">
                                          <p:stCondLst>
                                            <p:cond delay="1642"/>
                                          </p:stCondLst>
                                        </p:cTn>
                                        <p:tgtEl>
                                          <p:spTgt spid="39939">
                                            <p:txEl>
                                              <p:pRg st="3" end="3"/>
                                            </p:txEl>
                                          </p:spTgt>
                                        </p:tgtEl>
                                      </p:cBhvr>
                                      <p:to x="100000" y="90000"/>
                                    </p:animScale>
                                    <p:animScale>
                                      <p:cBhvr>
                                        <p:cTn id="34" dur="166" decel="50000">
                                          <p:stCondLst>
                                            <p:cond delay="1668"/>
                                          </p:stCondLst>
                                        </p:cTn>
                                        <p:tgtEl>
                                          <p:spTgt spid="39939">
                                            <p:txEl>
                                              <p:pRg st="3" end="3"/>
                                            </p:txEl>
                                          </p:spTgt>
                                        </p:tgtEl>
                                      </p:cBhvr>
                                      <p:to x="100000" y="100000"/>
                                    </p:animScale>
                                    <p:animScale>
                                      <p:cBhvr>
                                        <p:cTn id="35" dur="26">
                                          <p:stCondLst>
                                            <p:cond delay="1808"/>
                                          </p:stCondLst>
                                        </p:cTn>
                                        <p:tgtEl>
                                          <p:spTgt spid="39939">
                                            <p:txEl>
                                              <p:pRg st="3" end="3"/>
                                            </p:txEl>
                                          </p:spTgt>
                                        </p:tgtEl>
                                      </p:cBhvr>
                                      <p:to x="100000" y="95000"/>
                                    </p:animScale>
                                    <p:animScale>
                                      <p:cBhvr>
                                        <p:cTn id="36" dur="166" decel="50000">
                                          <p:stCondLst>
                                            <p:cond delay="1834"/>
                                          </p:stCondLst>
                                        </p:cTn>
                                        <p:tgtEl>
                                          <p:spTgt spid="39939">
                                            <p:txEl>
                                              <p:pRg st="3" end="3"/>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9939">
                                            <p:txEl>
                                              <p:pRg st="4" end="4"/>
                                            </p:txEl>
                                          </p:spTgt>
                                        </p:tgtEl>
                                        <p:attrNameLst>
                                          <p:attrName>style.visibility</p:attrName>
                                        </p:attrNameLst>
                                      </p:cBhvr>
                                      <p:to>
                                        <p:strVal val="visible"/>
                                      </p:to>
                                    </p:set>
                                    <p:animEffect transition="in" filter="wipe(down)">
                                      <p:cBhvr>
                                        <p:cTn id="39" dur="580">
                                          <p:stCondLst>
                                            <p:cond delay="0"/>
                                          </p:stCondLst>
                                        </p:cTn>
                                        <p:tgtEl>
                                          <p:spTgt spid="39939">
                                            <p:txEl>
                                              <p:pRg st="4" end="4"/>
                                            </p:txEl>
                                          </p:spTgt>
                                        </p:tgtEl>
                                      </p:cBhvr>
                                    </p:animEffect>
                                    <p:anim calcmode="lin" valueType="num">
                                      <p:cBhvr>
                                        <p:cTn id="40" dur="1822" tmFilter="0,0; 0.14,0.36; 0.43,0.73; 0.71,0.91; 1.0,1.0">
                                          <p:stCondLst>
                                            <p:cond delay="0"/>
                                          </p:stCondLst>
                                        </p:cTn>
                                        <p:tgtEl>
                                          <p:spTgt spid="39939">
                                            <p:txEl>
                                              <p:pRg st="4" end="4"/>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9939">
                                            <p:txEl>
                                              <p:pRg st="4" end="4"/>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9939">
                                            <p:txEl>
                                              <p:pRg st="4" end="4"/>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9939">
                                            <p:txEl>
                                              <p:pRg st="4" end="4"/>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9939">
                                            <p:txEl>
                                              <p:pRg st="4" end="4"/>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9939">
                                            <p:txEl>
                                              <p:pRg st="4" end="4"/>
                                            </p:txEl>
                                          </p:spTgt>
                                        </p:tgtEl>
                                      </p:cBhvr>
                                      <p:to x="100000" y="60000"/>
                                    </p:animScale>
                                    <p:animScale>
                                      <p:cBhvr>
                                        <p:cTn id="46" dur="166" decel="50000">
                                          <p:stCondLst>
                                            <p:cond delay="676"/>
                                          </p:stCondLst>
                                        </p:cTn>
                                        <p:tgtEl>
                                          <p:spTgt spid="39939">
                                            <p:txEl>
                                              <p:pRg st="4" end="4"/>
                                            </p:txEl>
                                          </p:spTgt>
                                        </p:tgtEl>
                                      </p:cBhvr>
                                      <p:to x="100000" y="100000"/>
                                    </p:animScale>
                                    <p:animScale>
                                      <p:cBhvr>
                                        <p:cTn id="47" dur="26">
                                          <p:stCondLst>
                                            <p:cond delay="1312"/>
                                          </p:stCondLst>
                                        </p:cTn>
                                        <p:tgtEl>
                                          <p:spTgt spid="39939">
                                            <p:txEl>
                                              <p:pRg st="4" end="4"/>
                                            </p:txEl>
                                          </p:spTgt>
                                        </p:tgtEl>
                                      </p:cBhvr>
                                      <p:to x="100000" y="80000"/>
                                    </p:animScale>
                                    <p:animScale>
                                      <p:cBhvr>
                                        <p:cTn id="48" dur="166" decel="50000">
                                          <p:stCondLst>
                                            <p:cond delay="1338"/>
                                          </p:stCondLst>
                                        </p:cTn>
                                        <p:tgtEl>
                                          <p:spTgt spid="39939">
                                            <p:txEl>
                                              <p:pRg st="4" end="4"/>
                                            </p:txEl>
                                          </p:spTgt>
                                        </p:tgtEl>
                                      </p:cBhvr>
                                      <p:to x="100000" y="100000"/>
                                    </p:animScale>
                                    <p:animScale>
                                      <p:cBhvr>
                                        <p:cTn id="49" dur="26">
                                          <p:stCondLst>
                                            <p:cond delay="1642"/>
                                          </p:stCondLst>
                                        </p:cTn>
                                        <p:tgtEl>
                                          <p:spTgt spid="39939">
                                            <p:txEl>
                                              <p:pRg st="4" end="4"/>
                                            </p:txEl>
                                          </p:spTgt>
                                        </p:tgtEl>
                                      </p:cBhvr>
                                      <p:to x="100000" y="90000"/>
                                    </p:animScale>
                                    <p:animScale>
                                      <p:cBhvr>
                                        <p:cTn id="50" dur="166" decel="50000">
                                          <p:stCondLst>
                                            <p:cond delay="1668"/>
                                          </p:stCondLst>
                                        </p:cTn>
                                        <p:tgtEl>
                                          <p:spTgt spid="39939">
                                            <p:txEl>
                                              <p:pRg st="4" end="4"/>
                                            </p:txEl>
                                          </p:spTgt>
                                        </p:tgtEl>
                                      </p:cBhvr>
                                      <p:to x="100000" y="100000"/>
                                    </p:animScale>
                                    <p:animScale>
                                      <p:cBhvr>
                                        <p:cTn id="51" dur="26">
                                          <p:stCondLst>
                                            <p:cond delay="1808"/>
                                          </p:stCondLst>
                                        </p:cTn>
                                        <p:tgtEl>
                                          <p:spTgt spid="39939">
                                            <p:txEl>
                                              <p:pRg st="4" end="4"/>
                                            </p:txEl>
                                          </p:spTgt>
                                        </p:tgtEl>
                                      </p:cBhvr>
                                      <p:to x="100000" y="95000"/>
                                    </p:animScale>
                                    <p:animScale>
                                      <p:cBhvr>
                                        <p:cTn id="52" dur="166" decel="50000">
                                          <p:stCondLst>
                                            <p:cond delay="1834"/>
                                          </p:stCondLst>
                                        </p:cTn>
                                        <p:tgtEl>
                                          <p:spTgt spid="39939">
                                            <p:txEl>
                                              <p:pRg st="4" end="4"/>
                                            </p:txEl>
                                          </p:spTgt>
                                        </p:tgtEl>
                                      </p:cBhvr>
                                      <p:to x="100000" y="100000"/>
                                    </p:animScale>
                                  </p:childTnLst>
                                </p:cTn>
                              </p:par>
                            </p:childTnLst>
                          </p:cTn>
                        </p:par>
                      </p:childTnLst>
                    </p:cTn>
                  </p:par>
                  <p:par>
                    <p:cTn id="53" fill="hold" nodeType="clickPar">
                      <p:stCondLst>
                        <p:cond delay="indefinite"/>
                      </p:stCondLst>
                      <p:childTnLst>
                        <p:par>
                          <p:cTn id="54" fill="hold" nodeType="withGroup">
                            <p:stCondLst>
                              <p:cond delay="0"/>
                            </p:stCondLst>
                            <p:childTnLst>
                              <p:par>
                                <p:cTn id="55" presetID="26" presetClass="entr" presetSubtype="0" fill="hold" nodeType="clickEffect">
                                  <p:stCondLst>
                                    <p:cond delay="0"/>
                                  </p:stCondLst>
                                  <p:childTnLst>
                                    <p:set>
                                      <p:cBhvr>
                                        <p:cTn id="56" dur="1" fill="hold">
                                          <p:stCondLst>
                                            <p:cond delay="0"/>
                                          </p:stCondLst>
                                        </p:cTn>
                                        <p:tgtEl>
                                          <p:spTgt spid="39939">
                                            <p:txEl>
                                              <p:pRg st="7" end="7"/>
                                            </p:txEl>
                                          </p:spTgt>
                                        </p:tgtEl>
                                        <p:attrNameLst>
                                          <p:attrName>style.visibility</p:attrName>
                                        </p:attrNameLst>
                                      </p:cBhvr>
                                      <p:to>
                                        <p:strVal val="visible"/>
                                      </p:to>
                                    </p:set>
                                    <p:animEffect transition="in" filter="wipe(down)">
                                      <p:cBhvr>
                                        <p:cTn id="57" dur="580">
                                          <p:stCondLst>
                                            <p:cond delay="0"/>
                                          </p:stCondLst>
                                        </p:cTn>
                                        <p:tgtEl>
                                          <p:spTgt spid="39939">
                                            <p:txEl>
                                              <p:pRg st="7" end="7"/>
                                            </p:txEl>
                                          </p:spTgt>
                                        </p:tgtEl>
                                      </p:cBhvr>
                                    </p:animEffect>
                                    <p:anim calcmode="lin" valueType="num">
                                      <p:cBhvr>
                                        <p:cTn id="58" dur="1822" tmFilter="0,0; 0.14,0.36; 0.43,0.73; 0.71,0.91; 1.0,1.0">
                                          <p:stCondLst>
                                            <p:cond delay="0"/>
                                          </p:stCondLst>
                                        </p:cTn>
                                        <p:tgtEl>
                                          <p:spTgt spid="39939">
                                            <p:txEl>
                                              <p:pRg st="7" end="7"/>
                                            </p:txEl>
                                          </p:spTgt>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9939">
                                            <p:txEl>
                                              <p:pRg st="7" end="7"/>
                                            </p:txEl>
                                          </p:spTgt>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9939">
                                            <p:txEl>
                                              <p:pRg st="7" end="7"/>
                                            </p:txEl>
                                          </p:spTgt>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9939">
                                            <p:txEl>
                                              <p:pRg st="7" end="7"/>
                                            </p:txEl>
                                          </p:spTgt>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9939">
                                            <p:txEl>
                                              <p:pRg st="7" end="7"/>
                                            </p:txEl>
                                          </p:spTgt>
                                        </p:tgtEl>
                                        <p:attrNameLst>
                                          <p:attrName>ppt_y</p:attrName>
                                        </p:attrNameLst>
                                      </p:cBhvr>
                                      <p:tavLst>
                                        <p:tav tm="0" fmla="#ppt_y-sin(pi*$)/81">
                                          <p:val>
                                            <p:fltVal val="0"/>
                                          </p:val>
                                        </p:tav>
                                        <p:tav tm="100000">
                                          <p:val>
                                            <p:fltVal val="1"/>
                                          </p:val>
                                        </p:tav>
                                      </p:tavLst>
                                    </p:anim>
                                    <p:animScale>
                                      <p:cBhvr>
                                        <p:cTn id="63" dur="26">
                                          <p:stCondLst>
                                            <p:cond delay="650"/>
                                          </p:stCondLst>
                                        </p:cTn>
                                        <p:tgtEl>
                                          <p:spTgt spid="39939">
                                            <p:txEl>
                                              <p:pRg st="7" end="7"/>
                                            </p:txEl>
                                          </p:spTgt>
                                        </p:tgtEl>
                                      </p:cBhvr>
                                      <p:to x="100000" y="60000"/>
                                    </p:animScale>
                                    <p:animScale>
                                      <p:cBhvr>
                                        <p:cTn id="64" dur="166" decel="50000">
                                          <p:stCondLst>
                                            <p:cond delay="676"/>
                                          </p:stCondLst>
                                        </p:cTn>
                                        <p:tgtEl>
                                          <p:spTgt spid="39939">
                                            <p:txEl>
                                              <p:pRg st="7" end="7"/>
                                            </p:txEl>
                                          </p:spTgt>
                                        </p:tgtEl>
                                      </p:cBhvr>
                                      <p:to x="100000" y="100000"/>
                                    </p:animScale>
                                    <p:animScale>
                                      <p:cBhvr>
                                        <p:cTn id="65" dur="26">
                                          <p:stCondLst>
                                            <p:cond delay="1312"/>
                                          </p:stCondLst>
                                        </p:cTn>
                                        <p:tgtEl>
                                          <p:spTgt spid="39939">
                                            <p:txEl>
                                              <p:pRg st="7" end="7"/>
                                            </p:txEl>
                                          </p:spTgt>
                                        </p:tgtEl>
                                      </p:cBhvr>
                                      <p:to x="100000" y="80000"/>
                                    </p:animScale>
                                    <p:animScale>
                                      <p:cBhvr>
                                        <p:cTn id="66" dur="166" decel="50000">
                                          <p:stCondLst>
                                            <p:cond delay="1338"/>
                                          </p:stCondLst>
                                        </p:cTn>
                                        <p:tgtEl>
                                          <p:spTgt spid="39939">
                                            <p:txEl>
                                              <p:pRg st="7" end="7"/>
                                            </p:txEl>
                                          </p:spTgt>
                                        </p:tgtEl>
                                      </p:cBhvr>
                                      <p:to x="100000" y="100000"/>
                                    </p:animScale>
                                    <p:animScale>
                                      <p:cBhvr>
                                        <p:cTn id="67" dur="26">
                                          <p:stCondLst>
                                            <p:cond delay="1642"/>
                                          </p:stCondLst>
                                        </p:cTn>
                                        <p:tgtEl>
                                          <p:spTgt spid="39939">
                                            <p:txEl>
                                              <p:pRg st="7" end="7"/>
                                            </p:txEl>
                                          </p:spTgt>
                                        </p:tgtEl>
                                      </p:cBhvr>
                                      <p:to x="100000" y="90000"/>
                                    </p:animScale>
                                    <p:animScale>
                                      <p:cBhvr>
                                        <p:cTn id="68" dur="166" decel="50000">
                                          <p:stCondLst>
                                            <p:cond delay="1668"/>
                                          </p:stCondLst>
                                        </p:cTn>
                                        <p:tgtEl>
                                          <p:spTgt spid="39939">
                                            <p:txEl>
                                              <p:pRg st="7" end="7"/>
                                            </p:txEl>
                                          </p:spTgt>
                                        </p:tgtEl>
                                      </p:cBhvr>
                                      <p:to x="100000" y="100000"/>
                                    </p:animScale>
                                    <p:animScale>
                                      <p:cBhvr>
                                        <p:cTn id="69" dur="26">
                                          <p:stCondLst>
                                            <p:cond delay="1808"/>
                                          </p:stCondLst>
                                        </p:cTn>
                                        <p:tgtEl>
                                          <p:spTgt spid="39939">
                                            <p:txEl>
                                              <p:pRg st="7" end="7"/>
                                            </p:txEl>
                                          </p:spTgt>
                                        </p:tgtEl>
                                      </p:cBhvr>
                                      <p:to x="100000" y="95000"/>
                                    </p:animScale>
                                    <p:animScale>
                                      <p:cBhvr>
                                        <p:cTn id="70" dur="166" decel="50000">
                                          <p:stCondLst>
                                            <p:cond delay="1834"/>
                                          </p:stCondLst>
                                        </p:cTn>
                                        <p:tgtEl>
                                          <p:spTgt spid="39939">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0A0561F-3D45-4E1D-BE49-681CFC7814DE}"/>
              </a:ext>
            </a:extLst>
          </p:cNvPr>
          <p:cNvSpPr>
            <a:spLocks noGrp="1" noChangeArrowheads="1"/>
          </p:cNvSpPr>
          <p:nvPr>
            <p:ph type="title"/>
          </p:nvPr>
        </p:nvSpPr>
        <p:spPr/>
        <p:txBody>
          <a:bodyPr/>
          <a:lstStyle/>
          <a:p>
            <a:pPr eaLnBrk="1" hangingPunct="1"/>
            <a:r>
              <a:rPr lang="en-GB" altLang="en-US"/>
              <a:t>The Challenge of Boundaries</a:t>
            </a:r>
          </a:p>
        </p:txBody>
      </p:sp>
      <p:sp>
        <p:nvSpPr>
          <p:cNvPr id="41987" name="Content Placeholder 2">
            <a:extLst>
              <a:ext uri="{FF2B5EF4-FFF2-40B4-BE49-F238E27FC236}">
                <a16:creationId xmlns:a16="http://schemas.microsoft.com/office/drawing/2014/main" id="{4F1266E6-B143-4CFC-89B4-4FA51684AD75}"/>
              </a:ext>
            </a:extLst>
          </p:cNvPr>
          <p:cNvSpPr>
            <a:spLocks noGrp="1" noChangeArrowheads="1"/>
          </p:cNvSpPr>
          <p:nvPr>
            <p:ph idx="1"/>
          </p:nvPr>
        </p:nvSpPr>
        <p:spPr>
          <a:xfrm>
            <a:off x="2133601" y="1412875"/>
            <a:ext cx="6348413" cy="4629150"/>
          </a:xfrm>
        </p:spPr>
        <p:txBody>
          <a:bodyPr/>
          <a:lstStyle/>
          <a:p>
            <a:pPr eaLnBrk="1" hangingPunct="1"/>
            <a:endParaRPr lang="en-GB" altLang="en-US"/>
          </a:p>
          <a:p>
            <a:pPr eaLnBrk="1" hangingPunct="1"/>
            <a:r>
              <a:rPr lang="en-GB" altLang="en-US"/>
              <a:t>What is the territorial and organisational scope?</a:t>
            </a:r>
          </a:p>
          <a:p>
            <a:pPr eaLnBrk="1" hangingPunct="1"/>
            <a:endParaRPr lang="en-GB" altLang="en-US"/>
          </a:p>
          <a:p>
            <a:pPr eaLnBrk="1" hangingPunct="1"/>
            <a:r>
              <a:rPr lang="en-GB" altLang="en-US"/>
              <a:t>All government agencies are defined in part by their geographical and organisational boundaries,</a:t>
            </a:r>
          </a:p>
          <a:p>
            <a:pPr eaLnBrk="1" hangingPunct="1"/>
            <a:endParaRPr lang="en-GB" altLang="en-US"/>
          </a:p>
          <a:p>
            <a:pPr eaLnBrk="1" hangingPunct="1"/>
            <a:r>
              <a:rPr lang="en-GB" altLang="en-US"/>
              <a:t>Many agencies are now challenging their boundaries,</a:t>
            </a:r>
          </a:p>
          <a:p>
            <a:pPr eaLnBrk="1" hangingPunct="1"/>
            <a:endParaRPr lang="en-GB" altLang="en-US"/>
          </a:p>
          <a:p>
            <a:pPr eaLnBrk="1" hangingPunct="1"/>
            <a:r>
              <a:rPr lang="en-GB" altLang="en-US"/>
              <a:t>Technological expertise, Transport, communication</a:t>
            </a:r>
          </a:p>
          <a:p>
            <a:pPr eaLnBrk="1" hangingPunct="1"/>
            <a:endParaRPr lang="en-GB" altLang="en-US"/>
          </a:p>
          <a:p>
            <a:pPr eaLnBrk="1" hangingPunct="1"/>
            <a:r>
              <a:rPr lang="en-GB" altLang="en-US"/>
              <a:t>Competition.</a:t>
            </a:r>
          </a:p>
        </p:txBody>
      </p:sp>
    </p:spTree>
    <p:extLst>
      <p:ext uri="{BB962C8B-B14F-4D97-AF65-F5344CB8AC3E}">
        <p14:creationId xmlns:p14="http://schemas.microsoft.com/office/powerpoint/2010/main" val="36002540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1987">
                                            <p:txEl>
                                              <p:pRg st="1" end="1"/>
                                            </p:txEl>
                                          </p:spTgt>
                                        </p:tgtEl>
                                        <p:attrNameLst>
                                          <p:attrName>style.visibility</p:attrName>
                                        </p:attrNameLst>
                                      </p:cBhvr>
                                      <p:to>
                                        <p:strVal val="visible"/>
                                      </p:to>
                                    </p:set>
                                    <p:animEffect transition="in" filter="fade">
                                      <p:cBhvr>
                                        <p:cTn id="7" dur="1000"/>
                                        <p:tgtEl>
                                          <p:spTgt spid="41987">
                                            <p:txEl>
                                              <p:pRg st="1" end="1"/>
                                            </p:txEl>
                                          </p:spTgt>
                                        </p:tgtEl>
                                      </p:cBhvr>
                                    </p:animEffect>
                                    <p:anim calcmode="lin" valueType="num">
                                      <p:cBhvr>
                                        <p:cTn id="8" dur="1000" fill="hold"/>
                                        <p:tgtEl>
                                          <p:spTgt spid="4198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198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1987">
                                            <p:txEl>
                                              <p:pRg st="3" end="3"/>
                                            </p:txEl>
                                          </p:spTgt>
                                        </p:tgtEl>
                                        <p:attrNameLst>
                                          <p:attrName>style.visibility</p:attrName>
                                        </p:attrNameLst>
                                      </p:cBhvr>
                                      <p:to>
                                        <p:strVal val="visible"/>
                                      </p:to>
                                    </p:set>
                                    <p:animEffect transition="in" filter="fade">
                                      <p:cBhvr>
                                        <p:cTn id="14" dur="1000"/>
                                        <p:tgtEl>
                                          <p:spTgt spid="41987">
                                            <p:txEl>
                                              <p:pRg st="3" end="3"/>
                                            </p:txEl>
                                          </p:spTgt>
                                        </p:tgtEl>
                                      </p:cBhvr>
                                    </p:animEffect>
                                    <p:anim calcmode="lin" valueType="num">
                                      <p:cBhvr>
                                        <p:cTn id="15" dur="1000" fill="hold"/>
                                        <p:tgtEl>
                                          <p:spTgt spid="41987">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4198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1987">
                                            <p:txEl>
                                              <p:pRg st="5" end="5"/>
                                            </p:txEl>
                                          </p:spTgt>
                                        </p:tgtEl>
                                        <p:attrNameLst>
                                          <p:attrName>style.visibility</p:attrName>
                                        </p:attrNameLst>
                                      </p:cBhvr>
                                      <p:to>
                                        <p:strVal val="visible"/>
                                      </p:to>
                                    </p:set>
                                    <p:animEffect transition="in" filter="fade">
                                      <p:cBhvr>
                                        <p:cTn id="21" dur="1000"/>
                                        <p:tgtEl>
                                          <p:spTgt spid="41987">
                                            <p:txEl>
                                              <p:pRg st="5" end="5"/>
                                            </p:txEl>
                                          </p:spTgt>
                                        </p:tgtEl>
                                      </p:cBhvr>
                                    </p:animEffect>
                                    <p:anim calcmode="lin" valueType="num">
                                      <p:cBhvr>
                                        <p:cTn id="22" dur="1000" fill="hold"/>
                                        <p:tgtEl>
                                          <p:spTgt spid="41987">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4198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41987">
                                            <p:txEl>
                                              <p:pRg st="7" end="7"/>
                                            </p:txEl>
                                          </p:spTgt>
                                        </p:tgtEl>
                                        <p:attrNameLst>
                                          <p:attrName>style.visibility</p:attrName>
                                        </p:attrNameLst>
                                      </p:cBhvr>
                                      <p:to>
                                        <p:strVal val="visible"/>
                                      </p:to>
                                    </p:set>
                                    <p:animEffect transition="in" filter="fade">
                                      <p:cBhvr>
                                        <p:cTn id="28" dur="1000"/>
                                        <p:tgtEl>
                                          <p:spTgt spid="41987">
                                            <p:txEl>
                                              <p:pRg st="7" end="7"/>
                                            </p:txEl>
                                          </p:spTgt>
                                        </p:tgtEl>
                                      </p:cBhvr>
                                    </p:animEffect>
                                    <p:anim calcmode="lin" valueType="num">
                                      <p:cBhvr>
                                        <p:cTn id="29" dur="1000" fill="hold"/>
                                        <p:tgtEl>
                                          <p:spTgt spid="41987">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4198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41987">
                                            <p:txEl>
                                              <p:pRg st="9" end="9"/>
                                            </p:txEl>
                                          </p:spTgt>
                                        </p:tgtEl>
                                        <p:attrNameLst>
                                          <p:attrName>style.visibility</p:attrName>
                                        </p:attrNameLst>
                                      </p:cBhvr>
                                      <p:to>
                                        <p:strVal val="visible"/>
                                      </p:to>
                                    </p:set>
                                    <p:animEffect transition="in" filter="fade">
                                      <p:cBhvr>
                                        <p:cTn id="35" dur="1000"/>
                                        <p:tgtEl>
                                          <p:spTgt spid="41987">
                                            <p:txEl>
                                              <p:pRg st="9" end="9"/>
                                            </p:txEl>
                                          </p:spTgt>
                                        </p:tgtEl>
                                      </p:cBhvr>
                                    </p:animEffect>
                                    <p:anim calcmode="lin" valueType="num">
                                      <p:cBhvr>
                                        <p:cTn id="36" dur="1000" fill="hold"/>
                                        <p:tgtEl>
                                          <p:spTgt spid="41987">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41987">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06D24834-0D7A-46DB-A4AE-FABA508B609C}"/>
              </a:ext>
            </a:extLst>
          </p:cNvPr>
          <p:cNvSpPr>
            <a:spLocks noGrp="1" noChangeArrowheads="1"/>
          </p:cNvSpPr>
          <p:nvPr>
            <p:ph type="title"/>
          </p:nvPr>
        </p:nvSpPr>
        <p:spPr/>
        <p:txBody>
          <a:bodyPr/>
          <a:lstStyle/>
          <a:p>
            <a:pPr eaLnBrk="1" hangingPunct="1"/>
            <a:r>
              <a:rPr lang="en-GB" altLang="en-US"/>
              <a:t>The Challenge of Service</a:t>
            </a:r>
          </a:p>
        </p:txBody>
      </p:sp>
      <p:sp>
        <p:nvSpPr>
          <p:cNvPr id="43011" name="Content Placeholder 2">
            <a:extLst>
              <a:ext uri="{FF2B5EF4-FFF2-40B4-BE49-F238E27FC236}">
                <a16:creationId xmlns:a16="http://schemas.microsoft.com/office/drawing/2014/main" id="{B2EE8B45-A432-4C71-AB4D-0F0D77B569AD}"/>
              </a:ext>
            </a:extLst>
          </p:cNvPr>
          <p:cNvSpPr>
            <a:spLocks noGrp="1" noChangeArrowheads="1"/>
          </p:cNvSpPr>
          <p:nvPr>
            <p:ph idx="1"/>
          </p:nvPr>
        </p:nvSpPr>
        <p:spPr>
          <a:xfrm>
            <a:off x="2141538" y="1484314"/>
            <a:ext cx="6348412" cy="4422775"/>
          </a:xfrm>
        </p:spPr>
        <p:txBody>
          <a:bodyPr/>
          <a:lstStyle/>
          <a:p>
            <a:pPr eaLnBrk="1" hangingPunct="1"/>
            <a:endParaRPr lang="en-GB" altLang="en-US"/>
          </a:p>
          <a:p>
            <a:pPr eaLnBrk="1" hangingPunct="1"/>
            <a:endParaRPr lang="en-GB" altLang="en-US"/>
          </a:p>
          <a:p>
            <a:pPr eaLnBrk="1" hangingPunct="1"/>
            <a:r>
              <a:rPr lang="en-GB" altLang="en-US"/>
              <a:t>Is the organisation effectively consumer oriented?</a:t>
            </a:r>
          </a:p>
          <a:p>
            <a:pPr eaLnBrk="1" hangingPunct="1"/>
            <a:endParaRPr lang="en-GB" altLang="en-US"/>
          </a:p>
          <a:p>
            <a:pPr eaLnBrk="1" hangingPunct="1"/>
            <a:r>
              <a:rPr lang="en-GB" altLang="en-US"/>
              <a:t>The move toward customer service is a revolutionary change in government thinking,</a:t>
            </a:r>
          </a:p>
          <a:p>
            <a:pPr eaLnBrk="1" hangingPunct="1"/>
            <a:endParaRPr lang="en-GB" altLang="en-US"/>
          </a:p>
          <a:p>
            <a:pPr eaLnBrk="1" hangingPunct="1"/>
            <a:r>
              <a:rPr lang="en-GB" altLang="en-US"/>
              <a:t>The Citizen charter in the UK established six service standards for government:</a:t>
            </a:r>
          </a:p>
        </p:txBody>
      </p:sp>
    </p:spTree>
    <p:extLst>
      <p:ext uri="{BB962C8B-B14F-4D97-AF65-F5344CB8AC3E}">
        <p14:creationId xmlns:p14="http://schemas.microsoft.com/office/powerpoint/2010/main" val="8291185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3011">
                                            <p:txEl>
                                              <p:pRg st="2" end="2"/>
                                            </p:txEl>
                                          </p:spTgt>
                                        </p:tgtEl>
                                        <p:attrNameLst>
                                          <p:attrName>style.visibility</p:attrName>
                                        </p:attrNameLst>
                                      </p:cBhvr>
                                      <p:to>
                                        <p:strVal val="visible"/>
                                      </p:to>
                                    </p:set>
                                    <p:animEffect transition="in" filter="fade">
                                      <p:cBhvr>
                                        <p:cTn id="7" dur="1000"/>
                                        <p:tgtEl>
                                          <p:spTgt spid="43011">
                                            <p:txEl>
                                              <p:pRg st="2" end="2"/>
                                            </p:txEl>
                                          </p:spTgt>
                                        </p:tgtEl>
                                      </p:cBhvr>
                                    </p:animEffect>
                                    <p:anim calcmode="lin" valueType="num">
                                      <p:cBhvr>
                                        <p:cTn id="8" dur="1000" fill="hold"/>
                                        <p:tgtEl>
                                          <p:spTgt spid="43011">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4301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3011">
                                            <p:txEl>
                                              <p:pRg st="4" end="4"/>
                                            </p:txEl>
                                          </p:spTgt>
                                        </p:tgtEl>
                                        <p:attrNameLst>
                                          <p:attrName>style.visibility</p:attrName>
                                        </p:attrNameLst>
                                      </p:cBhvr>
                                      <p:to>
                                        <p:strVal val="visible"/>
                                      </p:to>
                                    </p:set>
                                    <p:animEffect transition="in" filter="fade">
                                      <p:cBhvr>
                                        <p:cTn id="14" dur="1000"/>
                                        <p:tgtEl>
                                          <p:spTgt spid="43011">
                                            <p:txEl>
                                              <p:pRg st="4" end="4"/>
                                            </p:txEl>
                                          </p:spTgt>
                                        </p:tgtEl>
                                      </p:cBhvr>
                                    </p:animEffect>
                                    <p:anim calcmode="lin" valueType="num">
                                      <p:cBhvr>
                                        <p:cTn id="15" dur="1000" fill="hold"/>
                                        <p:tgtEl>
                                          <p:spTgt spid="43011">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301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3011">
                                            <p:txEl>
                                              <p:pRg st="6" end="6"/>
                                            </p:txEl>
                                          </p:spTgt>
                                        </p:tgtEl>
                                        <p:attrNameLst>
                                          <p:attrName>style.visibility</p:attrName>
                                        </p:attrNameLst>
                                      </p:cBhvr>
                                      <p:to>
                                        <p:strVal val="visible"/>
                                      </p:to>
                                    </p:set>
                                    <p:animEffect transition="in" filter="fade">
                                      <p:cBhvr>
                                        <p:cTn id="21" dur="1000"/>
                                        <p:tgtEl>
                                          <p:spTgt spid="43011">
                                            <p:txEl>
                                              <p:pRg st="6" end="6"/>
                                            </p:txEl>
                                          </p:spTgt>
                                        </p:tgtEl>
                                      </p:cBhvr>
                                    </p:animEffect>
                                    <p:anim calcmode="lin" valueType="num">
                                      <p:cBhvr>
                                        <p:cTn id="22" dur="1000" fill="hold"/>
                                        <p:tgtEl>
                                          <p:spTgt spid="43011">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4301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AA02DF7E-4FF8-4E3B-9FED-0DE6EB182F8E}"/>
              </a:ext>
            </a:extLst>
          </p:cNvPr>
          <p:cNvSpPr>
            <a:spLocks noGrp="1" noChangeArrowheads="1"/>
          </p:cNvSpPr>
          <p:nvPr>
            <p:ph type="title"/>
          </p:nvPr>
        </p:nvSpPr>
        <p:spPr/>
        <p:txBody>
          <a:bodyPr/>
          <a:lstStyle/>
          <a:p>
            <a:pPr eaLnBrk="1" hangingPunct="1"/>
            <a:r>
              <a:rPr lang="en-GB" altLang="en-US"/>
              <a:t>The Challenge of Service</a:t>
            </a:r>
          </a:p>
        </p:txBody>
      </p:sp>
      <p:sp>
        <p:nvSpPr>
          <p:cNvPr id="44035" name="Content Placeholder 2">
            <a:extLst>
              <a:ext uri="{FF2B5EF4-FFF2-40B4-BE49-F238E27FC236}">
                <a16:creationId xmlns:a16="http://schemas.microsoft.com/office/drawing/2014/main" id="{1346E979-00A0-4BBE-ABB5-9B9805DD9867}"/>
              </a:ext>
            </a:extLst>
          </p:cNvPr>
          <p:cNvSpPr>
            <a:spLocks noGrp="1" noChangeArrowheads="1"/>
          </p:cNvSpPr>
          <p:nvPr>
            <p:ph idx="1"/>
          </p:nvPr>
        </p:nvSpPr>
        <p:spPr>
          <a:xfrm>
            <a:off x="2133600" y="1700213"/>
            <a:ext cx="7562850" cy="4341812"/>
          </a:xfrm>
        </p:spPr>
        <p:txBody>
          <a:bodyPr/>
          <a:lstStyle/>
          <a:p>
            <a:pPr marL="457200" indent="-457200">
              <a:spcBef>
                <a:spcPts val="575"/>
              </a:spcBef>
              <a:buFont typeface="+mj-lt"/>
              <a:buAutoNum type="arabicPeriod"/>
              <a:defRPr/>
            </a:pPr>
            <a:r>
              <a:rPr lang="en-GB" altLang="en-US" dirty="0"/>
              <a:t>Answer letters quickly and clearly,</a:t>
            </a:r>
          </a:p>
          <a:p>
            <a:pPr marL="457200" indent="-457200">
              <a:spcBef>
                <a:spcPts val="575"/>
              </a:spcBef>
              <a:buFont typeface="+mj-lt"/>
              <a:buAutoNum type="arabicPeriod"/>
              <a:defRPr/>
            </a:pPr>
            <a:r>
              <a:rPr lang="en-GB" altLang="en-US" dirty="0"/>
              <a:t>See people within 10 minutes of appointment time,</a:t>
            </a:r>
          </a:p>
          <a:p>
            <a:pPr marL="457200" indent="-457200">
              <a:spcBef>
                <a:spcPts val="575"/>
              </a:spcBef>
              <a:buFont typeface="+mj-lt"/>
              <a:buAutoNum type="arabicPeriod"/>
              <a:defRPr/>
            </a:pPr>
            <a:r>
              <a:rPr lang="en-GB" altLang="en-US" dirty="0"/>
              <a:t>Provide clear information about services and at least one telephone number for enquiries,</a:t>
            </a:r>
          </a:p>
          <a:p>
            <a:pPr marL="457200" indent="-457200">
              <a:spcBef>
                <a:spcPts val="575"/>
              </a:spcBef>
              <a:buFont typeface="+mj-lt"/>
              <a:buAutoNum type="arabicPeriod"/>
              <a:defRPr/>
            </a:pPr>
            <a:r>
              <a:rPr lang="en-GB" altLang="en-US" dirty="0"/>
              <a:t>Consult users regularly about the service provided and report on the results,</a:t>
            </a:r>
          </a:p>
          <a:p>
            <a:pPr marL="457200" indent="-457200">
              <a:spcBef>
                <a:spcPts val="575"/>
              </a:spcBef>
              <a:buFont typeface="+mj-lt"/>
              <a:buAutoNum type="arabicPeriod"/>
              <a:defRPr/>
            </a:pPr>
            <a:r>
              <a:rPr lang="en-GB" altLang="en-US" dirty="0"/>
              <a:t>Provide at least one complaint procedure for services provided and send information about this procedure as requested,</a:t>
            </a:r>
          </a:p>
          <a:p>
            <a:pPr marL="457200" indent="-457200">
              <a:spcBef>
                <a:spcPts val="575"/>
              </a:spcBef>
              <a:buFont typeface="+mj-lt"/>
              <a:buAutoNum type="arabicPeriod"/>
              <a:defRPr/>
            </a:pPr>
            <a:r>
              <a:rPr lang="en-GB" altLang="en-US" dirty="0"/>
              <a:t>Do everything reasonably possible to make services available to everyone, including those with disabilities.</a:t>
            </a:r>
          </a:p>
          <a:p>
            <a:pPr marL="273050" indent="-273050">
              <a:spcBef>
                <a:spcPts val="575"/>
              </a:spcBef>
              <a:buFont typeface="Wingdings 2" panose="05020102010507070707" pitchFamily="18" charset="2"/>
              <a:buChar char=""/>
              <a:defRPr/>
            </a:pPr>
            <a:endParaRPr lang="en-GB" altLang="en-US" dirty="0"/>
          </a:p>
          <a:p>
            <a:pPr marL="0" indent="0" algn="ctr">
              <a:spcBef>
                <a:spcPts val="575"/>
              </a:spcBef>
              <a:buNone/>
              <a:defRPr/>
            </a:pPr>
            <a:r>
              <a:rPr lang="en-GB" altLang="en-US" dirty="0">
                <a:solidFill>
                  <a:srgbClr val="FF0000"/>
                </a:solidFill>
              </a:rPr>
              <a:t>Under promise &amp; Over deliver!</a:t>
            </a:r>
          </a:p>
          <a:p>
            <a:pPr marL="273050" indent="-273050">
              <a:spcBef>
                <a:spcPts val="575"/>
              </a:spcBef>
              <a:buFont typeface="Wingdings 2" panose="05020102010507070707" pitchFamily="18" charset="2"/>
              <a:buChar char=""/>
              <a:defRPr/>
            </a:pPr>
            <a:endParaRPr lang="en-GB" altLang="en-US" dirty="0"/>
          </a:p>
        </p:txBody>
      </p:sp>
    </p:spTree>
    <p:extLst>
      <p:ext uri="{BB962C8B-B14F-4D97-AF65-F5344CB8AC3E}">
        <p14:creationId xmlns:p14="http://schemas.microsoft.com/office/powerpoint/2010/main" val="2489990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fade">
                                      <p:cBhvr>
                                        <p:cTn id="7" dur="1000"/>
                                        <p:tgtEl>
                                          <p:spTgt spid="44035">
                                            <p:txEl>
                                              <p:pRg st="0" end="0"/>
                                            </p:txEl>
                                          </p:spTgt>
                                        </p:tgtEl>
                                      </p:cBhvr>
                                    </p:animEffect>
                                    <p:anim calcmode="lin" valueType="num">
                                      <p:cBhvr>
                                        <p:cTn id="8" dur="10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403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4035">
                                            <p:txEl>
                                              <p:pRg st="1" end="1"/>
                                            </p:txEl>
                                          </p:spTgt>
                                        </p:tgtEl>
                                        <p:attrNameLst>
                                          <p:attrName>style.visibility</p:attrName>
                                        </p:attrNameLst>
                                      </p:cBhvr>
                                      <p:to>
                                        <p:strVal val="visible"/>
                                      </p:to>
                                    </p:set>
                                    <p:animEffect transition="in" filter="fade">
                                      <p:cBhvr>
                                        <p:cTn id="14" dur="1000"/>
                                        <p:tgtEl>
                                          <p:spTgt spid="44035">
                                            <p:txEl>
                                              <p:pRg st="1" end="1"/>
                                            </p:txEl>
                                          </p:spTgt>
                                        </p:tgtEl>
                                      </p:cBhvr>
                                    </p:animEffect>
                                    <p:anim calcmode="lin" valueType="num">
                                      <p:cBhvr>
                                        <p:cTn id="15" dur="1000" fill="hold"/>
                                        <p:tgtEl>
                                          <p:spTgt spid="4403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403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4035">
                                            <p:txEl>
                                              <p:pRg st="2" end="2"/>
                                            </p:txEl>
                                          </p:spTgt>
                                        </p:tgtEl>
                                        <p:attrNameLst>
                                          <p:attrName>style.visibility</p:attrName>
                                        </p:attrNameLst>
                                      </p:cBhvr>
                                      <p:to>
                                        <p:strVal val="visible"/>
                                      </p:to>
                                    </p:set>
                                    <p:animEffect transition="in" filter="fade">
                                      <p:cBhvr>
                                        <p:cTn id="21" dur="1000"/>
                                        <p:tgtEl>
                                          <p:spTgt spid="44035">
                                            <p:txEl>
                                              <p:pRg st="2" end="2"/>
                                            </p:txEl>
                                          </p:spTgt>
                                        </p:tgtEl>
                                      </p:cBhvr>
                                    </p:animEffect>
                                    <p:anim calcmode="lin" valueType="num">
                                      <p:cBhvr>
                                        <p:cTn id="22" dur="10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403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44035">
                                            <p:txEl>
                                              <p:pRg st="3" end="3"/>
                                            </p:txEl>
                                          </p:spTgt>
                                        </p:tgtEl>
                                        <p:attrNameLst>
                                          <p:attrName>style.visibility</p:attrName>
                                        </p:attrNameLst>
                                      </p:cBhvr>
                                      <p:to>
                                        <p:strVal val="visible"/>
                                      </p:to>
                                    </p:set>
                                    <p:animEffect transition="in" filter="fade">
                                      <p:cBhvr>
                                        <p:cTn id="28" dur="1000"/>
                                        <p:tgtEl>
                                          <p:spTgt spid="44035">
                                            <p:txEl>
                                              <p:pRg st="3" end="3"/>
                                            </p:txEl>
                                          </p:spTgt>
                                        </p:tgtEl>
                                      </p:cBhvr>
                                    </p:animEffect>
                                    <p:anim calcmode="lin" valueType="num">
                                      <p:cBhvr>
                                        <p:cTn id="29" dur="1000" fill="hold"/>
                                        <p:tgtEl>
                                          <p:spTgt spid="4403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403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nodeType="clickEffect">
                                  <p:stCondLst>
                                    <p:cond delay="0"/>
                                  </p:stCondLst>
                                  <p:childTnLst>
                                    <p:set>
                                      <p:cBhvr>
                                        <p:cTn id="34" dur="1" fill="hold">
                                          <p:stCondLst>
                                            <p:cond delay="0"/>
                                          </p:stCondLst>
                                        </p:cTn>
                                        <p:tgtEl>
                                          <p:spTgt spid="44035">
                                            <p:txEl>
                                              <p:pRg st="4" end="4"/>
                                            </p:txEl>
                                          </p:spTgt>
                                        </p:tgtEl>
                                        <p:attrNameLst>
                                          <p:attrName>style.visibility</p:attrName>
                                        </p:attrNameLst>
                                      </p:cBhvr>
                                      <p:to>
                                        <p:strVal val="visible"/>
                                      </p:to>
                                    </p:set>
                                    <p:animEffect transition="in" filter="fade">
                                      <p:cBhvr>
                                        <p:cTn id="35" dur="1000"/>
                                        <p:tgtEl>
                                          <p:spTgt spid="44035">
                                            <p:txEl>
                                              <p:pRg st="4" end="4"/>
                                            </p:txEl>
                                          </p:spTgt>
                                        </p:tgtEl>
                                      </p:cBhvr>
                                    </p:animEffect>
                                    <p:anim calcmode="lin" valueType="num">
                                      <p:cBhvr>
                                        <p:cTn id="36" dur="10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403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2" presetClass="entr" presetSubtype="0" fill="hold" nodeType="clickEffect">
                                  <p:stCondLst>
                                    <p:cond delay="0"/>
                                  </p:stCondLst>
                                  <p:childTnLst>
                                    <p:set>
                                      <p:cBhvr>
                                        <p:cTn id="41" dur="1" fill="hold">
                                          <p:stCondLst>
                                            <p:cond delay="0"/>
                                          </p:stCondLst>
                                        </p:cTn>
                                        <p:tgtEl>
                                          <p:spTgt spid="44035">
                                            <p:txEl>
                                              <p:pRg st="5" end="5"/>
                                            </p:txEl>
                                          </p:spTgt>
                                        </p:tgtEl>
                                        <p:attrNameLst>
                                          <p:attrName>style.visibility</p:attrName>
                                        </p:attrNameLst>
                                      </p:cBhvr>
                                      <p:to>
                                        <p:strVal val="visible"/>
                                      </p:to>
                                    </p:set>
                                    <p:animEffect transition="in" filter="fade">
                                      <p:cBhvr>
                                        <p:cTn id="42" dur="1000"/>
                                        <p:tgtEl>
                                          <p:spTgt spid="44035">
                                            <p:txEl>
                                              <p:pRg st="5" end="5"/>
                                            </p:txEl>
                                          </p:spTgt>
                                        </p:tgtEl>
                                      </p:cBhvr>
                                    </p:animEffect>
                                    <p:anim calcmode="lin" valueType="num">
                                      <p:cBhvr>
                                        <p:cTn id="43" dur="1000" fill="hold"/>
                                        <p:tgtEl>
                                          <p:spTgt spid="4403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403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6" presetClass="entr" presetSubtype="0" fill="hold" nodeType="clickEffect">
                                  <p:stCondLst>
                                    <p:cond delay="0"/>
                                  </p:stCondLst>
                                  <p:childTnLst>
                                    <p:set>
                                      <p:cBhvr>
                                        <p:cTn id="48" dur="1" fill="hold">
                                          <p:stCondLst>
                                            <p:cond delay="0"/>
                                          </p:stCondLst>
                                        </p:cTn>
                                        <p:tgtEl>
                                          <p:spTgt spid="44035">
                                            <p:txEl>
                                              <p:pRg st="7" end="7"/>
                                            </p:txEl>
                                          </p:spTgt>
                                        </p:tgtEl>
                                        <p:attrNameLst>
                                          <p:attrName>style.visibility</p:attrName>
                                        </p:attrNameLst>
                                      </p:cBhvr>
                                      <p:to>
                                        <p:strVal val="visible"/>
                                      </p:to>
                                    </p:set>
                                    <p:animEffect transition="in" filter="wipe(down)">
                                      <p:cBhvr>
                                        <p:cTn id="49" dur="580">
                                          <p:stCondLst>
                                            <p:cond delay="0"/>
                                          </p:stCondLst>
                                        </p:cTn>
                                        <p:tgtEl>
                                          <p:spTgt spid="44035">
                                            <p:txEl>
                                              <p:pRg st="7" end="7"/>
                                            </p:txEl>
                                          </p:spTgt>
                                        </p:tgtEl>
                                      </p:cBhvr>
                                    </p:animEffect>
                                    <p:anim calcmode="lin" valueType="num">
                                      <p:cBhvr>
                                        <p:cTn id="50" dur="1822" tmFilter="0,0; 0.14,0.36; 0.43,0.73; 0.71,0.91; 1.0,1.0">
                                          <p:stCondLst>
                                            <p:cond delay="0"/>
                                          </p:stCondLst>
                                        </p:cTn>
                                        <p:tgtEl>
                                          <p:spTgt spid="44035">
                                            <p:txEl>
                                              <p:pRg st="7" end="7"/>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44035">
                                            <p:txEl>
                                              <p:pRg st="7" end="7"/>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44035">
                                            <p:txEl>
                                              <p:pRg st="7" end="7"/>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44035">
                                            <p:txEl>
                                              <p:pRg st="7" end="7"/>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44035">
                                            <p:txEl>
                                              <p:pRg st="7" end="7"/>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44035">
                                            <p:txEl>
                                              <p:pRg st="7" end="7"/>
                                            </p:txEl>
                                          </p:spTgt>
                                        </p:tgtEl>
                                      </p:cBhvr>
                                      <p:to x="100000" y="60000"/>
                                    </p:animScale>
                                    <p:animScale>
                                      <p:cBhvr>
                                        <p:cTn id="56" dur="166" decel="50000">
                                          <p:stCondLst>
                                            <p:cond delay="676"/>
                                          </p:stCondLst>
                                        </p:cTn>
                                        <p:tgtEl>
                                          <p:spTgt spid="44035">
                                            <p:txEl>
                                              <p:pRg st="7" end="7"/>
                                            </p:txEl>
                                          </p:spTgt>
                                        </p:tgtEl>
                                      </p:cBhvr>
                                      <p:to x="100000" y="100000"/>
                                    </p:animScale>
                                    <p:animScale>
                                      <p:cBhvr>
                                        <p:cTn id="57" dur="26">
                                          <p:stCondLst>
                                            <p:cond delay="1312"/>
                                          </p:stCondLst>
                                        </p:cTn>
                                        <p:tgtEl>
                                          <p:spTgt spid="44035">
                                            <p:txEl>
                                              <p:pRg st="7" end="7"/>
                                            </p:txEl>
                                          </p:spTgt>
                                        </p:tgtEl>
                                      </p:cBhvr>
                                      <p:to x="100000" y="80000"/>
                                    </p:animScale>
                                    <p:animScale>
                                      <p:cBhvr>
                                        <p:cTn id="58" dur="166" decel="50000">
                                          <p:stCondLst>
                                            <p:cond delay="1338"/>
                                          </p:stCondLst>
                                        </p:cTn>
                                        <p:tgtEl>
                                          <p:spTgt spid="44035">
                                            <p:txEl>
                                              <p:pRg st="7" end="7"/>
                                            </p:txEl>
                                          </p:spTgt>
                                        </p:tgtEl>
                                      </p:cBhvr>
                                      <p:to x="100000" y="100000"/>
                                    </p:animScale>
                                    <p:animScale>
                                      <p:cBhvr>
                                        <p:cTn id="59" dur="26">
                                          <p:stCondLst>
                                            <p:cond delay="1642"/>
                                          </p:stCondLst>
                                        </p:cTn>
                                        <p:tgtEl>
                                          <p:spTgt spid="44035">
                                            <p:txEl>
                                              <p:pRg st="7" end="7"/>
                                            </p:txEl>
                                          </p:spTgt>
                                        </p:tgtEl>
                                      </p:cBhvr>
                                      <p:to x="100000" y="90000"/>
                                    </p:animScale>
                                    <p:animScale>
                                      <p:cBhvr>
                                        <p:cTn id="60" dur="166" decel="50000">
                                          <p:stCondLst>
                                            <p:cond delay="1668"/>
                                          </p:stCondLst>
                                        </p:cTn>
                                        <p:tgtEl>
                                          <p:spTgt spid="44035">
                                            <p:txEl>
                                              <p:pRg st="7" end="7"/>
                                            </p:txEl>
                                          </p:spTgt>
                                        </p:tgtEl>
                                      </p:cBhvr>
                                      <p:to x="100000" y="100000"/>
                                    </p:animScale>
                                    <p:animScale>
                                      <p:cBhvr>
                                        <p:cTn id="61" dur="26">
                                          <p:stCondLst>
                                            <p:cond delay="1808"/>
                                          </p:stCondLst>
                                        </p:cTn>
                                        <p:tgtEl>
                                          <p:spTgt spid="44035">
                                            <p:txEl>
                                              <p:pRg st="7" end="7"/>
                                            </p:txEl>
                                          </p:spTgt>
                                        </p:tgtEl>
                                      </p:cBhvr>
                                      <p:to x="100000" y="95000"/>
                                    </p:animScale>
                                    <p:animScale>
                                      <p:cBhvr>
                                        <p:cTn id="62" dur="166" decel="50000">
                                          <p:stCondLst>
                                            <p:cond delay="1834"/>
                                          </p:stCondLst>
                                        </p:cTn>
                                        <p:tgtEl>
                                          <p:spTgt spid="44035">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2050B30-0397-4834-8183-019B6BAB813D}"/>
              </a:ext>
            </a:extLst>
          </p:cNvPr>
          <p:cNvSpPr>
            <a:spLocks noGrp="1" noChangeArrowheads="1"/>
          </p:cNvSpPr>
          <p:nvPr>
            <p:ph type="title"/>
          </p:nvPr>
        </p:nvSpPr>
        <p:spPr/>
        <p:txBody>
          <a:bodyPr/>
          <a:lstStyle/>
          <a:p>
            <a:pPr eaLnBrk="1" hangingPunct="1"/>
            <a:r>
              <a:rPr lang="en-GB" altLang="en-US"/>
              <a:t>The Challenge of the Public Interest</a:t>
            </a:r>
          </a:p>
        </p:txBody>
      </p:sp>
      <p:sp>
        <p:nvSpPr>
          <p:cNvPr id="45059" name="Content Placeholder 2">
            <a:extLst>
              <a:ext uri="{FF2B5EF4-FFF2-40B4-BE49-F238E27FC236}">
                <a16:creationId xmlns:a16="http://schemas.microsoft.com/office/drawing/2014/main" id="{BA6DD109-0314-4E1F-B02B-6B1CD5D31553}"/>
              </a:ext>
            </a:extLst>
          </p:cNvPr>
          <p:cNvSpPr>
            <a:spLocks noGrp="1" noChangeArrowheads="1"/>
          </p:cNvSpPr>
          <p:nvPr>
            <p:ph idx="1"/>
          </p:nvPr>
        </p:nvSpPr>
        <p:spPr>
          <a:xfrm>
            <a:off x="1992313" y="1930400"/>
            <a:ext cx="6348412" cy="3881438"/>
          </a:xfrm>
        </p:spPr>
        <p:txBody>
          <a:bodyPr>
            <a:normAutofit lnSpcReduction="10000"/>
          </a:bodyPr>
          <a:lstStyle/>
          <a:p>
            <a:pPr eaLnBrk="1" hangingPunct="1">
              <a:defRPr/>
            </a:pPr>
            <a:endParaRPr lang="en-GB" altLang="en-US" dirty="0"/>
          </a:p>
          <a:p>
            <a:pPr eaLnBrk="1" hangingPunct="1">
              <a:defRPr/>
            </a:pPr>
            <a:r>
              <a:rPr lang="en-GB" altLang="en-US" dirty="0"/>
              <a:t>Does the organisation clearly serve the public interest?</a:t>
            </a:r>
          </a:p>
          <a:p>
            <a:pPr eaLnBrk="1" hangingPunct="1">
              <a:defRPr/>
            </a:pPr>
            <a:r>
              <a:rPr lang="en-GB" altLang="en-US" dirty="0"/>
              <a:t>Designing services to meet the national interest as opposed to sectional, regional, staff, or staff interests is a major strategic challenge,</a:t>
            </a:r>
          </a:p>
          <a:p>
            <a:pPr eaLnBrk="1" hangingPunct="1">
              <a:defRPr/>
            </a:pPr>
            <a:r>
              <a:rPr lang="en-GB" altLang="en-US" dirty="0"/>
              <a:t>One useful technique is to prepare a list of an organisations community service obligations with identification of costs and beneficiaries. </a:t>
            </a:r>
          </a:p>
          <a:p>
            <a:pPr eaLnBrk="1" hangingPunct="1">
              <a:defRPr/>
            </a:pPr>
            <a:endParaRPr lang="en-GB" altLang="en-US" dirty="0"/>
          </a:p>
          <a:p>
            <a:pPr marL="0" indent="0" algn="ctr">
              <a:buNone/>
              <a:defRPr/>
            </a:pPr>
            <a:r>
              <a:rPr lang="en-GB" altLang="en-US" dirty="0">
                <a:solidFill>
                  <a:srgbClr val="FF0000"/>
                </a:solidFill>
              </a:rPr>
              <a:t>It is important to remember that your purpose is to serve the public!</a:t>
            </a:r>
          </a:p>
        </p:txBody>
      </p:sp>
    </p:spTree>
    <p:extLst>
      <p:ext uri="{BB962C8B-B14F-4D97-AF65-F5344CB8AC3E}">
        <p14:creationId xmlns:p14="http://schemas.microsoft.com/office/powerpoint/2010/main" val="1359648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5059">
                                            <p:txEl>
                                              <p:pRg st="1" end="1"/>
                                            </p:txEl>
                                          </p:spTgt>
                                        </p:tgtEl>
                                        <p:attrNameLst>
                                          <p:attrName>style.visibility</p:attrName>
                                        </p:attrNameLst>
                                      </p:cBhvr>
                                      <p:to>
                                        <p:strVal val="visible"/>
                                      </p:to>
                                    </p:set>
                                    <p:animEffect transition="in" filter="fade">
                                      <p:cBhvr>
                                        <p:cTn id="7" dur="1000"/>
                                        <p:tgtEl>
                                          <p:spTgt spid="45059">
                                            <p:txEl>
                                              <p:pRg st="1" end="1"/>
                                            </p:txEl>
                                          </p:spTgt>
                                        </p:tgtEl>
                                      </p:cBhvr>
                                    </p:animEffect>
                                    <p:anim calcmode="lin" valueType="num">
                                      <p:cBhvr>
                                        <p:cTn id="8" dur="1000" fill="hold"/>
                                        <p:tgtEl>
                                          <p:spTgt spid="4505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50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5059">
                                            <p:txEl>
                                              <p:pRg st="2" end="2"/>
                                            </p:txEl>
                                          </p:spTgt>
                                        </p:tgtEl>
                                        <p:attrNameLst>
                                          <p:attrName>style.visibility</p:attrName>
                                        </p:attrNameLst>
                                      </p:cBhvr>
                                      <p:to>
                                        <p:strVal val="visible"/>
                                      </p:to>
                                    </p:set>
                                    <p:animEffect transition="in" filter="fade">
                                      <p:cBhvr>
                                        <p:cTn id="14" dur="1000"/>
                                        <p:tgtEl>
                                          <p:spTgt spid="45059">
                                            <p:txEl>
                                              <p:pRg st="2" end="2"/>
                                            </p:txEl>
                                          </p:spTgt>
                                        </p:tgtEl>
                                      </p:cBhvr>
                                    </p:animEffect>
                                    <p:anim calcmode="lin" valueType="num">
                                      <p:cBhvr>
                                        <p:cTn id="15" dur="1000" fill="hold"/>
                                        <p:tgtEl>
                                          <p:spTgt spid="4505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50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5059">
                                            <p:txEl>
                                              <p:pRg st="3" end="3"/>
                                            </p:txEl>
                                          </p:spTgt>
                                        </p:tgtEl>
                                        <p:attrNameLst>
                                          <p:attrName>style.visibility</p:attrName>
                                        </p:attrNameLst>
                                      </p:cBhvr>
                                      <p:to>
                                        <p:strVal val="visible"/>
                                      </p:to>
                                    </p:set>
                                    <p:animEffect transition="in" filter="fade">
                                      <p:cBhvr>
                                        <p:cTn id="21" dur="1000"/>
                                        <p:tgtEl>
                                          <p:spTgt spid="45059">
                                            <p:txEl>
                                              <p:pRg st="3" end="3"/>
                                            </p:txEl>
                                          </p:spTgt>
                                        </p:tgtEl>
                                      </p:cBhvr>
                                    </p:animEffect>
                                    <p:anim calcmode="lin" valueType="num">
                                      <p:cBhvr>
                                        <p:cTn id="22" dur="1000" fill="hold"/>
                                        <p:tgtEl>
                                          <p:spTgt spid="4505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505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6" presetClass="entr" presetSubtype="0" fill="hold" nodeType="clickEffect">
                                  <p:stCondLst>
                                    <p:cond delay="0"/>
                                  </p:stCondLst>
                                  <p:childTnLst>
                                    <p:set>
                                      <p:cBhvr>
                                        <p:cTn id="27" dur="1" fill="hold">
                                          <p:stCondLst>
                                            <p:cond delay="0"/>
                                          </p:stCondLst>
                                        </p:cTn>
                                        <p:tgtEl>
                                          <p:spTgt spid="45059">
                                            <p:txEl>
                                              <p:pRg st="5" end="5"/>
                                            </p:txEl>
                                          </p:spTgt>
                                        </p:tgtEl>
                                        <p:attrNameLst>
                                          <p:attrName>style.visibility</p:attrName>
                                        </p:attrNameLst>
                                      </p:cBhvr>
                                      <p:to>
                                        <p:strVal val="visible"/>
                                      </p:to>
                                    </p:set>
                                    <p:animEffect transition="in" filter="wipe(down)">
                                      <p:cBhvr>
                                        <p:cTn id="28" dur="580">
                                          <p:stCondLst>
                                            <p:cond delay="0"/>
                                          </p:stCondLst>
                                        </p:cTn>
                                        <p:tgtEl>
                                          <p:spTgt spid="45059">
                                            <p:txEl>
                                              <p:pRg st="5" end="5"/>
                                            </p:txEl>
                                          </p:spTgt>
                                        </p:tgtEl>
                                      </p:cBhvr>
                                    </p:animEffect>
                                    <p:anim calcmode="lin" valueType="num">
                                      <p:cBhvr>
                                        <p:cTn id="29" dur="1822" tmFilter="0,0; 0.14,0.36; 0.43,0.73; 0.71,0.91; 1.0,1.0">
                                          <p:stCondLst>
                                            <p:cond delay="0"/>
                                          </p:stCondLst>
                                        </p:cTn>
                                        <p:tgtEl>
                                          <p:spTgt spid="45059">
                                            <p:txEl>
                                              <p:pRg st="5" end="5"/>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45059">
                                            <p:txEl>
                                              <p:pRg st="5" end="5"/>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45059">
                                            <p:txEl>
                                              <p:pRg st="5" end="5"/>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45059">
                                            <p:txEl>
                                              <p:pRg st="5" end="5"/>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45059">
                                            <p:txEl>
                                              <p:pRg st="5" end="5"/>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45059">
                                            <p:txEl>
                                              <p:pRg st="5" end="5"/>
                                            </p:txEl>
                                          </p:spTgt>
                                        </p:tgtEl>
                                      </p:cBhvr>
                                      <p:to x="100000" y="60000"/>
                                    </p:animScale>
                                    <p:animScale>
                                      <p:cBhvr>
                                        <p:cTn id="35" dur="166" decel="50000">
                                          <p:stCondLst>
                                            <p:cond delay="676"/>
                                          </p:stCondLst>
                                        </p:cTn>
                                        <p:tgtEl>
                                          <p:spTgt spid="45059">
                                            <p:txEl>
                                              <p:pRg st="5" end="5"/>
                                            </p:txEl>
                                          </p:spTgt>
                                        </p:tgtEl>
                                      </p:cBhvr>
                                      <p:to x="100000" y="100000"/>
                                    </p:animScale>
                                    <p:animScale>
                                      <p:cBhvr>
                                        <p:cTn id="36" dur="26">
                                          <p:stCondLst>
                                            <p:cond delay="1312"/>
                                          </p:stCondLst>
                                        </p:cTn>
                                        <p:tgtEl>
                                          <p:spTgt spid="45059">
                                            <p:txEl>
                                              <p:pRg st="5" end="5"/>
                                            </p:txEl>
                                          </p:spTgt>
                                        </p:tgtEl>
                                      </p:cBhvr>
                                      <p:to x="100000" y="80000"/>
                                    </p:animScale>
                                    <p:animScale>
                                      <p:cBhvr>
                                        <p:cTn id="37" dur="166" decel="50000">
                                          <p:stCondLst>
                                            <p:cond delay="1338"/>
                                          </p:stCondLst>
                                        </p:cTn>
                                        <p:tgtEl>
                                          <p:spTgt spid="45059">
                                            <p:txEl>
                                              <p:pRg st="5" end="5"/>
                                            </p:txEl>
                                          </p:spTgt>
                                        </p:tgtEl>
                                      </p:cBhvr>
                                      <p:to x="100000" y="100000"/>
                                    </p:animScale>
                                    <p:animScale>
                                      <p:cBhvr>
                                        <p:cTn id="38" dur="26">
                                          <p:stCondLst>
                                            <p:cond delay="1642"/>
                                          </p:stCondLst>
                                        </p:cTn>
                                        <p:tgtEl>
                                          <p:spTgt spid="45059">
                                            <p:txEl>
                                              <p:pRg st="5" end="5"/>
                                            </p:txEl>
                                          </p:spTgt>
                                        </p:tgtEl>
                                      </p:cBhvr>
                                      <p:to x="100000" y="90000"/>
                                    </p:animScale>
                                    <p:animScale>
                                      <p:cBhvr>
                                        <p:cTn id="39" dur="166" decel="50000">
                                          <p:stCondLst>
                                            <p:cond delay="1668"/>
                                          </p:stCondLst>
                                        </p:cTn>
                                        <p:tgtEl>
                                          <p:spTgt spid="45059">
                                            <p:txEl>
                                              <p:pRg st="5" end="5"/>
                                            </p:txEl>
                                          </p:spTgt>
                                        </p:tgtEl>
                                      </p:cBhvr>
                                      <p:to x="100000" y="100000"/>
                                    </p:animScale>
                                    <p:animScale>
                                      <p:cBhvr>
                                        <p:cTn id="40" dur="26">
                                          <p:stCondLst>
                                            <p:cond delay="1808"/>
                                          </p:stCondLst>
                                        </p:cTn>
                                        <p:tgtEl>
                                          <p:spTgt spid="45059">
                                            <p:txEl>
                                              <p:pRg st="5" end="5"/>
                                            </p:txEl>
                                          </p:spTgt>
                                        </p:tgtEl>
                                      </p:cBhvr>
                                      <p:to x="100000" y="95000"/>
                                    </p:animScale>
                                    <p:animScale>
                                      <p:cBhvr>
                                        <p:cTn id="41" dur="166" decel="50000">
                                          <p:stCondLst>
                                            <p:cond delay="1834"/>
                                          </p:stCondLst>
                                        </p:cTn>
                                        <p:tgtEl>
                                          <p:spTgt spid="45059">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192CAD01-2736-4D6E-95AA-3A5B80DED7AD}"/>
              </a:ext>
            </a:extLst>
          </p:cNvPr>
          <p:cNvSpPr>
            <a:spLocks noGrp="1" noChangeArrowheads="1"/>
          </p:cNvSpPr>
          <p:nvPr>
            <p:ph type="title"/>
          </p:nvPr>
        </p:nvSpPr>
        <p:spPr/>
        <p:txBody>
          <a:bodyPr/>
          <a:lstStyle/>
          <a:p>
            <a:pPr eaLnBrk="1" hangingPunct="1"/>
            <a:r>
              <a:rPr lang="en-GB" altLang="en-US"/>
              <a:t>Performance Management</a:t>
            </a:r>
          </a:p>
        </p:txBody>
      </p:sp>
      <p:sp>
        <p:nvSpPr>
          <p:cNvPr id="46083" name="Content Placeholder 2">
            <a:extLst>
              <a:ext uri="{FF2B5EF4-FFF2-40B4-BE49-F238E27FC236}">
                <a16:creationId xmlns:a16="http://schemas.microsoft.com/office/drawing/2014/main" id="{5692409B-FE84-4C43-9236-4CD7DB8AF3FB}"/>
              </a:ext>
            </a:extLst>
          </p:cNvPr>
          <p:cNvSpPr>
            <a:spLocks noGrp="1" noChangeArrowheads="1"/>
          </p:cNvSpPr>
          <p:nvPr>
            <p:ph idx="1"/>
          </p:nvPr>
        </p:nvSpPr>
        <p:spPr>
          <a:xfrm>
            <a:off x="2133601" y="1484313"/>
            <a:ext cx="6348413" cy="4557712"/>
          </a:xfrm>
        </p:spPr>
        <p:txBody>
          <a:bodyPr/>
          <a:lstStyle/>
          <a:p>
            <a:pPr eaLnBrk="1" hangingPunct="1">
              <a:defRPr/>
            </a:pPr>
            <a:endParaRPr lang="en-GB" altLang="en-US" dirty="0"/>
          </a:p>
          <a:p>
            <a:pPr eaLnBrk="1" hangingPunct="1">
              <a:defRPr/>
            </a:pPr>
            <a:r>
              <a:rPr lang="en-GB" altLang="en-US" dirty="0"/>
              <a:t>The specification of clear and measurable organisational objectives,</a:t>
            </a:r>
          </a:p>
          <a:p>
            <a:pPr eaLnBrk="1" hangingPunct="1">
              <a:defRPr/>
            </a:pPr>
            <a:r>
              <a:rPr lang="en-GB" altLang="en-US" dirty="0"/>
              <a:t>The systematic use of performance indicators to assess organisational output,</a:t>
            </a:r>
          </a:p>
          <a:p>
            <a:pPr eaLnBrk="1" hangingPunct="1">
              <a:defRPr/>
            </a:pPr>
            <a:r>
              <a:rPr lang="en-GB" altLang="en-US" dirty="0"/>
              <a:t>The application of performance appraisal of individual employees to reward exceptional personal efforts toward organisational objectives.</a:t>
            </a:r>
          </a:p>
          <a:p>
            <a:pPr eaLnBrk="1" hangingPunct="1">
              <a:defRPr/>
            </a:pPr>
            <a:endParaRPr lang="en-GB" altLang="en-US" dirty="0"/>
          </a:p>
          <a:p>
            <a:pPr marL="0" indent="0" algn="ctr">
              <a:buNone/>
              <a:defRPr/>
            </a:pPr>
            <a:r>
              <a:rPr lang="en-GB" altLang="en-US" dirty="0">
                <a:solidFill>
                  <a:srgbClr val="FF0000"/>
                </a:solidFill>
              </a:rPr>
              <a:t>Important in assessing whether strategy is working</a:t>
            </a:r>
          </a:p>
          <a:p>
            <a:pPr eaLnBrk="1" hangingPunct="1">
              <a:defRPr/>
            </a:pPr>
            <a:endParaRPr lang="en-GB" altLang="en-US" dirty="0"/>
          </a:p>
        </p:txBody>
      </p:sp>
    </p:spTree>
    <p:extLst>
      <p:ext uri="{BB962C8B-B14F-4D97-AF65-F5344CB8AC3E}">
        <p14:creationId xmlns:p14="http://schemas.microsoft.com/office/powerpoint/2010/main" val="342691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6083">
                                            <p:txEl>
                                              <p:pRg st="1" end="1"/>
                                            </p:txEl>
                                          </p:spTgt>
                                        </p:tgtEl>
                                        <p:attrNameLst>
                                          <p:attrName>style.visibility</p:attrName>
                                        </p:attrNameLst>
                                      </p:cBhvr>
                                      <p:to>
                                        <p:strVal val="visible"/>
                                      </p:to>
                                    </p:set>
                                    <p:animEffect transition="in" filter="fade">
                                      <p:cBhvr>
                                        <p:cTn id="7" dur="1000"/>
                                        <p:tgtEl>
                                          <p:spTgt spid="46083">
                                            <p:txEl>
                                              <p:pRg st="1" end="1"/>
                                            </p:txEl>
                                          </p:spTgt>
                                        </p:tgtEl>
                                      </p:cBhvr>
                                    </p:animEffect>
                                    <p:anim calcmode="lin" valueType="num">
                                      <p:cBhvr>
                                        <p:cTn id="8" dur="1000" fill="hold"/>
                                        <p:tgtEl>
                                          <p:spTgt spid="4608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608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6083">
                                            <p:txEl>
                                              <p:pRg st="2" end="2"/>
                                            </p:txEl>
                                          </p:spTgt>
                                        </p:tgtEl>
                                        <p:attrNameLst>
                                          <p:attrName>style.visibility</p:attrName>
                                        </p:attrNameLst>
                                      </p:cBhvr>
                                      <p:to>
                                        <p:strVal val="visible"/>
                                      </p:to>
                                    </p:set>
                                    <p:animEffect transition="in" filter="fade">
                                      <p:cBhvr>
                                        <p:cTn id="14" dur="1000"/>
                                        <p:tgtEl>
                                          <p:spTgt spid="46083">
                                            <p:txEl>
                                              <p:pRg st="2" end="2"/>
                                            </p:txEl>
                                          </p:spTgt>
                                        </p:tgtEl>
                                      </p:cBhvr>
                                    </p:animEffect>
                                    <p:anim calcmode="lin" valueType="num">
                                      <p:cBhvr>
                                        <p:cTn id="15" dur="1000" fill="hold"/>
                                        <p:tgtEl>
                                          <p:spTgt spid="4608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608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6083">
                                            <p:txEl>
                                              <p:pRg st="3" end="3"/>
                                            </p:txEl>
                                          </p:spTgt>
                                        </p:tgtEl>
                                        <p:attrNameLst>
                                          <p:attrName>style.visibility</p:attrName>
                                        </p:attrNameLst>
                                      </p:cBhvr>
                                      <p:to>
                                        <p:strVal val="visible"/>
                                      </p:to>
                                    </p:set>
                                    <p:animEffect transition="in" filter="fade">
                                      <p:cBhvr>
                                        <p:cTn id="21" dur="1000"/>
                                        <p:tgtEl>
                                          <p:spTgt spid="46083">
                                            <p:txEl>
                                              <p:pRg st="3" end="3"/>
                                            </p:txEl>
                                          </p:spTgt>
                                        </p:tgtEl>
                                      </p:cBhvr>
                                    </p:animEffect>
                                    <p:anim calcmode="lin" valueType="num">
                                      <p:cBhvr>
                                        <p:cTn id="22" dur="1000" fill="hold"/>
                                        <p:tgtEl>
                                          <p:spTgt spid="4608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608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6" presetClass="entr" presetSubtype="0" fill="hold" nodeType="clickEffect">
                                  <p:stCondLst>
                                    <p:cond delay="0"/>
                                  </p:stCondLst>
                                  <p:childTnLst>
                                    <p:set>
                                      <p:cBhvr>
                                        <p:cTn id="27" dur="1" fill="hold">
                                          <p:stCondLst>
                                            <p:cond delay="0"/>
                                          </p:stCondLst>
                                        </p:cTn>
                                        <p:tgtEl>
                                          <p:spTgt spid="46083">
                                            <p:txEl>
                                              <p:pRg st="5" end="5"/>
                                            </p:txEl>
                                          </p:spTgt>
                                        </p:tgtEl>
                                        <p:attrNameLst>
                                          <p:attrName>style.visibility</p:attrName>
                                        </p:attrNameLst>
                                      </p:cBhvr>
                                      <p:to>
                                        <p:strVal val="visible"/>
                                      </p:to>
                                    </p:set>
                                    <p:animEffect transition="in" filter="wipe(down)">
                                      <p:cBhvr>
                                        <p:cTn id="28" dur="580">
                                          <p:stCondLst>
                                            <p:cond delay="0"/>
                                          </p:stCondLst>
                                        </p:cTn>
                                        <p:tgtEl>
                                          <p:spTgt spid="46083">
                                            <p:txEl>
                                              <p:pRg st="5" end="5"/>
                                            </p:txEl>
                                          </p:spTgt>
                                        </p:tgtEl>
                                      </p:cBhvr>
                                    </p:animEffect>
                                    <p:anim calcmode="lin" valueType="num">
                                      <p:cBhvr>
                                        <p:cTn id="29" dur="1822" tmFilter="0,0; 0.14,0.36; 0.43,0.73; 0.71,0.91; 1.0,1.0">
                                          <p:stCondLst>
                                            <p:cond delay="0"/>
                                          </p:stCondLst>
                                        </p:cTn>
                                        <p:tgtEl>
                                          <p:spTgt spid="46083">
                                            <p:txEl>
                                              <p:pRg st="5" end="5"/>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46083">
                                            <p:txEl>
                                              <p:pRg st="5" end="5"/>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46083">
                                            <p:txEl>
                                              <p:pRg st="5" end="5"/>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46083">
                                            <p:txEl>
                                              <p:pRg st="5" end="5"/>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46083">
                                            <p:txEl>
                                              <p:pRg st="5" end="5"/>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46083">
                                            <p:txEl>
                                              <p:pRg st="5" end="5"/>
                                            </p:txEl>
                                          </p:spTgt>
                                        </p:tgtEl>
                                      </p:cBhvr>
                                      <p:to x="100000" y="60000"/>
                                    </p:animScale>
                                    <p:animScale>
                                      <p:cBhvr>
                                        <p:cTn id="35" dur="166" decel="50000">
                                          <p:stCondLst>
                                            <p:cond delay="676"/>
                                          </p:stCondLst>
                                        </p:cTn>
                                        <p:tgtEl>
                                          <p:spTgt spid="46083">
                                            <p:txEl>
                                              <p:pRg st="5" end="5"/>
                                            </p:txEl>
                                          </p:spTgt>
                                        </p:tgtEl>
                                      </p:cBhvr>
                                      <p:to x="100000" y="100000"/>
                                    </p:animScale>
                                    <p:animScale>
                                      <p:cBhvr>
                                        <p:cTn id="36" dur="26">
                                          <p:stCondLst>
                                            <p:cond delay="1312"/>
                                          </p:stCondLst>
                                        </p:cTn>
                                        <p:tgtEl>
                                          <p:spTgt spid="46083">
                                            <p:txEl>
                                              <p:pRg st="5" end="5"/>
                                            </p:txEl>
                                          </p:spTgt>
                                        </p:tgtEl>
                                      </p:cBhvr>
                                      <p:to x="100000" y="80000"/>
                                    </p:animScale>
                                    <p:animScale>
                                      <p:cBhvr>
                                        <p:cTn id="37" dur="166" decel="50000">
                                          <p:stCondLst>
                                            <p:cond delay="1338"/>
                                          </p:stCondLst>
                                        </p:cTn>
                                        <p:tgtEl>
                                          <p:spTgt spid="46083">
                                            <p:txEl>
                                              <p:pRg st="5" end="5"/>
                                            </p:txEl>
                                          </p:spTgt>
                                        </p:tgtEl>
                                      </p:cBhvr>
                                      <p:to x="100000" y="100000"/>
                                    </p:animScale>
                                    <p:animScale>
                                      <p:cBhvr>
                                        <p:cTn id="38" dur="26">
                                          <p:stCondLst>
                                            <p:cond delay="1642"/>
                                          </p:stCondLst>
                                        </p:cTn>
                                        <p:tgtEl>
                                          <p:spTgt spid="46083">
                                            <p:txEl>
                                              <p:pRg st="5" end="5"/>
                                            </p:txEl>
                                          </p:spTgt>
                                        </p:tgtEl>
                                      </p:cBhvr>
                                      <p:to x="100000" y="90000"/>
                                    </p:animScale>
                                    <p:animScale>
                                      <p:cBhvr>
                                        <p:cTn id="39" dur="166" decel="50000">
                                          <p:stCondLst>
                                            <p:cond delay="1668"/>
                                          </p:stCondLst>
                                        </p:cTn>
                                        <p:tgtEl>
                                          <p:spTgt spid="46083">
                                            <p:txEl>
                                              <p:pRg st="5" end="5"/>
                                            </p:txEl>
                                          </p:spTgt>
                                        </p:tgtEl>
                                      </p:cBhvr>
                                      <p:to x="100000" y="100000"/>
                                    </p:animScale>
                                    <p:animScale>
                                      <p:cBhvr>
                                        <p:cTn id="40" dur="26">
                                          <p:stCondLst>
                                            <p:cond delay="1808"/>
                                          </p:stCondLst>
                                        </p:cTn>
                                        <p:tgtEl>
                                          <p:spTgt spid="46083">
                                            <p:txEl>
                                              <p:pRg st="5" end="5"/>
                                            </p:txEl>
                                          </p:spTgt>
                                        </p:tgtEl>
                                      </p:cBhvr>
                                      <p:to x="100000" y="95000"/>
                                    </p:animScale>
                                    <p:animScale>
                                      <p:cBhvr>
                                        <p:cTn id="41" dur="166" decel="50000">
                                          <p:stCondLst>
                                            <p:cond delay="1834"/>
                                          </p:stCondLst>
                                        </p:cTn>
                                        <p:tgtEl>
                                          <p:spTgt spid="4608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37148007-E3E3-4DD9-9AC6-CE815D51DEC9}"/>
              </a:ext>
            </a:extLst>
          </p:cNvPr>
          <p:cNvSpPr>
            <a:spLocks noGrp="1" noChangeArrowheads="1"/>
          </p:cNvSpPr>
          <p:nvPr>
            <p:ph type="title"/>
          </p:nvPr>
        </p:nvSpPr>
        <p:spPr/>
        <p:txBody>
          <a:bodyPr/>
          <a:lstStyle/>
          <a:p>
            <a:pPr eaLnBrk="1" hangingPunct="1"/>
            <a:r>
              <a:rPr lang="en-GB" altLang="en-US"/>
              <a:t>The Challenge of Performance &amp; Service</a:t>
            </a:r>
          </a:p>
        </p:txBody>
      </p:sp>
      <p:sp>
        <p:nvSpPr>
          <p:cNvPr id="47107" name="Content Placeholder 2">
            <a:extLst>
              <a:ext uri="{FF2B5EF4-FFF2-40B4-BE49-F238E27FC236}">
                <a16:creationId xmlns:a16="http://schemas.microsoft.com/office/drawing/2014/main" id="{C86D8838-AC81-49B1-BB21-9A71665CDA5A}"/>
              </a:ext>
            </a:extLst>
          </p:cNvPr>
          <p:cNvSpPr>
            <a:spLocks noGrp="1" noChangeArrowheads="1"/>
          </p:cNvSpPr>
          <p:nvPr>
            <p:ph idx="1"/>
          </p:nvPr>
        </p:nvSpPr>
        <p:spPr/>
        <p:txBody>
          <a:bodyPr/>
          <a:lstStyle/>
          <a:p>
            <a:pPr eaLnBrk="1" hangingPunct="1"/>
            <a:endParaRPr lang="en-GB" altLang="en-US"/>
          </a:p>
          <a:p>
            <a:pPr eaLnBrk="1" hangingPunct="1"/>
            <a:r>
              <a:rPr lang="en-GB" altLang="en-US"/>
              <a:t>The use of performance incentives to reward exceptional personal efforts toward organisational goals,</a:t>
            </a:r>
          </a:p>
          <a:p>
            <a:pPr eaLnBrk="1" hangingPunct="1"/>
            <a:r>
              <a:rPr lang="en-GB" altLang="en-US"/>
              <a:t>The linking of human and financial resource allocation to an annual management or budget cycle,</a:t>
            </a:r>
          </a:p>
          <a:p>
            <a:pPr eaLnBrk="1" hangingPunct="1"/>
            <a:r>
              <a:rPr lang="en-GB" altLang="en-US"/>
              <a:t>Regular review at the end of each planning cycle of the extent to which goals have been achieved and the reasons for performance that is better or worse than planned.</a:t>
            </a:r>
          </a:p>
        </p:txBody>
      </p:sp>
    </p:spTree>
    <p:extLst>
      <p:ext uri="{BB962C8B-B14F-4D97-AF65-F5344CB8AC3E}">
        <p14:creationId xmlns:p14="http://schemas.microsoft.com/office/powerpoint/2010/main" val="17294662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47107">
                                            <p:txEl>
                                              <p:pRg st="1" end="1"/>
                                            </p:txEl>
                                          </p:spTgt>
                                        </p:tgtEl>
                                        <p:attrNameLst>
                                          <p:attrName>style.visibility</p:attrName>
                                        </p:attrNameLst>
                                      </p:cBhvr>
                                      <p:to>
                                        <p:strVal val="visible"/>
                                      </p:to>
                                    </p:set>
                                    <p:animEffect transition="in" filter="fade">
                                      <p:cBhvr>
                                        <p:cTn id="7" dur="1000"/>
                                        <p:tgtEl>
                                          <p:spTgt spid="47107">
                                            <p:txEl>
                                              <p:pRg st="1" end="1"/>
                                            </p:txEl>
                                          </p:spTgt>
                                        </p:tgtEl>
                                      </p:cBhvr>
                                    </p:animEffect>
                                    <p:anim calcmode="lin" valueType="num">
                                      <p:cBhvr>
                                        <p:cTn id="8" dur="1000" fill="hold"/>
                                        <p:tgtEl>
                                          <p:spTgt spid="4710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71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47107">
                                            <p:txEl>
                                              <p:pRg st="2" end="2"/>
                                            </p:txEl>
                                          </p:spTgt>
                                        </p:tgtEl>
                                        <p:attrNameLst>
                                          <p:attrName>style.visibility</p:attrName>
                                        </p:attrNameLst>
                                      </p:cBhvr>
                                      <p:to>
                                        <p:strVal val="visible"/>
                                      </p:to>
                                    </p:set>
                                    <p:animEffect transition="in" filter="fade">
                                      <p:cBhvr>
                                        <p:cTn id="14" dur="1000"/>
                                        <p:tgtEl>
                                          <p:spTgt spid="47107">
                                            <p:txEl>
                                              <p:pRg st="2" end="2"/>
                                            </p:txEl>
                                          </p:spTgt>
                                        </p:tgtEl>
                                      </p:cBhvr>
                                    </p:animEffect>
                                    <p:anim calcmode="lin" valueType="num">
                                      <p:cBhvr>
                                        <p:cTn id="15" dur="1000" fill="hold"/>
                                        <p:tgtEl>
                                          <p:spTgt spid="4710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71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47107">
                                            <p:txEl>
                                              <p:pRg st="3" end="3"/>
                                            </p:txEl>
                                          </p:spTgt>
                                        </p:tgtEl>
                                        <p:attrNameLst>
                                          <p:attrName>style.visibility</p:attrName>
                                        </p:attrNameLst>
                                      </p:cBhvr>
                                      <p:to>
                                        <p:strVal val="visible"/>
                                      </p:to>
                                    </p:set>
                                    <p:animEffect transition="in" filter="fade">
                                      <p:cBhvr>
                                        <p:cTn id="21" dur="1000"/>
                                        <p:tgtEl>
                                          <p:spTgt spid="47107">
                                            <p:txEl>
                                              <p:pRg st="3" end="3"/>
                                            </p:txEl>
                                          </p:spTgt>
                                        </p:tgtEl>
                                      </p:cBhvr>
                                    </p:animEffect>
                                    <p:anim calcmode="lin" valueType="num">
                                      <p:cBhvr>
                                        <p:cTn id="22" dur="1000" fill="hold"/>
                                        <p:tgtEl>
                                          <p:spTgt spid="4710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710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381125"/>
          </a:xfrm>
        </p:spPr>
        <p:txBody>
          <a:bodyPr/>
          <a:lstStyle/>
          <a:p>
            <a:r>
              <a:rPr lang="en-GB" dirty="0"/>
              <a:t>New Public Management</a:t>
            </a:r>
          </a:p>
        </p:txBody>
      </p:sp>
      <p:sp>
        <p:nvSpPr>
          <p:cNvPr id="3" name="Subtitle 2"/>
          <p:cNvSpPr>
            <a:spLocks noGrp="1"/>
          </p:cNvSpPr>
          <p:nvPr>
            <p:ph type="subTitle" idx="1"/>
          </p:nvPr>
        </p:nvSpPr>
        <p:spPr/>
        <p:txBody>
          <a:bodyPr>
            <a:normAutofit lnSpcReduction="10000"/>
          </a:bodyPr>
          <a:lstStyle/>
          <a:p>
            <a:endParaRPr lang="en-GB" dirty="0"/>
          </a:p>
          <a:p>
            <a:endParaRPr lang="en-GB" dirty="0"/>
          </a:p>
          <a:p>
            <a:r>
              <a:rPr lang="en-GB" dirty="0"/>
              <a:t>Peter Doyle, M.A.</a:t>
            </a:r>
          </a:p>
        </p:txBody>
      </p:sp>
      <p:sp>
        <p:nvSpPr>
          <p:cNvPr id="4" name="Slide Number Placeholder 3"/>
          <p:cNvSpPr>
            <a:spLocks noGrp="1"/>
          </p:cNvSpPr>
          <p:nvPr>
            <p:ph type="sldNum" sz="quarter" idx="12"/>
          </p:nvPr>
        </p:nvSpPr>
        <p:spPr/>
        <p:txBody>
          <a:bodyPr/>
          <a:lstStyle/>
          <a:p>
            <a:fld id="{1A2359FC-DA20-48A9-8DC5-495430BF2113}" type="slidenum">
              <a:rPr lang="en-GB" smtClean="0"/>
              <a:t>9</a:t>
            </a:fld>
            <a:endParaRPr lang="en-GB"/>
          </a:p>
        </p:txBody>
      </p:sp>
    </p:spTree>
    <p:extLst>
      <p:ext uri="{BB962C8B-B14F-4D97-AF65-F5344CB8AC3E}">
        <p14:creationId xmlns:p14="http://schemas.microsoft.com/office/powerpoint/2010/main" val="1833917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a:xfrm>
            <a:off x="812799" y="1083212"/>
            <a:ext cx="8463619" cy="4958151"/>
          </a:xfrm>
        </p:spPr>
        <p:txBody>
          <a:bodyPr/>
          <a:lstStyle/>
          <a:p>
            <a:endParaRPr lang="en-GB" dirty="0"/>
          </a:p>
          <a:p>
            <a:endParaRPr lang="en-GB" dirty="0"/>
          </a:p>
          <a:p>
            <a:endParaRPr lang="en-GB" dirty="0"/>
          </a:p>
          <a:p>
            <a:r>
              <a:rPr lang="en-GB" sz="2800" dirty="0"/>
              <a:t>Introduced under the Premiership of Margaret Thatcher in 1980’s to make Public Services more ‘business-like’ and continued by the Conservative Government under John Major</a:t>
            </a:r>
          </a:p>
        </p:txBody>
      </p:sp>
      <p:sp>
        <p:nvSpPr>
          <p:cNvPr id="4" name="Slide Number Placeholder 3"/>
          <p:cNvSpPr>
            <a:spLocks noGrp="1"/>
          </p:cNvSpPr>
          <p:nvPr>
            <p:ph type="sldNum" sz="quarter" idx="12"/>
          </p:nvPr>
        </p:nvSpPr>
        <p:spPr/>
        <p:txBody>
          <a:bodyPr/>
          <a:lstStyle/>
          <a:p>
            <a:fld id="{1A2359FC-DA20-48A9-8DC5-495430BF2113}" type="slidenum">
              <a:rPr lang="en-GB" smtClean="0"/>
              <a:t>10</a:t>
            </a:fld>
            <a:endParaRPr lang="en-GB"/>
          </a:p>
        </p:txBody>
      </p:sp>
    </p:spTree>
    <p:extLst>
      <p:ext uri="{BB962C8B-B14F-4D97-AF65-F5344CB8AC3E}">
        <p14:creationId xmlns:p14="http://schemas.microsoft.com/office/powerpoint/2010/main" val="193259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NPM</a:t>
            </a:r>
          </a:p>
        </p:txBody>
      </p:sp>
      <p:sp>
        <p:nvSpPr>
          <p:cNvPr id="3" name="Content Placeholder 2"/>
          <p:cNvSpPr>
            <a:spLocks noGrp="1"/>
          </p:cNvSpPr>
          <p:nvPr>
            <p:ph idx="1"/>
          </p:nvPr>
        </p:nvSpPr>
        <p:spPr>
          <a:xfrm>
            <a:off x="812800" y="1344159"/>
            <a:ext cx="9437273" cy="5062330"/>
          </a:xfrm>
        </p:spPr>
        <p:txBody>
          <a:bodyPr>
            <a:normAutofit/>
          </a:bodyPr>
          <a:lstStyle/>
          <a:p>
            <a:r>
              <a:rPr lang="en-GB" sz="2800" dirty="0"/>
              <a:t>Seen as the "gold standard for administrative reform" in the 1990s New Performance Management whereby the Government guided private-sector principles were used rather than rigid hierarchical bureaucracy, it would work more efficiently. </a:t>
            </a:r>
          </a:p>
          <a:p>
            <a:r>
              <a:rPr lang="en-GB" sz="2800" dirty="0"/>
              <a:t>NPM promotes a shift from bureaucratic administration to business-like professional management. </a:t>
            </a:r>
          </a:p>
          <a:p>
            <a:r>
              <a:rPr lang="en-GB" sz="2800" dirty="0"/>
              <a:t>NPM was cited as the solution for management problems in the public sector e.g. policy making in education and health care reform.</a:t>
            </a:r>
          </a:p>
        </p:txBody>
      </p:sp>
      <p:sp>
        <p:nvSpPr>
          <p:cNvPr id="4" name="Slide Number Placeholder 3"/>
          <p:cNvSpPr>
            <a:spLocks noGrp="1"/>
          </p:cNvSpPr>
          <p:nvPr>
            <p:ph type="sldNum" sz="quarter" idx="12"/>
          </p:nvPr>
        </p:nvSpPr>
        <p:spPr/>
        <p:txBody>
          <a:bodyPr/>
          <a:lstStyle/>
          <a:p>
            <a:fld id="{1A2359FC-DA20-48A9-8DC5-495430BF2113}" type="slidenum">
              <a:rPr lang="en-GB" smtClean="0"/>
              <a:t>11</a:t>
            </a:fld>
            <a:endParaRPr lang="en-GB"/>
          </a:p>
        </p:txBody>
      </p:sp>
    </p:spTree>
    <p:extLst>
      <p:ext uri="{BB962C8B-B14F-4D97-AF65-F5344CB8AC3E}">
        <p14:creationId xmlns:p14="http://schemas.microsoft.com/office/powerpoint/2010/main" val="354293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471041" y="1270000"/>
            <a:ext cx="8463619" cy="3880773"/>
          </a:xfrm>
        </p:spPr>
        <p:txBody>
          <a:bodyPr>
            <a:normAutofit fontScale="62500" lnSpcReduction="20000"/>
          </a:bodyPr>
          <a:lstStyle/>
          <a:p>
            <a:endParaRPr lang="en-GB" dirty="0"/>
          </a:p>
          <a:p>
            <a:endParaRPr lang="en-GB" dirty="0"/>
          </a:p>
          <a:p>
            <a:r>
              <a:rPr lang="en-GB" sz="3400" b="1" dirty="0"/>
              <a:t>To make Public Services more Efficient by running them on Private Sector Management Models,</a:t>
            </a:r>
          </a:p>
          <a:p>
            <a:endParaRPr lang="en-GB" sz="3400" b="1" dirty="0"/>
          </a:p>
          <a:p>
            <a:r>
              <a:rPr lang="en-GB" sz="3400" b="1" dirty="0"/>
              <a:t>Improve efficiency </a:t>
            </a:r>
          </a:p>
          <a:p>
            <a:endParaRPr lang="en-GB" sz="2800" dirty="0"/>
          </a:p>
          <a:p>
            <a:endParaRPr lang="en-GB" sz="2800" dirty="0"/>
          </a:p>
          <a:p>
            <a:pPr marL="0" indent="0" algn="ctr">
              <a:buNone/>
            </a:pPr>
            <a:endParaRPr lang="en-GB" sz="2800" dirty="0">
              <a:solidFill>
                <a:srgbClr val="FF0000"/>
              </a:solidFill>
            </a:endParaRPr>
          </a:p>
          <a:p>
            <a:pPr marL="0" indent="0" algn="ctr">
              <a:buNone/>
            </a:pPr>
            <a:r>
              <a:rPr lang="en-GB" sz="3400" b="1" dirty="0">
                <a:solidFill>
                  <a:srgbClr val="FF0000"/>
                </a:solidFill>
              </a:rPr>
              <a:t>Arguably the attempt to introduce private sector management models into the public sector</a:t>
            </a:r>
          </a:p>
          <a:p>
            <a:endParaRPr lang="en-GB" sz="3400"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12</a:t>
            </a:fld>
            <a:endParaRPr lang="en-GB"/>
          </a:p>
        </p:txBody>
      </p:sp>
    </p:spTree>
    <p:extLst>
      <p:ext uri="{BB962C8B-B14F-4D97-AF65-F5344CB8AC3E}">
        <p14:creationId xmlns:p14="http://schemas.microsoft.com/office/powerpoint/2010/main" val="1256723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 calcmode="lin" valueType="num">
                                      <p:cBhvr additive="base">
                                        <p:cTn id="1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nodeType="clickEffect">
                                  <p:stCondLst>
                                    <p:cond delay="0"/>
                                  </p:stCondLst>
                                  <p:childTnLst>
                                    <p:set>
                                      <p:cBhvr>
                                        <p:cTn id="19" dur="1" fill="hold">
                                          <p:stCondLst>
                                            <p:cond delay="0"/>
                                          </p:stCondLst>
                                        </p:cTn>
                                        <p:tgtEl>
                                          <p:spTgt spid="3">
                                            <p:txEl>
                                              <p:pRg st="8" end="8"/>
                                            </p:txEl>
                                          </p:spTgt>
                                        </p:tgtEl>
                                        <p:attrNameLst>
                                          <p:attrName>style.visibility</p:attrName>
                                        </p:attrNameLst>
                                      </p:cBhvr>
                                      <p:to>
                                        <p:strVal val="visible"/>
                                      </p:to>
                                    </p:set>
                                    <p:animEffect transition="in" filter="wipe(down)">
                                      <p:cBhvr>
                                        <p:cTn id="20" dur="580">
                                          <p:stCondLst>
                                            <p:cond delay="0"/>
                                          </p:stCondLst>
                                        </p:cTn>
                                        <p:tgtEl>
                                          <p:spTgt spid="3">
                                            <p:txEl>
                                              <p:pRg st="8" end="8"/>
                                            </p:txEl>
                                          </p:spTgt>
                                        </p:tgtEl>
                                      </p:cBhvr>
                                    </p:animEffect>
                                    <p:anim calcmode="lin" valueType="num">
                                      <p:cBhvr>
                                        <p:cTn id="21"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26" dur="26">
                                          <p:stCondLst>
                                            <p:cond delay="650"/>
                                          </p:stCondLst>
                                        </p:cTn>
                                        <p:tgtEl>
                                          <p:spTgt spid="3">
                                            <p:txEl>
                                              <p:pRg st="8" end="8"/>
                                            </p:txEl>
                                          </p:spTgt>
                                        </p:tgtEl>
                                      </p:cBhvr>
                                      <p:to x="100000" y="60000"/>
                                    </p:animScale>
                                    <p:animScale>
                                      <p:cBhvr>
                                        <p:cTn id="27" dur="166" decel="50000">
                                          <p:stCondLst>
                                            <p:cond delay="676"/>
                                          </p:stCondLst>
                                        </p:cTn>
                                        <p:tgtEl>
                                          <p:spTgt spid="3">
                                            <p:txEl>
                                              <p:pRg st="8" end="8"/>
                                            </p:txEl>
                                          </p:spTgt>
                                        </p:tgtEl>
                                      </p:cBhvr>
                                      <p:to x="100000" y="100000"/>
                                    </p:animScale>
                                    <p:animScale>
                                      <p:cBhvr>
                                        <p:cTn id="28" dur="26">
                                          <p:stCondLst>
                                            <p:cond delay="1312"/>
                                          </p:stCondLst>
                                        </p:cTn>
                                        <p:tgtEl>
                                          <p:spTgt spid="3">
                                            <p:txEl>
                                              <p:pRg st="8" end="8"/>
                                            </p:txEl>
                                          </p:spTgt>
                                        </p:tgtEl>
                                      </p:cBhvr>
                                      <p:to x="100000" y="80000"/>
                                    </p:animScale>
                                    <p:animScale>
                                      <p:cBhvr>
                                        <p:cTn id="29" dur="166" decel="50000">
                                          <p:stCondLst>
                                            <p:cond delay="1338"/>
                                          </p:stCondLst>
                                        </p:cTn>
                                        <p:tgtEl>
                                          <p:spTgt spid="3">
                                            <p:txEl>
                                              <p:pRg st="8" end="8"/>
                                            </p:txEl>
                                          </p:spTgt>
                                        </p:tgtEl>
                                      </p:cBhvr>
                                      <p:to x="100000" y="100000"/>
                                    </p:animScale>
                                    <p:animScale>
                                      <p:cBhvr>
                                        <p:cTn id="30" dur="26">
                                          <p:stCondLst>
                                            <p:cond delay="1642"/>
                                          </p:stCondLst>
                                        </p:cTn>
                                        <p:tgtEl>
                                          <p:spTgt spid="3">
                                            <p:txEl>
                                              <p:pRg st="8" end="8"/>
                                            </p:txEl>
                                          </p:spTgt>
                                        </p:tgtEl>
                                      </p:cBhvr>
                                      <p:to x="100000" y="90000"/>
                                    </p:animScale>
                                    <p:animScale>
                                      <p:cBhvr>
                                        <p:cTn id="31" dur="166" decel="50000">
                                          <p:stCondLst>
                                            <p:cond delay="1668"/>
                                          </p:stCondLst>
                                        </p:cTn>
                                        <p:tgtEl>
                                          <p:spTgt spid="3">
                                            <p:txEl>
                                              <p:pRg st="8" end="8"/>
                                            </p:txEl>
                                          </p:spTgt>
                                        </p:tgtEl>
                                      </p:cBhvr>
                                      <p:to x="100000" y="100000"/>
                                    </p:animScale>
                                    <p:animScale>
                                      <p:cBhvr>
                                        <p:cTn id="32" dur="26">
                                          <p:stCondLst>
                                            <p:cond delay="1808"/>
                                          </p:stCondLst>
                                        </p:cTn>
                                        <p:tgtEl>
                                          <p:spTgt spid="3">
                                            <p:txEl>
                                              <p:pRg st="8" end="8"/>
                                            </p:txEl>
                                          </p:spTgt>
                                        </p:tgtEl>
                                      </p:cBhvr>
                                      <p:to x="100000" y="95000"/>
                                    </p:animScale>
                                    <p:animScale>
                                      <p:cBhvr>
                                        <p:cTn id="33"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themes in NPM </a:t>
            </a:r>
          </a:p>
        </p:txBody>
      </p:sp>
      <p:sp>
        <p:nvSpPr>
          <p:cNvPr id="3" name="Content Placeholder 2"/>
          <p:cNvSpPr>
            <a:spLocks noGrp="1"/>
          </p:cNvSpPr>
          <p:nvPr>
            <p:ph idx="1"/>
          </p:nvPr>
        </p:nvSpPr>
        <p:spPr/>
        <p:txBody>
          <a:bodyPr>
            <a:noAutofit/>
          </a:bodyPr>
          <a:lstStyle/>
          <a:p>
            <a:r>
              <a:rPr lang="en-GB" sz="2800" dirty="0"/>
              <a:t>Financial management, </a:t>
            </a:r>
          </a:p>
          <a:p>
            <a:r>
              <a:rPr lang="en-GB" sz="2800" dirty="0"/>
              <a:t>Value for money, </a:t>
            </a:r>
          </a:p>
          <a:p>
            <a:r>
              <a:rPr lang="en-GB" sz="2800" dirty="0"/>
              <a:t>Increased efficiency,</a:t>
            </a:r>
          </a:p>
          <a:p>
            <a:r>
              <a:rPr lang="en-GB" sz="2800" dirty="0"/>
              <a:t>Identifying of targets,</a:t>
            </a:r>
          </a:p>
          <a:p>
            <a:r>
              <a:rPr lang="en-GB" sz="2800" dirty="0"/>
              <a:t>Setting targets,</a:t>
            </a:r>
          </a:p>
          <a:p>
            <a:r>
              <a:rPr lang="en-GB" sz="2800" dirty="0"/>
              <a:t>Labour relations,</a:t>
            </a:r>
          </a:p>
          <a:p>
            <a:r>
              <a:rPr lang="en-GB" sz="2800" dirty="0"/>
              <a:t>Continual monitoring of performance, </a:t>
            </a:r>
          </a:p>
        </p:txBody>
      </p:sp>
      <p:sp>
        <p:nvSpPr>
          <p:cNvPr id="4" name="Slide Number Placeholder 3"/>
          <p:cNvSpPr>
            <a:spLocks noGrp="1"/>
          </p:cNvSpPr>
          <p:nvPr>
            <p:ph type="sldNum" sz="quarter" idx="12"/>
          </p:nvPr>
        </p:nvSpPr>
        <p:spPr/>
        <p:txBody>
          <a:bodyPr/>
          <a:lstStyle/>
          <a:p>
            <a:fld id="{1A2359FC-DA20-48A9-8DC5-495430BF2113}" type="slidenum">
              <a:rPr lang="en-GB" smtClean="0"/>
              <a:t>13</a:t>
            </a:fld>
            <a:endParaRPr lang="en-GB"/>
          </a:p>
        </p:txBody>
      </p:sp>
    </p:spTree>
    <p:extLst>
      <p:ext uri="{BB962C8B-B14F-4D97-AF65-F5344CB8AC3E}">
        <p14:creationId xmlns:p14="http://schemas.microsoft.com/office/powerpoint/2010/main" val="2491401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Measurement</a:t>
            </a:r>
          </a:p>
        </p:txBody>
      </p:sp>
      <p:sp>
        <p:nvSpPr>
          <p:cNvPr id="3" name="Content Placeholder 2"/>
          <p:cNvSpPr>
            <a:spLocks noGrp="1"/>
          </p:cNvSpPr>
          <p:nvPr>
            <p:ph idx="1"/>
          </p:nvPr>
        </p:nvSpPr>
        <p:spPr>
          <a:xfrm>
            <a:off x="812798" y="1270000"/>
            <a:ext cx="8463619" cy="3880773"/>
          </a:xfrm>
        </p:spPr>
        <p:txBody>
          <a:bodyPr/>
          <a:lstStyle/>
          <a:p>
            <a:pPr marL="0" indent="0">
              <a:buNone/>
            </a:pPr>
            <a:endParaRPr lang="en-GB" dirty="0"/>
          </a:p>
          <a:p>
            <a:pPr marL="0" indent="0">
              <a:buNone/>
            </a:pPr>
            <a:endParaRPr lang="en-GB" dirty="0"/>
          </a:p>
          <a:p>
            <a:pPr marL="0" indent="0">
              <a:buNone/>
            </a:pPr>
            <a:r>
              <a:rPr lang="en-GB" sz="2800" dirty="0"/>
              <a:t>Assessed by</a:t>
            </a:r>
          </a:p>
          <a:p>
            <a:r>
              <a:rPr lang="en-GB" sz="2800" dirty="0"/>
              <a:t>Audits, </a:t>
            </a:r>
          </a:p>
          <a:p>
            <a:r>
              <a:rPr lang="en-GB" sz="2800" dirty="0"/>
              <a:t>Benchmarks and </a:t>
            </a:r>
          </a:p>
          <a:p>
            <a:r>
              <a:rPr lang="en-GB" sz="2800" dirty="0"/>
              <a:t>Performance evaluations. </a:t>
            </a:r>
          </a:p>
          <a:p>
            <a:endParaRPr lang="en-GB"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14</a:t>
            </a:fld>
            <a:endParaRPr lang="en-GB"/>
          </a:p>
        </p:txBody>
      </p:sp>
    </p:spTree>
    <p:extLst>
      <p:ext uri="{BB962C8B-B14F-4D97-AF65-F5344CB8AC3E}">
        <p14:creationId xmlns:p14="http://schemas.microsoft.com/office/powerpoint/2010/main" val="282805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Privatising the Public Sector!</a:t>
            </a:r>
          </a:p>
        </p:txBody>
      </p:sp>
      <p:sp>
        <p:nvSpPr>
          <p:cNvPr id="3" name="Content Placeholder 2"/>
          <p:cNvSpPr>
            <a:spLocks noGrp="1"/>
          </p:cNvSpPr>
          <p:nvPr>
            <p:ph idx="1"/>
          </p:nvPr>
        </p:nvSpPr>
        <p:spPr/>
        <p:txBody>
          <a:bodyPr/>
          <a:lstStyle/>
          <a:p>
            <a:pPr marL="0" indent="0">
              <a:buNone/>
            </a:pPr>
            <a:endParaRPr lang="en-GB" dirty="0"/>
          </a:p>
          <a:p>
            <a:r>
              <a:rPr lang="en-GB" sz="2800" dirty="0"/>
              <a:t>Some NPM reforms used private sector companies to deliver what were formerly public services e.g. School Meals, Cleaning, Security, </a:t>
            </a:r>
          </a:p>
          <a:p>
            <a:pPr marL="0" indent="0">
              <a:buNone/>
            </a:pPr>
            <a:endParaRPr lang="en-GB" sz="2800" dirty="0"/>
          </a:p>
          <a:p>
            <a:pPr marL="0" indent="0">
              <a:buNone/>
            </a:pPr>
            <a:endParaRPr lang="en-GB" sz="2800" dirty="0"/>
          </a:p>
        </p:txBody>
      </p:sp>
      <p:sp>
        <p:nvSpPr>
          <p:cNvPr id="4" name="Slide Number Placeholder 3"/>
          <p:cNvSpPr>
            <a:spLocks noGrp="1"/>
          </p:cNvSpPr>
          <p:nvPr>
            <p:ph type="sldNum" sz="quarter" idx="12"/>
          </p:nvPr>
        </p:nvSpPr>
        <p:spPr/>
        <p:txBody>
          <a:bodyPr/>
          <a:lstStyle/>
          <a:p>
            <a:fld id="{1A2359FC-DA20-48A9-8DC5-495430BF2113}" type="slidenum">
              <a:rPr lang="en-GB" smtClean="0"/>
              <a:t>15</a:t>
            </a:fld>
            <a:endParaRPr lang="en-GB"/>
          </a:p>
        </p:txBody>
      </p:sp>
    </p:spTree>
    <p:extLst>
      <p:ext uri="{BB962C8B-B14F-4D97-AF65-F5344CB8AC3E}">
        <p14:creationId xmlns:p14="http://schemas.microsoft.com/office/powerpoint/2010/main" val="339028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1FFAC-C858-4541-9C42-DD456768FF30}"/>
              </a:ext>
            </a:extLst>
          </p:cNvPr>
          <p:cNvSpPr>
            <a:spLocks noGrp="1"/>
          </p:cNvSpPr>
          <p:nvPr>
            <p:ph type="title"/>
          </p:nvPr>
        </p:nvSpPr>
        <p:spPr/>
        <p:txBody>
          <a:bodyPr/>
          <a:lstStyle/>
          <a:p>
            <a:r>
              <a:rPr lang="en-GB" dirty="0"/>
              <a:t>Noam Chomsky</a:t>
            </a:r>
          </a:p>
        </p:txBody>
      </p:sp>
      <p:sp>
        <p:nvSpPr>
          <p:cNvPr id="3" name="Content Placeholder 2">
            <a:extLst>
              <a:ext uri="{FF2B5EF4-FFF2-40B4-BE49-F238E27FC236}">
                <a16:creationId xmlns:a16="http://schemas.microsoft.com/office/drawing/2014/main" id="{6FC1701C-F436-4FAB-9737-417E39D1370E}"/>
              </a:ext>
            </a:extLst>
          </p:cNvPr>
          <p:cNvSpPr>
            <a:spLocks noGrp="1"/>
          </p:cNvSpPr>
          <p:nvPr>
            <p:ph idx="1"/>
          </p:nvPr>
        </p:nvSpPr>
        <p:spPr/>
        <p:txBody>
          <a:bodyPr/>
          <a:lstStyle/>
          <a:p>
            <a:r>
              <a:rPr lang="en-GB" dirty="0"/>
              <a:t>Born in 1928</a:t>
            </a:r>
          </a:p>
          <a:p>
            <a:r>
              <a:rPr lang="en-GB" dirty="0"/>
              <a:t>American Linguist, philosopher and cognitive scientist</a:t>
            </a:r>
          </a:p>
          <a:p>
            <a:r>
              <a:rPr lang="en-GB" dirty="0"/>
              <a:t>Also a political activist</a:t>
            </a:r>
          </a:p>
          <a:p>
            <a:r>
              <a:rPr lang="en-GB" dirty="0"/>
              <a:t>Outspoken critic on America’s involvement in Vietnam</a:t>
            </a:r>
          </a:p>
          <a:p>
            <a:endParaRPr lang="en-GB" dirty="0"/>
          </a:p>
          <a:p>
            <a:endParaRPr lang="en-GB" dirty="0"/>
          </a:p>
          <a:p>
            <a:pPr marL="0" indent="0" algn="ctr">
              <a:buNone/>
            </a:pPr>
            <a:r>
              <a:rPr lang="en-GB" b="1" dirty="0">
                <a:solidFill>
                  <a:srgbClr val="FF0000"/>
                </a:solidFill>
              </a:rPr>
              <a:t>One of the most cited academics of his generation</a:t>
            </a:r>
          </a:p>
        </p:txBody>
      </p:sp>
      <p:sp>
        <p:nvSpPr>
          <p:cNvPr id="4" name="Slide Number Placeholder 3">
            <a:extLst>
              <a:ext uri="{FF2B5EF4-FFF2-40B4-BE49-F238E27FC236}">
                <a16:creationId xmlns:a16="http://schemas.microsoft.com/office/drawing/2014/main" id="{F3635787-EE69-4779-ACCC-E0CF8FCAF36E}"/>
              </a:ext>
            </a:extLst>
          </p:cNvPr>
          <p:cNvSpPr>
            <a:spLocks noGrp="1"/>
          </p:cNvSpPr>
          <p:nvPr>
            <p:ph type="sldNum" sz="quarter" idx="12"/>
          </p:nvPr>
        </p:nvSpPr>
        <p:spPr/>
        <p:txBody>
          <a:bodyPr/>
          <a:lstStyle/>
          <a:p>
            <a:fld id="{1A2359FC-DA20-48A9-8DC5-495430BF2113}" type="slidenum">
              <a:rPr lang="en-GB" smtClean="0"/>
              <a:t>16</a:t>
            </a:fld>
            <a:endParaRPr lang="en-GB"/>
          </a:p>
        </p:txBody>
      </p:sp>
    </p:spTree>
    <p:extLst>
      <p:ext uri="{BB962C8B-B14F-4D97-AF65-F5344CB8AC3E}">
        <p14:creationId xmlns:p14="http://schemas.microsoft.com/office/powerpoint/2010/main" val="229458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ipe(down)">
                                      <p:cBhvr>
                                        <p:cTn id="35" dur="580">
                                          <p:stCondLst>
                                            <p:cond delay="0"/>
                                          </p:stCondLst>
                                        </p:cTn>
                                        <p:tgtEl>
                                          <p:spTgt spid="3">
                                            <p:txEl>
                                              <p:pRg st="6" end="6"/>
                                            </p:txEl>
                                          </p:spTgt>
                                        </p:tgtEl>
                                      </p:cBhvr>
                                    </p:animEffect>
                                    <p:anim calcmode="lin" valueType="num">
                                      <p:cBhvr>
                                        <p:cTn id="36"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41" dur="26">
                                          <p:stCondLst>
                                            <p:cond delay="650"/>
                                          </p:stCondLst>
                                        </p:cTn>
                                        <p:tgtEl>
                                          <p:spTgt spid="3">
                                            <p:txEl>
                                              <p:pRg st="6" end="6"/>
                                            </p:txEl>
                                          </p:spTgt>
                                        </p:tgtEl>
                                      </p:cBhvr>
                                      <p:to x="100000" y="60000"/>
                                    </p:animScale>
                                    <p:animScale>
                                      <p:cBhvr>
                                        <p:cTn id="42" dur="166" decel="50000">
                                          <p:stCondLst>
                                            <p:cond delay="676"/>
                                          </p:stCondLst>
                                        </p:cTn>
                                        <p:tgtEl>
                                          <p:spTgt spid="3">
                                            <p:txEl>
                                              <p:pRg st="6" end="6"/>
                                            </p:txEl>
                                          </p:spTgt>
                                        </p:tgtEl>
                                      </p:cBhvr>
                                      <p:to x="100000" y="100000"/>
                                    </p:animScale>
                                    <p:animScale>
                                      <p:cBhvr>
                                        <p:cTn id="43" dur="26">
                                          <p:stCondLst>
                                            <p:cond delay="1312"/>
                                          </p:stCondLst>
                                        </p:cTn>
                                        <p:tgtEl>
                                          <p:spTgt spid="3">
                                            <p:txEl>
                                              <p:pRg st="6" end="6"/>
                                            </p:txEl>
                                          </p:spTgt>
                                        </p:tgtEl>
                                      </p:cBhvr>
                                      <p:to x="100000" y="80000"/>
                                    </p:animScale>
                                    <p:animScale>
                                      <p:cBhvr>
                                        <p:cTn id="44" dur="166" decel="50000">
                                          <p:stCondLst>
                                            <p:cond delay="1338"/>
                                          </p:stCondLst>
                                        </p:cTn>
                                        <p:tgtEl>
                                          <p:spTgt spid="3">
                                            <p:txEl>
                                              <p:pRg st="6" end="6"/>
                                            </p:txEl>
                                          </p:spTgt>
                                        </p:tgtEl>
                                      </p:cBhvr>
                                      <p:to x="100000" y="100000"/>
                                    </p:animScale>
                                    <p:animScale>
                                      <p:cBhvr>
                                        <p:cTn id="45" dur="26">
                                          <p:stCondLst>
                                            <p:cond delay="1642"/>
                                          </p:stCondLst>
                                        </p:cTn>
                                        <p:tgtEl>
                                          <p:spTgt spid="3">
                                            <p:txEl>
                                              <p:pRg st="6" end="6"/>
                                            </p:txEl>
                                          </p:spTgt>
                                        </p:tgtEl>
                                      </p:cBhvr>
                                      <p:to x="100000" y="90000"/>
                                    </p:animScale>
                                    <p:animScale>
                                      <p:cBhvr>
                                        <p:cTn id="46" dur="166" decel="50000">
                                          <p:stCondLst>
                                            <p:cond delay="1668"/>
                                          </p:stCondLst>
                                        </p:cTn>
                                        <p:tgtEl>
                                          <p:spTgt spid="3">
                                            <p:txEl>
                                              <p:pRg st="6" end="6"/>
                                            </p:txEl>
                                          </p:spTgt>
                                        </p:tgtEl>
                                      </p:cBhvr>
                                      <p:to x="100000" y="100000"/>
                                    </p:animScale>
                                    <p:animScale>
                                      <p:cBhvr>
                                        <p:cTn id="47" dur="26">
                                          <p:stCondLst>
                                            <p:cond delay="1808"/>
                                          </p:stCondLst>
                                        </p:cTn>
                                        <p:tgtEl>
                                          <p:spTgt spid="3">
                                            <p:txEl>
                                              <p:pRg st="6" end="6"/>
                                            </p:txEl>
                                          </p:spTgt>
                                        </p:tgtEl>
                                      </p:cBhvr>
                                      <p:to x="100000" y="95000"/>
                                    </p:animScale>
                                    <p:animScale>
                                      <p:cBhvr>
                                        <p:cTn id="48"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F06B-D67D-441D-8224-6A2C036FF59F}"/>
              </a:ext>
            </a:extLst>
          </p:cNvPr>
          <p:cNvSpPr>
            <a:spLocks noGrp="1"/>
          </p:cNvSpPr>
          <p:nvPr>
            <p:ph type="title"/>
          </p:nvPr>
        </p:nvSpPr>
        <p:spPr/>
        <p:txBody>
          <a:bodyPr/>
          <a:lstStyle/>
          <a:p>
            <a:endParaRPr lang="en-GB"/>
          </a:p>
        </p:txBody>
      </p:sp>
      <p:pic>
        <p:nvPicPr>
          <p:cNvPr id="5" name="Noam Chomsky on Privatization">
            <a:hlinkClick r:id="" action="ppaction://media"/>
            <a:extLst>
              <a:ext uri="{FF2B5EF4-FFF2-40B4-BE49-F238E27FC236}">
                <a16:creationId xmlns:a16="http://schemas.microsoft.com/office/drawing/2014/main" id="{37DF3722-9CF3-4C1C-AF7C-61F07356D2C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
        <p:nvSpPr>
          <p:cNvPr id="4" name="Slide Number Placeholder 3">
            <a:extLst>
              <a:ext uri="{FF2B5EF4-FFF2-40B4-BE49-F238E27FC236}">
                <a16:creationId xmlns:a16="http://schemas.microsoft.com/office/drawing/2014/main" id="{4499CE2D-61A3-4A78-A128-DDEDCA9E6D8A}"/>
              </a:ext>
            </a:extLst>
          </p:cNvPr>
          <p:cNvSpPr>
            <a:spLocks noGrp="1"/>
          </p:cNvSpPr>
          <p:nvPr>
            <p:ph type="sldNum" sz="quarter" idx="12"/>
          </p:nvPr>
        </p:nvSpPr>
        <p:spPr/>
        <p:txBody>
          <a:bodyPr/>
          <a:lstStyle/>
          <a:p>
            <a:fld id="{1A2359FC-DA20-48A9-8DC5-495430BF2113}" type="slidenum">
              <a:rPr lang="en-GB" smtClean="0"/>
              <a:t>17</a:t>
            </a:fld>
            <a:endParaRPr lang="en-GB"/>
          </a:p>
        </p:txBody>
      </p:sp>
    </p:spTree>
    <p:extLst>
      <p:ext uri="{BB962C8B-B14F-4D97-AF65-F5344CB8AC3E}">
        <p14:creationId xmlns:p14="http://schemas.microsoft.com/office/powerpoint/2010/main" val="2060832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themes for the New Public Management</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a:p>
            <a:r>
              <a:rPr lang="en-GB" sz="2800" dirty="0"/>
              <a:t>Strong focus on financial control, value for money and increasing efficiency, </a:t>
            </a:r>
          </a:p>
          <a:p>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18</a:t>
            </a:fld>
            <a:endParaRPr lang="en-GB"/>
          </a:p>
        </p:txBody>
      </p:sp>
    </p:spTree>
    <p:extLst>
      <p:ext uri="{BB962C8B-B14F-4D97-AF65-F5344CB8AC3E}">
        <p14:creationId xmlns:p14="http://schemas.microsoft.com/office/powerpoint/2010/main" val="123674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711200"/>
          </a:xfrm>
        </p:spPr>
        <p:txBody>
          <a:bodyPr/>
          <a:lstStyle/>
          <a:p>
            <a:r>
              <a:rPr lang="en-GB" b="1" dirty="0"/>
              <a:t>Value for Money</a:t>
            </a:r>
          </a:p>
        </p:txBody>
      </p:sp>
      <p:sp>
        <p:nvSpPr>
          <p:cNvPr id="3" name="Content Placeholder 2"/>
          <p:cNvSpPr>
            <a:spLocks noGrp="1"/>
          </p:cNvSpPr>
          <p:nvPr>
            <p:ph idx="1"/>
          </p:nvPr>
        </p:nvSpPr>
        <p:spPr>
          <a:xfrm>
            <a:off x="389003" y="1135091"/>
            <a:ext cx="9596299" cy="5088835"/>
          </a:xfrm>
        </p:spPr>
        <p:txBody>
          <a:bodyPr>
            <a:normAutofit/>
          </a:bodyPr>
          <a:lstStyle/>
          <a:p>
            <a:endParaRPr lang="en-GB" dirty="0"/>
          </a:p>
          <a:p>
            <a:r>
              <a:rPr lang="en-GB" sz="2800" b="1" dirty="0"/>
              <a:t>Economy:</a:t>
            </a:r>
            <a:r>
              <a:rPr lang="en-GB" sz="2800" dirty="0"/>
              <a:t> minimising the cost of resources used or required (inputs) – spending less;</a:t>
            </a:r>
          </a:p>
          <a:p>
            <a:endParaRPr lang="en-GB" sz="2800" b="1" dirty="0"/>
          </a:p>
          <a:p>
            <a:r>
              <a:rPr lang="en-GB" sz="2800" b="1" dirty="0"/>
              <a:t>Efficiency:</a:t>
            </a:r>
            <a:r>
              <a:rPr lang="en-GB" sz="2800" dirty="0"/>
              <a:t> the relationship between the output from goods or services and the resources to produce them – spending well; and</a:t>
            </a:r>
          </a:p>
          <a:p>
            <a:endParaRPr lang="en-GB" sz="2800" b="1" dirty="0"/>
          </a:p>
          <a:p>
            <a:r>
              <a:rPr lang="en-GB" sz="2800" b="1" dirty="0"/>
              <a:t>Effectiveness:</a:t>
            </a:r>
            <a:r>
              <a:rPr lang="en-GB" sz="2800" dirty="0"/>
              <a:t> the relationship between the intended and actual results of public spending (outcomes) – spending wisely.</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19</a:t>
            </a:fld>
            <a:endParaRPr lang="en-GB"/>
          </a:p>
        </p:txBody>
      </p:sp>
    </p:spTree>
    <p:extLst>
      <p:ext uri="{BB962C8B-B14F-4D97-AF65-F5344CB8AC3E}">
        <p14:creationId xmlns:p14="http://schemas.microsoft.com/office/powerpoint/2010/main" val="3575388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DC5F-0874-459D-BF92-0E008255747A}"/>
              </a:ext>
            </a:extLst>
          </p:cNvPr>
          <p:cNvSpPr>
            <a:spLocks noGrp="1"/>
          </p:cNvSpPr>
          <p:nvPr>
            <p:ph type="title"/>
          </p:nvPr>
        </p:nvSpPr>
        <p:spPr/>
        <p:txBody>
          <a:bodyPr/>
          <a:lstStyle/>
          <a:p>
            <a:endParaRPr lang="en-GB"/>
          </a:p>
        </p:txBody>
      </p:sp>
      <p:pic>
        <p:nvPicPr>
          <p:cNvPr id="6" name="Accenture Public Service - West Midlands Policing">
            <a:hlinkClick r:id="" action="ppaction://media"/>
            <a:extLst>
              <a:ext uri="{FF2B5EF4-FFF2-40B4-BE49-F238E27FC236}">
                <a16:creationId xmlns:a16="http://schemas.microsoft.com/office/drawing/2014/main" id="{7376B7D4-15D6-476A-B838-9679B5C3ECC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
        <p:nvSpPr>
          <p:cNvPr id="4" name="Slide Number Placeholder 3">
            <a:extLst>
              <a:ext uri="{FF2B5EF4-FFF2-40B4-BE49-F238E27FC236}">
                <a16:creationId xmlns:a16="http://schemas.microsoft.com/office/drawing/2014/main" id="{0B1CDFF8-2AE0-4DA3-8D14-CEFD5DEC0504}"/>
              </a:ext>
            </a:extLst>
          </p:cNvPr>
          <p:cNvSpPr>
            <a:spLocks noGrp="1"/>
          </p:cNvSpPr>
          <p:nvPr>
            <p:ph type="sldNum" sz="quarter" idx="12"/>
          </p:nvPr>
        </p:nvSpPr>
        <p:spPr/>
        <p:txBody>
          <a:bodyPr/>
          <a:lstStyle/>
          <a:p>
            <a:fld id="{1A2359FC-DA20-48A9-8DC5-495430BF2113}" type="slidenum">
              <a:rPr lang="en-GB" smtClean="0"/>
              <a:t>20</a:t>
            </a:fld>
            <a:endParaRPr lang="en-GB"/>
          </a:p>
        </p:txBody>
      </p:sp>
    </p:spTree>
    <p:extLst>
      <p:ext uri="{BB962C8B-B14F-4D97-AF65-F5344CB8AC3E}">
        <p14:creationId xmlns:p14="http://schemas.microsoft.com/office/powerpoint/2010/main" val="19421709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514" y="609600"/>
            <a:ext cx="9289143" cy="827314"/>
          </a:xfrm>
        </p:spPr>
        <p:txBody>
          <a:bodyPr>
            <a:normAutofit fontScale="90000"/>
          </a:bodyPr>
          <a:lstStyle/>
          <a:p>
            <a:r>
              <a:rPr lang="en-GB" b="1" dirty="0"/>
              <a:t>Practical example: value for money</a:t>
            </a:r>
            <a:br>
              <a:rPr lang="en-GB" dirty="0"/>
            </a:br>
            <a:endParaRPr lang="en-GB" dirty="0"/>
          </a:p>
        </p:txBody>
      </p:sp>
      <p:sp>
        <p:nvSpPr>
          <p:cNvPr id="3" name="Content Placeholder 2"/>
          <p:cNvSpPr>
            <a:spLocks noGrp="1"/>
          </p:cNvSpPr>
          <p:nvPr>
            <p:ph idx="1"/>
          </p:nvPr>
        </p:nvSpPr>
        <p:spPr>
          <a:xfrm>
            <a:off x="258928" y="1270000"/>
            <a:ext cx="9768577" cy="5102087"/>
          </a:xfrm>
        </p:spPr>
        <p:txBody>
          <a:bodyPr>
            <a:normAutofit/>
          </a:bodyPr>
          <a:lstStyle/>
          <a:p>
            <a:endParaRPr lang="en-GB" dirty="0"/>
          </a:p>
          <a:p>
            <a:r>
              <a:rPr lang="en-GB" sz="2000" b="1" dirty="0"/>
              <a:t>A local authority sets up a new programme to reduce litter dropping. One of its early steps is to agree with stakeholders a set of outcomes for the programme. The effectiveness of the programme is to be judged on the extent to which it reaches its outcomes in a year.</a:t>
            </a:r>
          </a:p>
          <a:p>
            <a:pPr marL="0" indent="0">
              <a:buNone/>
            </a:pPr>
            <a:endParaRPr lang="en-GB" sz="2000" b="1" dirty="0"/>
          </a:p>
          <a:p>
            <a:r>
              <a:rPr lang="en-GB" sz="2000" b="1" dirty="0"/>
              <a:t>In this case, the programme achieves 97% of its outcomes and councillors declare they have ‘come within a whisker of winning the battle against litter’. The programme was </a:t>
            </a:r>
            <a:r>
              <a:rPr lang="en-GB" sz="2000" b="1" dirty="0">
                <a:solidFill>
                  <a:srgbClr val="FF0000"/>
                </a:solidFill>
              </a:rPr>
              <a:t>effective.</a:t>
            </a:r>
          </a:p>
          <a:p>
            <a:endParaRPr lang="en-GB" sz="2000" b="1" dirty="0"/>
          </a:p>
          <a:p>
            <a:r>
              <a:rPr lang="en-GB" sz="2000" b="1" dirty="0"/>
              <a:t>However, the programme cost more than expected and overspent its budget by 25 per cent. This was because the programme managers allowed costs to over-run in their drive to meet the outcome. The programme was not </a:t>
            </a:r>
            <a:r>
              <a:rPr lang="en-GB" sz="2000" b="1" dirty="0">
                <a:solidFill>
                  <a:srgbClr val="FF0000"/>
                </a:solidFill>
              </a:rPr>
              <a:t>economical.</a:t>
            </a:r>
          </a:p>
          <a:p>
            <a:endParaRPr lang="en-GB"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21</a:t>
            </a:fld>
            <a:endParaRPr lang="en-GB"/>
          </a:p>
        </p:txBody>
      </p:sp>
    </p:spTree>
    <p:extLst>
      <p:ext uri="{BB962C8B-B14F-4D97-AF65-F5344CB8AC3E}">
        <p14:creationId xmlns:p14="http://schemas.microsoft.com/office/powerpoint/2010/main" val="340274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Practical example: value for money</a:t>
            </a:r>
            <a:br>
              <a:rPr lang="en-GB" dirty="0"/>
            </a:br>
            <a:endParaRPr lang="en-GB" dirty="0"/>
          </a:p>
        </p:txBody>
      </p:sp>
      <p:sp>
        <p:nvSpPr>
          <p:cNvPr id="3" name="Content Placeholder 2"/>
          <p:cNvSpPr>
            <a:spLocks noGrp="1"/>
          </p:cNvSpPr>
          <p:nvPr>
            <p:ph idx="1"/>
          </p:nvPr>
        </p:nvSpPr>
        <p:spPr>
          <a:xfrm>
            <a:off x="329266" y="1270000"/>
            <a:ext cx="9768577" cy="5102087"/>
          </a:xfrm>
        </p:spPr>
        <p:txBody>
          <a:bodyPr>
            <a:normAutofit/>
          </a:bodyPr>
          <a:lstStyle/>
          <a:p>
            <a:endParaRPr lang="en-GB" dirty="0"/>
          </a:p>
          <a:p>
            <a:pPr marL="0" indent="0">
              <a:buNone/>
            </a:pPr>
            <a:endParaRPr lang="en-GB" dirty="0"/>
          </a:p>
          <a:p>
            <a:r>
              <a:rPr lang="en-GB" sz="2000" b="1" dirty="0"/>
              <a:t>The cost over-run prompts a review of the service. This concludes that, outcome for outcome, it was more expensive than similar programmes in neighbouring areas. The programme was not </a:t>
            </a:r>
            <a:r>
              <a:rPr lang="en-GB" sz="2000" b="1" dirty="0">
                <a:solidFill>
                  <a:srgbClr val="FF0000"/>
                </a:solidFill>
              </a:rPr>
              <a:t>efficient.</a:t>
            </a:r>
          </a:p>
          <a:p>
            <a:endParaRPr lang="en-GB" sz="2000" b="1" dirty="0"/>
          </a:p>
          <a:p>
            <a:r>
              <a:rPr lang="en-GB" sz="2000" b="1" dirty="0"/>
              <a:t>If programme objectives had been exceeded sufficiently, the programme may have been cost-effective despite the overspend. However, programme managers could still be criticised for exceeding the budget.</a:t>
            </a:r>
          </a:p>
          <a:p>
            <a:endParaRPr lang="en-GB" sz="2000" b="1" dirty="0"/>
          </a:p>
          <a:p>
            <a:r>
              <a:rPr lang="en-GB" sz="2000" b="1" dirty="0"/>
              <a:t>The most disadvantaged parts of the area were also those with the biggest litter problems and these neighbourhoods improved more, from a lower base, than wealthier places. The programme was equitable.</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22</a:t>
            </a:fld>
            <a:endParaRPr lang="en-GB"/>
          </a:p>
        </p:txBody>
      </p:sp>
    </p:spTree>
    <p:extLst>
      <p:ext uri="{BB962C8B-B14F-4D97-AF65-F5344CB8AC3E}">
        <p14:creationId xmlns:p14="http://schemas.microsoft.com/office/powerpoint/2010/main" val="1913904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themes for the New Public Management</a:t>
            </a:r>
          </a:p>
        </p:txBody>
      </p:sp>
      <p:sp>
        <p:nvSpPr>
          <p:cNvPr id="3" name="Content Placeholder 2"/>
          <p:cNvSpPr>
            <a:spLocks noGrp="1"/>
          </p:cNvSpPr>
          <p:nvPr>
            <p:ph idx="1"/>
          </p:nvPr>
        </p:nvSpPr>
        <p:spPr>
          <a:xfrm>
            <a:off x="213328" y="1270000"/>
            <a:ext cx="9662560" cy="3777622"/>
          </a:xfrm>
        </p:spPr>
        <p:txBody>
          <a:bodyPr>
            <a:normAutofit/>
          </a:bodyPr>
          <a:lstStyle/>
          <a:p>
            <a:pPr marL="0" indent="0">
              <a:buNone/>
            </a:pPr>
            <a:endParaRPr lang="en-GB" dirty="0"/>
          </a:p>
          <a:p>
            <a:endParaRPr lang="en-GB" dirty="0"/>
          </a:p>
          <a:p>
            <a:endParaRPr lang="en-GB" dirty="0"/>
          </a:p>
          <a:p>
            <a:r>
              <a:rPr lang="en-GB" sz="2800" dirty="0"/>
              <a:t>Command and control mode of functioning, identifying and setting targets and continuance monitoring of performance, handing over the power to the senior management, </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23</a:t>
            </a:fld>
            <a:endParaRPr lang="en-GB"/>
          </a:p>
        </p:txBody>
      </p:sp>
    </p:spTree>
    <p:extLst>
      <p:ext uri="{BB962C8B-B14F-4D97-AF65-F5344CB8AC3E}">
        <p14:creationId xmlns:p14="http://schemas.microsoft.com/office/powerpoint/2010/main" val="398966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1000"/>
                                        <p:tgtEl>
                                          <p:spTgt spid="3">
                                            <p:txEl>
                                              <p:pRg st="3" end="3"/>
                                            </p:txEl>
                                          </p:spTgt>
                                        </p:tgtEl>
                                      </p:cBhvr>
                                    </p:animEffect>
                                    <p:anim calcmode="lin" valueType="num">
                                      <p:cBhvr>
                                        <p:cTn id="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271" y="624110"/>
            <a:ext cx="9861342" cy="1280890"/>
          </a:xfrm>
        </p:spPr>
        <p:txBody>
          <a:bodyPr/>
          <a:lstStyle/>
          <a:p>
            <a:r>
              <a:rPr lang="en-GB" dirty="0"/>
              <a:t>Monitoring Performance (HSE)-Methods</a:t>
            </a:r>
          </a:p>
        </p:txBody>
      </p:sp>
      <p:sp>
        <p:nvSpPr>
          <p:cNvPr id="3" name="Content Placeholder 2"/>
          <p:cNvSpPr>
            <a:spLocks noGrp="1"/>
          </p:cNvSpPr>
          <p:nvPr>
            <p:ph idx="1"/>
          </p:nvPr>
        </p:nvSpPr>
        <p:spPr>
          <a:xfrm>
            <a:off x="697879" y="1428766"/>
            <a:ext cx="9687339" cy="5088833"/>
          </a:xfrm>
        </p:spPr>
        <p:txBody>
          <a:bodyPr>
            <a:normAutofit/>
          </a:bodyPr>
          <a:lstStyle/>
          <a:p>
            <a:endParaRPr lang="en-GB" sz="2400" dirty="0"/>
          </a:p>
          <a:p>
            <a:r>
              <a:rPr lang="en-GB" sz="2400" dirty="0"/>
              <a:t>Sales reports</a:t>
            </a:r>
          </a:p>
          <a:p>
            <a:r>
              <a:rPr lang="en-GB" sz="2400" dirty="0"/>
              <a:t>Deadlines met</a:t>
            </a:r>
          </a:p>
          <a:p>
            <a:r>
              <a:rPr lang="en-GB" sz="2400" dirty="0"/>
              <a:t>Error reports</a:t>
            </a:r>
          </a:p>
          <a:p>
            <a:r>
              <a:rPr lang="en-GB" sz="2400" dirty="0"/>
              <a:t>Accuracy reports</a:t>
            </a:r>
          </a:p>
          <a:p>
            <a:r>
              <a:rPr lang="en-GB" sz="2400" dirty="0"/>
              <a:t>Documents</a:t>
            </a:r>
          </a:p>
          <a:p>
            <a:r>
              <a:rPr lang="en-GB" sz="2400" dirty="0"/>
              <a:t>Proposals</a:t>
            </a:r>
          </a:p>
          <a:p>
            <a:r>
              <a:rPr lang="en-GB" sz="2400" dirty="0"/>
              <a:t>Plans</a:t>
            </a:r>
          </a:p>
          <a:p>
            <a:r>
              <a:rPr lang="en-GB" sz="2400" dirty="0"/>
              <a:t>Budget forecasts</a:t>
            </a:r>
          </a:p>
          <a:p>
            <a:endParaRPr lang="en-GB" sz="2400"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24</a:t>
            </a:fld>
            <a:endParaRPr lang="en-GB"/>
          </a:p>
        </p:txBody>
      </p:sp>
    </p:spTree>
    <p:extLst>
      <p:ext uri="{BB962C8B-B14F-4D97-AF65-F5344CB8AC3E}">
        <p14:creationId xmlns:p14="http://schemas.microsoft.com/office/powerpoint/2010/main" val="373836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with NPM</a:t>
            </a:r>
          </a:p>
        </p:txBody>
      </p:sp>
      <p:sp>
        <p:nvSpPr>
          <p:cNvPr id="3" name="Content Placeholder 2"/>
          <p:cNvSpPr>
            <a:spLocks noGrp="1"/>
          </p:cNvSpPr>
          <p:nvPr>
            <p:ph idx="1"/>
          </p:nvPr>
        </p:nvSpPr>
        <p:spPr>
          <a:xfrm>
            <a:off x="471041" y="1611950"/>
            <a:ext cx="8463619" cy="3880773"/>
          </a:xfrm>
        </p:spPr>
        <p:txBody>
          <a:bodyPr/>
          <a:lstStyle/>
          <a:p>
            <a:pPr marL="0" indent="0">
              <a:buNone/>
            </a:pPr>
            <a:r>
              <a:rPr lang="en-GB" sz="2000" b="1" dirty="0"/>
              <a:t>The difficulty arises when these are the only monitoring methods a manager uses because most jobs aren’t just about the ‘what’, they’re also about </a:t>
            </a:r>
            <a:r>
              <a:rPr lang="en-GB" sz="2000" b="1" u="sng" dirty="0"/>
              <a:t>‘how’</a:t>
            </a:r>
            <a:r>
              <a:rPr lang="en-GB" sz="2000" b="1" dirty="0"/>
              <a:t> your employee’s do their job. </a:t>
            </a:r>
          </a:p>
          <a:p>
            <a:pPr marL="0" indent="0">
              <a:buNone/>
            </a:pPr>
            <a:r>
              <a:rPr lang="en-GB" sz="2000" b="1" dirty="0"/>
              <a:t>About:</a:t>
            </a:r>
          </a:p>
          <a:p>
            <a:r>
              <a:rPr lang="en-GB" sz="2000" b="1" dirty="0"/>
              <a:t> How they work as a team member</a:t>
            </a:r>
          </a:p>
          <a:p>
            <a:r>
              <a:rPr lang="en-GB" sz="2000" b="1" dirty="0"/>
              <a:t> How they work with customers</a:t>
            </a:r>
          </a:p>
          <a:p>
            <a:r>
              <a:rPr lang="en-GB" sz="2000" b="1" dirty="0"/>
              <a:t> How they deal with problems</a:t>
            </a:r>
          </a:p>
          <a:p>
            <a:r>
              <a:rPr lang="en-GB" sz="2000" b="1" dirty="0"/>
              <a:t> How they deal with change and so on</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25</a:t>
            </a:fld>
            <a:endParaRPr lang="en-GB"/>
          </a:p>
        </p:txBody>
      </p:sp>
    </p:spTree>
    <p:extLst>
      <p:ext uri="{BB962C8B-B14F-4D97-AF65-F5344CB8AC3E}">
        <p14:creationId xmlns:p14="http://schemas.microsoft.com/office/powerpoint/2010/main" val="363138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Performance Monitoring</a:t>
            </a:r>
          </a:p>
        </p:txBody>
      </p:sp>
      <p:sp>
        <p:nvSpPr>
          <p:cNvPr id="3" name="Content Placeholder 2"/>
          <p:cNvSpPr>
            <a:spLocks noGrp="1"/>
          </p:cNvSpPr>
          <p:nvPr>
            <p:ph idx="1"/>
          </p:nvPr>
        </p:nvSpPr>
        <p:spPr>
          <a:xfrm>
            <a:off x="471041" y="1710424"/>
            <a:ext cx="8463619" cy="4696065"/>
          </a:xfrm>
        </p:spPr>
        <p:txBody>
          <a:bodyPr>
            <a:normAutofit fontScale="47500" lnSpcReduction="20000"/>
          </a:bodyPr>
          <a:lstStyle/>
          <a:p>
            <a:pPr marL="0" indent="0">
              <a:buNone/>
            </a:pPr>
            <a:r>
              <a:rPr lang="en-GB" sz="4200" b="1" dirty="0"/>
              <a:t>Observation </a:t>
            </a:r>
            <a:r>
              <a:rPr lang="en-GB" sz="2000" dirty="0"/>
              <a:t>: </a:t>
            </a:r>
          </a:p>
          <a:p>
            <a:r>
              <a:rPr lang="en-GB" sz="4200" b="1" dirty="0"/>
              <a:t>Observation is taking a planned approach to watching your employee ‘in action’. The idea is that you plan to observe the specific behaviours that you have described in your performance objectives. For example, if you have agreed that a performance objective for team work is ‘offering help to team members’ and ‘contributing to team meetings’ then those are the specific behaviours you plan to observe. </a:t>
            </a:r>
          </a:p>
          <a:p>
            <a:pPr marL="0" indent="0">
              <a:buNone/>
            </a:pPr>
            <a:endParaRPr lang="en-GB" sz="4200" b="1" dirty="0"/>
          </a:p>
          <a:p>
            <a:pPr marL="0" indent="0">
              <a:buNone/>
            </a:pPr>
            <a:r>
              <a:rPr lang="en-GB" sz="4200" b="1" dirty="0"/>
              <a:t>So it’s about;</a:t>
            </a:r>
          </a:p>
          <a:p>
            <a:endParaRPr lang="en-GB" sz="4200" b="1" dirty="0"/>
          </a:p>
          <a:p>
            <a:r>
              <a:rPr lang="en-GB" sz="4200" b="1" dirty="0"/>
              <a:t>Looking at the performance objectives you’ve agreed that relate to behavioural elements of the job and then</a:t>
            </a:r>
          </a:p>
          <a:p>
            <a:r>
              <a:rPr lang="en-GB" sz="4200" b="1" dirty="0"/>
              <a:t>Planning how you will observe those behaviours e.g. paying particular attention to the employee’s behaviour in the next team meeting</a:t>
            </a:r>
          </a:p>
          <a:p>
            <a:endParaRPr lang="en-GB"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26</a:t>
            </a:fld>
            <a:endParaRPr lang="en-GB"/>
          </a:p>
        </p:txBody>
      </p:sp>
    </p:spTree>
    <p:extLst>
      <p:ext uri="{BB962C8B-B14F-4D97-AF65-F5344CB8AC3E}">
        <p14:creationId xmlns:p14="http://schemas.microsoft.com/office/powerpoint/2010/main" val="86038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1000"/>
                                        <p:tgtEl>
                                          <p:spTgt spid="3">
                                            <p:txEl>
                                              <p:pRg st="6" end="6"/>
                                            </p:txEl>
                                          </p:spTgt>
                                        </p:tgtEl>
                                      </p:cBhvr>
                                    </p:animEffect>
                                    <p:anim calcmode="lin" valueType="num">
                                      <p:cBhvr>
                                        <p:cTn id="2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Performance Monitoring</a:t>
            </a:r>
          </a:p>
        </p:txBody>
      </p:sp>
      <p:sp>
        <p:nvSpPr>
          <p:cNvPr id="3" name="Content Placeholder 2"/>
          <p:cNvSpPr>
            <a:spLocks noGrp="1"/>
          </p:cNvSpPr>
          <p:nvPr>
            <p:ph idx="1"/>
          </p:nvPr>
        </p:nvSpPr>
        <p:spPr>
          <a:xfrm>
            <a:off x="348565" y="1485341"/>
            <a:ext cx="8463619" cy="3880773"/>
          </a:xfrm>
        </p:spPr>
        <p:txBody>
          <a:bodyPr>
            <a:normAutofit lnSpcReduction="10000"/>
          </a:bodyPr>
          <a:lstStyle/>
          <a:p>
            <a:pPr marL="0" indent="0">
              <a:buNone/>
            </a:pPr>
            <a:r>
              <a:rPr lang="en-GB" sz="2000" b="1" dirty="0"/>
              <a:t>Report back</a:t>
            </a:r>
          </a:p>
          <a:p>
            <a:pPr marL="0" indent="0">
              <a:buNone/>
            </a:pPr>
            <a:endParaRPr lang="en-GB" sz="2000" dirty="0"/>
          </a:p>
          <a:p>
            <a:r>
              <a:rPr lang="en-GB" sz="2000" b="1" dirty="0"/>
              <a:t>Report back is about your employee reporting back to you on their performance. This is a really useful technique where the employee is responsible for ‘evidencing ‘their performance against the objectives you’ve agreed</a:t>
            </a:r>
          </a:p>
          <a:p>
            <a:endParaRPr lang="en-GB" sz="2000" b="1" dirty="0"/>
          </a:p>
          <a:p>
            <a:r>
              <a:rPr lang="en-GB" sz="2000" b="1" dirty="0"/>
              <a:t>A good example would be if you had an agreed a performance objective from ‘effective time management’ which included ‘takes action to manage interruptions’. Then the employee would simply report back to you with some examples of when they had taken action to manage interruptions</a:t>
            </a:r>
          </a:p>
          <a:p>
            <a:endParaRPr lang="en-GB" dirty="0"/>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27</a:t>
            </a:fld>
            <a:endParaRPr lang="en-GB"/>
          </a:p>
        </p:txBody>
      </p:sp>
    </p:spTree>
    <p:extLst>
      <p:ext uri="{BB962C8B-B14F-4D97-AF65-F5344CB8AC3E}">
        <p14:creationId xmlns:p14="http://schemas.microsoft.com/office/powerpoint/2010/main" val="175582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 of Performance Monitoring</a:t>
            </a:r>
          </a:p>
        </p:txBody>
      </p:sp>
      <p:sp>
        <p:nvSpPr>
          <p:cNvPr id="3" name="Content Placeholder 2"/>
          <p:cNvSpPr>
            <a:spLocks noGrp="1"/>
          </p:cNvSpPr>
          <p:nvPr>
            <p:ph idx="1"/>
          </p:nvPr>
        </p:nvSpPr>
        <p:spPr/>
        <p:txBody>
          <a:bodyPr>
            <a:normAutofit/>
          </a:bodyPr>
          <a:lstStyle/>
          <a:p>
            <a:pPr marL="0" indent="0">
              <a:buNone/>
            </a:pPr>
            <a:r>
              <a:rPr lang="en-GB" dirty="0"/>
              <a:t>3. </a:t>
            </a:r>
            <a:r>
              <a:rPr lang="en-GB" b="1" dirty="0"/>
              <a:t>Feedback</a:t>
            </a:r>
          </a:p>
          <a:p>
            <a:endParaRPr lang="en-GB" b="1" dirty="0"/>
          </a:p>
          <a:p>
            <a:r>
              <a:rPr lang="en-GB" b="1" dirty="0"/>
              <a:t>Feedback is about getting feedback from people on the employee’s performance. This could be from;</a:t>
            </a:r>
          </a:p>
          <a:p>
            <a:r>
              <a:rPr lang="en-GB" b="1" dirty="0"/>
              <a:t>Customers</a:t>
            </a:r>
          </a:p>
          <a:p>
            <a:r>
              <a:rPr lang="en-GB" b="1" dirty="0"/>
              <a:t>Suppliers</a:t>
            </a:r>
          </a:p>
          <a:p>
            <a:r>
              <a:rPr lang="en-GB" b="1" dirty="0"/>
              <a:t>Team members</a:t>
            </a:r>
          </a:p>
          <a:p>
            <a:r>
              <a:rPr lang="en-GB" b="1" dirty="0"/>
              <a:t>Other departments</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28</a:t>
            </a:fld>
            <a:endParaRPr lang="en-GB"/>
          </a:p>
        </p:txBody>
      </p:sp>
    </p:spTree>
    <p:extLst>
      <p:ext uri="{BB962C8B-B14F-4D97-AF65-F5344CB8AC3E}">
        <p14:creationId xmlns:p14="http://schemas.microsoft.com/office/powerpoint/2010/main" val="406623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themes for the New Public Management</a:t>
            </a:r>
          </a:p>
        </p:txBody>
      </p:sp>
      <p:sp>
        <p:nvSpPr>
          <p:cNvPr id="3" name="Content Placeholder 2"/>
          <p:cNvSpPr>
            <a:spLocks noGrp="1"/>
          </p:cNvSpPr>
          <p:nvPr>
            <p:ph idx="1"/>
          </p:nvPr>
        </p:nvSpPr>
        <p:spPr>
          <a:xfrm>
            <a:off x="373099" y="1625422"/>
            <a:ext cx="9795082" cy="4598504"/>
          </a:xfrm>
        </p:spPr>
        <p:txBody>
          <a:bodyPr>
            <a:normAutofit/>
          </a:bodyPr>
          <a:lstStyle/>
          <a:p>
            <a:pPr marL="0" indent="0">
              <a:buNone/>
            </a:pPr>
            <a:endParaRPr lang="en-GB" dirty="0"/>
          </a:p>
          <a:p>
            <a:r>
              <a:rPr lang="en-GB" sz="2800" dirty="0"/>
              <a:t>Introducing audits at both financial and professional levels, using transparent means to review performances, setting benchmarks, using protocols to improve professional behaviour, </a:t>
            </a:r>
          </a:p>
          <a:p>
            <a:endParaRPr lang="en-GB" sz="2800" dirty="0"/>
          </a:p>
          <a:p>
            <a:r>
              <a:rPr lang="en-GB" sz="2800" dirty="0"/>
              <a:t>Greater customer orientation and responsiveness and increasing the scope of roles played by non public sector providers, </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29</a:t>
            </a:fld>
            <a:endParaRPr lang="en-GB"/>
          </a:p>
        </p:txBody>
      </p:sp>
    </p:spTree>
    <p:extLst>
      <p:ext uri="{BB962C8B-B14F-4D97-AF65-F5344CB8AC3E}">
        <p14:creationId xmlns:p14="http://schemas.microsoft.com/office/powerpoint/2010/main" val="1736188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46358-0D8A-4B23-A39F-F31417990AE6}"/>
              </a:ext>
            </a:extLst>
          </p:cNvPr>
          <p:cNvSpPr>
            <a:spLocks noGrp="1"/>
          </p:cNvSpPr>
          <p:nvPr>
            <p:ph type="title"/>
          </p:nvPr>
        </p:nvSpPr>
        <p:spPr/>
        <p:txBody>
          <a:bodyPr/>
          <a:lstStyle/>
          <a:p>
            <a:endParaRPr lang="en-GB" dirty="0"/>
          </a:p>
        </p:txBody>
      </p:sp>
      <p:sp>
        <p:nvSpPr>
          <p:cNvPr id="4" name="Slide Number Placeholder 3">
            <a:extLst>
              <a:ext uri="{FF2B5EF4-FFF2-40B4-BE49-F238E27FC236}">
                <a16:creationId xmlns:a16="http://schemas.microsoft.com/office/drawing/2014/main" id="{86FA1A0F-4161-4FCB-8431-EF9EA5E1CEC9}"/>
              </a:ext>
            </a:extLst>
          </p:cNvPr>
          <p:cNvSpPr>
            <a:spLocks noGrp="1"/>
          </p:cNvSpPr>
          <p:nvPr>
            <p:ph type="sldNum" sz="quarter" idx="12"/>
          </p:nvPr>
        </p:nvSpPr>
        <p:spPr/>
        <p:txBody>
          <a:bodyPr/>
          <a:lstStyle/>
          <a:p>
            <a:fld id="{1A2359FC-DA20-48A9-8DC5-495430BF2113}" type="slidenum">
              <a:rPr lang="en-GB" smtClean="0"/>
              <a:t>30</a:t>
            </a:fld>
            <a:endParaRPr lang="en-GB"/>
          </a:p>
        </p:txBody>
      </p:sp>
      <p:pic>
        <p:nvPicPr>
          <p:cNvPr id="8" name="West Yorkshire Police - Direct Entry Scheme - Inspector Mark Gamlyn">
            <a:hlinkClick r:id="" action="ppaction://media"/>
            <a:extLst>
              <a:ext uri="{FF2B5EF4-FFF2-40B4-BE49-F238E27FC236}">
                <a16:creationId xmlns:a16="http://schemas.microsoft.com/office/drawing/2014/main" id="{081E9D15-50C6-4D22-A9F7-913A2697238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3221502" y="0"/>
            <a:ext cx="5838092" cy="685800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47439563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53A9-A39F-4D49-BD1E-66BB6CF7D470}"/>
              </a:ext>
            </a:extLst>
          </p:cNvPr>
          <p:cNvSpPr>
            <a:spLocks noGrp="1"/>
          </p:cNvSpPr>
          <p:nvPr>
            <p:ph type="title"/>
          </p:nvPr>
        </p:nvSpPr>
        <p:spPr>
          <a:xfrm>
            <a:off x="1530252" y="2780176"/>
            <a:ext cx="8463617" cy="1320800"/>
          </a:xfrm>
        </p:spPr>
        <p:txBody>
          <a:bodyPr/>
          <a:lstStyle/>
          <a:p>
            <a:r>
              <a:rPr lang="en-GB" dirty="0"/>
              <a:t>What are your views on the video clip?</a:t>
            </a:r>
          </a:p>
        </p:txBody>
      </p:sp>
      <p:sp>
        <p:nvSpPr>
          <p:cNvPr id="4" name="Slide Number Placeholder 3">
            <a:extLst>
              <a:ext uri="{FF2B5EF4-FFF2-40B4-BE49-F238E27FC236}">
                <a16:creationId xmlns:a16="http://schemas.microsoft.com/office/drawing/2014/main" id="{31406DCD-05F2-48A2-8DBA-C47BD11C3AEF}"/>
              </a:ext>
            </a:extLst>
          </p:cNvPr>
          <p:cNvSpPr>
            <a:spLocks noGrp="1"/>
          </p:cNvSpPr>
          <p:nvPr>
            <p:ph type="sldNum" sz="quarter" idx="12"/>
          </p:nvPr>
        </p:nvSpPr>
        <p:spPr/>
        <p:txBody>
          <a:bodyPr/>
          <a:lstStyle/>
          <a:p>
            <a:fld id="{1A2359FC-DA20-48A9-8DC5-495430BF2113}" type="slidenum">
              <a:rPr lang="en-GB" smtClean="0"/>
              <a:t>31</a:t>
            </a:fld>
            <a:endParaRPr lang="en-GB"/>
          </a:p>
        </p:txBody>
      </p:sp>
    </p:spTree>
    <p:extLst>
      <p:ext uri="{BB962C8B-B14F-4D97-AF65-F5344CB8AC3E}">
        <p14:creationId xmlns:p14="http://schemas.microsoft.com/office/powerpoint/2010/main" val="174463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themes for the New Public Management</a:t>
            </a:r>
          </a:p>
        </p:txBody>
      </p:sp>
      <p:sp>
        <p:nvSpPr>
          <p:cNvPr id="3" name="Content Placeholder 2"/>
          <p:cNvSpPr>
            <a:spLocks noGrp="1"/>
          </p:cNvSpPr>
          <p:nvPr>
            <p:ph idx="1"/>
          </p:nvPr>
        </p:nvSpPr>
        <p:spPr>
          <a:xfrm>
            <a:off x="125059" y="1753772"/>
            <a:ext cx="9839098" cy="3777622"/>
          </a:xfrm>
        </p:spPr>
        <p:txBody>
          <a:bodyPr>
            <a:normAutofit/>
          </a:bodyPr>
          <a:lstStyle/>
          <a:p>
            <a:pPr marL="0" indent="0">
              <a:buNone/>
            </a:pPr>
            <a:endParaRPr lang="en-GB" dirty="0"/>
          </a:p>
          <a:p>
            <a:r>
              <a:rPr lang="en-GB" sz="2800" dirty="0"/>
              <a:t>Deregulating the labour market, replacing collective agreements to individual rewards packages at senior levels combined with short term contracts, </a:t>
            </a:r>
          </a:p>
          <a:p>
            <a:endParaRPr lang="en-GB" sz="2800" dirty="0"/>
          </a:p>
          <a:p>
            <a:r>
              <a:rPr lang="en-GB" sz="2800" dirty="0"/>
              <a:t>Discouraging the self regulatory power of the professionals and handing over the power from individuals to management, </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32</a:t>
            </a:fld>
            <a:endParaRPr lang="en-GB"/>
          </a:p>
        </p:txBody>
      </p:sp>
    </p:spTree>
    <p:extLst>
      <p:ext uri="{BB962C8B-B14F-4D97-AF65-F5344CB8AC3E}">
        <p14:creationId xmlns:p14="http://schemas.microsoft.com/office/powerpoint/2010/main" val="229948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themes for the New Public Management</a:t>
            </a:r>
          </a:p>
        </p:txBody>
      </p:sp>
      <p:sp>
        <p:nvSpPr>
          <p:cNvPr id="3" name="Content Placeholder 2"/>
          <p:cNvSpPr>
            <a:spLocks noGrp="1"/>
          </p:cNvSpPr>
          <p:nvPr>
            <p:ph idx="1"/>
          </p:nvPr>
        </p:nvSpPr>
        <p:spPr>
          <a:xfrm>
            <a:off x="173571" y="1270000"/>
            <a:ext cx="9742073" cy="4456043"/>
          </a:xfrm>
        </p:spPr>
        <p:txBody>
          <a:bodyPr>
            <a:normAutofit/>
          </a:bodyPr>
          <a:lstStyle/>
          <a:p>
            <a:pPr marL="0" indent="0">
              <a:buNone/>
            </a:pPr>
            <a:endParaRPr lang="en-GB" dirty="0"/>
          </a:p>
          <a:p>
            <a:endParaRPr lang="en-GB" dirty="0"/>
          </a:p>
          <a:p>
            <a:r>
              <a:rPr lang="en-GB" sz="2800" dirty="0"/>
              <a:t>Encouraging more entrepreneurial management than Bureaucracy with high retrospective accountability requirements upwards </a:t>
            </a:r>
          </a:p>
          <a:p>
            <a:endParaRPr lang="en-GB" sz="2800" dirty="0"/>
          </a:p>
          <a:p>
            <a:r>
              <a:rPr lang="en-GB" sz="2800" dirty="0"/>
              <a:t>Introducing new forms of corporate governance, introducing a board model of functioning and concentrating the power to the strategic core of the organization </a:t>
            </a:r>
          </a:p>
          <a:p>
            <a:endParaRPr lang="en-GB" dirty="0"/>
          </a:p>
        </p:txBody>
      </p:sp>
      <p:sp>
        <p:nvSpPr>
          <p:cNvPr id="4" name="Slide Number Placeholder 3"/>
          <p:cNvSpPr>
            <a:spLocks noGrp="1"/>
          </p:cNvSpPr>
          <p:nvPr>
            <p:ph type="sldNum" sz="quarter" idx="12"/>
          </p:nvPr>
        </p:nvSpPr>
        <p:spPr/>
        <p:txBody>
          <a:bodyPr/>
          <a:lstStyle/>
          <a:p>
            <a:fld id="{1A2359FC-DA20-48A9-8DC5-495430BF2113}" type="slidenum">
              <a:rPr lang="en-GB" smtClean="0"/>
              <a:t>33</a:t>
            </a:fld>
            <a:endParaRPr lang="en-GB"/>
          </a:p>
        </p:txBody>
      </p:sp>
    </p:spTree>
    <p:extLst>
      <p:ext uri="{BB962C8B-B14F-4D97-AF65-F5344CB8AC3E}">
        <p14:creationId xmlns:p14="http://schemas.microsoft.com/office/powerpoint/2010/main" val="250404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Theme1">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429</TotalTime>
  <Words>1468</Words>
  <Application>Microsoft Office PowerPoint</Application>
  <PresentationFormat>Widescreen</PresentationFormat>
  <Paragraphs>220</Paragraphs>
  <Slides>33</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Wingdings 2</vt:lpstr>
      <vt:lpstr>Wingdings 3</vt:lpstr>
      <vt:lpstr>Theme1</vt:lpstr>
      <vt:lpstr>PowerPoint Presentation</vt:lpstr>
      <vt:lpstr>The Challenge of Efficiency</vt:lpstr>
      <vt:lpstr>The Challenge of Boundaries</vt:lpstr>
      <vt:lpstr>The Challenge of Service</vt:lpstr>
      <vt:lpstr>The Challenge of Service</vt:lpstr>
      <vt:lpstr>The Challenge of the Public Interest</vt:lpstr>
      <vt:lpstr>Performance Management</vt:lpstr>
      <vt:lpstr>The Challenge of Performance &amp; Service</vt:lpstr>
      <vt:lpstr>New Public Management</vt:lpstr>
      <vt:lpstr>Background</vt:lpstr>
      <vt:lpstr>NPM</vt:lpstr>
      <vt:lpstr>Aims</vt:lpstr>
      <vt:lpstr>Key themes in NPM </vt:lpstr>
      <vt:lpstr>Performance Measurement</vt:lpstr>
      <vt:lpstr>Privatising the Public Sector!</vt:lpstr>
      <vt:lpstr>Noam Chomsky</vt:lpstr>
      <vt:lpstr>PowerPoint Presentation</vt:lpstr>
      <vt:lpstr>Core themes for the New Public Management</vt:lpstr>
      <vt:lpstr>Value for Money</vt:lpstr>
      <vt:lpstr>PowerPoint Presentation</vt:lpstr>
      <vt:lpstr>Practical example: value for money </vt:lpstr>
      <vt:lpstr>Practical example: value for money </vt:lpstr>
      <vt:lpstr>Core themes for the New Public Management</vt:lpstr>
      <vt:lpstr>Monitoring Performance (HSE)-Methods</vt:lpstr>
      <vt:lpstr>Problems with NPM</vt:lpstr>
      <vt:lpstr>Methods of Performance Monitoring</vt:lpstr>
      <vt:lpstr>Methods of Performance Monitoring</vt:lpstr>
      <vt:lpstr>Methods of Performance Monitoring</vt:lpstr>
      <vt:lpstr>Core themes for the New Public Management</vt:lpstr>
      <vt:lpstr>PowerPoint Presentation</vt:lpstr>
      <vt:lpstr>What are your views on the video clip?</vt:lpstr>
      <vt:lpstr>Core themes for the New Public Management</vt:lpstr>
      <vt:lpstr>Core themes for the New Public Management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Public Management</dc:title>
  <dc:creator>Wynne Jones (Business &amp; Management)</dc:creator>
  <cp:lastModifiedBy>peter doyle</cp:lastModifiedBy>
  <cp:revision>27</cp:revision>
  <dcterms:created xsi:type="dcterms:W3CDTF">2016-12-01T08:37:21Z</dcterms:created>
  <dcterms:modified xsi:type="dcterms:W3CDTF">2017-11-09T18:20:06Z</dcterms:modified>
</cp:coreProperties>
</file>