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9"/>
  </p:notesMasterIdLst>
  <p:sldIdLst>
    <p:sldId id="256" r:id="rId2"/>
    <p:sldId id="257" r:id="rId3"/>
    <p:sldId id="258" r:id="rId4"/>
    <p:sldId id="259" r:id="rId5"/>
    <p:sldId id="275" r:id="rId6"/>
    <p:sldId id="276" r:id="rId7"/>
    <p:sldId id="277" r:id="rId8"/>
    <p:sldId id="279" r:id="rId9"/>
    <p:sldId id="278" r:id="rId10"/>
    <p:sldId id="280" r:id="rId11"/>
    <p:sldId id="281" r:id="rId12"/>
    <p:sldId id="282" r:id="rId13"/>
    <p:sldId id="283" r:id="rId14"/>
    <p:sldId id="285" r:id="rId15"/>
    <p:sldId id="284" r:id="rId16"/>
    <p:sldId id="286"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C3A9F-7103-4C94-9064-6F0DDB7BA920}" v="59" dt="2026-07-24T04:53:07.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5" autoAdjust="0"/>
    <p:restoredTop sz="94660"/>
  </p:normalViewPr>
  <p:slideViewPr>
    <p:cSldViewPr snapToGrid="0">
      <p:cViewPr>
        <p:scale>
          <a:sx n="89" d="100"/>
          <a:sy n="89" d="100"/>
        </p:scale>
        <p:origin x="41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jou katek" userId="f376937a8f53a417" providerId="LiveId" clId="{64FCE381-7879-47D8-B59C-99AC29176BA7}"/>
    <pc:docChg chg="undo custSel addSld delSld modSld sldOrd delMainMaster">
      <pc:chgData name="Dajou katek" userId="f376937a8f53a417" providerId="LiveId" clId="{64FCE381-7879-47D8-B59C-99AC29176BA7}" dt="2026-07-24T05:59:33.697" v="964" actId="1076"/>
      <pc:docMkLst>
        <pc:docMk/>
      </pc:docMkLst>
      <pc:sldChg chg="modSp mod">
        <pc:chgData name="Dajou katek" userId="f376937a8f53a417" providerId="LiveId" clId="{64FCE381-7879-47D8-B59C-99AC29176BA7}" dt="2026-07-24T03:06:36.107" v="692" actId="1076"/>
        <pc:sldMkLst>
          <pc:docMk/>
          <pc:sldMk cId="3701056553" sldId="256"/>
        </pc:sldMkLst>
        <pc:spChg chg="mod">
          <ac:chgData name="Dajou katek" userId="f376937a8f53a417" providerId="LiveId" clId="{64FCE381-7879-47D8-B59C-99AC29176BA7}" dt="2026-07-24T03:05:48.791" v="687" actId="122"/>
          <ac:spMkLst>
            <pc:docMk/>
            <pc:sldMk cId="3701056553" sldId="256"/>
            <ac:spMk id="2" creationId="{0B52DCD2-C88C-49A9-CA56-393BF3713F07}"/>
          </ac:spMkLst>
        </pc:spChg>
        <pc:spChg chg="mod">
          <ac:chgData name="Dajou katek" userId="f376937a8f53a417" providerId="LiveId" clId="{64FCE381-7879-47D8-B59C-99AC29176BA7}" dt="2026-07-24T03:06:36.107" v="692" actId="1076"/>
          <ac:spMkLst>
            <pc:docMk/>
            <pc:sldMk cId="3701056553" sldId="256"/>
            <ac:spMk id="3" creationId="{DB0AEE90-0F15-8302-806E-63CF270BA2A2}"/>
          </ac:spMkLst>
        </pc:spChg>
        <pc:picChg chg="mod">
          <ac:chgData name="Dajou katek" userId="f376937a8f53a417" providerId="LiveId" clId="{64FCE381-7879-47D8-B59C-99AC29176BA7}" dt="2026-07-24T03:06:25.444" v="691" actId="1076"/>
          <ac:picMkLst>
            <pc:docMk/>
            <pc:sldMk cId="3701056553" sldId="256"/>
            <ac:picMk id="5" creationId="{FEEC87B6-5264-8D80-A12D-C86DE46B72B0}"/>
          </ac:picMkLst>
        </pc:picChg>
      </pc:sldChg>
      <pc:sldChg chg="addSp modSp new mod">
        <pc:chgData name="Dajou katek" userId="f376937a8f53a417" providerId="LiveId" clId="{64FCE381-7879-47D8-B59C-99AC29176BA7}" dt="2026-07-24T03:05:15.830" v="686" actId="115"/>
        <pc:sldMkLst>
          <pc:docMk/>
          <pc:sldMk cId="457968633" sldId="257"/>
        </pc:sldMkLst>
        <pc:spChg chg="mod">
          <ac:chgData name="Dajou katek" userId="f376937a8f53a417" providerId="LiveId" clId="{64FCE381-7879-47D8-B59C-99AC29176BA7}" dt="2026-07-24T03:05:15.830" v="686" actId="115"/>
          <ac:spMkLst>
            <pc:docMk/>
            <pc:sldMk cId="457968633" sldId="257"/>
            <ac:spMk id="2" creationId="{7A5A4800-B9A4-E8DC-FE4C-4502001F3768}"/>
          </ac:spMkLst>
        </pc:spChg>
        <pc:spChg chg="mod">
          <ac:chgData name="Dajou katek" userId="f376937a8f53a417" providerId="LiveId" clId="{64FCE381-7879-47D8-B59C-99AC29176BA7}" dt="2026-07-24T01:01:39.482" v="383" actId="2710"/>
          <ac:spMkLst>
            <pc:docMk/>
            <pc:sldMk cId="457968633" sldId="257"/>
            <ac:spMk id="3" creationId="{28B1B6B5-1897-DED4-4FFD-B181D283FE8E}"/>
          </ac:spMkLst>
        </pc:spChg>
        <pc:picChg chg="add mod">
          <ac:chgData name="Dajou katek" userId="f376937a8f53a417" providerId="LiveId" clId="{64FCE381-7879-47D8-B59C-99AC29176BA7}" dt="2026-07-24T02:50:24.807" v="641" actId="14100"/>
          <ac:picMkLst>
            <pc:docMk/>
            <pc:sldMk cId="457968633" sldId="257"/>
            <ac:picMk id="5" creationId="{8EA9D9B0-1112-2591-0D77-EFD22C1BDBEC}"/>
          </ac:picMkLst>
        </pc:picChg>
      </pc:sldChg>
      <pc:sldChg chg="addSp delSp modSp new mod">
        <pc:chgData name="Dajou katek" userId="f376937a8f53a417" providerId="LiveId" clId="{64FCE381-7879-47D8-B59C-99AC29176BA7}" dt="2026-07-24T05:59:33.697" v="964" actId="1076"/>
        <pc:sldMkLst>
          <pc:docMk/>
          <pc:sldMk cId="3014176673" sldId="258"/>
        </pc:sldMkLst>
        <pc:spChg chg="mod">
          <ac:chgData name="Dajou katek" userId="f376937a8f53a417" providerId="LiveId" clId="{64FCE381-7879-47D8-B59C-99AC29176BA7}" dt="2026-07-24T03:04:35.179" v="685"/>
          <ac:spMkLst>
            <pc:docMk/>
            <pc:sldMk cId="3014176673" sldId="258"/>
            <ac:spMk id="2" creationId="{69D0CC75-08D8-AEF0-44F7-8D2B504A483C}"/>
          </ac:spMkLst>
        </pc:spChg>
        <pc:spChg chg="mod">
          <ac:chgData name="Dajou katek" userId="f376937a8f53a417" providerId="LiveId" clId="{64FCE381-7879-47D8-B59C-99AC29176BA7}" dt="2026-07-24T05:50:49.920" v="931" actId="1076"/>
          <ac:spMkLst>
            <pc:docMk/>
            <pc:sldMk cId="3014176673" sldId="258"/>
            <ac:spMk id="3" creationId="{BE486B5E-15C0-95C8-F125-8D13E40905D2}"/>
          </ac:spMkLst>
        </pc:spChg>
        <pc:picChg chg="add del mod">
          <ac:chgData name="Dajou katek" userId="f376937a8f53a417" providerId="LiveId" clId="{64FCE381-7879-47D8-B59C-99AC29176BA7}" dt="2026-07-24T01:13:55.642" v="394" actId="478"/>
          <ac:picMkLst>
            <pc:docMk/>
            <pc:sldMk cId="3014176673" sldId="258"/>
            <ac:picMk id="5" creationId="{341F42BE-29CE-5974-5416-13AE9DF41AE3}"/>
          </ac:picMkLst>
        </pc:picChg>
        <pc:picChg chg="add del">
          <ac:chgData name="Dajou katek" userId="f376937a8f53a417" providerId="LiveId" clId="{64FCE381-7879-47D8-B59C-99AC29176BA7}" dt="2026-07-24T01:30:05.208" v="396" actId="478"/>
          <ac:picMkLst>
            <pc:docMk/>
            <pc:sldMk cId="3014176673" sldId="258"/>
            <ac:picMk id="7" creationId="{115C9147-3AD6-10D6-DFAB-9D902CBE9E60}"/>
          </ac:picMkLst>
        </pc:picChg>
        <pc:picChg chg="add mod">
          <ac:chgData name="Dajou katek" userId="f376937a8f53a417" providerId="LiveId" clId="{64FCE381-7879-47D8-B59C-99AC29176BA7}" dt="2026-07-24T05:59:33.697" v="964" actId="1076"/>
          <ac:picMkLst>
            <pc:docMk/>
            <pc:sldMk cId="3014176673" sldId="258"/>
            <ac:picMk id="9" creationId="{862C40BE-475A-2C22-521E-B767823C35EE}"/>
          </ac:picMkLst>
        </pc:picChg>
        <pc:picChg chg="add mod">
          <ac:chgData name="Dajou katek" userId="f376937a8f53a417" providerId="LiveId" clId="{64FCE381-7879-47D8-B59C-99AC29176BA7}" dt="2026-07-24T05:51:04.809" v="933" actId="1076"/>
          <ac:picMkLst>
            <pc:docMk/>
            <pc:sldMk cId="3014176673" sldId="258"/>
            <ac:picMk id="11" creationId="{B1F579CC-3D90-79F0-0708-FE481A2D8A45}"/>
          </ac:picMkLst>
        </pc:picChg>
        <pc:picChg chg="add mod">
          <ac:chgData name="Dajou katek" userId="f376937a8f53a417" providerId="LiveId" clId="{64FCE381-7879-47D8-B59C-99AC29176BA7}" dt="2026-07-24T05:59:25.783" v="963" actId="1076"/>
          <ac:picMkLst>
            <pc:docMk/>
            <pc:sldMk cId="3014176673" sldId="258"/>
            <ac:picMk id="13" creationId="{1903E815-1750-D196-6A29-7C8F90DE7B90}"/>
          </ac:picMkLst>
        </pc:picChg>
      </pc:sldChg>
      <pc:sldChg chg="addSp delSp modSp new mod">
        <pc:chgData name="Dajou katek" userId="f376937a8f53a417" providerId="LiveId" clId="{64FCE381-7879-47D8-B59C-99AC29176BA7}" dt="2026-07-24T03:04:35.179" v="685"/>
        <pc:sldMkLst>
          <pc:docMk/>
          <pc:sldMk cId="2738467995" sldId="259"/>
        </pc:sldMkLst>
        <pc:spChg chg="mod">
          <ac:chgData name="Dajou katek" userId="f376937a8f53a417" providerId="LiveId" clId="{64FCE381-7879-47D8-B59C-99AC29176BA7}" dt="2026-07-24T03:04:35.179" v="685"/>
          <ac:spMkLst>
            <pc:docMk/>
            <pc:sldMk cId="2738467995" sldId="259"/>
            <ac:spMk id="2" creationId="{239A13B4-2FFB-5EC8-B601-95CAFBE7E68D}"/>
          </ac:spMkLst>
        </pc:spChg>
        <pc:spChg chg="del">
          <ac:chgData name="Dajou katek" userId="f376937a8f53a417" providerId="LiveId" clId="{64FCE381-7879-47D8-B59C-99AC29176BA7}" dt="2026-07-23T19:01:08.925" v="18" actId="3680"/>
          <ac:spMkLst>
            <pc:docMk/>
            <pc:sldMk cId="2738467995" sldId="259"/>
            <ac:spMk id="3" creationId="{30674A97-07DC-9D5E-4186-A33CACDBEDEA}"/>
          </ac:spMkLst>
        </pc:spChg>
        <pc:graphicFrameChg chg="add mod ord modGraphic">
          <ac:chgData name="Dajou katek" userId="f376937a8f53a417" providerId="LiveId" clId="{64FCE381-7879-47D8-B59C-99AC29176BA7}" dt="2026-07-24T01:13:39.321" v="392" actId="14100"/>
          <ac:graphicFrameMkLst>
            <pc:docMk/>
            <pc:sldMk cId="2738467995" sldId="259"/>
            <ac:graphicFrameMk id="4" creationId="{1CFEE793-01B2-ED1C-3F3E-567C6908E4A3}"/>
          </ac:graphicFrameMkLst>
        </pc:graphicFrameChg>
        <pc:picChg chg="add mod">
          <ac:chgData name="Dajou katek" userId="f376937a8f53a417" providerId="LiveId" clId="{64FCE381-7879-47D8-B59C-99AC29176BA7}" dt="2026-07-24T01:13:46.714" v="393" actId="14100"/>
          <ac:picMkLst>
            <pc:docMk/>
            <pc:sldMk cId="2738467995" sldId="259"/>
            <ac:picMk id="6" creationId="{C582391A-7951-34C8-049B-BE9359CC9F24}"/>
          </ac:picMkLst>
        </pc:picChg>
      </pc:sldChg>
      <pc:sldChg chg="addSp add del mod">
        <pc:chgData name="Dajou katek" userId="f376937a8f53a417" providerId="LiveId" clId="{64FCE381-7879-47D8-B59C-99AC29176BA7}" dt="2026-07-24T03:06:51.094" v="693" actId="2696"/>
        <pc:sldMkLst>
          <pc:docMk/>
          <pc:sldMk cId="663955088" sldId="274"/>
        </pc:sldMkLst>
        <pc:picChg chg="add">
          <ac:chgData name="Dajou katek" userId="f376937a8f53a417" providerId="LiveId" clId="{64FCE381-7879-47D8-B59C-99AC29176BA7}" dt="2026-07-24T02:41:03.181" v="620" actId="22"/>
          <ac:picMkLst>
            <pc:docMk/>
            <pc:sldMk cId="663955088" sldId="274"/>
            <ac:picMk id="5" creationId="{C5252377-5ED4-FE0B-8E08-1DC72C1CFEFF}"/>
          </ac:picMkLst>
        </pc:picChg>
      </pc:sldChg>
      <pc:sldChg chg="modSp new mod">
        <pc:chgData name="Dajou katek" userId="f376937a8f53a417" providerId="LiveId" clId="{64FCE381-7879-47D8-B59C-99AC29176BA7}" dt="2026-07-24T03:04:35.179" v="685"/>
        <pc:sldMkLst>
          <pc:docMk/>
          <pc:sldMk cId="3187135658" sldId="275"/>
        </pc:sldMkLst>
        <pc:spChg chg="mod">
          <ac:chgData name="Dajou katek" userId="f376937a8f53a417" providerId="LiveId" clId="{64FCE381-7879-47D8-B59C-99AC29176BA7}" dt="2026-07-24T03:04:35.179" v="685"/>
          <ac:spMkLst>
            <pc:docMk/>
            <pc:sldMk cId="3187135658" sldId="275"/>
            <ac:spMk id="2" creationId="{0172CB87-D7F3-BCE9-8309-23A37ED9C714}"/>
          </ac:spMkLst>
        </pc:spChg>
        <pc:spChg chg="mod">
          <ac:chgData name="Dajou katek" userId="f376937a8f53a417" providerId="LiveId" clId="{64FCE381-7879-47D8-B59C-99AC29176BA7}" dt="2026-07-24T02:48:09.474" v="634" actId="2710"/>
          <ac:spMkLst>
            <pc:docMk/>
            <pc:sldMk cId="3187135658" sldId="275"/>
            <ac:spMk id="3" creationId="{8DC1E965-1002-0744-CE30-4506124BE428}"/>
          </ac:spMkLst>
        </pc:spChg>
      </pc:sldChg>
      <pc:sldChg chg="addSp modSp new mod">
        <pc:chgData name="Dajou katek" userId="f376937a8f53a417" providerId="LiveId" clId="{64FCE381-7879-47D8-B59C-99AC29176BA7}" dt="2026-07-24T04:56:19.581" v="817" actId="27636"/>
        <pc:sldMkLst>
          <pc:docMk/>
          <pc:sldMk cId="3520615920" sldId="276"/>
        </pc:sldMkLst>
        <pc:spChg chg="mod">
          <ac:chgData name="Dajou katek" userId="f376937a8f53a417" providerId="LiveId" clId="{64FCE381-7879-47D8-B59C-99AC29176BA7}" dt="2026-07-24T02:52:26.210" v="647" actId="1076"/>
          <ac:spMkLst>
            <pc:docMk/>
            <pc:sldMk cId="3520615920" sldId="276"/>
            <ac:spMk id="2" creationId="{75A7CB03-98A6-6721-D2AE-992117833CD9}"/>
          </ac:spMkLst>
        </pc:spChg>
        <pc:spChg chg="mod">
          <ac:chgData name="Dajou katek" userId="f376937a8f53a417" providerId="LiveId" clId="{64FCE381-7879-47D8-B59C-99AC29176BA7}" dt="2026-07-24T04:56:19.581" v="817" actId="27636"/>
          <ac:spMkLst>
            <pc:docMk/>
            <pc:sldMk cId="3520615920" sldId="276"/>
            <ac:spMk id="3" creationId="{35605D5B-BD8F-E1B1-98F5-49DA872F4B47}"/>
          </ac:spMkLst>
        </pc:spChg>
        <pc:picChg chg="add mod">
          <ac:chgData name="Dajou katek" userId="f376937a8f53a417" providerId="LiveId" clId="{64FCE381-7879-47D8-B59C-99AC29176BA7}" dt="2026-07-24T00:33:44.421" v="379" actId="1076"/>
          <ac:picMkLst>
            <pc:docMk/>
            <pc:sldMk cId="3520615920" sldId="276"/>
            <ac:picMk id="5" creationId="{A51024E9-88B0-A3F3-10A7-BFD35323C374}"/>
          </ac:picMkLst>
        </pc:picChg>
      </pc:sldChg>
      <pc:sldChg chg="addSp delSp modSp new mod">
        <pc:chgData name="Dajou katek" userId="f376937a8f53a417" providerId="LiveId" clId="{64FCE381-7879-47D8-B59C-99AC29176BA7}" dt="2026-07-24T05:20:06.224" v="866" actId="20577"/>
        <pc:sldMkLst>
          <pc:docMk/>
          <pc:sldMk cId="484115334" sldId="277"/>
        </pc:sldMkLst>
        <pc:spChg chg="mod">
          <ac:chgData name="Dajou katek" userId="f376937a8f53a417" providerId="LiveId" clId="{64FCE381-7879-47D8-B59C-99AC29176BA7}" dt="2026-07-24T05:17:00.082" v="826" actId="14100"/>
          <ac:spMkLst>
            <pc:docMk/>
            <pc:sldMk cId="484115334" sldId="277"/>
            <ac:spMk id="2" creationId="{30823CA1-7EBE-A5CE-5953-CFB85F0B7F3A}"/>
          </ac:spMkLst>
        </pc:spChg>
        <pc:spChg chg="mod">
          <ac:chgData name="Dajou katek" userId="f376937a8f53a417" providerId="LiveId" clId="{64FCE381-7879-47D8-B59C-99AC29176BA7}" dt="2026-07-24T05:20:06.224" v="866" actId="20577"/>
          <ac:spMkLst>
            <pc:docMk/>
            <pc:sldMk cId="484115334" sldId="277"/>
            <ac:spMk id="3" creationId="{24347864-D7CB-9606-032B-09C5A9B7AC32}"/>
          </ac:spMkLst>
        </pc:spChg>
        <pc:spChg chg="add del mod">
          <ac:chgData name="Dajou katek" userId="f376937a8f53a417" providerId="LiveId" clId="{64FCE381-7879-47D8-B59C-99AC29176BA7}" dt="2026-07-24T02:40:53.589" v="619" actId="21"/>
          <ac:spMkLst>
            <pc:docMk/>
            <pc:sldMk cId="484115334" sldId="277"/>
            <ac:spMk id="6" creationId="{331F81BC-31EF-E589-3177-7AD3BE726AE2}"/>
          </ac:spMkLst>
        </pc:spChg>
        <pc:picChg chg="add del mod">
          <ac:chgData name="Dajou katek" userId="f376937a8f53a417" providerId="LiveId" clId="{64FCE381-7879-47D8-B59C-99AC29176BA7}" dt="2026-07-24T02:40:53.589" v="619" actId="21"/>
          <ac:picMkLst>
            <pc:docMk/>
            <pc:sldMk cId="484115334" sldId="277"/>
            <ac:picMk id="5" creationId="{8BCECB71-B8E9-108B-6304-7190F639EC40}"/>
          </ac:picMkLst>
        </pc:picChg>
      </pc:sldChg>
      <pc:sldChg chg="addSp delSp modSp new mod">
        <pc:chgData name="Dajou katek" userId="f376937a8f53a417" providerId="LiveId" clId="{64FCE381-7879-47D8-B59C-99AC29176BA7}" dt="2026-07-24T05:58:08.867" v="962" actId="20577"/>
        <pc:sldMkLst>
          <pc:docMk/>
          <pc:sldMk cId="812563687" sldId="278"/>
        </pc:sldMkLst>
        <pc:spChg chg="mod">
          <ac:chgData name="Dajou katek" userId="f376937a8f53a417" providerId="LiveId" clId="{64FCE381-7879-47D8-B59C-99AC29176BA7}" dt="2026-07-24T02:56:13.176" v="666" actId="1076"/>
          <ac:spMkLst>
            <pc:docMk/>
            <pc:sldMk cId="812563687" sldId="278"/>
            <ac:spMk id="2" creationId="{181EB9E0-BA10-56BD-2302-414486443EAD}"/>
          </ac:spMkLst>
        </pc:spChg>
        <pc:spChg chg="del mod">
          <ac:chgData name="Dajou katek" userId="f376937a8f53a417" providerId="LiveId" clId="{64FCE381-7879-47D8-B59C-99AC29176BA7}" dt="2026-07-23T19:19:49.577" v="110" actId="3680"/>
          <ac:spMkLst>
            <pc:docMk/>
            <pc:sldMk cId="812563687" sldId="278"/>
            <ac:spMk id="3" creationId="{3A15FD3D-1CBB-BFEC-44F9-8CFF8F326F2C}"/>
          </ac:spMkLst>
        </pc:spChg>
        <pc:graphicFrameChg chg="add mod ord modGraphic">
          <ac:chgData name="Dajou katek" userId="f376937a8f53a417" providerId="LiveId" clId="{64FCE381-7879-47D8-B59C-99AC29176BA7}" dt="2026-07-24T05:58:08.867" v="962" actId="20577"/>
          <ac:graphicFrameMkLst>
            <pc:docMk/>
            <pc:sldMk cId="812563687" sldId="278"/>
            <ac:graphicFrameMk id="4" creationId="{D823EBFA-3E1E-A831-E562-8035DBE68EBC}"/>
          </ac:graphicFrameMkLst>
        </pc:graphicFrameChg>
      </pc:sldChg>
      <pc:sldChg chg="addSp delSp modSp new mod">
        <pc:chgData name="Dajou katek" userId="f376937a8f53a417" providerId="LiveId" clId="{64FCE381-7879-47D8-B59C-99AC29176BA7}" dt="2026-07-24T05:55:32.921" v="947" actId="20577"/>
        <pc:sldMkLst>
          <pc:docMk/>
          <pc:sldMk cId="3823865454" sldId="279"/>
        </pc:sldMkLst>
        <pc:spChg chg="mod">
          <ac:chgData name="Dajou katek" userId="f376937a8f53a417" providerId="LiveId" clId="{64FCE381-7879-47D8-B59C-99AC29176BA7}" dt="2026-07-24T05:49:37.034" v="930" actId="1076"/>
          <ac:spMkLst>
            <pc:docMk/>
            <pc:sldMk cId="3823865454" sldId="279"/>
            <ac:spMk id="2" creationId="{86A35014-BB3C-928E-2BA1-D38D446C3436}"/>
          </ac:spMkLst>
        </pc:spChg>
        <pc:spChg chg="mod">
          <ac:chgData name="Dajou katek" userId="f376937a8f53a417" providerId="LiveId" clId="{64FCE381-7879-47D8-B59C-99AC29176BA7}" dt="2026-07-24T05:55:32.921" v="947" actId="20577"/>
          <ac:spMkLst>
            <pc:docMk/>
            <pc:sldMk cId="3823865454" sldId="279"/>
            <ac:spMk id="3" creationId="{5916E94B-E381-FD29-E112-CF0E5B0A3150}"/>
          </ac:spMkLst>
        </pc:spChg>
        <pc:spChg chg="add del mod">
          <ac:chgData name="Dajou katek" userId="f376937a8f53a417" providerId="LiveId" clId="{64FCE381-7879-47D8-B59C-99AC29176BA7}" dt="2026-07-24T01:48:18.167" v="435" actId="478"/>
          <ac:spMkLst>
            <pc:docMk/>
            <pc:sldMk cId="3823865454" sldId="279"/>
            <ac:spMk id="6" creationId="{8824628D-539A-667F-DF79-E8D65094056A}"/>
          </ac:spMkLst>
        </pc:spChg>
        <pc:spChg chg="add del mod">
          <ac:chgData name="Dajou katek" userId="f376937a8f53a417" providerId="LiveId" clId="{64FCE381-7879-47D8-B59C-99AC29176BA7}" dt="2026-07-24T01:48:18.167" v="435" actId="478"/>
          <ac:spMkLst>
            <pc:docMk/>
            <pc:sldMk cId="3823865454" sldId="279"/>
            <ac:spMk id="9" creationId="{B857F949-1A8E-09D4-BDF3-D13122697734}"/>
          </ac:spMkLst>
        </pc:spChg>
        <pc:spChg chg="add del mod">
          <ac:chgData name="Dajou katek" userId="f376937a8f53a417" providerId="LiveId" clId="{64FCE381-7879-47D8-B59C-99AC29176BA7}" dt="2026-07-24T01:50:45.589" v="444" actId="478"/>
          <ac:spMkLst>
            <pc:docMk/>
            <pc:sldMk cId="3823865454" sldId="279"/>
            <ac:spMk id="12" creationId="{A0F750BA-CA97-1E23-39A4-974C75421113}"/>
          </ac:spMkLst>
        </pc:spChg>
        <pc:picChg chg="add del mod">
          <ac:chgData name="Dajou katek" userId="f376937a8f53a417" providerId="LiveId" clId="{64FCE381-7879-47D8-B59C-99AC29176BA7}" dt="2026-07-24T01:48:18.167" v="435" actId="478"/>
          <ac:picMkLst>
            <pc:docMk/>
            <pc:sldMk cId="3823865454" sldId="279"/>
            <ac:picMk id="5" creationId="{063AB99A-9F3F-0C54-0AAF-36062E436FC8}"/>
          </ac:picMkLst>
        </pc:picChg>
        <pc:picChg chg="add del mod">
          <ac:chgData name="Dajou katek" userId="f376937a8f53a417" providerId="LiveId" clId="{64FCE381-7879-47D8-B59C-99AC29176BA7}" dt="2026-07-24T01:48:18.167" v="435" actId="478"/>
          <ac:picMkLst>
            <pc:docMk/>
            <pc:sldMk cId="3823865454" sldId="279"/>
            <ac:picMk id="8" creationId="{4B0BFDB1-84DF-98CC-4747-87F3F0A7220A}"/>
          </ac:picMkLst>
        </pc:picChg>
        <pc:picChg chg="add mod">
          <ac:chgData name="Dajou katek" userId="f376937a8f53a417" providerId="LiveId" clId="{64FCE381-7879-47D8-B59C-99AC29176BA7}" dt="2026-07-24T05:49:10.389" v="928" actId="1076"/>
          <ac:picMkLst>
            <pc:docMk/>
            <pc:sldMk cId="3823865454" sldId="279"/>
            <ac:picMk id="11" creationId="{29991F8D-7709-5159-6E7F-6B4FFF729C76}"/>
          </ac:picMkLst>
        </pc:picChg>
      </pc:sldChg>
      <pc:sldChg chg="addSp delSp modSp new mod">
        <pc:chgData name="Dajou katek" userId="f376937a8f53a417" providerId="LiveId" clId="{64FCE381-7879-47D8-B59C-99AC29176BA7}" dt="2026-07-24T02:54:54.722" v="658" actId="14100"/>
        <pc:sldMkLst>
          <pc:docMk/>
          <pc:sldMk cId="2292593598" sldId="280"/>
        </pc:sldMkLst>
        <pc:spChg chg="mod">
          <ac:chgData name="Dajou katek" userId="f376937a8f53a417" providerId="LiveId" clId="{64FCE381-7879-47D8-B59C-99AC29176BA7}" dt="2026-07-24T02:54:39.472" v="657" actId="14100"/>
          <ac:spMkLst>
            <pc:docMk/>
            <pc:sldMk cId="2292593598" sldId="280"/>
            <ac:spMk id="2" creationId="{21130383-7752-D089-7ACA-AC6939DDB498}"/>
          </ac:spMkLst>
        </pc:spChg>
        <pc:spChg chg="mod">
          <ac:chgData name="Dajou katek" userId="f376937a8f53a417" providerId="LiveId" clId="{64FCE381-7879-47D8-B59C-99AC29176BA7}" dt="2026-07-24T02:32:17.076" v="559" actId="1076"/>
          <ac:spMkLst>
            <pc:docMk/>
            <pc:sldMk cId="2292593598" sldId="280"/>
            <ac:spMk id="3" creationId="{C36BD37E-FBD7-16C3-9410-4C55627D367B}"/>
          </ac:spMkLst>
        </pc:spChg>
        <pc:spChg chg="add del mod">
          <ac:chgData name="Dajou katek" userId="f376937a8f53a417" providerId="LiveId" clId="{64FCE381-7879-47D8-B59C-99AC29176BA7}" dt="2026-07-24T02:25:31.624" v="531" actId="478"/>
          <ac:spMkLst>
            <pc:docMk/>
            <pc:sldMk cId="2292593598" sldId="280"/>
            <ac:spMk id="6" creationId="{71657FF5-DAEA-FA9C-954C-C01050F445D6}"/>
          </ac:spMkLst>
        </pc:spChg>
        <pc:picChg chg="add mod">
          <ac:chgData name="Dajou katek" userId="f376937a8f53a417" providerId="LiveId" clId="{64FCE381-7879-47D8-B59C-99AC29176BA7}" dt="2026-07-24T02:54:54.722" v="658" actId="14100"/>
          <ac:picMkLst>
            <pc:docMk/>
            <pc:sldMk cId="2292593598" sldId="280"/>
            <ac:picMk id="5" creationId="{17FC454F-CD11-48D3-011B-99DC65E7C557}"/>
          </ac:picMkLst>
        </pc:picChg>
      </pc:sldChg>
      <pc:sldChg chg="addSp delSp modSp new mod">
        <pc:chgData name="Dajou katek" userId="f376937a8f53a417" providerId="LiveId" clId="{64FCE381-7879-47D8-B59C-99AC29176BA7}" dt="2026-07-24T02:55:33.786" v="661" actId="120"/>
        <pc:sldMkLst>
          <pc:docMk/>
          <pc:sldMk cId="219301421" sldId="281"/>
        </pc:sldMkLst>
        <pc:spChg chg="mod">
          <ac:chgData name="Dajou katek" userId="f376937a8f53a417" providerId="LiveId" clId="{64FCE381-7879-47D8-B59C-99AC29176BA7}" dt="2026-07-24T02:55:33.786" v="661" actId="120"/>
          <ac:spMkLst>
            <pc:docMk/>
            <pc:sldMk cId="219301421" sldId="281"/>
            <ac:spMk id="2" creationId="{21EC9E07-EBC0-1754-99D1-DE39CBD467D9}"/>
          </ac:spMkLst>
        </pc:spChg>
        <pc:spChg chg="mod">
          <ac:chgData name="Dajou katek" userId="f376937a8f53a417" providerId="LiveId" clId="{64FCE381-7879-47D8-B59C-99AC29176BA7}" dt="2026-07-24T02:55:16.837" v="660" actId="14100"/>
          <ac:spMkLst>
            <pc:docMk/>
            <pc:sldMk cId="219301421" sldId="281"/>
            <ac:spMk id="3" creationId="{817C4825-4036-2837-CA96-BDBF2653CD01}"/>
          </ac:spMkLst>
        </pc:spChg>
        <pc:spChg chg="add del mod">
          <ac:chgData name="Dajou katek" userId="f376937a8f53a417" providerId="LiveId" clId="{64FCE381-7879-47D8-B59C-99AC29176BA7}" dt="2026-07-24T02:23:45.908" v="516" actId="478"/>
          <ac:spMkLst>
            <pc:docMk/>
            <pc:sldMk cId="219301421" sldId="281"/>
            <ac:spMk id="8" creationId="{A325BA6E-AECA-EF48-F9F0-98CD918A9B32}"/>
          </ac:spMkLst>
        </pc:spChg>
        <pc:picChg chg="add del mod">
          <ac:chgData name="Dajou katek" userId="f376937a8f53a417" providerId="LiveId" clId="{64FCE381-7879-47D8-B59C-99AC29176BA7}" dt="2026-07-24T02:01:54.341" v="461" actId="21"/>
          <ac:picMkLst>
            <pc:docMk/>
            <pc:sldMk cId="219301421" sldId="281"/>
            <ac:picMk id="5" creationId="{BD556D9C-BF65-2F35-4523-FA3019BDDC5F}"/>
          </ac:picMkLst>
        </pc:picChg>
        <pc:picChg chg="add del mod">
          <ac:chgData name="Dajou katek" userId="f376937a8f53a417" providerId="LiveId" clId="{64FCE381-7879-47D8-B59C-99AC29176BA7}" dt="2026-07-24T02:24:05.389" v="519" actId="1076"/>
          <ac:picMkLst>
            <pc:docMk/>
            <pc:sldMk cId="219301421" sldId="281"/>
            <ac:picMk id="7" creationId="{AA401213-2E62-0388-C1FD-494A9617CC25}"/>
          </ac:picMkLst>
        </pc:picChg>
      </pc:sldChg>
      <pc:sldChg chg="addSp delSp modSp new mod">
        <pc:chgData name="Dajou katek" userId="f376937a8f53a417" providerId="LiveId" clId="{64FCE381-7879-47D8-B59C-99AC29176BA7}" dt="2026-07-24T02:50:58.211" v="644" actId="27636"/>
        <pc:sldMkLst>
          <pc:docMk/>
          <pc:sldMk cId="200858351" sldId="282"/>
        </pc:sldMkLst>
        <pc:spChg chg="mod">
          <ac:chgData name="Dajou katek" userId="f376937a8f53a417" providerId="LiveId" clId="{64FCE381-7879-47D8-B59C-99AC29176BA7}" dt="2026-07-24T02:50:58.211" v="644" actId="27636"/>
          <ac:spMkLst>
            <pc:docMk/>
            <pc:sldMk cId="200858351" sldId="282"/>
            <ac:spMk id="2" creationId="{896F863B-EB03-A6ED-77BB-1CDBE32A8E4F}"/>
          </ac:spMkLst>
        </pc:spChg>
        <pc:spChg chg="mod">
          <ac:chgData name="Dajou katek" userId="f376937a8f53a417" providerId="LiveId" clId="{64FCE381-7879-47D8-B59C-99AC29176BA7}" dt="2026-07-24T02:40:15.834" v="618" actId="14100"/>
          <ac:spMkLst>
            <pc:docMk/>
            <pc:sldMk cId="200858351" sldId="282"/>
            <ac:spMk id="3" creationId="{20A1E25C-4F14-07EB-0762-88E175512DCD}"/>
          </ac:spMkLst>
        </pc:spChg>
        <pc:spChg chg="add del mod">
          <ac:chgData name="Dajou katek" userId="f376937a8f53a417" providerId="LiveId" clId="{64FCE381-7879-47D8-B59C-99AC29176BA7}" dt="2026-07-24T02:18:53.029" v="496" actId="478"/>
          <ac:spMkLst>
            <pc:docMk/>
            <pc:sldMk cId="200858351" sldId="282"/>
            <ac:spMk id="6" creationId="{751906C9-C4BE-CF18-8D7A-977FFDB76410}"/>
          </ac:spMkLst>
        </pc:spChg>
        <pc:picChg chg="add mod">
          <ac:chgData name="Dajou katek" userId="f376937a8f53a417" providerId="LiveId" clId="{64FCE381-7879-47D8-B59C-99AC29176BA7}" dt="2026-07-24T02:18:59.960" v="497" actId="1076"/>
          <ac:picMkLst>
            <pc:docMk/>
            <pc:sldMk cId="200858351" sldId="282"/>
            <ac:picMk id="5" creationId="{80F8A539-9E1D-2B53-CCAC-04E34FCE8EE0}"/>
          </ac:picMkLst>
        </pc:picChg>
      </pc:sldChg>
      <pc:sldChg chg="addSp delSp modSp new mod">
        <pc:chgData name="Dajou katek" userId="f376937a8f53a417" providerId="LiveId" clId="{64FCE381-7879-47D8-B59C-99AC29176BA7}" dt="2026-07-24T02:50:58.226" v="645" actId="27636"/>
        <pc:sldMkLst>
          <pc:docMk/>
          <pc:sldMk cId="984253611" sldId="283"/>
        </pc:sldMkLst>
        <pc:spChg chg="mod">
          <ac:chgData name="Dajou katek" userId="f376937a8f53a417" providerId="LiveId" clId="{64FCE381-7879-47D8-B59C-99AC29176BA7}" dt="2026-07-23T23:58:13.225" v="275" actId="14100"/>
          <ac:spMkLst>
            <pc:docMk/>
            <pc:sldMk cId="984253611" sldId="283"/>
            <ac:spMk id="2" creationId="{D02D8D14-D122-F3FD-3EFF-CF29CC729500}"/>
          </ac:spMkLst>
        </pc:spChg>
        <pc:spChg chg="mod">
          <ac:chgData name="Dajou katek" userId="f376937a8f53a417" providerId="LiveId" clId="{64FCE381-7879-47D8-B59C-99AC29176BA7}" dt="2026-07-24T02:50:58.226" v="645" actId="27636"/>
          <ac:spMkLst>
            <pc:docMk/>
            <pc:sldMk cId="984253611" sldId="283"/>
            <ac:spMk id="3" creationId="{A02E0AA1-DFDF-7438-F35C-E84B66CA0374}"/>
          </ac:spMkLst>
        </pc:spChg>
        <pc:spChg chg="add del mod">
          <ac:chgData name="Dajou katek" userId="f376937a8f53a417" providerId="LiveId" clId="{64FCE381-7879-47D8-B59C-99AC29176BA7}" dt="2026-07-24T02:11:11.067" v="485" actId="478"/>
          <ac:spMkLst>
            <pc:docMk/>
            <pc:sldMk cId="984253611" sldId="283"/>
            <ac:spMk id="6" creationId="{F1ABF2A8-4E54-049F-F737-9EB281DFDB09}"/>
          </ac:spMkLst>
        </pc:spChg>
        <pc:picChg chg="add mod">
          <ac:chgData name="Dajou katek" userId="f376937a8f53a417" providerId="LiveId" clId="{64FCE381-7879-47D8-B59C-99AC29176BA7}" dt="2026-07-24T02:11:28.084" v="488" actId="14100"/>
          <ac:picMkLst>
            <pc:docMk/>
            <pc:sldMk cId="984253611" sldId="283"/>
            <ac:picMk id="5" creationId="{F42BB8D5-017A-5BD0-7658-1D2F0EB25BFC}"/>
          </ac:picMkLst>
        </pc:picChg>
      </pc:sldChg>
      <pc:sldChg chg="addSp modSp new mod">
        <pc:chgData name="Dajou katek" userId="f376937a8f53a417" providerId="LiveId" clId="{64FCE381-7879-47D8-B59C-99AC29176BA7}" dt="2026-07-24T05:39:57.261" v="921" actId="27636"/>
        <pc:sldMkLst>
          <pc:docMk/>
          <pc:sldMk cId="2873298808" sldId="284"/>
        </pc:sldMkLst>
        <pc:spChg chg="mod">
          <ac:chgData name="Dajou katek" userId="f376937a8f53a417" providerId="LiveId" clId="{64FCE381-7879-47D8-B59C-99AC29176BA7}" dt="2026-07-24T02:37:27.721" v="591" actId="14100"/>
          <ac:spMkLst>
            <pc:docMk/>
            <pc:sldMk cId="2873298808" sldId="284"/>
            <ac:spMk id="2" creationId="{F5F60CB3-0ECA-22BA-235C-A2E944387242}"/>
          </ac:spMkLst>
        </pc:spChg>
        <pc:spChg chg="mod">
          <ac:chgData name="Dajou katek" userId="f376937a8f53a417" providerId="LiveId" clId="{64FCE381-7879-47D8-B59C-99AC29176BA7}" dt="2026-07-24T05:39:57.261" v="921" actId="27636"/>
          <ac:spMkLst>
            <pc:docMk/>
            <pc:sldMk cId="2873298808" sldId="284"/>
            <ac:spMk id="3" creationId="{35B59505-35A8-45C7-B8CB-3A985542A9DC}"/>
          </ac:spMkLst>
        </pc:spChg>
        <pc:picChg chg="add mod">
          <ac:chgData name="Dajou katek" userId="f376937a8f53a417" providerId="LiveId" clId="{64FCE381-7879-47D8-B59C-99AC29176BA7}" dt="2026-07-24T02:56:58.112" v="667" actId="1076"/>
          <ac:picMkLst>
            <pc:docMk/>
            <pc:sldMk cId="2873298808" sldId="284"/>
            <ac:picMk id="5" creationId="{18DAB2E4-CD73-32C6-B77E-C181A1FFCC5C}"/>
          </ac:picMkLst>
        </pc:picChg>
      </pc:sldChg>
      <pc:sldChg chg="addSp modSp new mod ord">
        <pc:chgData name="Dajou katek" userId="f376937a8f53a417" providerId="LiveId" clId="{64FCE381-7879-47D8-B59C-99AC29176BA7}" dt="2026-07-24T02:38:33.779" v="607" actId="255"/>
        <pc:sldMkLst>
          <pc:docMk/>
          <pc:sldMk cId="3674172846" sldId="285"/>
        </pc:sldMkLst>
        <pc:spChg chg="mod">
          <ac:chgData name="Dajou katek" userId="f376937a8f53a417" providerId="LiveId" clId="{64FCE381-7879-47D8-B59C-99AC29176BA7}" dt="2026-07-23T23:56:31.550" v="267" actId="27636"/>
          <ac:spMkLst>
            <pc:docMk/>
            <pc:sldMk cId="3674172846" sldId="285"/>
            <ac:spMk id="2" creationId="{D3789775-3CCC-B6C9-4C32-03586DBB948F}"/>
          </ac:spMkLst>
        </pc:spChg>
        <pc:spChg chg="mod">
          <ac:chgData name="Dajou katek" userId="f376937a8f53a417" providerId="LiveId" clId="{64FCE381-7879-47D8-B59C-99AC29176BA7}" dt="2026-07-24T02:38:33.779" v="607" actId="255"/>
          <ac:spMkLst>
            <pc:docMk/>
            <pc:sldMk cId="3674172846" sldId="285"/>
            <ac:spMk id="3" creationId="{DB0F0B99-B13D-067C-A39D-1458BF27BFF4}"/>
          </ac:spMkLst>
        </pc:spChg>
        <pc:picChg chg="add mod">
          <ac:chgData name="Dajou katek" userId="f376937a8f53a417" providerId="LiveId" clId="{64FCE381-7879-47D8-B59C-99AC29176BA7}" dt="2026-07-24T02:06:17.861" v="478" actId="14100"/>
          <ac:picMkLst>
            <pc:docMk/>
            <pc:sldMk cId="3674172846" sldId="285"/>
            <ac:picMk id="5" creationId="{16015306-BD11-3A88-098C-CEB8F3FC9CE7}"/>
          </ac:picMkLst>
        </pc:picChg>
      </pc:sldChg>
      <pc:sldChg chg="addSp delSp modSp new mod">
        <pc:chgData name="Dajou katek" userId="f376937a8f53a417" providerId="LiveId" clId="{64FCE381-7879-47D8-B59C-99AC29176BA7}" dt="2026-07-24T03:04:35.179" v="685"/>
        <pc:sldMkLst>
          <pc:docMk/>
          <pc:sldMk cId="1231660826" sldId="286"/>
        </pc:sldMkLst>
        <pc:spChg chg="mod">
          <ac:chgData name="Dajou katek" userId="f376937a8f53a417" providerId="LiveId" clId="{64FCE381-7879-47D8-B59C-99AC29176BA7}" dt="2026-07-23T23:54:15.674" v="256" actId="122"/>
          <ac:spMkLst>
            <pc:docMk/>
            <pc:sldMk cId="1231660826" sldId="286"/>
            <ac:spMk id="2" creationId="{31CBCFDA-9511-0EB3-D4E2-EE3D41C6662C}"/>
          </ac:spMkLst>
        </pc:spChg>
        <pc:spChg chg="mod">
          <ac:chgData name="Dajou katek" userId="f376937a8f53a417" providerId="LiveId" clId="{64FCE381-7879-47D8-B59C-99AC29176BA7}" dt="2026-07-24T03:04:35.179" v="685"/>
          <ac:spMkLst>
            <pc:docMk/>
            <pc:sldMk cId="1231660826" sldId="286"/>
            <ac:spMk id="3" creationId="{B3FFD7DF-39C6-0054-AB9E-DAA22840AA85}"/>
          </ac:spMkLst>
        </pc:spChg>
        <pc:spChg chg="add del mod">
          <ac:chgData name="Dajou katek" userId="f376937a8f53a417" providerId="LiveId" clId="{64FCE381-7879-47D8-B59C-99AC29176BA7}" dt="2026-07-23T23:10:05.973" v="206" actId="478"/>
          <ac:spMkLst>
            <pc:docMk/>
            <pc:sldMk cId="1231660826" sldId="286"/>
            <ac:spMk id="5" creationId="{478882DF-D4B9-9275-E42A-F67F8120D027}"/>
          </ac:spMkLst>
        </pc:spChg>
      </pc:sldChg>
      <pc:sldChg chg="modSp new mod">
        <pc:chgData name="Dajou katek" userId="f376937a8f53a417" providerId="LiveId" clId="{64FCE381-7879-47D8-B59C-99AC29176BA7}" dt="2026-07-24T03:03:56.646" v="683" actId="27636"/>
        <pc:sldMkLst>
          <pc:docMk/>
          <pc:sldMk cId="4072935188" sldId="287"/>
        </pc:sldMkLst>
        <pc:spChg chg="mod">
          <ac:chgData name="Dajou katek" userId="f376937a8f53a417" providerId="LiveId" clId="{64FCE381-7879-47D8-B59C-99AC29176BA7}" dt="2026-07-24T03:03:56.646" v="683" actId="27636"/>
          <ac:spMkLst>
            <pc:docMk/>
            <pc:sldMk cId="4072935188" sldId="287"/>
            <ac:spMk id="2" creationId="{40046221-BDAD-E0F5-1697-6126680624F5}"/>
          </ac:spMkLst>
        </pc:spChg>
        <pc:spChg chg="mod">
          <ac:chgData name="Dajou katek" userId="f376937a8f53a417" providerId="LiveId" clId="{64FCE381-7879-47D8-B59C-99AC29176BA7}" dt="2026-07-24T03:02:51.590" v="680"/>
          <ac:spMkLst>
            <pc:docMk/>
            <pc:sldMk cId="4072935188" sldId="287"/>
            <ac:spMk id="3" creationId="{4A3BAFB7-1174-63CF-A09E-99D6902C19EB}"/>
          </ac:spMkLst>
        </pc:spChg>
      </pc:sldChg>
      <pc:sldMasterChg chg="del delSldLayout">
        <pc:chgData name="Dajou katek" userId="f376937a8f53a417" providerId="LiveId" clId="{64FCE381-7879-47D8-B59C-99AC29176BA7}" dt="2026-07-24T03:06:51.094" v="693" actId="2696"/>
        <pc:sldMasterMkLst>
          <pc:docMk/>
          <pc:sldMasterMk cId="852592516" sldId="2147483660"/>
        </pc:sldMasterMkLst>
        <pc:sldLayoutChg chg="del">
          <pc:chgData name="Dajou katek" userId="f376937a8f53a417" providerId="LiveId" clId="{64FCE381-7879-47D8-B59C-99AC29176BA7}" dt="2026-07-24T03:06:51.094" v="693" actId="2696"/>
          <pc:sldLayoutMkLst>
            <pc:docMk/>
            <pc:sldMasterMk cId="852592516" sldId="2147483660"/>
            <pc:sldLayoutMk cId="2827732537" sldId="2147483661"/>
          </pc:sldLayoutMkLst>
        </pc:sldLayoutChg>
        <pc:sldLayoutChg chg="del">
          <pc:chgData name="Dajou katek" userId="f376937a8f53a417" providerId="LiveId" clId="{64FCE381-7879-47D8-B59C-99AC29176BA7}" dt="2026-07-24T03:06:51.094" v="693" actId="2696"/>
          <pc:sldLayoutMkLst>
            <pc:docMk/>
            <pc:sldMasterMk cId="852592516" sldId="2147483660"/>
            <pc:sldLayoutMk cId="3192521382" sldId="2147483662"/>
          </pc:sldLayoutMkLst>
        </pc:sldLayoutChg>
        <pc:sldLayoutChg chg="del">
          <pc:chgData name="Dajou katek" userId="f376937a8f53a417" providerId="LiveId" clId="{64FCE381-7879-47D8-B59C-99AC29176BA7}" dt="2026-07-24T03:06:51.094" v="693" actId="2696"/>
          <pc:sldLayoutMkLst>
            <pc:docMk/>
            <pc:sldMasterMk cId="852592516" sldId="2147483660"/>
            <pc:sldLayoutMk cId="614769344" sldId="2147483663"/>
          </pc:sldLayoutMkLst>
        </pc:sldLayoutChg>
        <pc:sldLayoutChg chg="del">
          <pc:chgData name="Dajou katek" userId="f376937a8f53a417" providerId="LiveId" clId="{64FCE381-7879-47D8-B59C-99AC29176BA7}" dt="2026-07-24T03:06:51.094" v="693" actId="2696"/>
          <pc:sldLayoutMkLst>
            <pc:docMk/>
            <pc:sldMasterMk cId="852592516" sldId="2147483660"/>
            <pc:sldLayoutMk cId="567332446" sldId="2147483664"/>
          </pc:sldLayoutMkLst>
        </pc:sldLayoutChg>
        <pc:sldLayoutChg chg="del">
          <pc:chgData name="Dajou katek" userId="f376937a8f53a417" providerId="LiveId" clId="{64FCE381-7879-47D8-B59C-99AC29176BA7}" dt="2026-07-24T03:06:51.094" v="693" actId="2696"/>
          <pc:sldLayoutMkLst>
            <pc:docMk/>
            <pc:sldMasterMk cId="852592516" sldId="2147483660"/>
            <pc:sldLayoutMk cId="720466566" sldId="2147483665"/>
          </pc:sldLayoutMkLst>
        </pc:sldLayoutChg>
        <pc:sldLayoutChg chg="del">
          <pc:chgData name="Dajou katek" userId="f376937a8f53a417" providerId="LiveId" clId="{64FCE381-7879-47D8-B59C-99AC29176BA7}" dt="2026-07-24T03:06:51.094" v="693" actId="2696"/>
          <pc:sldLayoutMkLst>
            <pc:docMk/>
            <pc:sldMasterMk cId="852592516" sldId="2147483660"/>
            <pc:sldLayoutMk cId="3253074271" sldId="2147483666"/>
          </pc:sldLayoutMkLst>
        </pc:sldLayoutChg>
        <pc:sldLayoutChg chg="del">
          <pc:chgData name="Dajou katek" userId="f376937a8f53a417" providerId="LiveId" clId="{64FCE381-7879-47D8-B59C-99AC29176BA7}" dt="2026-07-24T03:06:51.094" v="693" actId="2696"/>
          <pc:sldLayoutMkLst>
            <pc:docMk/>
            <pc:sldMasterMk cId="852592516" sldId="2147483660"/>
            <pc:sldLayoutMk cId="715259873" sldId="2147483667"/>
          </pc:sldLayoutMkLst>
        </pc:sldLayoutChg>
        <pc:sldLayoutChg chg="del">
          <pc:chgData name="Dajou katek" userId="f376937a8f53a417" providerId="LiveId" clId="{64FCE381-7879-47D8-B59C-99AC29176BA7}" dt="2026-07-24T03:06:51.094" v="693" actId="2696"/>
          <pc:sldLayoutMkLst>
            <pc:docMk/>
            <pc:sldMasterMk cId="852592516" sldId="2147483660"/>
            <pc:sldLayoutMk cId="4094910701" sldId="2147483668"/>
          </pc:sldLayoutMkLst>
        </pc:sldLayoutChg>
        <pc:sldLayoutChg chg="del">
          <pc:chgData name="Dajou katek" userId="f376937a8f53a417" providerId="LiveId" clId="{64FCE381-7879-47D8-B59C-99AC29176BA7}" dt="2026-07-24T03:06:51.094" v="693" actId="2696"/>
          <pc:sldLayoutMkLst>
            <pc:docMk/>
            <pc:sldMasterMk cId="852592516" sldId="2147483660"/>
            <pc:sldLayoutMk cId="1856720745" sldId="2147483669"/>
          </pc:sldLayoutMkLst>
        </pc:sldLayoutChg>
        <pc:sldLayoutChg chg="del">
          <pc:chgData name="Dajou katek" userId="f376937a8f53a417" providerId="LiveId" clId="{64FCE381-7879-47D8-B59C-99AC29176BA7}" dt="2026-07-24T03:06:51.094" v="693" actId="2696"/>
          <pc:sldLayoutMkLst>
            <pc:docMk/>
            <pc:sldMasterMk cId="852592516" sldId="2147483660"/>
            <pc:sldLayoutMk cId="3733945049" sldId="2147483670"/>
          </pc:sldLayoutMkLst>
        </pc:sldLayoutChg>
        <pc:sldLayoutChg chg="del">
          <pc:chgData name="Dajou katek" userId="f376937a8f53a417" providerId="LiveId" clId="{64FCE381-7879-47D8-B59C-99AC29176BA7}" dt="2026-07-24T03:06:51.094" v="693" actId="2696"/>
          <pc:sldLayoutMkLst>
            <pc:docMk/>
            <pc:sldMasterMk cId="852592516" sldId="2147483660"/>
            <pc:sldLayoutMk cId="3977132976" sldId="2147483671"/>
          </pc:sldLayoutMkLst>
        </pc:sldLayoutChg>
        <pc:sldLayoutChg chg="del">
          <pc:chgData name="Dajou katek" userId="f376937a8f53a417" providerId="LiveId" clId="{64FCE381-7879-47D8-B59C-99AC29176BA7}" dt="2026-07-24T03:06:51.094" v="693" actId="2696"/>
          <pc:sldLayoutMkLst>
            <pc:docMk/>
            <pc:sldMasterMk cId="852592516" sldId="2147483660"/>
            <pc:sldLayoutMk cId="621456412" sldId="2147483672"/>
          </pc:sldLayoutMkLst>
        </pc:sldLayoutChg>
        <pc:sldLayoutChg chg="del">
          <pc:chgData name="Dajou katek" userId="f376937a8f53a417" providerId="LiveId" clId="{64FCE381-7879-47D8-B59C-99AC29176BA7}" dt="2026-07-24T03:06:51.094" v="693" actId="2696"/>
          <pc:sldLayoutMkLst>
            <pc:docMk/>
            <pc:sldMasterMk cId="852592516" sldId="2147483660"/>
            <pc:sldLayoutMk cId="61206131" sldId="2147483673"/>
          </pc:sldLayoutMkLst>
        </pc:sldLayoutChg>
        <pc:sldLayoutChg chg="del">
          <pc:chgData name="Dajou katek" userId="f376937a8f53a417" providerId="LiveId" clId="{64FCE381-7879-47D8-B59C-99AC29176BA7}" dt="2026-07-24T03:06:51.094" v="693" actId="2696"/>
          <pc:sldLayoutMkLst>
            <pc:docMk/>
            <pc:sldMasterMk cId="852592516" sldId="2147483660"/>
            <pc:sldLayoutMk cId="699671123" sldId="2147483674"/>
          </pc:sldLayoutMkLst>
        </pc:sldLayoutChg>
        <pc:sldLayoutChg chg="del">
          <pc:chgData name="Dajou katek" userId="f376937a8f53a417" providerId="LiveId" clId="{64FCE381-7879-47D8-B59C-99AC29176BA7}" dt="2026-07-24T03:06:51.094" v="693" actId="2696"/>
          <pc:sldLayoutMkLst>
            <pc:docMk/>
            <pc:sldMasterMk cId="852592516" sldId="2147483660"/>
            <pc:sldLayoutMk cId="4039203313" sldId="2147483675"/>
          </pc:sldLayoutMkLst>
        </pc:sldLayoutChg>
        <pc:sldLayoutChg chg="del">
          <pc:chgData name="Dajou katek" userId="f376937a8f53a417" providerId="LiveId" clId="{64FCE381-7879-47D8-B59C-99AC29176BA7}" dt="2026-07-24T03:06:51.094" v="693" actId="2696"/>
          <pc:sldLayoutMkLst>
            <pc:docMk/>
            <pc:sldMasterMk cId="852592516" sldId="2147483660"/>
            <pc:sldLayoutMk cId="807398523"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B49C9C-5012-461D-B23F-7919D653DE7C}"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D20C5-B612-4FB5-A2E2-781BC8D6675C}" type="slidenum">
              <a:rPr lang="en-GB" smtClean="0"/>
              <a:t>‹#›</a:t>
            </a:fld>
            <a:endParaRPr lang="en-GB"/>
          </a:p>
        </p:txBody>
      </p:sp>
    </p:spTree>
    <p:extLst>
      <p:ext uri="{BB962C8B-B14F-4D97-AF65-F5344CB8AC3E}">
        <p14:creationId xmlns:p14="http://schemas.microsoft.com/office/powerpoint/2010/main" val="284292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D20C5-B612-4FB5-A2E2-781BC8D6675C}" type="slidenum">
              <a:rPr lang="en-GB" smtClean="0"/>
              <a:t>15</a:t>
            </a:fld>
            <a:endParaRPr lang="en-GB"/>
          </a:p>
        </p:txBody>
      </p:sp>
    </p:spTree>
    <p:extLst>
      <p:ext uri="{BB962C8B-B14F-4D97-AF65-F5344CB8AC3E}">
        <p14:creationId xmlns:p14="http://schemas.microsoft.com/office/powerpoint/2010/main" val="3617710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D20C5-B612-4FB5-A2E2-781BC8D6675C}" type="slidenum">
              <a:rPr lang="en-GB" smtClean="0"/>
              <a:t>17</a:t>
            </a:fld>
            <a:endParaRPr lang="en-GB"/>
          </a:p>
        </p:txBody>
      </p:sp>
    </p:spTree>
    <p:extLst>
      <p:ext uri="{BB962C8B-B14F-4D97-AF65-F5344CB8AC3E}">
        <p14:creationId xmlns:p14="http://schemas.microsoft.com/office/powerpoint/2010/main" val="1243837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890854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3268254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81831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1DF6C3-5A3D-438E-98E0-778731FB5B33}"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1861375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1DF6C3-5A3D-438E-98E0-778731FB5B33}"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541198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1DF6C3-5A3D-438E-98E0-778731FB5B33}" type="datetimeFigureOut">
              <a:rPr lang="en-GB" smtClean="0"/>
              <a:t>24/07/2026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3518851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1DF6C3-5A3D-438E-98E0-778731FB5B33}" type="datetimeFigureOut">
              <a:rPr lang="en-GB" smtClean="0"/>
              <a:t>24/07/2026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3849027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01DF6C3-5A3D-438E-98E0-778731FB5B33}"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191557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38D93-2473-494C-BF7E-8AAE65B7CBBA}" type="slidenum">
              <a:rPr lang="en-GB" smtClean="0"/>
              <a:t>‹#›</a:t>
            </a:fld>
            <a:endParaRPr lang="en-GB"/>
          </a:p>
        </p:txBody>
      </p:sp>
      <p:sp>
        <p:nvSpPr>
          <p:cNvPr id="5" name="Date Placeholder 4"/>
          <p:cNvSpPr>
            <a:spLocks noGrp="1"/>
          </p:cNvSpPr>
          <p:nvPr>
            <p:ph type="dt" sz="half" idx="10"/>
          </p:nvPr>
        </p:nvSpPr>
        <p:spPr/>
        <p:txBody>
          <a:bodyPr/>
          <a:lstStyle/>
          <a:p>
            <a:fld id="{A01DF6C3-5A3D-438E-98E0-778731FB5B33}" type="datetimeFigureOut">
              <a:rPr lang="en-GB" smtClean="0"/>
              <a:t>24/07/2026</a:t>
            </a:fld>
            <a:endParaRPr lang="en-GB"/>
          </a:p>
        </p:txBody>
      </p:sp>
    </p:spTree>
    <p:extLst>
      <p:ext uri="{BB962C8B-B14F-4D97-AF65-F5344CB8AC3E}">
        <p14:creationId xmlns:p14="http://schemas.microsoft.com/office/powerpoint/2010/main" val="851681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2408696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0809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1886543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8387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3487441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745553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DF6C3-5A3D-438E-98E0-778731FB5B33}"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38D93-2473-494C-BF7E-8AAE65B7CBBA}" type="slidenum">
              <a:rPr lang="en-GB" smtClean="0"/>
              <a:t>‹#›</a:t>
            </a:fld>
            <a:endParaRPr lang="en-GB"/>
          </a:p>
        </p:txBody>
      </p:sp>
    </p:spTree>
    <p:extLst>
      <p:ext uri="{BB962C8B-B14F-4D97-AF65-F5344CB8AC3E}">
        <p14:creationId xmlns:p14="http://schemas.microsoft.com/office/powerpoint/2010/main" val="3904605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A1331F-5322-4932-986B-A6A7282D7102}" type="datetimeFigureOut">
              <a:rPr lang="en-GB" smtClean="0"/>
              <a:t>24/07/2026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5498CF5-2A9A-416D-BE61-8867E4DA6EBA}" type="slidenum">
              <a:rPr lang="en-GB" smtClean="0"/>
              <a:t>‹#›</a:t>
            </a:fld>
            <a:endParaRPr lang="en-GB"/>
          </a:p>
        </p:txBody>
      </p:sp>
    </p:spTree>
    <p:extLst>
      <p:ext uri="{BB962C8B-B14F-4D97-AF65-F5344CB8AC3E}">
        <p14:creationId xmlns:p14="http://schemas.microsoft.com/office/powerpoint/2010/main" val="9853769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suny-fmcc-intropsych/chapter/outcome-contemporary-fields-in-psychology/"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rontiersin.org/articles/10.3389/fpubh.2023.1143474/ful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lhealthreport.org/2017/05/19/cuts-medicaid-thwart-plans-universal-health-care-california/"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omospacientes.com/noticias/sanidad/cronicidad-y-estrategias-de-e-salud-la-importancia-del-perfil-digital/attachment/telemedicina-herramienta-digital-main/"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s.imperial.ac.uk/imperial-medicine/2019/04/05/the-economics-of-universal-health-coverage/"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ublicdomainpictures.net/en/view-image.php?image=19800&amp;picture=stop-smokin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ngland.nhs.uk/personalisedcare/comprehensive-model-of-personalised-care/" TargetMode="External"/><Relationship Id="rId13" Type="http://schemas.openxmlformats.org/officeDocument/2006/relationships/hyperlink" Target="https://www.kingsfund.org.uk/publications/what-are-health-inequalities" TargetMode="External"/><Relationship Id="rId18" Type="http://schemas.openxmlformats.org/officeDocument/2006/relationships/hyperlink" Target="https://www.gov.uk/government/organisations/uk-health-security-agency" TargetMode="External"/><Relationship Id="rId3" Type="http://schemas.openxmlformats.org/officeDocument/2006/relationships/hyperlink" Target="https://doi.org/10.1111/jep.13800" TargetMode="External"/><Relationship Id="rId21" Type="http://schemas.openxmlformats.org/officeDocument/2006/relationships/hyperlink" Target="https://www.who.int/health-topics/sustainable-development-goals" TargetMode="External"/><Relationship Id="rId7" Type="http://schemas.openxmlformats.org/officeDocument/2006/relationships/hyperlink" Target="https://www.england.nhs.uk/integratedcare/what-is-integrated-care/" TargetMode="External"/><Relationship Id="rId12" Type="http://schemas.openxmlformats.org/officeDocument/2006/relationships/hyperlink" Target="https://www.ons.gov.uk/peoplepopulationandcommunity/healthandsocialcare/healthandlifeexpectancies" TargetMode="External"/><Relationship Id="rId17" Type="http://schemas.openxmlformats.org/officeDocument/2006/relationships/hyperlink" Target="https://doi.org/10.1057/s41287-025-00708-6" TargetMode="External"/><Relationship Id="rId2" Type="http://schemas.openxmlformats.org/officeDocument/2006/relationships/notesSlide" Target="../notesSlides/notesSlide2.xml"/><Relationship Id="rId16" Type="http://schemas.openxmlformats.org/officeDocument/2006/relationships/hyperlink" Target="https://doi.org/10.1093/eurpub/ckae008" TargetMode="External"/><Relationship Id="rId20" Type="http://schemas.openxmlformats.org/officeDocument/2006/relationships/hyperlink" Target="https://www.who.int/health-topics/health-equity" TargetMode="External"/><Relationship Id="rId1" Type="http://schemas.openxmlformats.org/officeDocument/2006/relationships/slideLayout" Target="../slideLayouts/slideLayout2.xml"/><Relationship Id="rId6" Type="http://schemas.openxmlformats.org/officeDocument/2006/relationships/hyperlink" Target="https://www.longtermplan.nhs.uk/" TargetMode="External"/><Relationship Id="rId11" Type="http://schemas.openxmlformats.org/officeDocument/2006/relationships/hyperlink" Target="https://www.gov.uk/government/organisations/office-for-health-improvement-and-disparities" TargetMode="External"/><Relationship Id="rId5" Type="http://schemas.openxmlformats.org/officeDocument/2006/relationships/hyperlink" Target="https://www.england.nhs.uk/personalisedcare/what-is-personalised-care/?utm_source=chatgpt.com" TargetMode="External"/><Relationship Id="rId15" Type="http://schemas.openxmlformats.org/officeDocument/2006/relationships/hyperlink" Target="https://doi.org/10.1186/s12939-014-0080-8" TargetMode="External"/><Relationship Id="rId10" Type="http://schemas.openxmlformats.org/officeDocument/2006/relationships/hyperlink" Target="https://www.england.nhs.uk/about/equality/" TargetMode="External"/><Relationship Id="rId19" Type="http://schemas.openxmlformats.org/officeDocument/2006/relationships/hyperlink" Target="https://sdgs.un.org/2030agenda" TargetMode="External"/><Relationship Id="rId4" Type="http://schemas.openxmlformats.org/officeDocument/2006/relationships/hyperlink" Target="https://www.health.org.uk/publications/reports/the-marmot-review-10-years-on" TargetMode="External"/><Relationship Id="rId9" Type="http://schemas.openxmlformats.org/officeDocument/2006/relationships/hyperlink" Target="https://www.england.nhs.uk/about/equality/equality-hub/core20plus5/" TargetMode="External"/><Relationship Id="rId14" Type="http://schemas.openxmlformats.org/officeDocument/2006/relationships/hyperlink" Target="https://www.kings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2DCD2-C88C-49A9-CA56-393BF3713F07}"/>
              </a:ext>
            </a:extLst>
          </p:cNvPr>
          <p:cNvSpPr>
            <a:spLocks noGrp="1"/>
          </p:cNvSpPr>
          <p:nvPr>
            <p:ph type="ctrTitle"/>
          </p:nvPr>
        </p:nvSpPr>
        <p:spPr/>
        <p:txBody>
          <a:bodyPr/>
          <a:lstStyle/>
          <a:p>
            <a:pPr algn="ctr"/>
            <a:r>
              <a:rPr kumimoji="0" lang="en-GB" sz="25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Student name: Dajou Kateka</a:t>
            </a:r>
            <a:br>
              <a:rPr kumimoji="0" lang="en-GB" sz="25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br>
            <a:r>
              <a:rPr kumimoji="0" lang="en-GB" sz="25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Student ID: 2317142</a:t>
            </a:r>
            <a:br>
              <a:rPr kumimoji="0" lang="en-GB" sz="25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br>
            <a:r>
              <a:rPr kumimoji="0" lang="en-GB" sz="25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Module name: Health, Wellbeing and Sustainable Development</a:t>
            </a:r>
            <a:endParaRPr lang="en-GB" dirty="0"/>
          </a:p>
        </p:txBody>
      </p:sp>
      <p:sp>
        <p:nvSpPr>
          <p:cNvPr id="3" name="Subtitle 2">
            <a:extLst>
              <a:ext uri="{FF2B5EF4-FFF2-40B4-BE49-F238E27FC236}">
                <a16:creationId xmlns:a16="http://schemas.microsoft.com/office/drawing/2014/main" id="{DB0AEE90-0F15-8302-806E-63CF270BA2A2}"/>
              </a:ext>
            </a:extLst>
          </p:cNvPr>
          <p:cNvSpPr>
            <a:spLocks noGrp="1"/>
          </p:cNvSpPr>
          <p:nvPr>
            <p:ph type="subTitle" idx="1"/>
          </p:nvPr>
        </p:nvSpPr>
        <p:spPr>
          <a:xfrm>
            <a:off x="1445069" y="4154992"/>
            <a:ext cx="9144000" cy="1655762"/>
          </a:xfrm>
        </p:spPr>
        <p:txBody>
          <a:bodyPr/>
          <a:lstStyle/>
          <a:p>
            <a:pPr algn="ctr"/>
            <a:r>
              <a:rPr lang="en-GB" sz="2800" dirty="0">
                <a:latin typeface="Arial" panose="020B0604020202020204" pitchFamily="34" charset="0"/>
                <a:cs typeface="Arial" panose="020B0604020202020204" pitchFamily="34" charset="0"/>
              </a:rPr>
              <a:t>Module code: BMHP6030</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Supervisor’s name: Dr </a:t>
            </a:r>
            <a:r>
              <a:rPr lang="en-GB" sz="2800" dirty="0" err="1">
                <a:latin typeface="Arial" panose="020B0604020202020204" pitchFamily="34" charset="0"/>
                <a:cs typeface="Arial" panose="020B0604020202020204" pitchFamily="34" charset="0"/>
              </a:rPr>
              <a:t>Itse</a:t>
            </a:r>
            <a:r>
              <a:rPr lang="en-GB" sz="2800" dirty="0">
                <a:latin typeface="Arial" panose="020B0604020202020204" pitchFamily="34" charset="0"/>
                <a:cs typeface="Arial" panose="020B0604020202020204" pitchFamily="34" charset="0"/>
              </a:rPr>
              <a:t> Olaoye </a:t>
            </a:r>
          </a:p>
          <a:p>
            <a:endParaRPr lang="en-GB" dirty="0"/>
          </a:p>
        </p:txBody>
      </p:sp>
      <p:pic>
        <p:nvPicPr>
          <p:cNvPr id="5" name="Picture 4">
            <a:extLst>
              <a:ext uri="{FF2B5EF4-FFF2-40B4-BE49-F238E27FC236}">
                <a16:creationId xmlns:a16="http://schemas.microsoft.com/office/drawing/2014/main" id="{FEEC87B6-5264-8D80-A12D-C86DE46B72B0}"/>
              </a:ext>
            </a:extLst>
          </p:cNvPr>
          <p:cNvPicPr>
            <a:picLocks noChangeAspect="1"/>
          </p:cNvPicPr>
          <p:nvPr/>
        </p:nvPicPr>
        <p:blipFill>
          <a:blip r:embed="rId2"/>
          <a:stretch>
            <a:fillRect/>
          </a:stretch>
        </p:blipFill>
        <p:spPr>
          <a:xfrm>
            <a:off x="2491763" y="0"/>
            <a:ext cx="6591558" cy="1785723"/>
          </a:xfrm>
          <a:prstGeom prst="rect">
            <a:avLst/>
          </a:prstGeom>
        </p:spPr>
      </p:pic>
    </p:spTree>
    <p:extLst>
      <p:ext uri="{BB962C8B-B14F-4D97-AF65-F5344CB8AC3E}">
        <p14:creationId xmlns:p14="http://schemas.microsoft.com/office/powerpoint/2010/main" val="3701056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4800-B9A4-E8DC-FE4C-4502001F3768}"/>
              </a:ext>
            </a:extLst>
          </p:cNvPr>
          <p:cNvSpPr>
            <a:spLocks noGrp="1"/>
          </p:cNvSpPr>
          <p:nvPr>
            <p:ph type="title"/>
          </p:nvPr>
        </p:nvSpPr>
        <p:spPr>
          <a:xfrm>
            <a:off x="838200" y="365126"/>
            <a:ext cx="10515600" cy="859518"/>
          </a:xfrm>
        </p:spPr>
        <p:txBody>
          <a:bodyPr>
            <a:normAutofit/>
          </a:bodyPr>
          <a:lstStyle/>
          <a:p>
            <a:pPr algn="ctr"/>
            <a:r>
              <a:rPr lang="en-GB" sz="2800" b="1" dirty="0">
                <a:latin typeface="Arial" panose="020B0604020202020204" pitchFamily="34" charset="0"/>
                <a:cs typeface="Arial" panose="020B0604020202020204" pitchFamily="34" charset="0"/>
              </a:rPr>
              <a:t>Introduction</a:t>
            </a:r>
            <a:endParaRPr lang="en-GB" sz="2800" dirty="0"/>
          </a:p>
        </p:txBody>
      </p:sp>
      <p:sp>
        <p:nvSpPr>
          <p:cNvPr id="3" name="Content Placeholder 2">
            <a:extLst>
              <a:ext uri="{FF2B5EF4-FFF2-40B4-BE49-F238E27FC236}">
                <a16:creationId xmlns:a16="http://schemas.microsoft.com/office/drawing/2014/main" id="{28B1B6B5-1897-DED4-4FFD-B181D283FE8E}"/>
              </a:ext>
            </a:extLst>
          </p:cNvPr>
          <p:cNvSpPr>
            <a:spLocks noGrp="1"/>
          </p:cNvSpPr>
          <p:nvPr>
            <p:ph idx="1"/>
          </p:nvPr>
        </p:nvSpPr>
        <p:spPr>
          <a:xfrm>
            <a:off x="838200" y="1224644"/>
            <a:ext cx="7015843" cy="4952319"/>
          </a:xfrm>
        </p:spPr>
        <p:txBody>
          <a:bodyPr>
            <a:normAutofit/>
          </a:bodyPr>
          <a:lstStyle/>
          <a:p>
            <a:pPr marL="0" indent="0">
              <a:lnSpc>
                <a:spcPct val="150000"/>
              </a:lnSpc>
              <a:buNone/>
            </a:pPr>
            <a:r>
              <a:rPr lang="en-GB" sz="2000" dirty="0"/>
              <a:t>In this presentation, I will explain the terms health, wellbeing, and sustainable development, along with key concepts that influence contemporary healthcare policy and practices in the United Kingdom and around the world. This presentation will cover the main concepts of the topic, including the importance of integrating health and well-being approaches, biopsychosocial models of health, policy and governance issues, challenges related to regulations and funding, service delivery, public health initiatives, equity and access, and the conclusion.</a:t>
            </a:r>
          </a:p>
        </p:txBody>
      </p:sp>
      <p:pic>
        <p:nvPicPr>
          <p:cNvPr id="5" name="Picture 4">
            <a:extLst>
              <a:ext uri="{FF2B5EF4-FFF2-40B4-BE49-F238E27FC236}">
                <a16:creationId xmlns:a16="http://schemas.microsoft.com/office/drawing/2014/main" id="{8EA9D9B0-1112-2591-0D77-EFD22C1BDBEC}"/>
              </a:ext>
            </a:extLst>
          </p:cNvPr>
          <p:cNvPicPr>
            <a:picLocks noChangeAspect="1"/>
          </p:cNvPicPr>
          <p:nvPr/>
        </p:nvPicPr>
        <p:blipFill>
          <a:blip r:embed="rId2"/>
          <a:stretch>
            <a:fillRect/>
          </a:stretch>
        </p:blipFill>
        <p:spPr>
          <a:xfrm>
            <a:off x="7854043" y="1224643"/>
            <a:ext cx="4337957" cy="4615717"/>
          </a:xfrm>
          <a:prstGeom prst="rect">
            <a:avLst/>
          </a:prstGeom>
        </p:spPr>
      </p:pic>
    </p:spTree>
    <p:extLst>
      <p:ext uri="{BB962C8B-B14F-4D97-AF65-F5344CB8AC3E}">
        <p14:creationId xmlns:p14="http://schemas.microsoft.com/office/powerpoint/2010/main" val="457968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CC75-08D8-AEF0-44F7-8D2B504A483C}"/>
              </a:ext>
            </a:extLst>
          </p:cNvPr>
          <p:cNvSpPr>
            <a:spLocks noGrp="1"/>
          </p:cNvSpPr>
          <p:nvPr>
            <p:ph type="title"/>
          </p:nvPr>
        </p:nvSpPr>
        <p:spPr/>
        <p:txBody>
          <a:bodyPr/>
          <a:lstStyle/>
          <a:p>
            <a:pPr algn="ctr"/>
            <a:r>
              <a:rPr lang="en-GB" sz="2800" b="1" dirty="0">
                <a:latin typeface="Arial" panose="020B0604020202020204" pitchFamily="34" charset="0"/>
                <a:cs typeface="Arial" panose="020B0604020202020204" pitchFamily="34" charset="0"/>
              </a:rPr>
              <a:t>Definition</a:t>
            </a:r>
            <a:br>
              <a:rPr lang="en-GB" dirty="0"/>
            </a:br>
            <a:endParaRPr lang="en-GB" dirty="0"/>
          </a:p>
        </p:txBody>
      </p:sp>
      <p:sp>
        <p:nvSpPr>
          <p:cNvPr id="3" name="Content Placeholder 2">
            <a:extLst>
              <a:ext uri="{FF2B5EF4-FFF2-40B4-BE49-F238E27FC236}">
                <a16:creationId xmlns:a16="http://schemas.microsoft.com/office/drawing/2014/main" id="{BE486B5E-15C0-95C8-F125-8D13E40905D2}"/>
              </a:ext>
            </a:extLst>
          </p:cNvPr>
          <p:cNvSpPr>
            <a:spLocks noGrp="1"/>
          </p:cNvSpPr>
          <p:nvPr>
            <p:ph idx="1"/>
          </p:nvPr>
        </p:nvSpPr>
        <p:spPr>
          <a:xfrm>
            <a:off x="1104979" y="1759974"/>
            <a:ext cx="9388928" cy="4416989"/>
          </a:xfrm>
        </p:spPr>
        <p:txBody>
          <a:bodyPr>
            <a:normAutofit/>
          </a:bodyPr>
          <a:lstStyle/>
          <a:p>
            <a:pPr>
              <a:lnSpc>
                <a:spcPct val="150000"/>
              </a:lnSpc>
            </a:pPr>
            <a:r>
              <a:rPr lang="en-GB" sz="1800" b="1" dirty="0">
                <a:latin typeface="Arial" panose="020B0604020202020204" pitchFamily="34" charset="0"/>
                <a:cs typeface="Arial" panose="020B0604020202020204" pitchFamily="34" charset="0"/>
              </a:rPr>
              <a:t>Health </a:t>
            </a:r>
            <a:r>
              <a:rPr lang="en-GB" sz="1800" dirty="0">
                <a:latin typeface="Arial" panose="020B0604020202020204" pitchFamily="34" charset="0"/>
                <a:cs typeface="Arial" panose="020B0604020202020204" pitchFamily="34" charset="0"/>
              </a:rPr>
              <a:t>is defined as a condition of full physical, mental, and social well-being, rather than just the lack of disease or illness. (World Health Organization, 2023; NHS England, 2019).</a:t>
            </a:r>
          </a:p>
          <a:p>
            <a:pPr>
              <a:lnSpc>
                <a:spcPct val="150000"/>
              </a:lnSpc>
            </a:pPr>
            <a:r>
              <a:rPr lang="en-GB" sz="1800" b="1" dirty="0">
                <a:latin typeface="Arial" panose="020B0604020202020204" pitchFamily="34" charset="0"/>
                <a:cs typeface="Arial" panose="020B0604020202020204" pitchFamily="34" charset="0"/>
              </a:rPr>
              <a:t>Wellbeing </a:t>
            </a:r>
            <a:r>
              <a:rPr lang="en-GB" sz="1800" dirty="0">
                <a:latin typeface="Arial" panose="020B0604020202020204" pitchFamily="34" charset="0"/>
                <a:cs typeface="Arial" panose="020B0604020202020204" pitchFamily="34" charset="0"/>
              </a:rPr>
              <a:t>is a comprehensive idea that encompasses physical, mental, emotional, and social health. (NHS England, 2023).</a:t>
            </a:r>
          </a:p>
          <a:p>
            <a:pPr>
              <a:lnSpc>
                <a:spcPct val="150000"/>
              </a:lnSpc>
            </a:pPr>
            <a:r>
              <a:rPr lang="en-GB" sz="1800" dirty="0">
                <a:latin typeface="Arial" panose="020B0604020202020204" pitchFamily="34" charset="0"/>
                <a:cs typeface="Arial" panose="020B0604020202020204" pitchFamily="34" charset="0"/>
              </a:rPr>
              <a:t>Sustainable development refers to fulfilling current requirements while ensuring that future generations can also satisfy their own needs. (World Health Organization, 2023).</a:t>
            </a:r>
          </a:p>
          <a:p>
            <a:endParaRPr lang="en-GB" dirty="0"/>
          </a:p>
        </p:txBody>
      </p:sp>
      <p:pic>
        <p:nvPicPr>
          <p:cNvPr id="9" name="Picture 8">
            <a:extLst>
              <a:ext uri="{FF2B5EF4-FFF2-40B4-BE49-F238E27FC236}">
                <a16:creationId xmlns:a16="http://schemas.microsoft.com/office/drawing/2014/main" id="{862C40BE-475A-2C22-521E-B767823C35EE}"/>
              </a:ext>
            </a:extLst>
          </p:cNvPr>
          <p:cNvPicPr>
            <a:picLocks noChangeAspect="1"/>
          </p:cNvPicPr>
          <p:nvPr/>
        </p:nvPicPr>
        <p:blipFill>
          <a:blip r:embed="rId2"/>
          <a:stretch>
            <a:fillRect/>
          </a:stretch>
        </p:blipFill>
        <p:spPr>
          <a:xfrm>
            <a:off x="0" y="3968468"/>
            <a:ext cx="1091353" cy="914479"/>
          </a:xfrm>
          <a:prstGeom prst="rect">
            <a:avLst/>
          </a:prstGeom>
        </p:spPr>
      </p:pic>
      <p:pic>
        <p:nvPicPr>
          <p:cNvPr id="11" name="Picture 10">
            <a:extLst>
              <a:ext uri="{FF2B5EF4-FFF2-40B4-BE49-F238E27FC236}">
                <a16:creationId xmlns:a16="http://schemas.microsoft.com/office/drawing/2014/main" id="{B1F579CC-3D90-79F0-0708-FE481A2D8A45}"/>
              </a:ext>
            </a:extLst>
          </p:cNvPr>
          <p:cNvPicPr>
            <a:picLocks noChangeAspect="1"/>
          </p:cNvPicPr>
          <p:nvPr/>
        </p:nvPicPr>
        <p:blipFill>
          <a:blip r:embed="rId3"/>
          <a:stretch>
            <a:fillRect/>
          </a:stretch>
        </p:blipFill>
        <p:spPr>
          <a:xfrm>
            <a:off x="13626" y="2936042"/>
            <a:ext cx="1091353" cy="914479"/>
          </a:xfrm>
          <a:prstGeom prst="rect">
            <a:avLst/>
          </a:prstGeom>
        </p:spPr>
      </p:pic>
      <p:pic>
        <p:nvPicPr>
          <p:cNvPr id="13" name="Picture 12">
            <a:extLst>
              <a:ext uri="{FF2B5EF4-FFF2-40B4-BE49-F238E27FC236}">
                <a16:creationId xmlns:a16="http://schemas.microsoft.com/office/drawing/2014/main" id="{1903E815-1750-D196-6A29-7C8F90DE7B90}"/>
              </a:ext>
            </a:extLst>
          </p:cNvPr>
          <p:cNvPicPr>
            <a:picLocks noChangeAspect="1"/>
          </p:cNvPicPr>
          <p:nvPr/>
        </p:nvPicPr>
        <p:blipFill>
          <a:blip r:embed="rId4"/>
          <a:stretch>
            <a:fillRect/>
          </a:stretch>
        </p:blipFill>
        <p:spPr>
          <a:xfrm>
            <a:off x="13626" y="1759974"/>
            <a:ext cx="1091353" cy="914479"/>
          </a:xfrm>
          <a:prstGeom prst="rect">
            <a:avLst/>
          </a:prstGeom>
        </p:spPr>
      </p:pic>
    </p:spTree>
    <p:extLst>
      <p:ext uri="{BB962C8B-B14F-4D97-AF65-F5344CB8AC3E}">
        <p14:creationId xmlns:p14="http://schemas.microsoft.com/office/powerpoint/2010/main" val="3014176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A13B4-2FFB-5EC8-B601-95CAFBE7E68D}"/>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Key Concepts</a:t>
            </a:r>
            <a:endParaRPr lang="en-GB" sz="2800" dirty="0"/>
          </a:p>
        </p:txBody>
      </p:sp>
      <p:graphicFrame>
        <p:nvGraphicFramePr>
          <p:cNvPr id="4" name="Content Placeholder 3">
            <a:extLst>
              <a:ext uri="{FF2B5EF4-FFF2-40B4-BE49-F238E27FC236}">
                <a16:creationId xmlns:a16="http://schemas.microsoft.com/office/drawing/2014/main" id="{1CFEE793-01B2-ED1C-3F3E-567C6908E4A3}"/>
              </a:ext>
            </a:extLst>
          </p:cNvPr>
          <p:cNvGraphicFramePr>
            <a:graphicFrameLocks noGrp="1"/>
          </p:cNvGraphicFramePr>
          <p:nvPr>
            <p:ph idx="1"/>
            <p:extLst>
              <p:ext uri="{D42A27DB-BD31-4B8C-83A1-F6EECF244321}">
                <p14:modId xmlns:p14="http://schemas.microsoft.com/office/powerpoint/2010/main" val="3425666590"/>
              </p:ext>
            </p:extLst>
          </p:nvPr>
        </p:nvGraphicFramePr>
        <p:xfrm>
          <a:off x="838201" y="1330597"/>
          <a:ext cx="6939117" cy="5493582"/>
        </p:xfrm>
        <a:graphic>
          <a:graphicData uri="http://schemas.openxmlformats.org/drawingml/2006/table">
            <a:tbl>
              <a:tblPr firstRow="1" bandRow="1">
                <a:tableStyleId>{17292A2E-F333-43FB-9621-5CBBE7FDCDCB}</a:tableStyleId>
              </a:tblPr>
              <a:tblGrid>
                <a:gridCol w="2313039">
                  <a:extLst>
                    <a:ext uri="{9D8B030D-6E8A-4147-A177-3AD203B41FA5}">
                      <a16:colId xmlns:a16="http://schemas.microsoft.com/office/drawing/2014/main" val="3034153615"/>
                    </a:ext>
                  </a:extLst>
                </a:gridCol>
                <a:gridCol w="2313039">
                  <a:extLst>
                    <a:ext uri="{9D8B030D-6E8A-4147-A177-3AD203B41FA5}">
                      <a16:colId xmlns:a16="http://schemas.microsoft.com/office/drawing/2014/main" val="1448271451"/>
                    </a:ext>
                  </a:extLst>
                </a:gridCol>
                <a:gridCol w="2313039">
                  <a:extLst>
                    <a:ext uri="{9D8B030D-6E8A-4147-A177-3AD203B41FA5}">
                      <a16:colId xmlns:a16="http://schemas.microsoft.com/office/drawing/2014/main" val="4216290713"/>
                    </a:ext>
                  </a:extLst>
                </a:gridCol>
              </a:tblGrid>
              <a:tr h="1104462">
                <a:tc>
                  <a:txBody>
                    <a:bodyPr/>
                    <a:lstStyle/>
                    <a:p>
                      <a:pPr>
                        <a:buNone/>
                      </a:pPr>
                      <a:r>
                        <a:rPr lang="en-GB" b="1" dirty="0">
                          <a:latin typeface="Arial" panose="020B0604020202020204" pitchFamily="34" charset="0"/>
                          <a:cs typeface="Arial" panose="020B0604020202020204" pitchFamily="34" charset="0"/>
                        </a:rPr>
                        <a:t>Health</a:t>
                      </a:r>
                      <a:endParaRPr lang="en-GB" dirty="0">
                        <a:latin typeface="Arial" panose="020B0604020202020204" pitchFamily="34" charset="0"/>
                        <a:cs typeface="Arial" panose="020B0604020202020204" pitchFamily="34" charset="0"/>
                      </a:endParaRPr>
                    </a:p>
                  </a:txBody>
                  <a:tcPr anchor="ctr"/>
                </a:tc>
                <a:tc>
                  <a:txBody>
                    <a:bodyPr/>
                    <a:lstStyle/>
                    <a:p>
                      <a:pPr>
                        <a:buNone/>
                      </a:pPr>
                      <a:r>
                        <a:rPr lang="en-GB" b="1" dirty="0">
                          <a:latin typeface="Arial" panose="020B0604020202020204" pitchFamily="34" charset="0"/>
                          <a:cs typeface="Arial" panose="020B0604020202020204" pitchFamily="34" charset="0"/>
                        </a:rPr>
                        <a:t>Wellbeing</a:t>
                      </a:r>
                      <a:endParaRPr lang="en-GB" dirty="0">
                        <a:latin typeface="Arial" panose="020B0604020202020204" pitchFamily="34" charset="0"/>
                        <a:cs typeface="Arial" panose="020B0604020202020204" pitchFamily="34" charset="0"/>
                      </a:endParaRPr>
                    </a:p>
                  </a:txBody>
                  <a:tcPr anchor="ctr"/>
                </a:tc>
                <a:tc>
                  <a:txBody>
                    <a:bodyPr/>
                    <a:lstStyle/>
                    <a:p>
                      <a:pPr>
                        <a:buNone/>
                      </a:pPr>
                      <a:r>
                        <a:rPr lang="en-GB" b="1" dirty="0">
                          <a:latin typeface="Arial" panose="020B0604020202020204" pitchFamily="34" charset="0"/>
                          <a:cs typeface="Arial" panose="020B0604020202020204" pitchFamily="34" charset="0"/>
                        </a:rPr>
                        <a:t>Sustainable Development</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952413290"/>
                  </a:ext>
                </a:extLst>
              </a:tr>
              <a:tr h="1156626">
                <a:tc>
                  <a:txBody>
                    <a:bodyPr/>
                    <a:lstStyle/>
                    <a:p>
                      <a:r>
                        <a:rPr lang="en-GB" dirty="0">
                          <a:latin typeface="Arial" panose="020B0604020202020204" pitchFamily="34" charset="0"/>
                          <a:cs typeface="Arial" panose="020B0604020202020204" pitchFamily="34" charset="0"/>
                        </a:rPr>
                        <a:t>Focuses on physical, mental and social health</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Takes a holistic view of overall quality of life</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Protects resources for current and future generations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4354540"/>
                  </a:ext>
                </a:extLst>
              </a:tr>
              <a:tr h="14235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Improves individuals' health</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Improves individuals and communities</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Supports healthy environments and sustainable economies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4394225"/>
                  </a:ext>
                </a:extLst>
              </a:tr>
              <a:tr h="169045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Reduces disease and illness (</a:t>
                      </a:r>
                      <a:r>
                        <a:rPr kumimoji="0" lang="da-DK"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Sheridan, S.A. et al., 2014). </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Enhances happiness and resilience (Corbin, J.H. et al.,2021).</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Promotes long-term health and wellbeing</a:t>
                      </a:r>
                    </a:p>
                    <a:p>
                      <a:r>
                        <a:rPr lang="en-GB" dirty="0">
                          <a:latin typeface="Arial" panose="020B0604020202020204" pitchFamily="34" charset="0"/>
                          <a:cs typeface="Arial" panose="020B0604020202020204" pitchFamily="34" charset="0"/>
                        </a:rPr>
                        <a:t>(van </a:t>
                      </a:r>
                      <a:r>
                        <a:rPr lang="en-GB" dirty="0" err="1">
                          <a:latin typeface="Arial" panose="020B0604020202020204" pitchFamily="34" charset="0"/>
                          <a:cs typeface="Arial" panose="020B0604020202020204" pitchFamily="34" charset="0"/>
                        </a:rPr>
                        <a:t>Norren</a:t>
                      </a:r>
                      <a:r>
                        <a:rPr lang="en-GB" dirty="0">
                          <a:latin typeface="Arial" panose="020B0604020202020204" pitchFamily="34" charset="0"/>
                          <a:cs typeface="Arial" panose="020B0604020202020204" pitchFamily="34" charset="0"/>
                        </a:rPr>
                        <a:t>, D.E. and Seehawer, M., 2025). </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90283469"/>
                  </a:ext>
                </a:extLst>
              </a:tr>
            </a:tbl>
          </a:graphicData>
        </a:graphic>
      </p:graphicFrame>
      <p:pic>
        <p:nvPicPr>
          <p:cNvPr id="6" name="Picture 5">
            <a:extLst>
              <a:ext uri="{FF2B5EF4-FFF2-40B4-BE49-F238E27FC236}">
                <a16:creationId xmlns:a16="http://schemas.microsoft.com/office/drawing/2014/main" id="{C582391A-7951-34C8-049B-BE9359CC9F24}"/>
              </a:ext>
            </a:extLst>
          </p:cNvPr>
          <p:cNvPicPr>
            <a:picLocks noChangeAspect="1"/>
          </p:cNvPicPr>
          <p:nvPr/>
        </p:nvPicPr>
        <p:blipFill>
          <a:blip r:embed="rId2"/>
          <a:stretch>
            <a:fillRect/>
          </a:stretch>
        </p:blipFill>
        <p:spPr>
          <a:xfrm>
            <a:off x="8112720" y="1502229"/>
            <a:ext cx="4261473" cy="5203449"/>
          </a:xfrm>
          <a:prstGeom prst="rect">
            <a:avLst/>
          </a:prstGeom>
        </p:spPr>
      </p:pic>
    </p:spTree>
    <p:extLst>
      <p:ext uri="{BB962C8B-B14F-4D97-AF65-F5344CB8AC3E}">
        <p14:creationId xmlns:p14="http://schemas.microsoft.com/office/powerpoint/2010/main" val="2738467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CB87-D7F3-BCE9-8309-23A37ED9C714}"/>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Relevance of Health, Wellbeing and Sustainable Development in Modern UK Healthcare</a:t>
            </a:r>
          </a:p>
        </p:txBody>
      </p:sp>
      <p:sp>
        <p:nvSpPr>
          <p:cNvPr id="3" name="Content Placeholder 2">
            <a:extLst>
              <a:ext uri="{FF2B5EF4-FFF2-40B4-BE49-F238E27FC236}">
                <a16:creationId xmlns:a16="http://schemas.microsoft.com/office/drawing/2014/main" id="{8DC1E965-1002-0744-CE30-4506124BE428}"/>
              </a:ext>
            </a:extLst>
          </p:cNvPr>
          <p:cNvSpPr>
            <a:spLocks noGrp="1"/>
          </p:cNvSpPr>
          <p:nvPr>
            <p:ph idx="1"/>
          </p:nvPr>
        </p:nvSpPr>
        <p:spPr>
          <a:xfrm>
            <a:off x="838200" y="1825625"/>
            <a:ext cx="8469086" cy="4351338"/>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Health, wellbeing, and sustainable development have become important areas of emphasis in healthcare policy and practice in the UK. Healthcare has shifted focus from mainly addressing illnesses to prioritizing prevention, improving quality of life, and taking into account the wider social, economic, and environmental factors that influence health (National Health Service, 2024).</a:t>
            </a:r>
          </a:p>
        </p:txBody>
      </p:sp>
    </p:spTree>
    <p:extLst>
      <p:ext uri="{BB962C8B-B14F-4D97-AF65-F5344CB8AC3E}">
        <p14:creationId xmlns:p14="http://schemas.microsoft.com/office/powerpoint/2010/main" val="3187135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CB03-98A6-6721-D2AE-992117833CD9}"/>
              </a:ext>
            </a:extLst>
          </p:cNvPr>
          <p:cNvSpPr>
            <a:spLocks noGrp="1"/>
          </p:cNvSpPr>
          <p:nvPr>
            <p:ph type="title"/>
          </p:nvPr>
        </p:nvSpPr>
        <p:spPr>
          <a:xfrm>
            <a:off x="-371168" y="196646"/>
            <a:ext cx="10515600" cy="1325563"/>
          </a:xfrm>
        </p:spPr>
        <p:txBody>
          <a:bodyPr>
            <a:normAutofit/>
          </a:bodyPr>
          <a:lstStyle/>
          <a:p>
            <a:pPr algn="ctr"/>
            <a:r>
              <a:rPr lang="en-GB" sz="2800" b="1" dirty="0">
                <a:latin typeface="Arial" panose="020B0604020202020204" pitchFamily="34" charset="0"/>
                <a:cs typeface="Arial" panose="020B0604020202020204" pitchFamily="34" charset="0"/>
              </a:rPr>
              <a:t>The Importance of Health, Wellbeing and Sustainable Development in Modern UK Healthcare</a:t>
            </a:r>
          </a:p>
        </p:txBody>
      </p:sp>
      <p:sp>
        <p:nvSpPr>
          <p:cNvPr id="3" name="Content Placeholder 2">
            <a:extLst>
              <a:ext uri="{FF2B5EF4-FFF2-40B4-BE49-F238E27FC236}">
                <a16:creationId xmlns:a16="http://schemas.microsoft.com/office/drawing/2014/main" id="{35605D5B-BD8F-E1B1-98F5-49DA872F4B47}"/>
              </a:ext>
            </a:extLst>
          </p:cNvPr>
          <p:cNvSpPr>
            <a:spLocks noGrp="1"/>
          </p:cNvSpPr>
          <p:nvPr>
            <p:ph idx="1"/>
          </p:nvPr>
        </p:nvSpPr>
        <p:spPr>
          <a:xfrm>
            <a:off x="838200" y="1825625"/>
            <a:ext cx="5562600" cy="4351338"/>
          </a:xfrm>
        </p:spPr>
        <p:txBody>
          <a:bodyPr>
            <a:normAutofit fontScale="92500" lnSpcReduction="10000"/>
          </a:bodyPr>
          <a:lstStyle/>
          <a:p>
            <a:pPr>
              <a:lnSpc>
                <a:spcPct val="150000"/>
              </a:lnSpc>
            </a:pPr>
            <a:r>
              <a:rPr lang="en-GB" sz="1900" dirty="0">
                <a:latin typeface="Arial" panose="020B0604020202020204" pitchFamily="34" charset="0"/>
                <a:cs typeface="Arial" panose="020B0604020202020204" pitchFamily="34" charset="0"/>
              </a:rPr>
              <a:t>The importance of these concepts is demonstrated by current health trends in England. Approximately 15 million individuals in England have one or more long-term health conditions.  these conditions account for approximately 70% of total NHS expenditure. This increasing burden highlights the need for healthcare systems to focus on prevention, self-management, and integrated care rather than relying solely on treating illness (NHS England, 2023).</a:t>
            </a:r>
          </a:p>
          <a:p>
            <a:endParaRPr lang="en-GB" dirty="0"/>
          </a:p>
        </p:txBody>
      </p:sp>
      <p:pic>
        <p:nvPicPr>
          <p:cNvPr id="5" name="Picture 4">
            <a:extLst>
              <a:ext uri="{FF2B5EF4-FFF2-40B4-BE49-F238E27FC236}">
                <a16:creationId xmlns:a16="http://schemas.microsoft.com/office/drawing/2014/main" id="{A51024E9-88B0-A3F3-10A7-BFD35323C374}"/>
              </a:ext>
            </a:extLst>
          </p:cNvPr>
          <p:cNvPicPr>
            <a:picLocks noChangeAspect="1"/>
          </p:cNvPicPr>
          <p:nvPr/>
        </p:nvPicPr>
        <p:blipFill>
          <a:blip r:embed="rId2"/>
          <a:stretch>
            <a:fillRect/>
          </a:stretch>
        </p:blipFill>
        <p:spPr>
          <a:xfrm>
            <a:off x="7283904" y="2018620"/>
            <a:ext cx="4314825" cy="3500438"/>
          </a:xfrm>
          <a:prstGeom prst="rect">
            <a:avLst/>
          </a:prstGeom>
        </p:spPr>
      </p:pic>
    </p:spTree>
    <p:extLst>
      <p:ext uri="{BB962C8B-B14F-4D97-AF65-F5344CB8AC3E}">
        <p14:creationId xmlns:p14="http://schemas.microsoft.com/office/powerpoint/2010/main" val="3520615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23CA1-7EBE-A5CE-5953-CFB85F0B7F3A}"/>
              </a:ext>
            </a:extLst>
          </p:cNvPr>
          <p:cNvSpPr>
            <a:spLocks noGrp="1"/>
          </p:cNvSpPr>
          <p:nvPr>
            <p:ph type="title"/>
          </p:nvPr>
        </p:nvSpPr>
        <p:spPr>
          <a:xfrm>
            <a:off x="677334" y="609600"/>
            <a:ext cx="8596668" cy="696686"/>
          </a:xfrm>
        </p:spPr>
        <p:txBody>
          <a:bodyPr>
            <a:normAutofit/>
          </a:bodyPr>
          <a:lstStyle/>
          <a:p>
            <a:pPr algn="ctr"/>
            <a:r>
              <a:rPr lang="en-GB" sz="2800" b="1" dirty="0">
                <a:latin typeface="Arial" panose="020B0604020202020204" pitchFamily="34" charset="0"/>
                <a:cs typeface="Arial" panose="020B0604020202020204" pitchFamily="34" charset="0"/>
              </a:rPr>
              <a:t>Integration of health and wellbeing approaches </a:t>
            </a:r>
          </a:p>
        </p:txBody>
      </p:sp>
      <p:sp>
        <p:nvSpPr>
          <p:cNvPr id="3" name="Content Placeholder 2">
            <a:extLst>
              <a:ext uri="{FF2B5EF4-FFF2-40B4-BE49-F238E27FC236}">
                <a16:creationId xmlns:a16="http://schemas.microsoft.com/office/drawing/2014/main" id="{24347864-D7CB-9606-032B-09C5A9B7AC32}"/>
              </a:ext>
            </a:extLst>
          </p:cNvPr>
          <p:cNvSpPr>
            <a:spLocks noGrp="1"/>
          </p:cNvSpPr>
          <p:nvPr>
            <p:ph idx="1"/>
          </p:nvPr>
        </p:nvSpPr>
        <p:spPr>
          <a:xfrm>
            <a:off x="838200" y="1306286"/>
            <a:ext cx="8811986" cy="5159828"/>
          </a:xfrm>
        </p:spPr>
        <p:txBody>
          <a:bodyPr>
            <a:normAutofit/>
          </a:bodyPr>
          <a:lstStyle/>
          <a:p>
            <a:pPr>
              <a:lnSpc>
                <a:spcPct val="150000"/>
              </a:lnSpc>
            </a:pPr>
            <a:r>
              <a:rPr lang="en-GB" sz="1900" dirty="0">
                <a:latin typeface="Arial" panose="020B0604020202020204" pitchFamily="34" charset="0"/>
                <a:cs typeface="Arial" panose="020B0604020202020204" pitchFamily="34" charset="0"/>
              </a:rPr>
              <a:t>Integrated health and wellbeing approaches acknowledge that health is affected by a mix of physical, mental, emotional, social, and environmental factors. Instead of concentrating only on disease treatment.</a:t>
            </a:r>
          </a:p>
          <a:p>
            <a:pPr>
              <a:lnSpc>
                <a:spcPct val="150000"/>
              </a:lnSpc>
            </a:pPr>
            <a:r>
              <a:rPr lang="en-GB" sz="1900" dirty="0">
                <a:latin typeface="Arial" panose="020B0604020202020204" pitchFamily="34" charset="0"/>
                <a:cs typeface="Arial" panose="020B0604020202020204" pitchFamily="34" charset="0"/>
              </a:rPr>
              <a:t>Comprehensive health and wellness methods are being increasingly acknowledged as important in UK healthcare because they take into account the entire individual instead of just concentrating on illness or symptoms. </a:t>
            </a:r>
          </a:p>
          <a:p>
            <a:pPr>
              <a:lnSpc>
                <a:spcPct val="150000"/>
              </a:lnSpc>
            </a:pPr>
            <a:r>
              <a:rPr lang="en-GB" sz="1900" dirty="0">
                <a:latin typeface="Arial" panose="020B0604020202020204" pitchFamily="34" charset="0"/>
                <a:cs typeface="Arial" panose="020B0604020202020204" pitchFamily="34" charset="0"/>
              </a:rPr>
              <a:t>Example: The NHS and the National Institute for Health and Care Excellence (NICE) support personalized and coordinated care to make sure that healthcare is adapted to meet everyone’s needs, preferences, and situations</a:t>
            </a:r>
          </a:p>
          <a:p>
            <a:pPr marL="0" indent="0">
              <a:lnSpc>
                <a:spcPct val="150000"/>
              </a:lnSpc>
              <a:buNone/>
            </a:pPr>
            <a:r>
              <a:rPr lang="en-GB" sz="1600" dirty="0">
                <a:latin typeface="Arial" panose="020B0604020202020204" pitchFamily="34" charset="0"/>
                <a:cs typeface="Arial" panose="020B0604020202020204" pitchFamily="34" charset="0"/>
              </a:rPr>
              <a:t>														(NHS England, 2022).</a:t>
            </a:r>
          </a:p>
          <a:p>
            <a:pPr marL="0" indent="0">
              <a:lnSpc>
                <a:spcPct val="150000"/>
              </a:lnSpc>
              <a:buNone/>
            </a:pPr>
            <a:endParaRPr lang="en-GB" dirty="0"/>
          </a:p>
        </p:txBody>
      </p:sp>
    </p:spTree>
    <p:extLst>
      <p:ext uri="{BB962C8B-B14F-4D97-AF65-F5344CB8AC3E}">
        <p14:creationId xmlns:p14="http://schemas.microsoft.com/office/powerpoint/2010/main" val="484115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35014-BB3C-928E-2BA1-D38D446C3436}"/>
              </a:ext>
            </a:extLst>
          </p:cNvPr>
          <p:cNvSpPr>
            <a:spLocks noGrp="1"/>
          </p:cNvSpPr>
          <p:nvPr>
            <p:ph type="title"/>
          </p:nvPr>
        </p:nvSpPr>
        <p:spPr>
          <a:xfrm>
            <a:off x="419100" y="495754"/>
            <a:ext cx="11353800" cy="1070385"/>
          </a:xfrm>
        </p:spPr>
        <p:txBody>
          <a:bodyPr>
            <a:normAutofit/>
          </a:bodyPr>
          <a:lstStyle/>
          <a:p>
            <a:r>
              <a:rPr lang="en-GB" sz="2800" b="1" dirty="0">
                <a:latin typeface="Arial" panose="020B0604020202020204" pitchFamily="34" charset="0"/>
                <a:cs typeface="Arial" panose="020B0604020202020204" pitchFamily="34" charset="0"/>
              </a:rPr>
              <a:t>Theoretical Perspective of the Biopsychosocial Model</a:t>
            </a:r>
            <a:endParaRPr lang="en-GB" sz="2800" dirty="0"/>
          </a:p>
        </p:txBody>
      </p:sp>
      <p:sp>
        <p:nvSpPr>
          <p:cNvPr id="3" name="Content Placeholder 2">
            <a:extLst>
              <a:ext uri="{FF2B5EF4-FFF2-40B4-BE49-F238E27FC236}">
                <a16:creationId xmlns:a16="http://schemas.microsoft.com/office/drawing/2014/main" id="{5916E94B-E381-FD29-E112-CF0E5B0A3150}"/>
              </a:ext>
            </a:extLst>
          </p:cNvPr>
          <p:cNvSpPr>
            <a:spLocks noGrp="1"/>
          </p:cNvSpPr>
          <p:nvPr>
            <p:ph idx="1"/>
          </p:nvPr>
        </p:nvSpPr>
        <p:spPr>
          <a:xfrm>
            <a:off x="838199" y="1698171"/>
            <a:ext cx="5807529" cy="4006844"/>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The Biopsychosocial (BPS) Model is an important theoretical framework that supports holistic healthcare. It offers an overall perspective on health by combining biological, psychological, and social e factors</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								(NHS England, 2023) </a:t>
            </a:r>
          </a:p>
        </p:txBody>
      </p:sp>
      <p:pic>
        <p:nvPicPr>
          <p:cNvPr id="11" name="Picture 10">
            <a:extLst>
              <a:ext uri="{FF2B5EF4-FFF2-40B4-BE49-F238E27FC236}">
                <a16:creationId xmlns:a16="http://schemas.microsoft.com/office/drawing/2014/main" id="{29991F8D-7709-5159-6E7F-6B4FFF729C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05196" y="1698171"/>
            <a:ext cx="3748604" cy="2862507"/>
          </a:xfrm>
          <a:prstGeom prst="rect">
            <a:avLst/>
          </a:prstGeom>
        </p:spPr>
      </p:pic>
    </p:spTree>
    <p:extLst>
      <p:ext uri="{BB962C8B-B14F-4D97-AF65-F5344CB8AC3E}">
        <p14:creationId xmlns:p14="http://schemas.microsoft.com/office/powerpoint/2010/main" val="3823865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EB9E0-BA10-56BD-2302-414486443EAD}"/>
              </a:ext>
            </a:extLst>
          </p:cNvPr>
          <p:cNvSpPr>
            <a:spLocks noGrp="1"/>
          </p:cNvSpPr>
          <p:nvPr>
            <p:ph type="title"/>
          </p:nvPr>
        </p:nvSpPr>
        <p:spPr>
          <a:xfrm>
            <a:off x="257131" y="129151"/>
            <a:ext cx="9350477" cy="913069"/>
          </a:xfrm>
        </p:spPr>
        <p:txBody>
          <a:bodyPr>
            <a:normAutofit fontScale="90000"/>
          </a:bodyPr>
          <a:lstStyle/>
          <a:p>
            <a:r>
              <a:rPr lang="en-GB" sz="2800" b="1" dirty="0">
                <a:latin typeface="Arial" panose="020B0604020202020204" pitchFamily="34" charset="0"/>
                <a:cs typeface="Arial" panose="020B0604020202020204" pitchFamily="34" charset="0"/>
              </a:rPr>
              <a:t>The factors of Biopsychosocial Approach to Health and Wellbeing</a:t>
            </a:r>
          </a:p>
        </p:txBody>
      </p:sp>
      <p:graphicFrame>
        <p:nvGraphicFramePr>
          <p:cNvPr id="4" name="Content Placeholder 3">
            <a:extLst>
              <a:ext uri="{FF2B5EF4-FFF2-40B4-BE49-F238E27FC236}">
                <a16:creationId xmlns:a16="http://schemas.microsoft.com/office/drawing/2014/main" id="{D823EBFA-3E1E-A831-E562-8035DBE68EBC}"/>
              </a:ext>
            </a:extLst>
          </p:cNvPr>
          <p:cNvGraphicFramePr>
            <a:graphicFrameLocks noGrp="1"/>
          </p:cNvGraphicFramePr>
          <p:nvPr>
            <p:ph idx="1"/>
            <p:extLst>
              <p:ext uri="{D42A27DB-BD31-4B8C-83A1-F6EECF244321}">
                <p14:modId xmlns:p14="http://schemas.microsoft.com/office/powerpoint/2010/main" val="1762017656"/>
              </p:ext>
            </p:extLst>
          </p:nvPr>
        </p:nvGraphicFramePr>
        <p:xfrm>
          <a:off x="350912" y="1119672"/>
          <a:ext cx="9162914" cy="4865199"/>
        </p:xfrm>
        <a:graphic>
          <a:graphicData uri="http://schemas.openxmlformats.org/drawingml/2006/table">
            <a:tbl>
              <a:tblPr firstRow="1" bandRow="1">
                <a:tableStyleId>{17292A2E-F333-43FB-9621-5CBBE7FDCDCB}</a:tableStyleId>
              </a:tblPr>
              <a:tblGrid>
                <a:gridCol w="3642520">
                  <a:extLst>
                    <a:ext uri="{9D8B030D-6E8A-4147-A177-3AD203B41FA5}">
                      <a16:colId xmlns:a16="http://schemas.microsoft.com/office/drawing/2014/main" val="1642963257"/>
                    </a:ext>
                  </a:extLst>
                </a:gridCol>
                <a:gridCol w="3049877">
                  <a:extLst>
                    <a:ext uri="{9D8B030D-6E8A-4147-A177-3AD203B41FA5}">
                      <a16:colId xmlns:a16="http://schemas.microsoft.com/office/drawing/2014/main" val="980320290"/>
                    </a:ext>
                  </a:extLst>
                </a:gridCol>
                <a:gridCol w="2470517">
                  <a:extLst>
                    <a:ext uri="{9D8B030D-6E8A-4147-A177-3AD203B41FA5}">
                      <a16:colId xmlns:a16="http://schemas.microsoft.com/office/drawing/2014/main" val="721105781"/>
                    </a:ext>
                  </a:extLst>
                </a:gridCol>
              </a:tblGrid>
              <a:tr h="81949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Biological Factors</a:t>
                      </a:r>
                    </a:p>
                  </a:txBody>
                  <a:tcPr/>
                </a:tc>
                <a:tc>
                  <a:txBody>
                    <a:bodyPr/>
                    <a:lstStyle/>
                    <a:p>
                      <a:r>
                        <a:rPr lang="en-GB" dirty="0"/>
                        <a:t>Psychological Factors</a:t>
                      </a:r>
                    </a:p>
                  </a:txBody>
                  <a:tcPr/>
                </a:tc>
                <a:tc>
                  <a:txBody>
                    <a:bodyPr/>
                    <a:lstStyle/>
                    <a:p>
                      <a:r>
                        <a:rPr lang="en-GB" dirty="0"/>
                        <a:t>social Factors</a:t>
                      </a:r>
                    </a:p>
                  </a:txBody>
                  <a:tcPr/>
                </a:tc>
                <a:extLst>
                  <a:ext uri="{0D108BD9-81ED-4DB2-BD59-A6C34878D82A}">
                    <a16:rowId xmlns:a16="http://schemas.microsoft.com/office/drawing/2014/main" val="158734929"/>
                  </a:ext>
                </a:extLst>
              </a:tr>
              <a:tr h="79541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Genetics and heredity </a:t>
                      </a:r>
                    </a:p>
                  </a:txBody>
                  <a:tcPr/>
                </a:tc>
                <a:tc>
                  <a:txBody>
                    <a:bodyPr/>
                    <a:lstStyle/>
                    <a:p>
                      <a:r>
                        <a:rPr lang="en-GB" dirty="0"/>
                        <a:t>Stress </a:t>
                      </a:r>
                    </a:p>
                    <a:p>
                      <a:r>
                        <a:rPr lang="en-GB" dirty="0"/>
                        <a:t> </a:t>
                      </a:r>
                    </a:p>
                    <a:p>
                      <a:r>
                        <a:rPr lang="en-GB" dirty="0"/>
                        <a:t> </a:t>
                      </a:r>
                    </a:p>
                  </a:txBody>
                  <a:tcPr/>
                </a:tc>
                <a:tc>
                  <a:txBody>
                    <a:bodyPr/>
                    <a:lstStyle/>
                    <a:p>
                      <a:r>
                        <a:rPr lang="en-GB" dirty="0"/>
                        <a:t>Family relationships,</a:t>
                      </a:r>
                    </a:p>
                    <a:p>
                      <a:r>
                        <a:rPr lang="en-GB" dirty="0"/>
                        <a:t>Employment </a:t>
                      </a:r>
                    </a:p>
                  </a:txBody>
                  <a:tcPr/>
                </a:tc>
                <a:extLst>
                  <a:ext uri="{0D108BD9-81ED-4DB2-BD59-A6C34878D82A}">
                    <a16:rowId xmlns:a16="http://schemas.microsoft.com/office/drawing/2014/main" val="3031434343"/>
                  </a:ext>
                </a:extLst>
              </a:tr>
              <a:tr h="916180">
                <a:tc>
                  <a:txBody>
                    <a:bodyPr/>
                    <a:lstStyle/>
                    <a:p>
                      <a:r>
                        <a:rPr lang="en-GB" dirty="0"/>
                        <a:t>Age and sex </a:t>
                      </a:r>
                    </a:p>
                    <a:p>
                      <a:r>
                        <a:rPr lang="en-GB" dirty="0"/>
                        <a:t>Physical illness and injury </a:t>
                      </a:r>
                    </a:p>
                  </a:txBody>
                  <a:tcPr/>
                </a:tc>
                <a:tc>
                  <a:txBody>
                    <a:bodyPr/>
                    <a:lstStyle/>
                    <a:p>
                      <a:r>
                        <a:rPr lang="en-GB" dirty="0"/>
                        <a:t>Anxiety and depression</a:t>
                      </a:r>
                    </a:p>
                  </a:txBody>
                  <a:tcPr/>
                </a:tc>
                <a:tc>
                  <a:txBody>
                    <a:bodyPr/>
                    <a:lstStyle/>
                    <a:p>
                      <a:r>
                        <a:rPr lang="en-GB" dirty="0"/>
                        <a:t>Education </a:t>
                      </a:r>
                    </a:p>
                  </a:txBody>
                  <a:tcPr/>
                </a:tc>
                <a:extLst>
                  <a:ext uri="{0D108BD9-81ED-4DB2-BD59-A6C34878D82A}">
                    <a16:rowId xmlns:a16="http://schemas.microsoft.com/office/drawing/2014/main" val="2164894657"/>
                  </a:ext>
                </a:extLst>
              </a:tr>
              <a:tr h="468280">
                <a:tc>
                  <a:txBody>
                    <a:bodyPr/>
                    <a:lstStyle/>
                    <a:p>
                      <a:r>
                        <a:rPr lang="en-GB" dirty="0"/>
                        <a:t>Nutrition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Motivation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Social support </a:t>
                      </a:r>
                    </a:p>
                  </a:txBody>
                  <a:tcPr/>
                </a:tc>
                <a:extLst>
                  <a:ext uri="{0D108BD9-81ED-4DB2-BD59-A6C34878D82A}">
                    <a16:rowId xmlns:a16="http://schemas.microsoft.com/office/drawing/2014/main" val="3747079160"/>
                  </a:ext>
                </a:extLst>
              </a:tr>
              <a:tr h="81949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Chronic diseases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Self-esteem </a:t>
                      </a:r>
                    </a:p>
                  </a:txBody>
                  <a:tcPr/>
                </a:tc>
                <a:tc>
                  <a:txBody>
                    <a:bodyPr/>
                    <a:lstStyle/>
                    <a:p>
                      <a:r>
                        <a:rPr lang="en-GB" dirty="0"/>
                        <a:t>Housing,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Income </a:t>
                      </a:r>
                    </a:p>
                  </a:txBody>
                  <a:tcPr/>
                </a:tc>
                <a:extLst>
                  <a:ext uri="{0D108BD9-81ED-4DB2-BD59-A6C34878D82A}">
                    <a16:rowId xmlns:a16="http://schemas.microsoft.com/office/drawing/2014/main" val="3044737768"/>
                  </a:ext>
                </a:extLst>
              </a:tr>
              <a:tr h="92735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Immune system functioning</a:t>
                      </a:r>
                    </a:p>
                  </a:txBody>
                  <a:tcPr/>
                </a:tc>
                <a:tc>
                  <a:txBody>
                    <a:bodyPr/>
                    <a:lstStyle/>
                    <a:p>
                      <a:r>
                        <a:rPr lang="en-GB" dirty="0"/>
                        <a:t>Coping strategies,</a:t>
                      </a:r>
                    </a:p>
                    <a:p>
                      <a:r>
                        <a:rPr lang="en-GB" dirty="0"/>
                        <a:t>Health behaviours</a:t>
                      </a:r>
                    </a:p>
                  </a:txBody>
                  <a:tcPr/>
                </a:tc>
                <a:tc>
                  <a:txBody>
                    <a:bodyPr/>
                    <a:lstStyle/>
                    <a:p>
                      <a:r>
                        <a:rPr lang="en-GB" dirty="0"/>
                        <a:t>Culture,</a:t>
                      </a:r>
                    </a:p>
                    <a:p>
                      <a:r>
                        <a:rPr lang="en-GB" dirty="0"/>
                        <a:t>Access to healthcare (NHS England (2023) </a:t>
                      </a:r>
                    </a:p>
                  </a:txBody>
                  <a:tcPr/>
                </a:tc>
                <a:extLst>
                  <a:ext uri="{0D108BD9-81ED-4DB2-BD59-A6C34878D82A}">
                    <a16:rowId xmlns:a16="http://schemas.microsoft.com/office/drawing/2014/main" val="2741957746"/>
                  </a:ext>
                </a:extLst>
              </a:tr>
            </a:tbl>
          </a:graphicData>
        </a:graphic>
      </p:graphicFrame>
    </p:spTree>
    <p:extLst>
      <p:ext uri="{BB962C8B-B14F-4D97-AF65-F5344CB8AC3E}">
        <p14:creationId xmlns:p14="http://schemas.microsoft.com/office/powerpoint/2010/main" val="812563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0383-7752-D089-7ACA-AC6939DDB498}"/>
              </a:ext>
            </a:extLst>
          </p:cNvPr>
          <p:cNvSpPr>
            <a:spLocks noGrp="1"/>
          </p:cNvSpPr>
          <p:nvPr>
            <p:ph type="title"/>
          </p:nvPr>
        </p:nvSpPr>
        <p:spPr>
          <a:xfrm>
            <a:off x="-2762865" y="117987"/>
            <a:ext cx="14116665" cy="1012723"/>
          </a:xfrm>
        </p:spPr>
        <p:txBody>
          <a:bodyPr>
            <a:normAutofit/>
          </a:bodyPr>
          <a:lstStyle/>
          <a:p>
            <a:pPr algn="ctr"/>
            <a:r>
              <a:rPr kumimoji="0" lang="en-GB" sz="2800" b="1"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Policy and Governance</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6BD37E-FBD7-16C3-9410-4C55627D367B}"/>
              </a:ext>
            </a:extLst>
          </p:cNvPr>
          <p:cNvSpPr>
            <a:spLocks noGrp="1"/>
          </p:cNvSpPr>
          <p:nvPr>
            <p:ph idx="1"/>
          </p:nvPr>
        </p:nvSpPr>
        <p:spPr>
          <a:xfrm>
            <a:off x="739878" y="1666286"/>
            <a:ext cx="6477000" cy="4351338"/>
          </a:xfrm>
        </p:spPr>
        <p:txBody>
          <a:bodyPr/>
          <a:lstStyle/>
          <a:p>
            <a:pPr marL="0" indent="0">
              <a:buNone/>
            </a:pPr>
            <a:r>
              <a:rPr lang="en-GB" sz="1800" b="1" dirty="0">
                <a:latin typeface="Arial" panose="020B0604020202020204" pitchFamily="34" charset="0"/>
                <a:cs typeface="Arial" panose="020B0604020202020204" pitchFamily="34" charset="0"/>
              </a:rPr>
              <a:t>Policies Supporting Holistic Health</a:t>
            </a:r>
          </a:p>
          <a:p>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The NHS Long Term Plan (2019) is a key policy supporting holistic healthcare. </a:t>
            </a:r>
          </a:p>
          <a:p>
            <a:pPr>
              <a:lnSpc>
                <a:spcPct val="150000"/>
              </a:lnSpc>
            </a:pPr>
            <a:r>
              <a:rPr lang="en-GB" sz="1800" dirty="0">
                <a:latin typeface="Arial" panose="020B0604020202020204" pitchFamily="34" charset="0"/>
                <a:cs typeface="Arial" panose="020B0604020202020204" pitchFamily="34" charset="0"/>
              </a:rPr>
              <a:t>The Health and Care Act 2022, which established Integrated Care Systems (ICSs) across England.</a:t>
            </a:r>
          </a:p>
          <a:p>
            <a:pPr>
              <a:lnSpc>
                <a:spcPct val="150000"/>
              </a:lnSpc>
            </a:pPr>
            <a:endParaRPr lang="en-GB" sz="1800" dirty="0">
              <a:latin typeface="Arial" panose="020B0604020202020204" pitchFamily="34" charset="0"/>
              <a:cs typeface="Arial" panose="020B0604020202020204" pitchFamily="34" charset="0"/>
            </a:endParaRPr>
          </a:p>
          <a:p>
            <a:pPr marL="0" indent="0">
              <a:lnSpc>
                <a:spcPct val="150000"/>
              </a:lnSpc>
              <a:buNone/>
            </a:pPr>
            <a:endParaRPr lang="en-GB" sz="18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	(Department of Health and Social Care, 2022), (NHS England, 2019).</a:t>
            </a:r>
          </a:p>
        </p:txBody>
      </p:sp>
      <p:pic>
        <p:nvPicPr>
          <p:cNvPr id="5" name="Picture 4">
            <a:extLst>
              <a:ext uri="{FF2B5EF4-FFF2-40B4-BE49-F238E27FC236}">
                <a16:creationId xmlns:a16="http://schemas.microsoft.com/office/drawing/2014/main" id="{17FC454F-CD11-48D3-011B-99DC65E7C5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74194" y="1130710"/>
            <a:ext cx="4817805" cy="4090514"/>
          </a:xfrm>
          <a:prstGeom prst="rect">
            <a:avLst/>
          </a:prstGeom>
        </p:spPr>
      </p:pic>
    </p:spTree>
    <p:extLst>
      <p:ext uri="{BB962C8B-B14F-4D97-AF65-F5344CB8AC3E}">
        <p14:creationId xmlns:p14="http://schemas.microsoft.com/office/powerpoint/2010/main" val="2292593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C9E07-EBC0-1754-99D1-DE39CBD467D9}"/>
              </a:ext>
            </a:extLst>
          </p:cNvPr>
          <p:cNvSpPr>
            <a:spLocks noGrp="1"/>
          </p:cNvSpPr>
          <p:nvPr>
            <p:ph type="title"/>
          </p:nvPr>
        </p:nvSpPr>
        <p:spPr>
          <a:xfrm>
            <a:off x="838200" y="216311"/>
            <a:ext cx="10515600" cy="707922"/>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Challenges: Regulatory and Funding Barriers</a:t>
            </a:r>
            <a:br>
              <a:rPr lang="en-GB" sz="3100" dirty="0">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7C4825-4036-2837-CA96-BDBF2653CD01}"/>
              </a:ext>
            </a:extLst>
          </p:cNvPr>
          <p:cNvSpPr>
            <a:spLocks noGrp="1"/>
          </p:cNvSpPr>
          <p:nvPr>
            <p:ph idx="1"/>
          </p:nvPr>
        </p:nvSpPr>
        <p:spPr>
          <a:xfrm>
            <a:off x="580104" y="1651819"/>
            <a:ext cx="6459794" cy="4898771"/>
          </a:xfrm>
        </p:spPr>
        <p:txBody>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Despite strong policy support, implementing holistic healthcare remains challenging.</a:t>
            </a:r>
          </a:p>
          <a:p>
            <a:pPr marL="342900" lvl="0" indent="-342900">
              <a:lnSpc>
                <a:spcPct val="115000"/>
              </a:lnSpc>
              <a:buFont typeface="Symbol" panose="05050102010706020507" pitchFamily="18" charset="2"/>
              <a:buChar char=""/>
            </a:pPr>
            <a:r>
              <a:rPr lang="en-GB" sz="1800" b="1" kern="100" dirty="0">
                <a:effectLst/>
                <a:latin typeface="Arial" panose="020B0604020202020204" pitchFamily="34" charset="0"/>
                <a:ea typeface="Aptos" panose="020B0004020202020204" pitchFamily="34" charset="0"/>
                <a:cs typeface="Arial" panose="020B0604020202020204" pitchFamily="34" charset="0"/>
              </a:rPr>
              <a:t>Funding pressures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b="1" kern="100" dirty="0">
                <a:effectLst/>
                <a:latin typeface="Arial" panose="020B0604020202020204" pitchFamily="34" charset="0"/>
                <a:ea typeface="Aptos" panose="020B0004020202020204" pitchFamily="34" charset="0"/>
                <a:cs typeface="Arial" panose="020B0604020202020204" pitchFamily="34" charset="0"/>
              </a:rPr>
              <a:t>Workforce shortages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Symbol" panose="05050102010706020507" pitchFamily="18" charset="2"/>
              <a:buChar char=""/>
            </a:pPr>
            <a:r>
              <a:rPr lang="en-GB" sz="1800" b="1" kern="100" dirty="0">
                <a:effectLst/>
                <a:latin typeface="Arial" panose="020B0604020202020204" pitchFamily="34" charset="0"/>
                <a:ea typeface="Aptos" panose="020B0004020202020204" pitchFamily="34" charset="0"/>
                <a:cs typeface="Arial" panose="020B0604020202020204" pitchFamily="34" charset="0"/>
              </a:rPr>
              <a:t>fragmentation between health and social care services</a:t>
            </a:r>
            <a:r>
              <a:rPr lang="en-GB" sz="1800" kern="100" dirty="0">
                <a:effectLst/>
                <a:latin typeface="Arial" panose="020B0604020202020204" pitchFamily="34" charset="0"/>
                <a:ea typeface="Aptos" panose="020B0004020202020204" pitchFamily="34" charset="0"/>
                <a:cs typeface="Arial" panose="020B0604020202020204" pitchFamily="34" charset="0"/>
              </a:rPr>
              <a:t>.</a:t>
            </a:r>
          </a:p>
          <a:p>
            <a:pPr marL="0" indent="0">
              <a:buNone/>
            </a:pPr>
            <a:r>
              <a:rPr lang="en-GB" sz="1800" dirty="0">
                <a:latin typeface="Arial" panose="020B0604020202020204" pitchFamily="34" charset="0"/>
                <a:cs typeface="Arial" panose="020B0604020202020204" pitchFamily="34" charset="0"/>
              </a:rPr>
              <a:t>			(The King's Fund, 2024).</a:t>
            </a:r>
          </a:p>
        </p:txBody>
      </p:sp>
      <p:pic>
        <p:nvPicPr>
          <p:cNvPr id="7" name="Picture 6">
            <a:extLst>
              <a:ext uri="{FF2B5EF4-FFF2-40B4-BE49-F238E27FC236}">
                <a16:creationId xmlns:a16="http://schemas.microsoft.com/office/drawing/2014/main" id="{AA401213-2E62-0388-C1FD-494A9617CC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09935" y="1310848"/>
            <a:ext cx="3982065" cy="3733100"/>
          </a:xfrm>
          <a:prstGeom prst="rect">
            <a:avLst/>
          </a:prstGeom>
        </p:spPr>
      </p:pic>
    </p:spTree>
    <p:extLst>
      <p:ext uri="{BB962C8B-B14F-4D97-AF65-F5344CB8AC3E}">
        <p14:creationId xmlns:p14="http://schemas.microsoft.com/office/powerpoint/2010/main" val="219301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863B-EB03-A6ED-77BB-1CDBE32A8E4F}"/>
              </a:ext>
            </a:extLst>
          </p:cNvPr>
          <p:cNvSpPr>
            <a:spLocks noGrp="1"/>
          </p:cNvSpPr>
          <p:nvPr>
            <p:ph type="title"/>
          </p:nvPr>
        </p:nvSpPr>
        <p:spPr>
          <a:xfrm>
            <a:off x="838200" y="365126"/>
            <a:ext cx="10515600" cy="509946"/>
          </a:xfrm>
        </p:spPr>
        <p:txBody>
          <a:bodyPr>
            <a:normAutofit fontScale="90000"/>
          </a:bodyPr>
          <a:lstStyle/>
          <a:p>
            <a:pPr algn="ctr"/>
            <a:r>
              <a:rPr lang="en-GB" sz="2800" b="1" dirty="0">
                <a:latin typeface="Arial" panose="020B0604020202020204" pitchFamily="34" charset="0"/>
                <a:cs typeface="Arial" panose="020B0604020202020204" pitchFamily="34" charset="0"/>
              </a:rPr>
              <a:t>Service delivery</a:t>
            </a:r>
          </a:p>
        </p:txBody>
      </p:sp>
      <p:sp>
        <p:nvSpPr>
          <p:cNvPr id="3" name="Content Placeholder 2">
            <a:extLst>
              <a:ext uri="{FF2B5EF4-FFF2-40B4-BE49-F238E27FC236}">
                <a16:creationId xmlns:a16="http://schemas.microsoft.com/office/drawing/2014/main" id="{20A1E25C-4F14-07EB-0762-88E175512DCD}"/>
              </a:ext>
            </a:extLst>
          </p:cNvPr>
          <p:cNvSpPr>
            <a:spLocks noGrp="1"/>
          </p:cNvSpPr>
          <p:nvPr>
            <p:ph idx="1"/>
          </p:nvPr>
        </p:nvSpPr>
        <p:spPr>
          <a:xfrm>
            <a:off x="838200" y="875072"/>
            <a:ext cx="6132871" cy="5982927"/>
          </a:xfrm>
        </p:spPr>
        <p:txBody>
          <a:bodyPr>
            <a:normAutofit/>
          </a:bodyPr>
          <a:lstStyle/>
          <a:p>
            <a:pPr marL="0" indent="0">
              <a:lnSpc>
                <a:spcPct val="150000"/>
              </a:lnSpc>
              <a:buNone/>
            </a:pPr>
            <a:r>
              <a:rPr lang="en-GB" sz="1800" dirty="0">
                <a:latin typeface="Arial" panose="020B0604020202020204" pitchFamily="34" charset="0"/>
                <a:cs typeface="Arial" panose="020B0604020202020204" pitchFamily="34" charset="0"/>
              </a:rPr>
              <a:t>Modern healthcare services in the UK increasingly adopt holistic approaches:</a:t>
            </a:r>
          </a:p>
          <a:p>
            <a:pPr>
              <a:lnSpc>
                <a:spcPct val="150000"/>
              </a:lnSpc>
            </a:pPr>
            <a:r>
              <a:rPr lang="en-GB" sz="1800" dirty="0">
                <a:latin typeface="Arial" panose="020B0604020202020204" pitchFamily="34" charset="0"/>
                <a:cs typeface="Arial" panose="020B0604020202020204" pitchFamily="34" charset="0"/>
              </a:rPr>
              <a:t>Integrate </a:t>
            </a:r>
            <a:r>
              <a:rPr lang="en-GB" sz="1800" b="1" dirty="0">
                <a:latin typeface="Arial" panose="020B0604020202020204" pitchFamily="34" charset="0"/>
                <a:cs typeface="Arial" panose="020B0604020202020204" pitchFamily="34" charset="0"/>
              </a:rPr>
              <a:t>wellness programmes: </a:t>
            </a:r>
            <a:r>
              <a:rPr lang="en-GB" sz="1800" dirty="0">
                <a:latin typeface="Arial" panose="020B0604020202020204" pitchFamily="34" charset="0"/>
                <a:cs typeface="Arial" panose="020B0604020202020204" pitchFamily="34" charset="0"/>
              </a:rPr>
              <a:t>focus on promoting healthy lifestyles and preventing disease (NHS England, 2019).</a:t>
            </a:r>
            <a:endParaRPr lang="en-GB" sz="1800" b="1"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Telehealth: </a:t>
            </a:r>
            <a:r>
              <a:rPr lang="en-GB" sz="1800" dirty="0">
                <a:latin typeface="Arial" panose="020B0604020202020204" pitchFamily="34" charset="0"/>
                <a:cs typeface="Arial" panose="020B0604020202020204" pitchFamily="34" charset="0"/>
              </a:rPr>
              <a:t>uses digital technologies to provide healthcare remotely, improving access to services and reducing unnecessary hospital visits (NHS England, 2022).</a:t>
            </a:r>
            <a:endParaRPr lang="en-GB" sz="1800" b="1"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community health initiatives</a:t>
            </a:r>
            <a:r>
              <a:rPr lang="en-GB" sz="1800" dirty="0">
                <a:latin typeface="Arial" panose="020B0604020202020204" pitchFamily="34" charset="0"/>
                <a:cs typeface="Arial" panose="020B0604020202020204" pitchFamily="34" charset="0"/>
              </a:rPr>
              <a:t> to improve health outcomes and enhance patient wellbeing. (NHS England, 2023).</a:t>
            </a:r>
          </a:p>
          <a:p>
            <a:pPr marL="0" indent="0">
              <a:lnSpc>
                <a:spcPct val="150000"/>
              </a:lnSpc>
              <a:buNone/>
            </a:pPr>
            <a:endParaRPr lang="en-GB" sz="18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80F8A539-9E1D-2B53-CCAC-04E34FCE8E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56070" y="1489964"/>
            <a:ext cx="4069216" cy="3878071"/>
          </a:xfrm>
          <a:prstGeom prst="rect">
            <a:avLst/>
          </a:prstGeom>
        </p:spPr>
      </p:pic>
    </p:spTree>
    <p:extLst>
      <p:ext uri="{BB962C8B-B14F-4D97-AF65-F5344CB8AC3E}">
        <p14:creationId xmlns:p14="http://schemas.microsoft.com/office/powerpoint/2010/main" val="200858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8D14-D122-F3FD-3EFF-CF29CC729500}"/>
              </a:ext>
            </a:extLst>
          </p:cNvPr>
          <p:cNvSpPr>
            <a:spLocks noGrp="1"/>
          </p:cNvSpPr>
          <p:nvPr>
            <p:ph type="title"/>
          </p:nvPr>
        </p:nvSpPr>
        <p:spPr>
          <a:xfrm>
            <a:off x="838200" y="365126"/>
            <a:ext cx="10515600" cy="893404"/>
          </a:xfrm>
        </p:spPr>
        <p:txBody>
          <a:bodyPr>
            <a:normAutofit/>
          </a:bodyPr>
          <a:lstStyle/>
          <a:p>
            <a:pPr algn="ctr"/>
            <a:r>
              <a:rPr lang="en-GB" sz="2800" b="1" dirty="0">
                <a:latin typeface="Arial" panose="020B0604020202020204" pitchFamily="34" charset="0"/>
                <a:cs typeface="Arial" panose="020B0604020202020204" pitchFamily="34" charset="0"/>
              </a:rPr>
              <a:t>Public Health Initiatives</a:t>
            </a:r>
          </a:p>
        </p:txBody>
      </p:sp>
      <p:sp>
        <p:nvSpPr>
          <p:cNvPr id="3" name="Content Placeholder 2">
            <a:extLst>
              <a:ext uri="{FF2B5EF4-FFF2-40B4-BE49-F238E27FC236}">
                <a16:creationId xmlns:a16="http://schemas.microsoft.com/office/drawing/2014/main" id="{A02E0AA1-DFDF-7438-F35C-E84B66CA0374}"/>
              </a:ext>
            </a:extLst>
          </p:cNvPr>
          <p:cNvSpPr>
            <a:spLocks noGrp="1"/>
          </p:cNvSpPr>
          <p:nvPr>
            <p:ph idx="1"/>
          </p:nvPr>
        </p:nvSpPr>
        <p:spPr>
          <a:xfrm>
            <a:off x="593271" y="1189703"/>
            <a:ext cx="7342239" cy="5303171"/>
          </a:xfrm>
        </p:spPr>
        <p:txBody>
          <a:bodyPr>
            <a:normAutofit fontScale="92500" lnSpcReduction="20000"/>
          </a:bodyPr>
          <a:lstStyle/>
          <a:p>
            <a:pPr marL="0" indent="0">
              <a:lnSpc>
                <a:spcPct val="150000"/>
              </a:lnSpc>
              <a:buNone/>
            </a:pPr>
            <a:r>
              <a:rPr lang="en-GB" sz="1800" dirty="0">
                <a:latin typeface="Arial" panose="020B0604020202020204" pitchFamily="34" charset="0"/>
                <a:cs typeface="Arial" panose="020B0604020202020204" pitchFamily="34" charset="0"/>
              </a:rPr>
              <a:t>Promotion of Healthy Lifestyles</a:t>
            </a:r>
          </a:p>
          <a:p>
            <a:pPr marL="0" indent="0">
              <a:lnSpc>
                <a:spcPct val="150000"/>
              </a:lnSpc>
              <a:buNone/>
            </a:pPr>
            <a:r>
              <a:rPr lang="en-GB" sz="1800" dirty="0">
                <a:latin typeface="Arial" panose="020B0604020202020204" pitchFamily="34" charset="0"/>
                <a:cs typeface="Arial" panose="020B0604020202020204" pitchFamily="34" charset="0"/>
              </a:rPr>
              <a:t>Key initiatives include:</a:t>
            </a:r>
          </a:p>
          <a:p>
            <a:pPr>
              <a:lnSpc>
                <a:spcPct val="150000"/>
              </a:lnSpc>
            </a:pPr>
            <a:r>
              <a:rPr lang="en-GB" sz="1800" b="1" dirty="0">
                <a:latin typeface="Arial" panose="020B0604020202020204" pitchFamily="34" charset="0"/>
                <a:cs typeface="Arial" panose="020B0604020202020204" pitchFamily="34" charset="0"/>
              </a:rPr>
              <a:t>Change4Life:</a:t>
            </a:r>
            <a:r>
              <a:rPr lang="en-GB" sz="1800" dirty="0">
                <a:latin typeface="Arial" panose="020B0604020202020204" pitchFamily="34" charset="0"/>
                <a:cs typeface="Arial" panose="020B0604020202020204" pitchFamily="34" charset="0"/>
              </a:rPr>
              <a:t> encouraging healthier eating and increased physical activity among families.</a:t>
            </a:r>
          </a:p>
          <a:p>
            <a:pPr>
              <a:lnSpc>
                <a:spcPct val="150000"/>
              </a:lnSpc>
            </a:pPr>
            <a:r>
              <a:rPr lang="en-GB" sz="1800" b="1" dirty="0">
                <a:latin typeface="Arial" panose="020B0604020202020204" pitchFamily="34" charset="0"/>
                <a:cs typeface="Arial" panose="020B0604020202020204" pitchFamily="34" charset="0"/>
              </a:rPr>
              <a:t>Stoptober: </a:t>
            </a:r>
            <a:r>
              <a:rPr lang="en-GB" sz="1800" dirty="0">
                <a:latin typeface="Arial" panose="020B0604020202020204" pitchFamily="34" charset="0"/>
                <a:cs typeface="Arial" panose="020B0604020202020204" pitchFamily="34" charset="0"/>
              </a:rPr>
              <a:t>supporting smokers to quit smoking.</a:t>
            </a:r>
          </a:p>
          <a:p>
            <a:pPr>
              <a:lnSpc>
                <a:spcPct val="150000"/>
              </a:lnSpc>
            </a:pPr>
            <a:r>
              <a:rPr lang="en-GB" sz="1800" b="1" dirty="0">
                <a:latin typeface="Arial" panose="020B0604020202020204" pitchFamily="34" charset="0"/>
                <a:cs typeface="Arial" panose="020B0604020202020204" pitchFamily="34" charset="0"/>
              </a:rPr>
              <a:t>Better Health: </a:t>
            </a:r>
            <a:r>
              <a:rPr lang="en-GB" sz="1800" dirty="0">
                <a:latin typeface="Arial" panose="020B0604020202020204" pitchFamily="34" charset="0"/>
                <a:cs typeface="Arial" panose="020B0604020202020204" pitchFamily="34" charset="0"/>
              </a:rPr>
              <a:t>Campaign promoting weight management, exercise and healthier diet</a:t>
            </a:r>
          </a:p>
          <a:p>
            <a:pPr>
              <a:lnSpc>
                <a:spcPct val="150000"/>
              </a:lnSpc>
            </a:pPr>
            <a:r>
              <a:rPr lang="en-GB" sz="1800" b="1" dirty="0">
                <a:latin typeface="Arial" panose="020B0604020202020204" pitchFamily="34" charset="0"/>
                <a:cs typeface="Arial" panose="020B0604020202020204" pitchFamily="34" charset="0"/>
              </a:rPr>
              <a:t>NHS Health Checks: </a:t>
            </a:r>
            <a:r>
              <a:rPr lang="en-GB" sz="1800" dirty="0">
                <a:latin typeface="Arial" panose="020B0604020202020204" pitchFamily="34" charset="0"/>
                <a:cs typeface="Arial" panose="020B0604020202020204" pitchFamily="34" charset="0"/>
              </a:rPr>
              <a:t>identifying risks of cardiovascular disease, diabetes and stroke.</a:t>
            </a:r>
          </a:p>
          <a:p>
            <a:pPr>
              <a:lnSpc>
                <a:spcPct val="150000"/>
              </a:lnSpc>
            </a:pPr>
            <a:r>
              <a:rPr lang="en-GB" sz="1800" b="1" dirty="0">
                <a:latin typeface="Arial" panose="020B0604020202020204" pitchFamily="34" charset="0"/>
                <a:cs typeface="Arial" panose="020B0604020202020204" pitchFamily="34" charset="0"/>
              </a:rPr>
              <a:t>Mental health awareness campaigns: </a:t>
            </a:r>
            <a:r>
              <a:rPr lang="en-GB" sz="1800" dirty="0">
                <a:latin typeface="Arial" panose="020B0604020202020204" pitchFamily="34" charset="0"/>
                <a:cs typeface="Arial" panose="020B0604020202020204" pitchFamily="34" charset="0"/>
              </a:rPr>
              <a:t>encouraging people to seek support earlier.</a:t>
            </a:r>
          </a:p>
          <a:p>
            <a:pPr marL="0" indent="0">
              <a:buNone/>
            </a:pPr>
            <a:endParaRPr lang="en-GB" dirty="0"/>
          </a:p>
          <a:p>
            <a:pPr marL="0" indent="0">
              <a:buNone/>
            </a:pPr>
            <a:r>
              <a:rPr lang="en-GB" dirty="0"/>
              <a:t>			</a:t>
            </a:r>
            <a:r>
              <a:rPr lang="en-GB" sz="1400" dirty="0">
                <a:latin typeface="Arial" panose="020B0604020202020204" pitchFamily="34" charset="0"/>
                <a:cs typeface="Arial" panose="020B0604020202020204" pitchFamily="34" charset="0"/>
              </a:rPr>
              <a:t>(Department of Health and Social Care, 2023).</a:t>
            </a:r>
          </a:p>
        </p:txBody>
      </p:sp>
      <p:pic>
        <p:nvPicPr>
          <p:cNvPr id="5" name="Picture 4">
            <a:extLst>
              <a:ext uri="{FF2B5EF4-FFF2-40B4-BE49-F238E27FC236}">
                <a16:creationId xmlns:a16="http://schemas.microsoft.com/office/drawing/2014/main" id="{F42BB8D5-017A-5BD0-7658-1D2F0EB25B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80439" y="1394437"/>
            <a:ext cx="4011561" cy="3814377"/>
          </a:xfrm>
          <a:prstGeom prst="rect">
            <a:avLst/>
          </a:prstGeom>
        </p:spPr>
      </p:pic>
    </p:spTree>
    <p:extLst>
      <p:ext uri="{BB962C8B-B14F-4D97-AF65-F5344CB8AC3E}">
        <p14:creationId xmlns:p14="http://schemas.microsoft.com/office/powerpoint/2010/main" val="984253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9775-3CCC-B6C9-4C32-03586DBB948F}"/>
              </a:ext>
            </a:extLst>
          </p:cNvPr>
          <p:cNvSpPr>
            <a:spLocks noGrp="1"/>
          </p:cNvSpPr>
          <p:nvPr>
            <p:ph type="title"/>
          </p:nvPr>
        </p:nvSpPr>
        <p:spPr>
          <a:xfrm>
            <a:off x="838200" y="365126"/>
            <a:ext cx="10515600" cy="726256"/>
          </a:xfrm>
        </p:spPr>
        <p:txBody>
          <a:bodyPr>
            <a:normAutofit fontScale="90000"/>
          </a:bodyPr>
          <a:lstStyle/>
          <a:p>
            <a:pPr algn="ctr"/>
            <a:r>
              <a:rPr lang="en-GB" sz="2800" b="1" dirty="0">
                <a:latin typeface="Arial" panose="020B0604020202020204" pitchFamily="34" charset="0"/>
                <a:cs typeface="Arial" panose="020B0604020202020204" pitchFamily="34" charset="0"/>
              </a:rPr>
              <a:t>Promotion of Healthy Environments</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0F0B99-B13D-067C-A39D-1458BF27BFF4}"/>
              </a:ext>
            </a:extLst>
          </p:cNvPr>
          <p:cNvSpPr>
            <a:spLocks noGrp="1"/>
          </p:cNvSpPr>
          <p:nvPr>
            <p:ph idx="1"/>
          </p:nvPr>
        </p:nvSpPr>
        <p:spPr>
          <a:xfrm>
            <a:off x="838200" y="1091382"/>
            <a:ext cx="10515600" cy="5085581"/>
          </a:xfrm>
        </p:spPr>
        <p:txBody>
          <a:bodyPr>
            <a:normAutofit/>
          </a:bodyPr>
          <a:lstStyle/>
          <a:p>
            <a:pPr marL="0" indent="0">
              <a:buNone/>
            </a:pPr>
            <a:r>
              <a:rPr lang="en-GB" sz="1800" dirty="0">
                <a:latin typeface="Arial" panose="020B0604020202020204" pitchFamily="34" charset="0"/>
                <a:cs typeface="Arial" panose="020B0604020202020204" pitchFamily="34" charset="0"/>
              </a:rPr>
              <a:t>Examples include:</a:t>
            </a:r>
          </a:p>
          <a:p>
            <a:r>
              <a:rPr lang="en-GB" sz="1800" dirty="0">
                <a:latin typeface="Arial" panose="020B0604020202020204" pitchFamily="34" charset="0"/>
                <a:cs typeface="Arial" panose="020B0604020202020204" pitchFamily="34" charset="0"/>
              </a:rPr>
              <a:t>Smoke-free legislation and tobacco control policies.</a:t>
            </a:r>
          </a:p>
          <a:p>
            <a:r>
              <a:rPr lang="en-GB" sz="1800" dirty="0">
                <a:latin typeface="Arial" panose="020B0604020202020204" pitchFamily="34" charset="0"/>
                <a:cs typeface="Arial" panose="020B0604020202020204" pitchFamily="34" charset="0"/>
              </a:rPr>
              <a:t>Improving air quality.</a:t>
            </a:r>
          </a:p>
          <a:p>
            <a:r>
              <a:rPr lang="en-GB" sz="1800" dirty="0">
                <a:latin typeface="Arial" panose="020B0604020202020204" pitchFamily="34" charset="0"/>
                <a:cs typeface="Arial" panose="020B0604020202020204" pitchFamily="34" charset="0"/>
              </a:rPr>
              <a:t>Promoting walking and cycling infrastructure.</a:t>
            </a:r>
          </a:p>
          <a:p>
            <a:r>
              <a:rPr lang="en-GB" sz="1800" dirty="0">
                <a:latin typeface="Arial" panose="020B0604020202020204" pitchFamily="34" charset="0"/>
                <a:cs typeface="Arial" panose="020B0604020202020204" pitchFamily="34" charset="0"/>
              </a:rPr>
              <a:t>Access to green spaces and parks.</a:t>
            </a:r>
          </a:p>
          <a:p>
            <a:r>
              <a:rPr lang="en-GB" sz="1800" dirty="0">
                <a:latin typeface="Arial" panose="020B0604020202020204" pitchFamily="34" charset="0"/>
                <a:cs typeface="Arial" panose="020B0604020202020204" pitchFamily="34" charset="0"/>
              </a:rPr>
              <a:t>Healthy school and workplace programmes.</a:t>
            </a:r>
          </a:p>
          <a:p>
            <a:r>
              <a:rPr lang="en-GB" sz="1800" dirty="0">
                <a:latin typeface="Arial" panose="020B0604020202020204" pitchFamily="34" charset="0"/>
                <a:cs typeface="Arial" panose="020B0604020202020204" pitchFamily="34" charset="0"/>
              </a:rPr>
              <a:t>Community wellbeing projects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(OHID, 2024).</a:t>
            </a:r>
          </a:p>
        </p:txBody>
      </p:sp>
      <p:pic>
        <p:nvPicPr>
          <p:cNvPr id="5" name="Picture 4">
            <a:extLst>
              <a:ext uri="{FF2B5EF4-FFF2-40B4-BE49-F238E27FC236}">
                <a16:creationId xmlns:a16="http://schemas.microsoft.com/office/drawing/2014/main" id="{16015306-BD11-3A88-098C-CEB8F3FC9C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88730" y="1518557"/>
            <a:ext cx="3565070" cy="3298372"/>
          </a:xfrm>
          <a:prstGeom prst="rect">
            <a:avLst/>
          </a:prstGeom>
        </p:spPr>
      </p:pic>
    </p:spTree>
    <p:extLst>
      <p:ext uri="{BB962C8B-B14F-4D97-AF65-F5344CB8AC3E}">
        <p14:creationId xmlns:p14="http://schemas.microsoft.com/office/powerpoint/2010/main" val="3674172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60CB3-0ECA-22BA-235C-A2E944387242}"/>
              </a:ext>
            </a:extLst>
          </p:cNvPr>
          <p:cNvSpPr>
            <a:spLocks noGrp="1"/>
          </p:cNvSpPr>
          <p:nvPr>
            <p:ph type="title"/>
          </p:nvPr>
        </p:nvSpPr>
        <p:spPr>
          <a:xfrm>
            <a:off x="838200" y="1"/>
            <a:ext cx="10515600" cy="983225"/>
          </a:xfrm>
        </p:spPr>
        <p:txBody>
          <a:bodyPr>
            <a:normAutofit/>
          </a:bodyPr>
          <a:lstStyle/>
          <a:p>
            <a:pPr algn="ctr"/>
            <a:r>
              <a:rPr lang="en-GB" sz="2800" dirty="0">
                <a:latin typeface="Arial" panose="020B0604020202020204" pitchFamily="34" charset="0"/>
                <a:cs typeface="Arial" panose="020B0604020202020204" pitchFamily="34" charset="0"/>
              </a:rPr>
              <a:t>Equity and Access</a:t>
            </a:r>
          </a:p>
        </p:txBody>
      </p:sp>
      <p:sp>
        <p:nvSpPr>
          <p:cNvPr id="3" name="Content Placeholder 2">
            <a:extLst>
              <a:ext uri="{FF2B5EF4-FFF2-40B4-BE49-F238E27FC236}">
                <a16:creationId xmlns:a16="http://schemas.microsoft.com/office/drawing/2014/main" id="{35B59505-35A8-45C7-B8CB-3A985542A9DC}"/>
              </a:ext>
            </a:extLst>
          </p:cNvPr>
          <p:cNvSpPr>
            <a:spLocks noGrp="1"/>
          </p:cNvSpPr>
          <p:nvPr>
            <p:ph idx="1"/>
          </p:nvPr>
        </p:nvSpPr>
        <p:spPr>
          <a:xfrm>
            <a:off x="838199" y="875071"/>
            <a:ext cx="7015843" cy="5692877"/>
          </a:xfrm>
        </p:spPr>
        <p:txBody>
          <a:bodyPr>
            <a:normAutofit fontScale="92500" lnSpcReduction="20000"/>
          </a:bodyPr>
          <a:lstStyle/>
          <a:p>
            <a:pPr marL="0" indent="0">
              <a:lnSpc>
                <a:spcPct val="150000"/>
              </a:lnSpc>
              <a:buNone/>
            </a:pPr>
            <a:r>
              <a:rPr lang="en-GB" sz="1800" dirty="0">
                <a:latin typeface="Arial" panose="020B0604020202020204" pitchFamily="34" charset="0"/>
                <a:cs typeface="Arial" panose="020B0604020202020204" pitchFamily="34" charset="0"/>
              </a:rPr>
              <a:t>Health equity means that everyone has a fair opportunity to achieve their full health potential regardless of their socioeconomic status, ethnicity, gender, disability, age, or geographical location. </a:t>
            </a:r>
          </a:p>
          <a:p>
            <a:pPr marL="0" indent="0">
              <a:lnSpc>
                <a:spcPct val="150000"/>
              </a:lnSpc>
              <a:buNone/>
            </a:pPr>
            <a:r>
              <a:rPr lang="en-GB" sz="1800" dirty="0">
                <a:latin typeface="Arial" panose="020B0604020202020204" pitchFamily="34" charset="0"/>
                <a:cs typeface="Arial" panose="020B0604020202020204" pitchFamily="34" charset="0"/>
              </a:rPr>
              <a:t>The </a:t>
            </a:r>
            <a:r>
              <a:rPr lang="en-GB" sz="1800" b="1" dirty="0">
                <a:latin typeface="Arial" panose="020B0604020202020204" pitchFamily="34" charset="0"/>
                <a:cs typeface="Arial" panose="020B0604020202020204" pitchFamily="34" charset="0"/>
              </a:rPr>
              <a:t>Core20PLUS5</a:t>
            </a:r>
            <a:r>
              <a:rPr lang="en-GB" sz="1800" dirty="0">
                <a:latin typeface="Arial" panose="020B0604020202020204" pitchFamily="34" charset="0"/>
                <a:cs typeface="Arial" panose="020B0604020202020204" pitchFamily="34" charset="0"/>
              </a:rPr>
              <a:t> approach, introduced by NHS England, specifically targets health inequalities by focusing on:</a:t>
            </a:r>
          </a:p>
          <a:p>
            <a:pPr lvl="0">
              <a:lnSpc>
                <a:spcPct val="150000"/>
              </a:lnSpc>
            </a:pPr>
            <a:r>
              <a:rPr lang="en-GB" sz="1800" b="1" dirty="0">
                <a:latin typeface="Arial" panose="020B0604020202020204" pitchFamily="34" charset="0"/>
                <a:cs typeface="Arial" panose="020B0604020202020204" pitchFamily="34" charset="0"/>
              </a:rPr>
              <a:t>Core20:</a:t>
            </a:r>
            <a:r>
              <a:rPr lang="en-GB" sz="1800" dirty="0">
                <a:latin typeface="Arial" panose="020B0604020202020204" pitchFamily="34" charset="0"/>
                <a:cs typeface="Arial" panose="020B0604020202020204" pitchFamily="34" charset="0"/>
              </a:rPr>
              <a:t> the 20% most deprived populations in England. </a:t>
            </a:r>
          </a:p>
          <a:p>
            <a:pPr lvl="0">
              <a:lnSpc>
                <a:spcPct val="150000"/>
              </a:lnSpc>
            </a:pPr>
            <a:r>
              <a:rPr lang="en-GB" sz="1800" b="1" dirty="0">
                <a:latin typeface="Arial" panose="020B0604020202020204" pitchFamily="34" charset="0"/>
                <a:cs typeface="Arial" panose="020B0604020202020204" pitchFamily="34" charset="0"/>
              </a:rPr>
              <a:t>PLUS: </a:t>
            </a:r>
            <a:r>
              <a:rPr lang="en-GB" sz="1800" dirty="0">
                <a:latin typeface="Arial" panose="020B0604020202020204" pitchFamily="34" charset="0"/>
                <a:cs typeface="Arial" panose="020B0604020202020204" pitchFamily="34" charset="0"/>
              </a:rPr>
              <a:t>groups with limited access or outcomes, including ethnic minority communities, individuals with learning disabilities, and homeless populations . </a:t>
            </a:r>
          </a:p>
          <a:p>
            <a:pPr lvl="0">
              <a:lnSpc>
                <a:spcPct val="150000"/>
              </a:lnSpc>
            </a:pPr>
            <a:r>
              <a:rPr lang="en-GB" sz="1800" b="1" dirty="0">
                <a:latin typeface="Arial" panose="020B0604020202020204" pitchFamily="34" charset="0"/>
                <a:cs typeface="Arial" panose="020B0604020202020204" pitchFamily="34" charset="0"/>
              </a:rPr>
              <a:t>5: </a:t>
            </a:r>
            <a:r>
              <a:rPr lang="en-GB" sz="1800" dirty="0">
                <a:latin typeface="Arial" panose="020B0604020202020204" pitchFamily="34" charset="0"/>
                <a:cs typeface="Arial" panose="020B0604020202020204" pitchFamily="34" charset="0"/>
              </a:rPr>
              <a:t>key clinical areas of focus are maternity care, severe mental illness, chronic respiratory disease, early cancer diagnosis, and the management of hypertension.</a:t>
            </a:r>
          </a:p>
          <a:p>
            <a:pPr lvl="0">
              <a:lnSpc>
                <a:spcPct val="150000"/>
              </a:lnSpc>
            </a:pPr>
            <a:endParaRPr lang="en-GB" sz="1800" dirty="0">
              <a:latin typeface="Arial" panose="020B0604020202020204" pitchFamily="34" charset="0"/>
              <a:cs typeface="Arial" panose="020B0604020202020204" pitchFamily="34" charset="0"/>
            </a:endParaRPr>
          </a:p>
          <a:p>
            <a:pPr marL="0" lvl="0" indent="0">
              <a:buNone/>
            </a:pPr>
            <a:r>
              <a:rPr lang="en-GB" sz="1400" dirty="0">
                <a:latin typeface="Arial" panose="020B0604020202020204" pitchFamily="34" charset="0"/>
                <a:cs typeface="Arial" panose="020B0604020202020204" pitchFamily="34" charset="0"/>
              </a:rPr>
              <a:t>										(NHS England, 2023).</a:t>
            </a:r>
          </a:p>
          <a:p>
            <a:pPr marL="0" indent="0">
              <a:buNone/>
            </a:pPr>
            <a:endParaRPr lang="en-GB" dirty="0"/>
          </a:p>
        </p:txBody>
      </p:sp>
      <p:pic>
        <p:nvPicPr>
          <p:cNvPr id="5" name="Picture 4">
            <a:extLst>
              <a:ext uri="{FF2B5EF4-FFF2-40B4-BE49-F238E27FC236}">
                <a16:creationId xmlns:a16="http://schemas.microsoft.com/office/drawing/2014/main" id="{18DAB2E4-CD73-32C6-B77E-C181A1FFCC5C}"/>
              </a:ext>
            </a:extLst>
          </p:cNvPr>
          <p:cNvPicPr>
            <a:picLocks noChangeAspect="1"/>
          </p:cNvPicPr>
          <p:nvPr/>
        </p:nvPicPr>
        <p:blipFill>
          <a:blip r:embed="rId3"/>
          <a:stretch>
            <a:fillRect/>
          </a:stretch>
        </p:blipFill>
        <p:spPr>
          <a:xfrm>
            <a:off x="8218714" y="983226"/>
            <a:ext cx="3973286" cy="4767942"/>
          </a:xfrm>
          <a:prstGeom prst="rect">
            <a:avLst/>
          </a:prstGeom>
        </p:spPr>
      </p:pic>
    </p:spTree>
    <p:extLst>
      <p:ext uri="{BB962C8B-B14F-4D97-AF65-F5344CB8AC3E}">
        <p14:creationId xmlns:p14="http://schemas.microsoft.com/office/powerpoint/2010/main" val="2873298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CFDA-9511-0EB3-D4E2-EE3D41C6662C}"/>
              </a:ext>
            </a:extLst>
          </p:cNvPr>
          <p:cNvSpPr>
            <a:spLocks noGrp="1"/>
          </p:cNvSpPr>
          <p:nvPr>
            <p:ph type="title"/>
          </p:nvPr>
        </p:nvSpPr>
        <p:spPr>
          <a:xfrm>
            <a:off x="838200" y="365125"/>
            <a:ext cx="10515600" cy="1001559"/>
          </a:xfrm>
        </p:spPr>
        <p:txBody>
          <a:bodyPr>
            <a:normAutofit/>
          </a:bodyPr>
          <a:lstStyle/>
          <a:p>
            <a:pPr algn="ctr"/>
            <a:r>
              <a:rPr lang="en-GB" sz="2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3FFD7DF-39C6-0054-AB9E-DAA22840AA85}"/>
              </a:ext>
            </a:extLst>
          </p:cNvPr>
          <p:cNvSpPr>
            <a:spLocks noGrp="1"/>
          </p:cNvSpPr>
          <p:nvPr>
            <p:ph idx="1"/>
          </p:nvPr>
        </p:nvSpPr>
        <p:spPr/>
        <p:txBody>
          <a:bodyPr/>
          <a:lstStyle/>
          <a:p>
            <a:pPr marL="0" indent="0">
              <a:lnSpc>
                <a:spcPct val="150000"/>
              </a:lnSpc>
              <a:buNone/>
            </a:pPr>
            <a:r>
              <a:rPr lang="en-GB" sz="1800" dirty="0">
                <a:latin typeface="Arial" panose="020B0604020202020204" pitchFamily="34" charset="0"/>
                <a:cs typeface="Arial" panose="020B0604020202020204" pitchFamily="34" charset="0"/>
              </a:rPr>
              <a:t>In conclusion, health, wellbeing, and sustainable development are closely interconnected concepts that underpin modern healthcare practice in the UK. Health extends beyond the absence of disease. Together, these concepts support person-centred, preventive, and integrated approaches to care that improve population health, reduce health inequalities, and promote the long-term sustainability of the NHS. Their integration aligns with the World Health Organization's Sustainable Development Goals (SDGs) and the NHS Long Term Plan, which emphasise prevention, personalised care, and sustainable healthcare delivery</a:t>
            </a:r>
          </a:p>
          <a:p>
            <a:endParaRPr lang="en-GB" dirty="0"/>
          </a:p>
        </p:txBody>
      </p:sp>
    </p:spTree>
    <p:extLst>
      <p:ext uri="{BB962C8B-B14F-4D97-AF65-F5344CB8AC3E}">
        <p14:creationId xmlns:p14="http://schemas.microsoft.com/office/powerpoint/2010/main" val="123166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46221-BDAD-E0F5-1697-6126680624F5}"/>
              </a:ext>
            </a:extLst>
          </p:cNvPr>
          <p:cNvSpPr>
            <a:spLocks noGrp="1"/>
          </p:cNvSpPr>
          <p:nvPr>
            <p:ph type="title"/>
          </p:nvPr>
        </p:nvSpPr>
        <p:spPr>
          <a:xfrm>
            <a:off x="637161" y="13834"/>
            <a:ext cx="10515600" cy="472549"/>
          </a:xfrm>
        </p:spPr>
        <p:txBody>
          <a:bodyPr>
            <a:normAutofit fontScale="90000"/>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BAFB7-1174-63CF-A09E-99D6902C19EB}"/>
              </a:ext>
            </a:extLst>
          </p:cNvPr>
          <p:cNvSpPr>
            <a:spLocks noGrp="1"/>
          </p:cNvSpPr>
          <p:nvPr>
            <p:ph idx="1"/>
          </p:nvPr>
        </p:nvSpPr>
        <p:spPr>
          <a:xfrm>
            <a:off x="572729" y="642258"/>
            <a:ext cx="10515600" cy="5910942"/>
          </a:xfrm>
        </p:spPr>
        <p:txBody>
          <a:bodyPr>
            <a:normAutofit fontScale="25000" lnSpcReduction="20000"/>
          </a:bodyPr>
          <a:lstStyle/>
          <a:p>
            <a:pPr marL="0" lvl="0" indent="0">
              <a:buNone/>
            </a:pPr>
            <a:r>
              <a:rPr lang="en-GB" sz="3600" dirty="0" err="1">
                <a:latin typeface="Arial" panose="020B0604020202020204" pitchFamily="34" charset="0"/>
                <a:cs typeface="Arial" panose="020B0604020202020204" pitchFamily="34" charset="0"/>
              </a:rPr>
              <a:t>Fanali</a:t>
            </a:r>
            <a:r>
              <a:rPr lang="en-GB" sz="3600" dirty="0">
                <a:latin typeface="Arial" panose="020B0604020202020204" pitchFamily="34" charset="0"/>
                <a:cs typeface="Arial" panose="020B0604020202020204" pitchFamily="34" charset="0"/>
              </a:rPr>
              <a:t>, A., Giorgi, F. and Tramonti, F. (2024) “Thick description and systems thinking: Reiterating the importance of a biopsychosocial approach to mental health,” Journal of evaluation in clinical practice, 30(2), pp. 309–315. Available at: </a:t>
            </a:r>
            <a:r>
              <a:rPr lang="en-GB" sz="3600" u="sng" dirty="0">
                <a:latin typeface="Arial" panose="020B0604020202020204" pitchFamily="34" charset="0"/>
                <a:cs typeface="Arial" panose="020B0604020202020204" pitchFamily="34" charset="0"/>
                <a:hlinkClick r:id="rId3"/>
              </a:rPr>
              <a:t>https://doi.org/10.1111/jep.13800</a:t>
            </a:r>
            <a:r>
              <a:rPr lang="en-GB" sz="3600" dirty="0">
                <a:latin typeface="Arial" panose="020B0604020202020204" pitchFamily="34" charset="0"/>
                <a:cs typeface="Arial" panose="020B0604020202020204" pitchFamily="34" charset="0"/>
              </a:rPr>
              <a:t>. </a:t>
            </a:r>
          </a:p>
          <a:p>
            <a:pPr marL="0" lvl="0" indent="0">
              <a:buNone/>
            </a:pPr>
            <a:r>
              <a:rPr lang="en-GB" sz="3600" dirty="0">
                <a:latin typeface="Arial" panose="020B0604020202020204" pitchFamily="34" charset="0"/>
                <a:cs typeface="Arial" panose="020B0604020202020204" pitchFamily="34" charset="0"/>
              </a:rPr>
              <a:t>Marmot, M. et al. (2020) </a:t>
            </a:r>
            <a:r>
              <a:rPr lang="en-GB" sz="3600" i="1" dirty="0">
                <a:latin typeface="Arial" panose="020B0604020202020204" pitchFamily="34" charset="0"/>
                <a:cs typeface="Arial" panose="020B0604020202020204" pitchFamily="34" charset="0"/>
              </a:rPr>
              <a:t>Health Equity in England: The Marmot Review 10 Years On</a:t>
            </a:r>
            <a:r>
              <a:rPr lang="en-GB" sz="3600" dirty="0">
                <a:latin typeface="Arial" panose="020B0604020202020204" pitchFamily="34" charset="0"/>
                <a:cs typeface="Arial" panose="020B0604020202020204" pitchFamily="34" charset="0"/>
              </a:rPr>
              <a:t>. London: Institute of Health Equity. Available at: </a:t>
            </a:r>
            <a:r>
              <a:rPr lang="en-GB" sz="3600" u="sng" dirty="0">
                <a:latin typeface="Arial" panose="020B0604020202020204" pitchFamily="34" charset="0"/>
                <a:cs typeface="Arial" panose="020B0604020202020204" pitchFamily="34" charset="0"/>
                <a:hlinkClick r:id="rId4"/>
              </a:rPr>
              <a:t>https://www.health.org.uk/publications/reports/the-marmot-review-10-years-on</a:t>
            </a:r>
            <a:r>
              <a:rPr lang="en-GB" sz="3600" dirty="0">
                <a:latin typeface="Arial" panose="020B0604020202020204" pitchFamily="34" charset="0"/>
                <a:cs typeface="Arial" panose="020B0604020202020204" pitchFamily="34" charset="0"/>
              </a:rPr>
              <a:t> (Accessed: 11/07/2026)</a:t>
            </a:r>
          </a:p>
          <a:p>
            <a:pPr marL="0" lvl="0" indent="0">
              <a:buNone/>
            </a:pPr>
            <a:r>
              <a:rPr lang="en-GB" sz="3600" dirty="0">
                <a:latin typeface="Arial" panose="020B0604020202020204" pitchFamily="34" charset="0"/>
                <a:cs typeface="Arial" panose="020B0604020202020204" pitchFamily="34" charset="0"/>
              </a:rPr>
              <a:t>National Health Service England, (2022). What is personalised care? Available at: </a:t>
            </a:r>
            <a:r>
              <a:rPr lang="en-GB" sz="3600" u="sng" dirty="0">
                <a:latin typeface="Arial" panose="020B0604020202020204" pitchFamily="34" charset="0"/>
                <a:cs typeface="Arial" panose="020B0604020202020204" pitchFamily="34" charset="0"/>
                <a:hlinkClick r:id="rId5"/>
              </a:rPr>
              <a:t>https://www.england.nhs.uk/personalisedcare/what-is-personalised-care/?utm_source=chatgpt.com</a:t>
            </a:r>
            <a:r>
              <a:rPr lang="en-GB" sz="3600" dirty="0">
                <a:latin typeface="Arial" panose="020B0604020202020204" pitchFamily="34" charset="0"/>
                <a:cs typeface="Arial" panose="020B0604020202020204" pitchFamily="34" charset="0"/>
              </a:rPr>
              <a:t> (Accessed: 16/07/2026)</a:t>
            </a:r>
          </a:p>
          <a:p>
            <a:pPr marL="0" lvl="0" indent="0">
              <a:buNone/>
            </a:pPr>
            <a:r>
              <a:rPr lang="en-GB" sz="3600" dirty="0">
                <a:latin typeface="Arial" panose="020B0604020202020204" pitchFamily="34" charset="0"/>
                <a:cs typeface="Arial" panose="020B0604020202020204" pitchFamily="34" charset="0"/>
              </a:rPr>
              <a:t>NHS England (2019) </a:t>
            </a:r>
            <a:r>
              <a:rPr lang="en-GB" sz="3600" i="1" dirty="0">
                <a:latin typeface="Arial" panose="020B0604020202020204" pitchFamily="34" charset="0"/>
                <a:cs typeface="Arial" panose="020B0604020202020204" pitchFamily="34" charset="0"/>
              </a:rPr>
              <a:t>The NHS Long Term Plan</a:t>
            </a:r>
            <a:r>
              <a:rPr lang="en-GB" sz="3600" dirty="0">
                <a:latin typeface="Arial" panose="020B0604020202020204" pitchFamily="34" charset="0"/>
                <a:cs typeface="Arial" panose="020B0604020202020204" pitchFamily="34" charset="0"/>
              </a:rPr>
              <a:t>. London: NHS England. Available at: </a:t>
            </a:r>
            <a:r>
              <a:rPr lang="en-GB" sz="3600" u="sng" dirty="0">
                <a:latin typeface="Arial" panose="020B0604020202020204" pitchFamily="34" charset="0"/>
                <a:cs typeface="Arial" panose="020B0604020202020204" pitchFamily="34" charset="0"/>
                <a:hlinkClick r:id="rId6"/>
              </a:rPr>
              <a:t>https://www.longtermplan.nhs.uk/</a:t>
            </a:r>
            <a:r>
              <a:rPr lang="en-GB" sz="3600" dirty="0">
                <a:latin typeface="Arial" panose="020B0604020202020204" pitchFamily="34" charset="0"/>
                <a:cs typeface="Arial" panose="020B0604020202020204" pitchFamily="34" charset="0"/>
              </a:rPr>
              <a:t> (Accessed: 16/07/2026)</a:t>
            </a:r>
          </a:p>
          <a:p>
            <a:pPr marL="0" lvl="0" indent="0">
              <a:buNone/>
            </a:pPr>
            <a:r>
              <a:rPr lang="en-GB" sz="3600" dirty="0">
                <a:latin typeface="Arial" panose="020B0604020202020204" pitchFamily="34" charset="0"/>
                <a:cs typeface="Arial" panose="020B0604020202020204" pitchFamily="34" charset="0"/>
              </a:rPr>
              <a:t>NHS England (2022) </a:t>
            </a:r>
            <a:r>
              <a:rPr lang="en-GB" sz="3600" i="1" dirty="0">
                <a:latin typeface="Arial" panose="020B0604020202020204" pitchFamily="34" charset="0"/>
                <a:cs typeface="Arial" panose="020B0604020202020204" pitchFamily="34" charset="0"/>
              </a:rPr>
              <a:t>What are Integrated Care Systems?</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7"/>
              </a:rPr>
              <a:t>https://www.england.nhs.uk/integratedcare/what-is-integrated-care/</a:t>
            </a:r>
            <a:r>
              <a:rPr lang="en-GB" sz="3600" dirty="0">
                <a:latin typeface="Arial" panose="020B0604020202020204" pitchFamily="34" charset="0"/>
                <a:cs typeface="Arial" panose="020B0604020202020204" pitchFamily="34" charset="0"/>
              </a:rPr>
              <a:t> (Accessed: 09/07/2026)</a:t>
            </a:r>
          </a:p>
          <a:p>
            <a:pPr marL="0" lvl="0" indent="0">
              <a:buNone/>
            </a:pPr>
            <a:r>
              <a:rPr lang="en-GB" sz="3600" dirty="0">
                <a:latin typeface="Arial" panose="020B0604020202020204" pitchFamily="34" charset="0"/>
                <a:cs typeface="Arial" panose="020B0604020202020204" pitchFamily="34" charset="0"/>
              </a:rPr>
              <a:t>NHS England (2023) </a:t>
            </a:r>
            <a:r>
              <a:rPr lang="en-GB" sz="3600" i="1" dirty="0">
                <a:latin typeface="Arial" panose="020B0604020202020204" pitchFamily="34" charset="0"/>
                <a:cs typeface="Arial" panose="020B0604020202020204" pitchFamily="34" charset="0"/>
              </a:rPr>
              <a:t>Comprehensive Model for Personalised Care</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8"/>
              </a:rPr>
              <a:t>https://www.england.nhs.uk/personalisedcare/comprehensive-model-of-personalised-care/</a:t>
            </a:r>
            <a:r>
              <a:rPr lang="en-GB" sz="3600" dirty="0">
                <a:latin typeface="Arial" panose="020B0604020202020204" pitchFamily="34" charset="0"/>
                <a:cs typeface="Arial" panose="020B0604020202020204" pitchFamily="34" charset="0"/>
              </a:rPr>
              <a:t> (Accessed: 19 July 2026).</a:t>
            </a:r>
          </a:p>
          <a:p>
            <a:pPr marL="0" lvl="0" indent="0">
              <a:buNone/>
            </a:pPr>
            <a:r>
              <a:rPr lang="en-GB" sz="3600" dirty="0">
                <a:latin typeface="Arial" panose="020B0604020202020204" pitchFamily="34" charset="0"/>
                <a:cs typeface="Arial" panose="020B0604020202020204" pitchFamily="34" charset="0"/>
              </a:rPr>
              <a:t>NHS England (2023) </a:t>
            </a:r>
            <a:r>
              <a:rPr lang="en-GB" sz="3600" i="1" dirty="0">
                <a:latin typeface="Arial" panose="020B0604020202020204" pitchFamily="34" charset="0"/>
                <a:cs typeface="Arial" panose="020B0604020202020204" pitchFamily="34" charset="0"/>
              </a:rPr>
              <a:t>Core20PLUS5 – An Approach to Reducing Healthcare Inequalities</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9"/>
              </a:rPr>
              <a:t>https://www.england.nhs.uk/about/equality/equality-hub/core20plus5/</a:t>
            </a:r>
            <a:r>
              <a:rPr lang="en-GB" sz="3600" dirty="0">
                <a:latin typeface="Arial" panose="020B0604020202020204" pitchFamily="34" charset="0"/>
                <a:cs typeface="Arial" panose="020B0604020202020204" pitchFamily="34" charset="0"/>
              </a:rPr>
              <a:t> (Accessed: 23/06/2026)</a:t>
            </a:r>
          </a:p>
          <a:p>
            <a:pPr marL="0" lvl="0" indent="0">
              <a:buNone/>
            </a:pPr>
            <a:r>
              <a:rPr lang="en-GB" sz="3600" dirty="0">
                <a:latin typeface="Arial" panose="020B0604020202020204" pitchFamily="34" charset="0"/>
                <a:cs typeface="Arial" panose="020B0604020202020204" pitchFamily="34" charset="0"/>
              </a:rPr>
              <a:t>NHS England (2024) </a:t>
            </a:r>
            <a:r>
              <a:rPr lang="en-GB" sz="3600" i="1" dirty="0">
                <a:latin typeface="Arial" panose="020B0604020202020204" pitchFamily="34" charset="0"/>
                <a:cs typeface="Arial" panose="020B0604020202020204" pitchFamily="34" charset="0"/>
              </a:rPr>
              <a:t>Health Inequalities Improvement Programme</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10"/>
              </a:rPr>
              <a:t>https://www.england.nhs.uk/about/equality/</a:t>
            </a:r>
            <a:r>
              <a:rPr lang="en-GB" sz="3600" dirty="0">
                <a:latin typeface="Arial" panose="020B0604020202020204" pitchFamily="34" charset="0"/>
                <a:cs typeface="Arial" panose="020B0604020202020204" pitchFamily="34" charset="0"/>
              </a:rPr>
              <a:t> (Accessed: 23/06/2026)</a:t>
            </a:r>
          </a:p>
          <a:p>
            <a:pPr marL="0" lvl="0" indent="0">
              <a:buNone/>
            </a:pPr>
            <a:r>
              <a:rPr lang="en-GB" sz="3600" dirty="0"/>
              <a:t>Office for Health Improvement and Disparities (OHID) (2024) </a:t>
            </a:r>
            <a:r>
              <a:rPr lang="en-GB" sz="3600" i="1" dirty="0"/>
              <a:t>Health Improvement</a:t>
            </a:r>
            <a:r>
              <a:rPr lang="en-GB" sz="3600" dirty="0"/>
              <a:t>. Available at: </a:t>
            </a:r>
            <a:r>
              <a:rPr lang="en-GB" sz="3600" dirty="0">
                <a:hlinkClick r:id="rId11"/>
              </a:rPr>
              <a:t>https://www.gov.uk/government/organisations/office-for-health-improvement-and-disparities</a:t>
            </a:r>
            <a:r>
              <a:rPr lang="en-GB" sz="3600" dirty="0"/>
              <a:t> (Accessed: 19 July 2026).</a:t>
            </a:r>
            <a:endParaRPr lang="en-GB" sz="3600" dirty="0">
              <a:latin typeface="Arial" panose="020B0604020202020204" pitchFamily="34" charset="0"/>
              <a:cs typeface="Arial" panose="020B0604020202020204" pitchFamily="34" charset="0"/>
            </a:endParaRPr>
          </a:p>
          <a:p>
            <a:pPr marL="0" lvl="0" indent="0">
              <a:buNone/>
            </a:pPr>
            <a:r>
              <a:rPr lang="en-GB" sz="3600" dirty="0">
                <a:latin typeface="Arial" panose="020B0604020202020204" pitchFamily="34" charset="0"/>
                <a:cs typeface="Arial" panose="020B0604020202020204" pitchFamily="34" charset="0"/>
              </a:rPr>
              <a:t>Office for Health Improvement and Disparities (2023) </a:t>
            </a:r>
            <a:r>
              <a:rPr lang="en-GB" sz="3600" i="1" dirty="0">
                <a:latin typeface="Arial" panose="020B0604020202020204" pitchFamily="34" charset="0"/>
                <a:cs typeface="Arial" panose="020B0604020202020204" pitchFamily="34" charset="0"/>
              </a:rPr>
              <a:t>Health Inequalities: Place-Based Approaches to Reduce Inequalities</a:t>
            </a:r>
            <a:r>
              <a:rPr lang="en-GB" sz="3600" dirty="0">
                <a:latin typeface="Arial" panose="020B0604020202020204" pitchFamily="34" charset="0"/>
                <a:cs typeface="Arial" panose="020B0604020202020204" pitchFamily="34" charset="0"/>
              </a:rPr>
              <a:t>. London: Department of Health and Social Care. Available at: </a:t>
            </a:r>
            <a:r>
              <a:rPr lang="en-GB" sz="3600" u="sng" dirty="0">
                <a:latin typeface="Arial" panose="020B0604020202020204" pitchFamily="34" charset="0"/>
                <a:cs typeface="Arial" panose="020B0604020202020204" pitchFamily="34" charset="0"/>
                <a:hlinkClick r:id="rId11"/>
              </a:rPr>
              <a:t>https://www.gov.uk/government/organisations/office-for-health-improvement-and-disparities</a:t>
            </a:r>
            <a:r>
              <a:rPr lang="en-GB" sz="3600" dirty="0">
                <a:latin typeface="Arial" panose="020B0604020202020204" pitchFamily="34" charset="0"/>
                <a:cs typeface="Arial" panose="020B0604020202020204" pitchFamily="34" charset="0"/>
              </a:rPr>
              <a:t> (Accessed: 16/07/2026)</a:t>
            </a:r>
          </a:p>
          <a:p>
            <a:pPr marL="0" lvl="0" indent="0">
              <a:buNone/>
            </a:pPr>
            <a:r>
              <a:rPr lang="en-GB" sz="3600" dirty="0">
                <a:latin typeface="Arial" panose="020B0604020202020204" pitchFamily="34" charset="0"/>
                <a:cs typeface="Arial" panose="020B0604020202020204" pitchFamily="34" charset="0"/>
              </a:rPr>
              <a:t>Office for National Statistics (ONS) (2024) </a:t>
            </a:r>
            <a:r>
              <a:rPr lang="en-GB" sz="3600" i="1" dirty="0">
                <a:latin typeface="Arial" panose="020B0604020202020204" pitchFamily="34" charset="0"/>
                <a:cs typeface="Arial" panose="020B0604020202020204" pitchFamily="34" charset="0"/>
              </a:rPr>
              <a:t>Health state life expectancies by national deprivation deciles, England</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12"/>
              </a:rPr>
              <a:t>https://www.ons.gov.uk/peoplepopulationandcommunity/healthandsocialcare/healthandlifeexpectancies</a:t>
            </a:r>
            <a:r>
              <a:rPr lang="en-GB" sz="3600" dirty="0">
                <a:latin typeface="Arial" panose="020B0604020202020204" pitchFamily="34" charset="0"/>
                <a:cs typeface="Arial" panose="020B0604020202020204" pitchFamily="34" charset="0"/>
              </a:rPr>
              <a:t> (Accessed: 19 July 2026).</a:t>
            </a:r>
          </a:p>
          <a:p>
            <a:pPr marL="0" lvl="0" indent="0">
              <a:buNone/>
            </a:pPr>
            <a:r>
              <a:rPr lang="en-GB" sz="3600" dirty="0">
                <a:latin typeface="Arial" panose="020B0604020202020204" pitchFamily="34" charset="0"/>
                <a:cs typeface="Arial" panose="020B0604020202020204" pitchFamily="34" charset="0"/>
              </a:rPr>
              <a:t>The King's Fund (2023) </a:t>
            </a:r>
            <a:r>
              <a:rPr lang="en-GB" sz="3600" i="1" dirty="0">
                <a:latin typeface="Arial" panose="020B0604020202020204" pitchFamily="34" charset="0"/>
                <a:cs typeface="Arial" panose="020B0604020202020204" pitchFamily="34" charset="0"/>
              </a:rPr>
              <a:t>What are health inequalities?</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13"/>
              </a:rPr>
              <a:t>https://www.kingsfund.org.uk/publications/what-are-health-inequalities</a:t>
            </a:r>
            <a:r>
              <a:rPr lang="en-GB" sz="3600" dirty="0">
                <a:latin typeface="Arial" panose="020B0604020202020204" pitchFamily="34" charset="0"/>
                <a:cs typeface="Arial" panose="020B0604020202020204" pitchFamily="34" charset="0"/>
              </a:rPr>
              <a:t> (Accessed: 19 July 2026).</a:t>
            </a:r>
          </a:p>
          <a:p>
            <a:pPr marL="0" lvl="0" indent="0">
              <a:buNone/>
            </a:pPr>
            <a:r>
              <a:rPr lang="en-GB" sz="3600" dirty="0">
                <a:latin typeface="Arial" panose="020B0604020202020204" pitchFamily="34" charset="0"/>
                <a:cs typeface="Arial" panose="020B0604020202020204" pitchFamily="34" charset="0"/>
              </a:rPr>
              <a:t>The King's Fund (2023) </a:t>
            </a:r>
            <a:r>
              <a:rPr lang="en-GB" sz="3600" i="1" dirty="0">
                <a:latin typeface="Arial" panose="020B0604020202020204" pitchFamily="34" charset="0"/>
                <a:cs typeface="Arial" panose="020B0604020202020204" pitchFamily="34" charset="0"/>
              </a:rPr>
              <a:t>Digital Inclusion and Health</a:t>
            </a:r>
            <a:r>
              <a:rPr lang="en-GB" sz="3600" dirty="0">
                <a:latin typeface="Arial" panose="020B0604020202020204" pitchFamily="34" charset="0"/>
                <a:cs typeface="Arial" panose="020B0604020202020204" pitchFamily="34" charset="0"/>
              </a:rPr>
              <a:t>. London: The King's Fund. Available at: </a:t>
            </a:r>
            <a:r>
              <a:rPr lang="en-GB" sz="3600" u="sng" dirty="0">
                <a:latin typeface="Arial" panose="020B0604020202020204" pitchFamily="34" charset="0"/>
                <a:cs typeface="Arial" panose="020B0604020202020204" pitchFamily="34" charset="0"/>
                <a:hlinkClick r:id="rId14"/>
              </a:rPr>
              <a:t>https://www.kingsfund.org.uk/</a:t>
            </a:r>
            <a:r>
              <a:rPr lang="en-GB" sz="3600" dirty="0">
                <a:latin typeface="Arial" panose="020B0604020202020204" pitchFamily="34" charset="0"/>
                <a:cs typeface="Arial" panose="020B0604020202020204" pitchFamily="34" charset="0"/>
              </a:rPr>
              <a:t> (Accessed: 16/07/2026)</a:t>
            </a:r>
          </a:p>
          <a:p>
            <a:pPr marL="0" marR="0" lvl="0" indent="0" algn="l" defTabSz="457200" rtl="0" eaLnBrk="1" fontAlgn="auto" latinLnBrk="0" hangingPunct="1">
              <a:lnSpc>
                <a:spcPct val="100000"/>
              </a:lnSpc>
              <a:spcBef>
                <a:spcPts val="1000"/>
              </a:spcBef>
              <a:spcAft>
                <a:spcPts val="0"/>
              </a:spcAft>
              <a:buClr>
                <a:srgbClr val="A53010"/>
              </a:buClr>
              <a:buSzTx/>
              <a:buNone/>
              <a:tabLst/>
              <a:defRPr/>
            </a:pP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Sheridan, S.A. et al. (2014) “Facilitating health and wellbeing is ‘everybody’s role’: youth perspectives from Vanuatu on health and the post-2015 sustainable development goal agenda,” International journal for equity in health, 13(1). Available at: </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15"/>
              </a:rPr>
              <a:t>https://doi.org/10.1186/s12939-014-0080-8</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1000"/>
              </a:spcBef>
              <a:spcAft>
                <a:spcPts val="0"/>
              </a:spcAft>
              <a:buClr>
                <a:srgbClr val="A53010"/>
              </a:buClr>
              <a:buSzTx/>
              <a:buNone/>
              <a:tabLst/>
              <a:defRPr/>
            </a:pP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Rahman, R. et al. (2024) “A systematic review of literature examining the application of a social model of health and wellbeing,” European journal of public health, 34(3), pp. 467–472. Available at: </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16"/>
              </a:rPr>
              <a:t>https://doi.org/10.1093/eurpub/ckae008</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t>
            </a:r>
          </a:p>
          <a:p>
            <a:pPr marL="0" marR="0" lvl="0" indent="0" algn="l" defTabSz="457200" rtl="0" eaLnBrk="1" fontAlgn="auto" latinLnBrk="0" hangingPunct="1">
              <a:lnSpc>
                <a:spcPct val="100000"/>
              </a:lnSpc>
              <a:spcBef>
                <a:spcPts val="1000"/>
              </a:spcBef>
              <a:spcAft>
                <a:spcPts val="0"/>
              </a:spcAft>
              <a:buClr>
                <a:srgbClr val="A53010"/>
              </a:buClr>
              <a:buSzTx/>
              <a:buNone/>
              <a:tabLst/>
              <a:defRPr/>
            </a:pP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van </a:t>
            </a:r>
            <a:r>
              <a:rPr kumimoji="0" lang="en-GB" sz="36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cs typeface="Arial" panose="020B0604020202020204" pitchFamily="34" charset="0"/>
              </a:rPr>
              <a:t>Norren</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D.E. and Seehawer, M. (2025) “The Future of Sustainable Development Goals and Culture: Addressing Missing Dimensions from Four </a:t>
            </a:r>
            <a:r>
              <a:rPr kumimoji="0" lang="en-GB" sz="36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cs typeface="Arial" panose="020B0604020202020204" pitchFamily="34" charset="0"/>
              </a:rPr>
              <a:t>Cosmovisions</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African Ubuntu, Latin-American Buen Vivir, Buddhist Happiness and Nordic Sami </a:t>
            </a:r>
            <a:r>
              <a:rPr kumimoji="0" lang="en-GB" sz="36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cs typeface="Arial" panose="020B0604020202020204" pitchFamily="34" charset="0"/>
              </a:rPr>
              <a:t>Arbediehtu</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t>
            </a:r>
            <a:r>
              <a:rPr kumimoji="0" lang="en-GB" sz="36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European journal of development research</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37(5), pp. 861–884. Available at: </a:t>
            </a:r>
            <a:r>
              <a:rPr kumimoji="0" lang="en-GB" sz="3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17"/>
              </a:rPr>
              <a:t>https://doi.org/10.1057/s41287-025-00708-6</a:t>
            </a:r>
            <a:r>
              <a:rPr kumimoji="0" lang="en-GB" sz="4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a:t>
            </a:r>
          </a:p>
          <a:p>
            <a:pPr marL="0" lvl="0" indent="0">
              <a:buNone/>
            </a:pPr>
            <a:r>
              <a:rPr lang="en-GB" sz="3600" dirty="0">
                <a:latin typeface="Arial" panose="020B0604020202020204" pitchFamily="34" charset="0"/>
                <a:cs typeface="Arial" panose="020B0604020202020204" pitchFamily="34" charset="0"/>
              </a:rPr>
              <a:t>UK Health Security Agency (2023) </a:t>
            </a:r>
            <a:r>
              <a:rPr lang="en-GB" sz="3600" i="1" dirty="0">
                <a:latin typeface="Arial" panose="020B0604020202020204" pitchFamily="34" charset="0"/>
                <a:cs typeface="Arial" panose="020B0604020202020204" pitchFamily="34" charset="0"/>
              </a:rPr>
              <a:t>Health Inequalities and COVID-19</a:t>
            </a:r>
            <a:r>
              <a:rPr lang="en-GB" sz="3600" dirty="0">
                <a:latin typeface="Arial" panose="020B0604020202020204" pitchFamily="34" charset="0"/>
                <a:cs typeface="Arial" panose="020B0604020202020204" pitchFamily="34" charset="0"/>
              </a:rPr>
              <a:t>. London: UK Health Security Agency. Available at: </a:t>
            </a:r>
            <a:r>
              <a:rPr lang="en-GB" sz="3600" u="sng" dirty="0">
                <a:latin typeface="Arial" panose="020B0604020202020204" pitchFamily="34" charset="0"/>
                <a:cs typeface="Arial" panose="020B0604020202020204" pitchFamily="34" charset="0"/>
                <a:hlinkClick r:id="rId18"/>
              </a:rPr>
              <a:t>https://www.gov.uk/government/organisations/uk-health-security-agency</a:t>
            </a:r>
            <a:r>
              <a:rPr lang="en-GB" sz="3600" dirty="0">
                <a:latin typeface="Arial" panose="020B0604020202020204" pitchFamily="34" charset="0"/>
                <a:cs typeface="Arial" panose="020B0604020202020204" pitchFamily="34" charset="0"/>
              </a:rPr>
              <a:t> Accessed: 23/06/2026)</a:t>
            </a:r>
          </a:p>
          <a:p>
            <a:pPr marL="0" lvl="0" indent="0">
              <a:buNone/>
            </a:pPr>
            <a:r>
              <a:rPr lang="en-GB" sz="3600" dirty="0">
                <a:latin typeface="Arial" panose="020B0604020202020204" pitchFamily="34" charset="0"/>
                <a:cs typeface="Arial" panose="020B0604020202020204" pitchFamily="34" charset="0"/>
              </a:rPr>
              <a:t>United Nations (2015) </a:t>
            </a:r>
            <a:r>
              <a:rPr lang="en-GB" sz="3600" i="1" dirty="0">
                <a:latin typeface="Arial" panose="020B0604020202020204" pitchFamily="34" charset="0"/>
                <a:cs typeface="Arial" panose="020B0604020202020204" pitchFamily="34" charset="0"/>
              </a:rPr>
              <a:t>Transforming our world: the 2030 Agenda for Sustainable Development</a:t>
            </a:r>
            <a:r>
              <a:rPr lang="en-GB" sz="3600" dirty="0">
                <a:latin typeface="Arial" panose="020B0604020202020204" pitchFamily="34" charset="0"/>
                <a:cs typeface="Arial" panose="020B0604020202020204" pitchFamily="34" charset="0"/>
              </a:rPr>
              <a:t>. New York: United Nations. Available at: </a:t>
            </a:r>
            <a:r>
              <a:rPr lang="en-GB" sz="3600" u="sng" dirty="0">
                <a:latin typeface="Arial" panose="020B0604020202020204" pitchFamily="34" charset="0"/>
                <a:cs typeface="Arial" panose="020B0604020202020204" pitchFamily="34" charset="0"/>
                <a:hlinkClick r:id="rId19"/>
              </a:rPr>
              <a:t>https://sdgs.un.org/2030agenda</a:t>
            </a:r>
            <a:r>
              <a:rPr lang="en-GB" sz="3600" dirty="0">
                <a:latin typeface="Arial" panose="020B0604020202020204" pitchFamily="34" charset="0"/>
                <a:cs typeface="Arial" panose="020B0604020202020204" pitchFamily="34" charset="0"/>
              </a:rPr>
              <a:t> (Accessed: 19 July 2026).</a:t>
            </a:r>
          </a:p>
          <a:p>
            <a:pPr marL="0" lvl="0" indent="0">
              <a:buNone/>
            </a:pPr>
            <a:r>
              <a:rPr lang="en-GB" sz="3600" dirty="0">
                <a:latin typeface="Arial" panose="020B0604020202020204" pitchFamily="34" charset="0"/>
                <a:cs typeface="Arial" panose="020B0604020202020204" pitchFamily="34" charset="0"/>
              </a:rPr>
              <a:t>World Health Organization (2022) </a:t>
            </a:r>
            <a:r>
              <a:rPr lang="en-GB" sz="3600" i="1" dirty="0">
                <a:latin typeface="Arial" panose="020B0604020202020204" pitchFamily="34" charset="0"/>
                <a:cs typeface="Arial" panose="020B0604020202020204" pitchFamily="34" charset="0"/>
              </a:rPr>
              <a:t>Health Equity</a:t>
            </a:r>
            <a:r>
              <a:rPr lang="en-GB" sz="3600" dirty="0">
                <a:latin typeface="Arial" panose="020B0604020202020204" pitchFamily="34" charset="0"/>
                <a:cs typeface="Arial" panose="020B0604020202020204" pitchFamily="34" charset="0"/>
              </a:rPr>
              <a:t>. Geneva: World Health Organization. Available at: </a:t>
            </a:r>
            <a:r>
              <a:rPr lang="en-GB" sz="3600" u="sng" dirty="0">
                <a:latin typeface="Arial" panose="020B0604020202020204" pitchFamily="34" charset="0"/>
                <a:cs typeface="Arial" panose="020B0604020202020204" pitchFamily="34" charset="0"/>
                <a:hlinkClick r:id="rId20"/>
              </a:rPr>
              <a:t>https://www.who.int/health-topics/health-equity</a:t>
            </a:r>
            <a:r>
              <a:rPr lang="en-GB" sz="3600" dirty="0">
                <a:latin typeface="Arial" panose="020B0604020202020204" pitchFamily="34" charset="0"/>
                <a:cs typeface="Arial" panose="020B0604020202020204" pitchFamily="34" charset="0"/>
              </a:rPr>
              <a:t> (Accessed: 23/06/2026)</a:t>
            </a:r>
          </a:p>
          <a:p>
            <a:pPr marL="0" lvl="0" indent="0">
              <a:buNone/>
            </a:pPr>
            <a:r>
              <a:rPr lang="en-GB" sz="3600" dirty="0">
                <a:latin typeface="Arial" panose="020B0604020202020204" pitchFamily="34" charset="0"/>
                <a:cs typeface="Arial" panose="020B0604020202020204" pitchFamily="34" charset="0"/>
              </a:rPr>
              <a:t>World Health Organization (2023) </a:t>
            </a:r>
            <a:r>
              <a:rPr lang="en-GB" sz="3600" i="1" dirty="0">
                <a:latin typeface="Arial" panose="020B0604020202020204" pitchFamily="34" charset="0"/>
                <a:cs typeface="Arial" panose="020B0604020202020204" pitchFamily="34" charset="0"/>
              </a:rPr>
              <a:t>Sustainable Development Goals (SDGs)</a:t>
            </a:r>
            <a:r>
              <a:rPr lang="en-GB" sz="3600" dirty="0">
                <a:latin typeface="Arial" panose="020B0604020202020204" pitchFamily="34" charset="0"/>
                <a:cs typeface="Arial" panose="020B0604020202020204" pitchFamily="34" charset="0"/>
              </a:rPr>
              <a:t>. Available at: </a:t>
            </a:r>
            <a:r>
              <a:rPr lang="en-GB" sz="3600" u="sng" dirty="0">
                <a:latin typeface="Arial" panose="020B0604020202020204" pitchFamily="34" charset="0"/>
                <a:cs typeface="Arial" panose="020B0604020202020204" pitchFamily="34" charset="0"/>
                <a:hlinkClick r:id="rId21"/>
              </a:rPr>
              <a:t>https://www.who.int/health-topics/sustainable-development-goals</a:t>
            </a:r>
            <a:r>
              <a:rPr lang="en-GB" sz="3600" dirty="0">
                <a:latin typeface="Arial" panose="020B0604020202020204" pitchFamily="34" charset="0"/>
                <a:cs typeface="Arial" panose="020B0604020202020204" pitchFamily="34" charset="0"/>
              </a:rPr>
              <a:t> (Accessed: 19 July 2026).</a:t>
            </a:r>
          </a:p>
          <a:p>
            <a:endParaRPr lang="en-GB" dirty="0"/>
          </a:p>
        </p:txBody>
      </p:sp>
    </p:spTree>
    <p:extLst>
      <p:ext uri="{BB962C8B-B14F-4D97-AF65-F5344CB8AC3E}">
        <p14:creationId xmlns:p14="http://schemas.microsoft.com/office/powerpoint/2010/main" val="40729351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582</TotalTime>
  <Words>2110</Words>
  <Application>Microsoft Office PowerPoint</Application>
  <PresentationFormat>Widescreen</PresentationFormat>
  <Paragraphs>137</Paragraphs>
  <Slides>17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Century Gothic</vt:lpstr>
      <vt:lpstr>Symbol</vt:lpstr>
      <vt:lpstr>Trebuchet MS</vt:lpstr>
      <vt:lpstr>Wingdings 3</vt:lpstr>
      <vt:lpstr>Facet</vt:lpstr>
      <vt:lpstr>Student name: Dajou Kateka Student ID: 2317142 Module name: Health, Wellbeing and Sustainable Development</vt:lpstr>
      <vt:lpstr>Introduction</vt:lpstr>
      <vt:lpstr>Definition </vt:lpstr>
      <vt:lpstr>Key Concepts</vt:lpstr>
      <vt:lpstr>Relevance of Health, Wellbeing and Sustainable Development in Modern UK Healthcare</vt:lpstr>
      <vt:lpstr>The Importance of Health, Wellbeing and Sustainable Development in Modern UK Healthcare</vt:lpstr>
      <vt:lpstr>Integration of health and wellbeing approaches </vt:lpstr>
      <vt:lpstr>Theoretical Perspective of the Biopsychosocial Model</vt:lpstr>
      <vt:lpstr>The factors of Biopsychosocial Approach to Health and Wellbeing</vt:lpstr>
      <vt:lpstr>Policy and Governance</vt:lpstr>
      <vt:lpstr> Challenges: Regulatory and Funding Barriers </vt:lpstr>
      <vt:lpstr>Service delivery</vt:lpstr>
      <vt:lpstr>Public Health Initiatives</vt:lpstr>
      <vt:lpstr>Promotion of Healthy Environments </vt:lpstr>
      <vt:lpstr>Equity and Access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Dajou katek</dc:creator>
  <cp:lastModifiedBy>Dajou katek</cp:lastModifiedBy>
  <cp:revision>1</cp:revision>
  <dcterms:created xsi:type="dcterms:W3CDTF">2026-07-23T18:45:46Z</dcterms:created>
  <dcterms:modified xsi:type="dcterms:W3CDTF">2026-07-24T05:59:34Z</dcterms:modified>
</cp:coreProperties>
</file>