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1"/>
  </p:notesMasterIdLst>
  <p:sldIdLst>
    <p:sldId id="256" r:id="rId5"/>
    <p:sldId id="262" r:id="rId6"/>
    <p:sldId id="330" r:id="rId7"/>
    <p:sldId id="296" r:id="rId8"/>
    <p:sldId id="331" r:id="rId9"/>
    <p:sldId id="259" r:id="rId10"/>
    <p:sldId id="282" r:id="rId11"/>
    <p:sldId id="269" r:id="rId12"/>
    <p:sldId id="266" r:id="rId13"/>
    <p:sldId id="297" r:id="rId14"/>
    <p:sldId id="389" r:id="rId15"/>
    <p:sldId id="264" r:id="rId16"/>
    <p:sldId id="263" r:id="rId17"/>
    <p:sldId id="387" r:id="rId18"/>
    <p:sldId id="287" r:id="rId19"/>
    <p:sldId id="261" r:id="rId20"/>
    <p:sldId id="288" r:id="rId21"/>
    <p:sldId id="289" r:id="rId22"/>
    <p:sldId id="341" r:id="rId23"/>
    <p:sldId id="345" r:id="rId24"/>
    <p:sldId id="303" r:id="rId25"/>
    <p:sldId id="275" r:id="rId26"/>
    <p:sldId id="384" r:id="rId27"/>
    <p:sldId id="313" r:id="rId28"/>
    <p:sldId id="312" r:id="rId29"/>
    <p:sldId id="322" r:id="rId30"/>
    <p:sldId id="323" r:id="rId31"/>
    <p:sldId id="385" r:id="rId32"/>
    <p:sldId id="388" r:id="rId33"/>
    <p:sldId id="349" r:id="rId34"/>
    <p:sldId id="283" r:id="rId35"/>
    <p:sldId id="319" r:id="rId36"/>
    <p:sldId id="339" r:id="rId37"/>
    <p:sldId id="327" r:id="rId38"/>
    <p:sldId id="346" r:id="rId39"/>
    <p:sldId id="347" r:id="rId40"/>
    <p:sldId id="284" r:id="rId41"/>
    <p:sldId id="329" r:id="rId42"/>
    <p:sldId id="301" r:id="rId43"/>
    <p:sldId id="274" r:id="rId44"/>
    <p:sldId id="276" r:id="rId45"/>
    <p:sldId id="277" r:id="rId46"/>
    <p:sldId id="278" r:id="rId47"/>
    <p:sldId id="280" r:id="rId48"/>
    <p:sldId id="383" r:id="rId49"/>
    <p:sldId id="290"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477717-3E59-46BA-A285-8CF8624AD26F}" v="1" dt="2023-11-24T17:27:07.189"/>
    <p1510:client id="{48E5DFCF-1341-4037-BC5F-EBB1F9AAEC4E}" v="5" dt="2023-11-17T15:32:43.5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4" d="100"/>
          <a:sy n="74" d="100"/>
        </p:scale>
        <p:origin x="370" y="48"/>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diagrams/_rels/data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4" Type="http://schemas.openxmlformats.org/officeDocument/2006/relationships/image" Target="../media/image3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4" Type="http://schemas.openxmlformats.org/officeDocument/2006/relationships/image" Target="../media/image3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39ED4D-B43E-4806-9217-373F039CB17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FB19AAA-E6FE-434E-90A5-747579CFE965}">
      <dgm:prSet/>
      <dgm:spPr/>
      <dgm:t>
        <a:bodyPr/>
        <a:lstStyle/>
        <a:p>
          <a:pPr rtl="0">
            <a:lnSpc>
              <a:spcPct val="100000"/>
            </a:lnSpc>
          </a:pPr>
          <a:r>
            <a:rPr lang="en-GB" b="1">
              <a:latin typeface="Corbel" panose="020B0503020204020204"/>
            </a:rPr>
            <a:t>Arrange </a:t>
          </a:r>
          <a:r>
            <a:rPr lang="en-GB" b="0">
              <a:latin typeface="Corbel" panose="020B0503020204020204"/>
            </a:rPr>
            <a:t>alphabetically by author’s surname - or by title if no author </a:t>
          </a:r>
          <a:endParaRPr lang="en-US" b="0"/>
        </a:p>
      </dgm:t>
    </dgm:pt>
    <dgm:pt modelId="{1F7E8F41-EE95-4EF4-B5BD-47D4F029702B}" type="parTrans" cxnId="{53B5918A-CBC4-4DD5-807E-FF6938D32E0F}">
      <dgm:prSet/>
      <dgm:spPr/>
      <dgm:t>
        <a:bodyPr/>
        <a:lstStyle/>
        <a:p>
          <a:endParaRPr lang="en-US"/>
        </a:p>
      </dgm:t>
    </dgm:pt>
    <dgm:pt modelId="{D0B57C1D-1AA5-4165-9C5B-A1E210C70090}" type="sibTrans" cxnId="{53B5918A-CBC4-4DD5-807E-FF6938D32E0F}">
      <dgm:prSet/>
      <dgm:spPr/>
      <dgm:t>
        <a:bodyPr/>
        <a:lstStyle/>
        <a:p>
          <a:endParaRPr lang="en-US"/>
        </a:p>
      </dgm:t>
    </dgm:pt>
    <dgm:pt modelId="{4BEEB0C6-97DE-441A-A5B5-EA84D0A91E80}">
      <dgm:prSet/>
      <dgm:spPr/>
      <dgm:t>
        <a:bodyPr/>
        <a:lstStyle/>
        <a:p>
          <a:pPr>
            <a:lnSpc>
              <a:spcPct val="100000"/>
            </a:lnSpc>
          </a:pPr>
          <a:r>
            <a:rPr lang="en-GB" b="1"/>
            <a:t>List </a:t>
          </a:r>
          <a:r>
            <a:rPr lang="en-GB"/>
            <a:t>all sources cited in your writing</a:t>
          </a:r>
        </a:p>
      </dgm:t>
    </dgm:pt>
    <dgm:pt modelId="{B894C344-7CD6-4016-872B-840CBB86EF72}" type="parTrans" cxnId="{022195DB-94D4-4B35-8A93-8FD1C2F41553}">
      <dgm:prSet/>
      <dgm:spPr/>
      <dgm:t>
        <a:bodyPr/>
        <a:lstStyle/>
        <a:p>
          <a:endParaRPr lang="en-GB"/>
        </a:p>
      </dgm:t>
    </dgm:pt>
    <dgm:pt modelId="{590C4C1E-9085-4FBF-901F-B3CB1D1359A6}" type="sibTrans" cxnId="{022195DB-94D4-4B35-8A93-8FD1C2F41553}">
      <dgm:prSet/>
      <dgm:spPr/>
      <dgm:t>
        <a:bodyPr/>
        <a:lstStyle/>
        <a:p>
          <a:endParaRPr lang="en-GB"/>
        </a:p>
      </dgm:t>
    </dgm:pt>
    <dgm:pt modelId="{16E323E5-0F52-4222-8F7A-B0BE27FE7B46}" type="pres">
      <dgm:prSet presAssocID="{9139ED4D-B43E-4806-9217-373F039CB17C}" presName="root" presStyleCnt="0">
        <dgm:presLayoutVars>
          <dgm:dir/>
          <dgm:resizeHandles val="exact"/>
        </dgm:presLayoutVars>
      </dgm:prSet>
      <dgm:spPr/>
    </dgm:pt>
    <dgm:pt modelId="{41C4AE1A-2852-40E9-B139-DE36C4AF0995}" type="pres">
      <dgm:prSet presAssocID="{4BEEB0C6-97DE-441A-A5B5-EA84D0A91E80}" presName="compNode" presStyleCnt="0"/>
      <dgm:spPr/>
    </dgm:pt>
    <dgm:pt modelId="{16180B7C-EFA5-4DBC-83EB-B880DFCB6CD8}" type="pres">
      <dgm:prSet presAssocID="{4BEEB0C6-97DE-441A-A5B5-EA84D0A91E80}" presName="bgRect" presStyleLbl="bgShp" presStyleIdx="0" presStyleCnt="2"/>
      <dgm:spPr/>
    </dgm:pt>
    <dgm:pt modelId="{60C271E2-5A0B-4F3B-AEC4-5A25DF3BA0FA}" type="pres">
      <dgm:prSet presAssocID="{4BEEB0C6-97DE-441A-A5B5-EA84D0A91E8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ypewriter"/>
        </a:ext>
      </dgm:extLst>
    </dgm:pt>
    <dgm:pt modelId="{AAD7C112-A10A-4504-A8E9-3F6A581BC493}" type="pres">
      <dgm:prSet presAssocID="{4BEEB0C6-97DE-441A-A5B5-EA84D0A91E80}" presName="spaceRect" presStyleCnt="0"/>
      <dgm:spPr/>
    </dgm:pt>
    <dgm:pt modelId="{EB7D8719-8209-4617-BE9A-73AB1FFA1127}" type="pres">
      <dgm:prSet presAssocID="{4BEEB0C6-97DE-441A-A5B5-EA84D0A91E80}" presName="parTx" presStyleLbl="revTx" presStyleIdx="0" presStyleCnt="2">
        <dgm:presLayoutVars>
          <dgm:chMax val="0"/>
          <dgm:chPref val="0"/>
        </dgm:presLayoutVars>
      </dgm:prSet>
      <dgm:spPr/>
    </dgm:pt>
    <dgm:pt modelId="{9BD441E9-1985-43B1-AEB1-2995D85D5859}" type="pres">
      <dgm:prSet presAssocID="{590C4C1E-9085-4FBF-901F-B3CB1D1359A6}" presName="sibTrans" presStyleCnt="0"/>
      <dgm:spPr/>
    </dgm:pt>
    <dgm:pt modelId="{5D8EB104-44B8-4E41-A327-3C081375A0C5}" type="pres">
      <dgm:prSet presAssocID="{FFB19AAA-E6FE-434E-90A5-747579CFE965}" presName="compNode" presStyleCnt="0"/>
      <dgm:spPr/>
    </dgm:pt>
    <dgm:pt modelId="{CC7B5051-BC43-49E1-8438-A96E2C3B32DC}" type="pres">
      <dgm:prSet presAssocID="{FFB19AAA-E6FE-434E-90A5-747579CFE965}" presName="bgRect" presStyleLbl="bgShp" presStyleIdx="1" presStyleCnt="2"/>
      <dgm:spPr/>
    </dgm:pt>
    <dgm:pt modelId="{938E5A77-16AC-4653-830F-05CEAE7D5ECF}" type="pres">
      <dgm:prSet presAssocID="{FFB19AAA-E6FE-434E-90A5-747579CFE96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D4C9AAB1-E21C-4DDB-ADDE-01F90C98CD9E}" type="pres">
      <dgm:prSet presAssocID="{FFB19AAA-E6FE-434E-90A5-747579CFE965}" presName="spaceRect" presStyleCnt="0"/>
      <dgm:spPr/>
    </dgm:pt>
    <dgm:pt modelId="{63E3784C-CF75-4CC6-B41E-8DAB42EFEA34}" type="pres">
      <dgm:prSet presAssocID="{FFB19AAA-E6FE-434E-90A5-747579CFE965}" presName="parTx" presStyleLbl="revTx" presStyleIdx="1" presStyleCnt="2">
        <dgm:presLayoutVars>
          <dgm:chMax val="0"/>
          <dgm:chPref val="0"/>
        </dgm:presLayoutVars>
      </dgm:prSet>
      <dgm:spPr/>
    </dgm:pt>
  </dgm:ptLst>
  <dgm:cxnLst>
    <dgm:cxn modelId="{9FF82335-F8F5-4C12-834B-82157A75B260}" type="presOf" srcId="{4BEEB0C6-97DE-441A-A5B5-EA84D0A91E80}" destId="{EB7D8719-8209-4617-BE9A-73AB1FFA1127}" srcOrd="0" destOrd="0" presId="urn:microsoft.com/office/officeart/2018/2/layout/IconVerticalSolidList"/>
    <dgm:cxn modelId="{F1E8CB86-4036-47EC-85F5-DCBF0AB90C27}" type="presOf" srcId="{9139ED4D-B43E-4806-9217-373F039CB17C}" destId="{16E323E5-0F52-4222-8F7A-B0BE27FE7B46}" srcOrd="0" destOrd="0" presId="urn:microsoft.com/office/officeart/2018/2/layout/IconVerticalSolidList"/>
    <dgm:cxn modelId="{53B5918A-CBC4-4DD5-807E-FF6938D32E0F}" srcId="{9139ED4D-B43E-4806-9217-373F039CB17C}" destId="{FFB19AAA-E6FE-434E-90A5-747579CFE965}" srcOrd="1" destOrd="0" parTransId="{1F7E8F41-EE95-4EF4-B5BD-47D4F029702B}" sibTransId="{D0B57C1D-1AA5-4165-9C5B-A1E210C70090}"/>
    <dgm:cxn modelId="{C1F3D8B5-A618-4123-96A7-4BED3FD4EBB8}" type="presOf" srcId="{FFB19AAA-E6FE-434E-90A5-747579CFE965}" destId="{63E3784C-CF75-4CC6-B41E-8DAB42EFEA34}" srcOrd="0" destOrd="0" presId="urn:microsoft.com/office/officeart/2018/2/layout/IconVerticalSolidList"/>
    <dgm:cxn modelId="{022195DB-94D4-4B35-8A93-8FD1C2F41553}" srcId="{9139ED4D-B43E-4806-9217-373F039CB17C}" destId="{4BEEB0C6-97DE-441A-A5B5-EA84D0A91E80}" srcOrd="0" destOrd="0" parTransId="{B894C344-7CD6-4016-872B-840CBB86EF72}" sibTransId="{590C4C1E-9085-4FBF-901F-B3CB1D1359A6}"/>
    <dgm:cxn modelId="{FC5AC3EF-F38E-4B98-B61B-A22F4B5592D7}" type="presParOf" srcId="{16E323E5-0F52-4222-8F7A-B0BE27FE7B46}" destId="{41C4AE1A-2852-40E9-B139-DE36C4AF0995}" srcOrd="0" destOrd="0" presId="urn:microsoft.com/office/officeart/2018/2/layout/IconVerticalSolidList"/>
    <dgm:cxn modelId="{614094AA-4587-4AA3-8643-1BE716F2D435}" type="presParOf" srcId="{41C4AE1A-2852-40E9-B139-DE36C4AF0995}" destId="{16180B7C-EFA5-4DBC-83EB-B880DFCB6CD8}" srcOrd="0" destOrd="0" presId="urn:microsoft.com/office/officeart/2018/2/layout/IconVerticalSolidList"/>
    <dgm:cxn modelId="{9AD0254B-4A93-4CC7-B3DF-38B5CC5769D8}" type="presParOf" srcId="{41C4AE1A-2852-40E9-B139-DE36C4AF0995}" destId="{60C271E2-5A0B-4F3B-AEC4-5A25DF3BA0FA}" srcOrd="1" destOrd="0" presId="urn:microsoft.com/office/officeart/2018/2/layout/IconVerticalSolidList"/>
    <dgm:cxn modelId="{20733468-72CF-466E-909F-9DA5DE7A4FB5}" type="presParOf" srcId="{41C4AE1A-2852-40E9-B139-DE36C4AF0995}" destId="{AAD7C112-A10A-4504-A8E9-3F6A581BC493}" srcOrd="2" destOrd="0" presId="urn:microsoft.com/office/officeart/2018/2/layout/IconVerticalSolidList"/>
    <dgm:cxn modelId="{EDB92F50-4558-4A27-AA8C-44CFA24A0B48}" type="presParOf" srcId="{41C4AE1A-2852-40E9-B139-DE36C4AF0995}" destId="{EB7D8719-8209-4617-BE9A-73AB1FFA1127}" srcOrd="3" destOrd="0" presId="urn:microsoft.com/office/officeart/2018/2/layout/IconVerticalSolidList"/>
    <dgm:cxn modelId="{860AAA3D-BB1B-4E1D-8FAE-35F308E15D04}" type="presParOf" srcId="{16E323E5-0F52-4222-8F7A-B0BE27FE7B46}" destId="{9BD441E9-1985-43B1-AEB1-2995D85D5859}" srcOrd="1" destOrd="0" presId="urn:microsoft.com/office/officeart/2018/2/layout/IconVerticalSolidList"/>
    <dgm:cxn modelId="{199FD999-3301-4985-9F4E-808117B92E48}" type="presParOf" srcId="{16E323E5-0F52-4222-8F7A-B0BE27FE7B46}" destId="{5D8EB104-44B8-4E41-A327-3C081375A0C5}" srcOrd="2" destOrd="0" presId="urn:microsoft.com/office/officeart/2018/2/layout/IconVerticalSolidList"/>
    <dgm:cxn modelId="{F98B00FE-92D0-4D5F-82EE-E0B3F2D77F08}" type="presParOf" srcId="{5D8EB104-44B8-4E41-A327-3C081375A0C5}" destId="{CC7B5051-BC43-49E1-8438-A96E2C3B32DC}" srcOrd="0" destOrd="0" presId="urn:microsoft.com/office/officeart/2018/2/layout/IconVerticalSolidList"/>
    <dgm:cxn modelId="{9B272193-262D-4055-A9DC-DEE1282CC8E5}" type="presParOf" srcId="{5D8EB104-44B8-4E41-A327-3C081375A0C5}" destId="{938E5A77-16AC-4653-830F-05CEAE7D5ECF}" srcOrd="1" destOrd="0" presId="urn:microsoft.com/office/officeart/2018/2/layout/IconVerticalSolidList"/>
    <dgm:cxn modelId="{106511AF-E7C9-46E2-A34E-EC3F0BCF5A65}" type="presParOf" srcId="{5D8EB104-44B8-4E41-A327-3C081375A0C5}" destId="{D4C9AAB1-E21C-4DDB-ADDE-01F90C98CD9E}" srcOrd="2" destOrd="0" presId="urn:microsoft.com/office/officeart/2018/2/layout/IconVerticalSolidList"/>
    <dgm:cxn modelId="{A7A310C1-4D02-41EF-9C56-B6E4DCE1BC35}" type="presParOf" srcId="{5D8EB104-44B8-4E41-A327-3C081375A0C5}" destId="{63E3784C-CF75-4CC6-B41E-8DAB42EFEA3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180B7C-EFA5-4DBC-83EB-B880DFCB6CD8}">
      <dsp:nvSpPr>
        <dsp:cNvPr id="0" name=""/>
        <dsp:cNvSpPr/>
      </dsp:nvSpPr>
      <dsp:spPr>
        <a:xfrm>
          <a:off x="0" y="708147"/>
          <a:ext cx="4528809" cy="13073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C271E2-5A0B-4F3B-AEC4-5A25DF3BA0FA}">
      <dsp:nvSpPr>
        <dsp:cNvPr id="0" name=""/>
        <dsp:cNvSpPr/>
      </dsp:nvSpPr>
      <dsp:spPr>
        <a:xfrm>
          <a:off x="395473" y="1002301"/>
          <a:ext cx="719042" cy="7190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7D8719-8209-4617-BE9A-73AB1FFA1127}">
      <dsp:nvSpPr>
        <dsp:cNvPr id="0" name=""/>
        <dsp:cNvSpPr/>
      </dsp:nvSpPr>
      <dsp:spPr>
        <a:xfrm>
          <a:off x="1509988" y="708147"/>
          <a:ext cx="3018820" cy="1307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61" tIns="138361" rIns="138361" bIns="138361" numCol="1" spcCol="1270" anchor="ctr" anchorCtr="0">
          <a:noAutofit/>
        </a:bodyPr>
        <a:lstStyle/>
        <a:p>
          <a:pPr marL="0" lvl="0" indent="0" algn="l" defTabSz="977900">
            <a:lnSpc>
              <a:spcPct val="100000"/>
            </a:lnSpc>
            <a:spcBef>
              <a:spcPct val="0"/>
            </a:spcBef>
            <a:spcAft>
              <a:spcPct val="35000"/>
            </a:spcAft>
            <a:buNone/>
          </a:pPr>
          <a:r>
            <a:rPr lang="en-GB" sz="2200" b="1" kern="1200"/>
            <a:t>List </a:t>
          </a:r>
          <a:r>
            <a:rPr lang="en-GB" sz="2200" kern="1200"/>
            <a:t>all sources cited in your writing</a:t>
          </a:r>
        </a:p>
      </dsp:txBody>
      <dsp:txXfrm>
        <a:off x="1509988" y="708147"/>
        <a:ext cx="3018820" cy="1307349"/>
      </dsp:txXfrm>
    </dsp:sp>
    <dsp:sp modelId="{CC7B5051-BC43-49E1-8438-A96E2C3B32DC}">
      <dsp:nvSpPr>
        <dsp:cNvPr id="0" name=""/>
        <dsp:cNvSpPr/>
      </dsp:nvSpPr>
      <dsp:spPr>
        <a:xfrm>
          <a:off x="0" y="2342334"/>
          <a:ext cx="4528809" cy="13073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8E5A77-16AC-4653-830F-05CEAE7D5ECF}">
      <dsp:nvSpPr>
        <dsp:cNvPr id="0" name=""/>
        <dsp:cNvSpPr/>
      </dsp:nvSpPr>
      <dsp:spPr>
        <a:xfrm>
          <a:off x="395473" y="2636488"/>
          <a:ext cx="719042" cy="7190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E3784C-CF75-4CC6-B41E-8DAB42EFEA34}">
      <dsp:nvSpPr>
        <dsp:cNvPr id="0" name=""/>
        <dsp:cNvSpPr/>
      </dsp:nvSpPr>
      <dsp:spPr>
        <a:xfrm>
          <a:off x="1509988" y="2342334"/>
          <a:ext cx="3018820" cy="1307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61" tIns="138361" rIns="138361" bIns="138361" numCol="1" spcCol="1270" anchor="ctr" anchorCtr="0">
          <a:noAutofit/>
        </a:bodyPr>
        <a:lstStyle/>
        <a:p>
          <a:pPr marL="0" lvl="0" indent="0" algn="l" defTabSz="977900" rtl="0">
            <a:lnSpc>
              <a:spcPct val="100000"/>
            </a:lnSpc>
            <a:spcBef>
              <a:spcPct val="0"/>
            </a:spcBef>
            <a:spcAft>
              <a:spcPct val="35000"/>
            </a:spcAft>
            <a:buNone/>
          </a:pPr>
          <a:r>
            <a:rPr lang="en-GB" sz="2200" b="1" kern="1200">
              <a:latin typeface="Corbel" panose="020B0503020204020204"/>
            </a:rPr>
            <a:t>Arrange </a:t>
          </a:r>
          <a:r>
            <a:rPr lang="en-GB" sz="2200" b="0" kern="1200">
              <a:latin typeface="Corbel" panose="020B0503020204020204"/>
            </a:rPr>
            <a:t>alphabetically by author’s surname - or by title if no author </a:t>
          </a:r>
          <a:endParaRPr lang="en-US" sz="2200" b="0" kern="1200"/>
        </a:p>
      </dsp:txBody>
      <dsp:txXfrm>
        <a:off x="1509988" y="2342334"/>
        <a:ext cx="3018820" cy="130734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26/02/2025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turnitin.com/resources/plagiarism-spectrum-2-0"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39582181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Quick recap on why referencing is so important. </a:t>
            </a:r>
          </a:p>
        </p:txBody>
      </p:sp>
      <p:sp>
        <p:nvSpPr>
          <p:cNvPr id="4" name="Slide Number Placeholder 3"/>
          <p:cNvSpPr>
            <a:spLocks noGrp="1"/>
          </p:cNvSpPr>
          <p:nvPr>
            <p:ph type="sldNum" sz="quarter" idx="5"/>
          </p:nvPr>
        </p:nvSpPr>
        <p:spPr/>
        <p:txBody>
          <a:bodyPr/>
          <a:lstStyle/>
          <a:p>
            <a:fld id="{7C1845D0-53D4-4312-8F17-71CDCA72431A}" type="slidenum">
              <a:rPr lang="en-GB" smtClean="0"/>
              <a:t>4</a:t>
            </a:fld>
            <a:endParaRPr lang="en-GB"/>
          </a:p>
        </p:txBody>
      </p:sp>
    </p:spTree>
    <p:extLst>
      <p:ext uri="{BB962C8B-B14F-4D97-AF65-F5344CB8AC3E}">
        <p14:creationId xmlns:p14="http://schemas.microsoft.com/office/powerpoint/2010/main" val="5524223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a:p>
        </p:txBody>
      </p:sp>
    </p:spTree>
    <p:extLst>
      <p:ext uri="{BB962C8B-B14F-4D97-AF65-F5344CB8AC3E}">
        <p14:creationId xmlns:p14="http://schemas.microsoft.com/office/powerpoint/2010/main" val="15002576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32154708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Turnitin Plagiarism Instructor guide - </a:t>
            </a:r>
            <a:r>
              <a:rPr lang="en-US">
                <a:hlinkClick r:id="rId3"/>
              </a:rPr>
              <a:t>Plagiarism Spectrum 2.0 | Turnitin</a:t>
            </a:r>
          </a:p>
          <a:p>
            <a:r>
              <a:rPr lang="en-US">
                <a:cs typeface="Calibri"/>
              </a:rPr>
              <a:t>Student Collusion</a:t>
            </a:r>
          </a:p>
          <a:p>
            <a:pPr marL="171450" indent="-171450">
              <a:buFont typeface="Arial"/>
              <a:buChar char="•"/>
            </a:pPr>
            <a:r>
              <a:rPr lang="en-US"/>
              <a:t>Asking somebody you know to write all or part of your assignment</a:t>
            </a:r>
          </a:p>
          <a:p>
            <a:pPr marL="171450" indent="-171450">
              <a:buFont typeface="Arial"/>
              <a:buChar char="•"/>
            </a:pPr>
            <a:r>
              <a:rPr lang="en-US"/>
              <a:t>Allowing another student to submit your work as their own</a:t>
            </a:r>
          </a:p>
          <a:p>
            <a:pPr marL="171450" indent="-171450">
              <a:buFont typeface="Arial"/>
              <a:buChar char="•"/>
            </a:pPr>
            <a:r>
              <a:rPr lang="en-US"/>
              <a:t>Jointly completing an individual assignment with another person and then each submitting identical or similar pieces of work</a:t>
            </a:r>
          </a:p>
          <a:p>
            <a:pPr marL="171450" indent="-171450">
              <a:buFont typeface="Arial"/>
              <a:buChar char="•"/>
            </a:pPr>
            <a:r>
              <a:rPr lang="en-US"/>
              <a:t>Working with another student to jointly plan an assignment e.g. structure, main arguments and sources, even if you then individually write up the assignment.</a:t>
            </a: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10</a:t>
            </a:fld>
            <a:endParaRPr lang="en-GB"/>
          </a:p>
        </p:txBody>
      </p:sp>
    </p:spTree>
    <p:extLst>
      <p:ext uri="{BB962C8B-B14F-4D97-AF65-F5344CB8AC3E}">
        <p14:creationId xmlns:p14="http://schemas.microsoft.com/office/powerpoint/2010/main" val="27313024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Cite them Right, p. 5: Plagiarism includes citing and referencing sources you haven't used and "collusion" - working with an other person to produce an assignment and not declaring it.</a:t>
            </a:r>
          </a:p>
        </p:txBody>
      </p:sp>
      <p:sp>
        <p:nvSpPr>
          <p:cNvPr id="4" name="Slide Number Placeholder 3"/>
          <p:cNvSpPr>
            <a:spLocks noGrp="1"/>
          </p:cNvSpPr>
          <p:nvPr>
            <p:ph type="sldNum" sz="quarter" idx="5"/>
          </p:nvPr>
        </p:nvSpPr>
        <p:spPr/>
        <p:txBody>
          <a:bodyPr/>
          <a:lstStyle/>
          <a:p>
            <a:fld id="{7C1845D0-53D4-4312-8F17-71CDCA72431A}" type="slidenum">
              <a:rPr lang="en-GB" smtClean="0"/>
              <a:t>12</a:t>
            </a:fld>
            <a:endParaRPr lang="en-GB"/>
          </a:p>
        </p:txBody>
      </p:sp>
    </p:spTree>
    <p:extLst>
      <p:ext uri="{BB962C8B-B14F-4D97-AF65-F5344CB8AC3E}">
        <p14:creationId xmlns:p14="http://schemas.microsoft.com/office/powerpoint/2010/main" val="18943597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Read widely and assimilate information from different sources, such as lectures, </a:t>
            </a:r>
            <a:r>
              <a:rPr lang="en-US" err="1">
                <a:cs typeface="Calibri"/>
              </a:rPr>
              <a:t>moodle</a:t>
            </a:r>
            <a:r>
              <a:rPr lang="en-US">
                <a:cs typeface="Calibri"/>
              </a:rPr>
              <a:t>, web,</a:t>
            </a:r>
            <a:r>
              <a:rPr lang="en-GB">
                <a:cs typeface="Calibri"/>
              </a:rPr>
              <a:t> books, journals, tv, newspapers and more. </a:t>
            </a:r>
          </a:p>
          <a:p>
            <a:endParaRPr lang="en-US">
              <a:cs typeface="Calibri"/>
            </a:endParaRPr>
          </a:p>
          <a:p>
            <a:r>
              <a:rPr lang="en-US">
                <a:cs typeface="Calibri"/>
              </a:rPr>
              <a:t>Take notes as you go along, making sure to highlight any quotes, paraphrasing, where you got the idea / words/ information from.</a:t>
            </a:r>
            <a:endParaRPr lang="en-GB">
              <a:cs typeface="Calibri"/>
            </a:endParaRPr>
          </a:p>
          <a:p>
            <a:endParaRPr lang="en-US">
              <a:cs typeface="Calibri"/>
            </a:endParaRPr>
          </a:p>
          <a:p>
            <a:r>
              <a:rPr lang="en-US">
                <a:cs typeface="Calibri"/>
              </a:rPr>
              <a:t>Focus on ideas not quoting or paraphrasing. Keep asking yourself,  How do you know this information? </a:t>
            </a:r>
            <a:r>
              <a:rPr lang="en-US"/>
              <a:t>Whose idea is it? Attribute the information. </a:t>
            </a:r>
            <a:endParaRPr lang="en-GB"/>
          </a:p>
          <a:p>
            <a:endParaRPr lang="en-US">
              <a:cs typeface="Calibri"/>
            </a:endParaRPr>
          </a:p>
          <a:p>
            <a:r>
              <a:rPr lang="en-US">
                <a:cs typeface="Calibri"/>
              </a:rPr>
              <a:t>Note taking is a skill that is necessary to develop to become a good scholar. </a:t>
            </a:r>
          </a:p>
          <a:p>
            <a:endParaRPr lang="en-US">
              <a:cs typeface="Calibri"/>
            </a:endParaRPr>
          </a:p>
          <a:p>
            <a:r>
              <a:rPr lang="en-US">
                <a:cs typeface="Calibri"/>
              </a:rPr>
              <a:t>Draw your own conclusions based on your understanding of the evidence and information you have found and reference and acknowledge your sources, also known as attribution. </a:t>
            </a:r>
            <a:endParaRPr lang="en-GB">
              <a:cs typeface="Calibri"/>
            </a:endParaRPr>
          </a:p>
          <a:p>
            <a:endParaRPr lang="en-GB">
              <a:cs typeface="Calibri"/>
            </a:endParaRPr>
          </a:p>
          <a:p>
            <a:r>
              <a:rPr lang="en-GB">
                <a:cs typeface="Calibri"/>
              </a:rPr>
              <a:t>Repeat </a:t>
            </a:r>
            <a:r>
              <a:rPr lang="en-US">
                <a:cs typeface="Calibri"/>
              </a:rPr>
              <a:t>to yourself as you are writing How do I know this? Where did I read this?</a:t>
            </a:r>
            <a:r>
              <a:rPr lang="en-GB">
                <a:cs typeface="Calibri"/>
              </a:rPr>
              <a:t> This will help you avoid plagiarism. </a:t>
            </a:r>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14</a:t>
            </a:fld>
            <a:endParaRPr lang="en-GB"/>
          </a:p>
        </p:txBody>
      </p:sp>
    </p:spTree>
    <p:extLst>
      <p:ext uri="{BB962C8B-B14F-4D97-AF65-F5344CB8AC3E}">
        <p14:creationId xmlns:p14="http://schemas.microsoft.com/office/powerpoint/2010/main" val="40557047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One of the key purposes of referencing is to acknowledge the role that the work of others has played in developing your ideas. </a:t>
            </a:r>
            <a:endParaRPr lang="en-GB"/>
          </a:p>
          <a:p>
            <a:endParaRPr lang="en-GB"/>
          </a:p>
          <a:p>
            <a:r>
              <a:rPr lang="en-US"/>
              <a:t>This means that </a:t>
            </a:r>
            <a:r>
              <a:rPr lang="en-US" b="1"/>
              <a:t>you must include a citation every time you use an idea that you got from someone else – not just when you quote directly. </a:t>
            </a:r>
            <a:r>
              <a:rPr lang="en-US"/>
              <a:t>That includes images, tables, graphs etc. if they’re not your own work.</a:t>
            </a:r>
            <a:endParaRPr lang="en-GB"/>
          </a:p>
          <a:p>
            <a:endParaRPr lang="en-US"/>
          </a:p>
          <a:p>
            <a:r>
              <a:rPr lang="en-US">
                <a:cs typeface="Calibri"/>
              </a:rPr>
              <a:t>Good note taking skills are important. You must record the information as you go along and highlight which words</a:t>
            </a:r>
            <a:r>
              <a:rPr lang="en-GB">
                <a:cs typeface="Calibri"/>
              </a:rPr>
              <a:t> are</a:t>
            </a:r>
            <a:r>
              <a:rPr lang="en-US">
                <a:cs typeface="Calibri"/>
              </a:rPr>
              <a:t> exact quotes and which are paraphrased.</a:t>
            </a:r>
          </a:p>
        </p:txBody>
      </p:sp>
      <p:sp>
        <p:nvSpPr>
          <p:cNvPr id="4" name="Slide Number Placeholder 3"/>
          <p:cNvSpPr>
            <a:spLocks noGrp="1"/>
          </p:cNvSpPr>
          <p:nvPr>
            <p:ph type="sldNum" sz="quarter" idx="5"/>
          </p:nvPr>
        </p:nvSpPr>
        <p:spPr/>
        <p:txBody>
          <a:bodyPr/>
          <a:lstStyle/>
          <a:p>
            <a:fld id="{CFA13A40-97AA-4A84-B7E5-B46BB067ED7D}" type="slidenum">
              <a:rPr lang="en-GB"/>
              <a:t>15</a:t>
            </a:fld>
            <a:endParaRPr lang="en-GB"/>
          </a:p>
        </p:txBody>
      </p:sp>
    </p:spTree>
    <p:extLst>
      <p:ext uri="{BB962C8B-B14F-4D97-AF65-F5344CB8AC3E}">
        <p14:creationId xmlns:p14="http://schemas.microsoft.com/office/powerpoint/2010/main" val="8235766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17</a:t>
            </a:fld>
            <a:endParaRPr lang="en-GB"/>
          </a:p>
        </p:txBody>
      </p:sp>
    </p:spTree>
    <p:extLst>
      <p:ext uri="{BB962C8B-B14F-4D97-AF65-F5344CB8AC3E}">
        <p14:creationId xmlns:p14="http://schemas.microsoft.com/office/powerpoint/2010/main" val="616404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18</a:t>
            </a:fld>
            <a:endParaRPr lang="en-GB"/>
          </a:p>
        </p:txBody>
      </p:sp>
    </p:spTree>
    <p:extLst>
      <p:ext uri="{BB962C8B-B14F-4D97-AF65-F5344CB8AC3E}">
        <p14:creationId xmlns:p14="http://schemas.microsoft.com/office/powerpoint/2010/main" val="42591306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21</a:t>
            </a:fld>
            <a:endParaRPr lang="en-GB"/>
          </a:p>
        </p:txBody>
      </p:sp>
    </p:spTree>
    <p:extLst>
      <p:ext uri="{BB962C8B-B14F-4D97-AF65-F5344CB8AC3E}">
        <p14:creationId xmlns:p14="http://schemas.microsoft.com/office/powerpoint/2010/main" val="15536004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814B348-030A-4680-A53F-58B231D09CC1}" type="slidenum">
              <a:rPr lang="en-GB" smtClean="0"/>
              <a:t>23</a:t>
            </a:fld>
            <a:endParaRPr lang="en-GB"/>
          </a:p>
        </p:txBody>
      </p:sp>
    </p:spTree>
    <p:extLst>
      <p:ext uri="{BB962C8B-B14F-4D97-AF65-F5344CB8AC3E}">
        <p14:creationId xmlns:p14="http://schemas.microsoft.com/office/powerpoint/2010/main" val="36110216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24</a:t>
            </a:fld>
            <a:endParaRPr lang="en-GB"/>
          </a:p>
        </p:txBody>
      </p:sp>
    </p:spTree>
    <p:extLst>
      <p:ext uri="{BB962C8B-B14F-4D97-AF65-F5344CB8AC3E}">
        <p14:creationId xmlns:p14="http://schemas.microsoft.com/office/powerpoint/2010/main" val="31798220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28</a:t>
            </a:fld>
            <a:endParaRPr lang="en-GB"/>
          </a:p>
        </p:txBody>
      </p:sp>
    </p:spTree>
    <p:extLst>
      <p:ext uri="{BB962C8B-B14F-4D97-AF65-F5344CB8AC3E}">
        <p14:creationId xmlns:p14="http://schemas.microsoft.com/office/powerpoint/2010/main" val="39027027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Cite them Right, p. 26</a:t>
            </a:r>
          </a:p>
        </p:txBody>
      </p:sp>
      <p:sp>
        <p:nvSpPr>
          <p:cNvPr id="4" name="Slide Number Placeholder 3"/>
          <p:cNvSpPr>
            <a:spLocks noGrp="1"/>
          </p:cNvSpPr>
          <p:nvPr>
            <p:ph type="sldNum" sz="quarter" idx="5"/>
          </p:nvPr>
        </p:nvSpPr>
        <p:spPr/>
        <p:txBody>
          <a:bodyPr/>
          <a:lstStyle/>
          <a:p>
            <a:fld id="{7C1845D0-53D4-4312-8F17-71CDCA72431A}" type="slidenum">
              <a:rPr lang="en-GB" smtClean="0"/>
              <a:t>37</a:t>
            </a:fld>
            <a:endParaRPr lang="en-GB"/>
          </a:p>
        </p:txBody>
      </p:sp>
    </p:spTree>
    <p:extLst>
      <p:ext uri="{BB962C8B-B14F-4D97-AF65-F5344CB8AC3E}">
        <p14:creationId xmlns:p14="http://schemas.microsoft.com/office/powerpoint/2010/main" val="14485922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39</a:t>
            </a:fld>
            <a:endParaRPr lang="en-GB"/>
          </a:p>
        </p:txBody>
      </p:sp>
    </p:spTree>
    <p:extLst>
      <p:ext uri="{BB962C8B-B14F-4D97-AF65-F5344CB8AC3E}">
        <p14:creationId xmlns:p14="http://schemas.microsoft.com/office/powerpoint/2010/main" val="377625391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216235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3.png"/><Relationship Id="rId2" Type="http://schemas.openxmlformats.org/officeDocument/2006/relationships/slideLayout" Target="../slideLayouts/slideLayout2.xml"/><Relationship Id="rId16"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7"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 id="2147483664" r:id="rId13"/>
  </p:sldLayoutIdLst>
  <p:txStyles>
    <p:titleStyle>
      <a:lvl1pPr algn="l" defTabSz="914400" rtl="0" eaLnBrk="1" latinLnBrk="0" hangingPunct="1">
        <a:lnSpc>
          <a:spcPct val="90000"/>
        </a:lnSpc>
        <a:spcBef>
          <a:spcPct val="0"/>
        </a:spcBef>
        <a:buNone/>
        <a:defRPr sz="6000" kern="1200">
          <a:solidFill>
            <a:schemeClr val="bg1"/>
          </a:solidFill>
          <a:latin typeface="+mn-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Calibri" panose="020F0502020204030204" pitchFamily="34" charset="0"/>
          <a:ea typeface="+mn-ea"/>
          <a:cs typeface="Calibri" panose="020F0502020204030204" pitchFamily="34" charset="0"/>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Calibri" panose="020F0502020204030204" pitchFamily="34" charset="0"/>
          <a:ea typeface="+mn-ea"/>
          <a:cs typeface="Calibri" panose="020F0502020204030204" pitchFamily="34" charset="0"/>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Calibri" panose="020F0502020204030204" pitchFamily="34" charset="0"/>
          <a:ea typeface="+mn-ea"/>
          <a:cs typeface="Calibri" panose="020F0502020204030204" pitchFamily="34" charset="0"/>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Calibri" panose="020F0502020204030204" pitchFamily="34" charset="0"/>
          <a:ea typeface="+mn-ea"/>
          <a:cs typeface="Calibri" panose="020F0502020204030204" pitchFamily="34" charset="0"/>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Calibri" panose="020F0502020204030204" pitchFamily="34" charset="0"/>
          <a:ea typeface="+mn-ea"/>
          <a:cs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uwtsd.ac.uk/media/uwtsd-website/content-assets/documents/library-and-learning-resources/infoskills/Harvard-eng_v.1.2.pdf" TargetMode="External"/><Relationship Id="rId2" Type="http://schemas.openxmlformats.org/officeDocument/2006/relationships/hyperlink" Target="https://librarysearch.uwtsd.ac.uk/discovery/fulldisplay?docid=alma99100436002502421&amp;context=L&amp;vid=44WHELF_UWTSD:44WHELF_UWTSD_VU1&amp;lang=en&amp;search_scope=Search_ELEC&amp;adaptor=Local%20Search%20Engine&amp;tab=Everything&amp;query=any,contains,cite%20them%20right&amp;offset=0"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7.xml"/><Relationship Id="rId1" Type="http://schemas.openxmlformats.org/officeDocument/2006/relationships/video" Target="https://www.youtube.com/embed/NJkt739uEF4?feature=oembed"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uwtsd.ac.uk/media/uwtsd-website/content-assets/documents/registry/Plagiarism-Detection-Service.pdf"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15.jpeg"/></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openxmlformats.org/officeDocument/2006/relationships/image" Target="../media/image22.svg"/><Relationship Id="rId13" Type="http://schemas.openxmlformats.org/officeDocument/2006/relationships/image" Target="../media/image27.pn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 Id="rId14" Type="http://schemas.openxmlformats.org/officeDocument/2006/relationships/image" Target="../media/image28.svg"/></Relationships>
</file>

<file path=ppt/slides/_rels/slide1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hyperlink" Target="https://theconversation.com/student-loans-would-a-graduate-tax-be-a-better-option-179253" TargetMode="Externa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hyperlink" Target="https://theconversation.com/student-loans-would-a-graduate-tax-be-a-better-option-179253" TargetMode="External"/><Relationship Id="rId2" Type="http://schemas.openxmlformats.org/officeDocument/2006/relationships/image" Target="../media/image42.png"/><Relationship Id="rId1" Type="http://schemas.openxmlformats.org/officeDocument/2006/relationships/slideLayout" Target="../slideLayouts/slideLayout7.xml"/><Relationship Id="rId4" Type="http://schemas.openxmlformats.org/officeDocument/2006/relationships/image" Target="../media/image43.png"/></Relationships>
</file>

<file path=ppt/slides/_rels/slide2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hyperlink" Target="https://www.netflix.com/gb/title/80057281" TargetMode="Externa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hyperlink" Target="http://ahttps/libguides.ucd.ie/harvardstyle/sameauthosameyear" TargetMode="Externa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hyperlink" Target="https://librarysearch.uwtsd.ac.uk/discovery/fulldisplay?docid=alma99100436002502421&amp;context=L&amp;vid=44WHELF_UWTSD:44WHELF_UWTSD_VU1&amp;lang=en&amp;search_scope=MyInst_and_CI&amp;adaptor=Local%20Search%20Engine&amp;tab=Everything&amp;query=any,contains,Cite%20them%20right" TargetMode="External"/><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hyperlink" Target="https://uwtsd.ac.uk/library/student-essentials/refworks/" TargetMode="External"/><Relationship Id="rId2" Type="http://schemas.openxmlformats.org/officeDocument/2006/relationships/image" Target="../media/image47.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hyperlink" Target="https://www.youtube.com/playlist?list=PLyN7Mmvg_0odPDamAc5anVah56yS-mkxV" TargetMode="External"/><Relationship Id="rId2" Type="http://schemas.openxmlformats.org/officeDocument/2006/relationships/image" Target="../media/image48.png"/><Relationship Id="rId1" Type="http://schemas.openxmlformats.org/officeDocument/2006/relationships/slideLayout" Target="../slideLayouts/slideLayout13.xml"/><Relationship Id="rId5" Type="http://schemas.openxmlformats.org/officeDocument/2006/relationships/image" Target="../media/image49.png"/><Relationship Id="rId4" Type="http://schemas.openxmlformats.org/officeDocument/2006/relationships/hyperlink" Target="https://www.youtube.com/playlist?list=PLyN7Mmvg_0ocjWJiNLK3tgdHT8uMiARf0"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hyperlink" Target="https://uwtsd.ac.uk/library/student-essentials/book-an-appointment/" TargetMode="External"/><Relationship Id="rId2" Type="http://schemas.openxmlformats.org/officeDocument/2006/relationships/hyperlink" Target="mailto:emily.wild@uwtsd.ac.uk" TargetMode="External"/><Relationship Id="rId1" Type="http://schemas.openxmlformats.org/officeDocument/2006/relationships/slideLayout" Target="../slideLayouts/slideLayout7.xml"/><Relationship Id="rId4" Type="http://schemas.openxmlformats.org/officeDocument/2006/relationships/hyperlink" Target="mailto:library@uwtsd.ac.uk" TargetMode="External"/></Relationships>
</file>

<file path=ppt/slides/_rels/slide46.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p:pic>
      <p:sp>
        <p:nvSpPr>
          <p:cNvPr id="3" name="Subtitle 2"/>
          <p:cNvSpPr>
            <a:spLocks noGrp="1"/>
          </p:cNvSpPr>
          <p:nvPr>
            <p:ph type="subTitle" idx="1"/>
          </p:nvPr>
        </p:nvSpPr>
        <p:spPr/>
        <p:txBody>
          <a:bodyPr/>
          <a:lstStyle/>
          <a:p>
            <a:r>
              <a:rPr lang="en-GB"/>
              <a:t>Emily Wild</a:t>
            </a:r>
          </a:p>
          <a:p>
            <a:r>
              <a:rPr lang="en-GB"/>
              <a:t>Academic Liaison Librarian</a:t>
            </a:r>
          </a:p>
        </p:txBody>
      </p:sp>
      <p:sp>
        <p:nvSpPr>
          <p:cNvPr id="4" name="Title 3"/>
          <p:cNvSpPr>
            <a:spLocks noGrp="1"/>
          </p:cNvSpPr>
          <p:nvPr>
            <p:ph type="title"/>
          </p:nvPr>
        </p:nvSpPr>
        <p:spPr/>
        <p:txBody>
          <a:bodyPr>
            <a:normAutofit/>
          </a:bodyPr>
          <a:lstStyle/>
          <a:p>
            <a:r>
              <a:rPr lang="en-GB" sz="4800"/>
              <a:t>Harvard Referencing &amp; Plagiarism</a:t>
            </a:r>
          </a:p>
        </p:txBody>
      </p:sp>
    </p:spTree>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What this session will cover</a:t>
            </a:r>
          </a:p>
        </p:txBody>
      </p:sp>
      <p:sp>
        <p:nvSpPr>
          <p:cNvPr id="3" name="Text Placeholder 2"/>
          <p:cNvSpPr>
            <a:spLocks noGrp="1"/>
          </p:cNvSpPr>
          <p:nvPr>
            <p:ph type="body" sz="half" idx="2"/>
          </p:nvPr>
        </p:nvSpPr>
        <p:spPr>
          <a:xfrm>
            <a:off x="1580972" y="2007978"/>
            <a:ext cx="4699058" cy="685717"/>
          </a:xfrm>
        </p:spPr>
        <p:txBody>
          <a:bodyPr/>
          <a:lstStyle/>
          <a:p>
            <a:r>
              <a:rPr lang="en-GB">
                <a:cs typeface="Calibri" panose="020F0502020204030204" pitchFamily="34" charset="0"/>
              </a:rPr>
              <a:t>Why</a:t>
            </a:r>
            <a:r>
              <a:rPr lang="en-GB"/>
              <a:t> referencing is important</a:t>
            </a:r>
          </a:p>
        </p:txBody>
      </p:sp>
      <p:sp>
        <p:nvSpPr>
          <p:cNvPr id="4" name="Text Placeholder 3"/>
          <p:cNvSpPr>
            <a:spLocks noGrp="1"/>
          </p:cNvSpPr>
          <p:nvPr>
            <p:ph type="body" sz="quarter" idx="20"/>
          </p:nvPr>
        </p:nvSpPr>
        <p:spPr/>
        <p:txBody>
          <a:bodyPr/>
          <a:lstStyle/>
          <a:p>
            <a:r>
              <a:rPr lang="en-GB"/>
              <a:t>1</a:t>
            </a:r>
          </a:p>
        </p:txBody>
      </p:sp>
      <p:sp>
        <p:nvSpPr>
          <p:cNvPr id="5" name="Text Placeholder 4"/>
          <p:cNvSpPr>
            <a:spLocks noGrp="1"/>
          </p:cNvSpPr>
          <p:nvPr>
            <p:ph type="body" sz="half" idx="21"/>
          </p:nvPr>
        </p:nvSpPr>
        <p:spPr>
          <a:xfrm>
            <a:off x="1580973" y="2958614"/>
            <a:ext cx="4699058" cy="685717"/>
          </a:xfrm>
        </p:spPr>
        <p:txBody>
          <a:bodyPr/>
          <a:lstStyle/>
          <a:p>
            <a:r>
              <a:rPr lang="en-GB"/>
              <a:t>When you need to reference</a:t>
            </a:r>
          </a:p>
        </p:txBody>
      </p:sp>
      <p:sp>
        <p:nvSpPr>
          <p:cNvPr id="6" name="Text Placeholder 5"/>
          <p:cNvSpPr>
            <a:spLocks noGrp="1"/>
          </p:cNvSpPr>
          <p:nvPr>
            <p:ph type="body" sz="quarter" idx="22"/>
          </p:nvPr>
        </p:nvSpPr>
        <p:spPr/>
        <p:txBody>
          <a:bodyPr/>
          <a:lstStyle/>
          <a:p>
            <a:r>
              <a:rPr lang="en-GB"/>
              <a:t>2</a:t>
            </a:r>
          </a:p>
        </p:txBody>
      </p:sp>
      <p:sp>
        <p:nvSpPr>
          <p:cNvPr id="7" name="Text Placeholder 6"/>
          <p:cNvSpPr>
            <a:spLocks noGrp="1"/>
          </p:cNvSpPr>
          <p:nvPr>
            <p:ph type="body" sz="half" idx="23"/>
          </p:nvPr>
        </p:nvSpPr>
        <p:spPr>
          <a:xfrm>
            <a:off x="1580973" y="3896216"/>
            <a:ext cx="4699057" cy="685717"/>
          </a:xfrm>
        </p:spPr>
        <p:txBody>
          <a:bodyPr/>
          <a:lstStyle/>
          <a:p>
            <a:r>
              <a:rPr lang="en-GB"/>
              <a:t>How to construct references</a:t>
            </a:r>
          </a:p>
        </p:txBody>
      </p:sp>
      <p:sp>
        <p:nvSpPr>
          <p:cNvPr id="8" name="Text Placeholder 7"/>
          <p:cNvSpPr>
            <a:spLocks noGrp="1"/>
          </p:cNvSpPr>
          <p:nvPr>
            <p:ph type="body" sz="quarter" idx="24"/>
          </p:nvPr>
        </p:nvSpPr>
        <p:spPr/>
        <p:txBody>
          <a:bodyPr/>
          <a:lstStyle/>
          <a:p>
            <a:r>
              <a:rPr lang="en-GB"/>
              <a:t>3</a:t>
            </a:r>
          </a:p>
        </p:txBody>
      </p:sp>
      <p:sp>
        <p:nvSpPr>
          <p:cNvPr id="9" name="Text Placeholder 8"/>
          <p:cNvSpPr>
            <a:spLocks noGrp="1"/>
          </p:cNvSpPr>
          <p:nvPr>
            <p:ph type="body" sz="half" idx="25"/>
          </p:nvPr>
        </p:nvSpPr>
        <p:spPr>
          <a:xfrm>
            <a:off x="1580973" y="4846852"/>
            <a:ext cx="4699057" cy="685717"/>
          </a:xfrm>
        </p:spPr>
        <p:txBody>
          <a:bodyPr/>
          <a:lstStyle/>
          <a:p>
            <a:r>
              <a:rPr lang="en-GB"/>
              <a:t>How to avoid plagiarism</a:t>
            </a:r>
          </a:p>
        </p:txBody>
      </p:sp>
      <p:sp>
        <p:nvSpPr>
          <p:cNvPr id="10" name="Text Placeholder 9"/>
          <p:cNvSpPr>
            <a:spLocks noGrp="1"/>
          </p:cNvSpPr>
          <p:nvPr>
            <p:ph type="body" sz="quarter" idx="26"/>
          </p:nvPr>
        </p:nvSpPr>
        <p:spPr/>
        <p:txBody>
          <a:bodyPr/>
          <a:lstStyle/>
          <a:p>
            <a:r>
              <a:rPr lang="en-GB"/>
              <a:t>4</a:t>
            </a:r>
          </a:p>
        </p:txBody>
      </p:sp>
      <p:pic>
        <p:nvPicPr>
          <p:cNvPr id="12" name="Picture 11" descr="A picture containing text, shelf, book, room&#10;&#10;Description automatically generated">
            <a:extLst>
              <a:ext uri="{FF2B5EF4-FFF2-40B4-BE49-F238E27FC236}">
                <a16:creationId xmlns:a16="http://schemas.microsoft.com/office/drawing/2014/main" id="{8FB53ECC-1395-6F4B-E404-87588A6C97F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797614" y="1576564"/>
            <a:ext cx="4651363" cy="4297666"/>
          </a:xfrm>
          <a:prstGeom prst="rect">
            <a:avLst/>
          </a:prstGeom>
        </p:spPr>
      </p:pic>
    </p:spTree>
    <p:extLst>
      <p:ext uri="{BB962C8B-B14F-4D97-AF65-F5344CB8AC3E}">
        <p14:creationId xmlns:p14="http://schemas.microsoft.com/office/powerpoint/2010/main" val="3605629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7605-D255-48A1-A567-2D65AA5D1C3C}"/>
              </a:ext>
            </a:extLst>
          </p:cNvPr>
          <p:cNvSpPr>
            <a:spLocks noGrp="1"/>
          </p:cNvSpPr>
          <p:nvPr>
            <p:ph type="title"/>
          </p:nvPr>
        </p:nvSpPr>
        <p:spPr>
          <a:xfrm>
            <a:off x="1312606" y="190191"/>
            <a:ext cx="8685072" cy="1003916"/>
          </a:xfrm>
        </p:spPr>
        <p:txBody>
          <a:bodyPr>
            <a:noAutofit/>
          </a:bodyPr>
          <a:lstStyle/>
          <a:p>
            <a:r>
              <a:rPr lang="en-US"/>
              <a:t>Question</a:t>
            </a:r>
          </a:p>
        </p:txBody>
      </p:sp>
      <p:sp>
        <p:nvSpPr>
          <p:cNvPr id="6" name="TextBox 5">
            <a:extLst>
              <a:ext uri="{FF2B5EF4-FFF2-40B4-BE49-F238E27FC236}">
                <a16:creationId xmlns:a16="http://schemas.microsoft.com/office/drawing/2014/main" id="{E006E846-BE09-9E57-6AD8-98AACD45B4CB}"/>
              </a:ext>
            </a:extLst>
          </p:cNvPr>
          <p:cNvSpPr txBox="1"/>
          <p:nvPr/>
        </p:nvSpPr>
        <p:spPr>
          <a:xfrm>
            <a:off x="6442210" y="2289288"/>
            <a:ext cx="4892801" cy="1754326"/>
          </a:xfrm>
          <a:prstGeom prst="rect">
            <a:avLst/>
          </a:prstGeom>
          <a:noFill/>
        </p:spPr>
        <p:txBody>
          <a:bodyPr wrap="square">
            <a:spAutoFit/>
          </a:bodyPr>
          <a:lstStyle/>
          <a:p>
            <a:pPr marL="0" indent="0">
              <a:buNone/>
            </a:pPr>
            <a:r>
              <a:rPr lang="en-US" sz="3600">
                <a:latin typeface="Calibri" panose="020F0502020204030204" pitchFamily="34" charset="0"/>
                <a:cs typeface="Calibri" panose="020F0502020204030204" pitchFamily="34" charset="0"/>
              </a:rPr>
              <a:t>Which part of </a:t>
            </a:r>
            <a:r>
              <a:rPr lang="en-US" sz="3600">
                <a:solidFill>
                  <a:schemeClr val="accent1"/>
                </a:solidFill>
                <a:latin typeface="Calibri" panose="020F0502020204030204" pitchFamily="34" charset="0"/>
                <a:cs typeface="Calibri" panose="020F0502020204030204" pitchFamily="34" charset="0"/>
              </a:rPr>
              <a:t>Harvard</a:t>
            </a:r>
            <a:r>
              <a:rPr lang="en-US" sz="3600">
                <a:latin typeface="Calibri" panose="020F0502020204030204" pitchFamily="34" charset="0"/>
                <a:cs typeface="Calibri" panose="020F0502020204030204" pitchFamily="34" charset="0"/>
              </a:rPr>
              <a:t> </a:t>
            </a:r>
            <a:r>
              <a:rPr lang="en-US" sz="3600">
                <a:solidFill>
                  <a:schemeClr val="accent1"/>
                </a:solidFill>
                <a:latin typeface="Calibri" panose="020F0502020204030204" pitchFamily="34" charset="0"/>
                <a:cs typeface="Calibri" panose="020F0502020204030204" pitchFamily="34" charset="0"/>
              </a:rPr>
              <a:t>Referencing</a:t>
            </a:r>
            <a:r>
              <a:rPr lang="en-US" sz="3600">
                <a:latin typeface="Calibri" panose="020F0502020204030204" pitchFamily="34" charset="0"/>
                <a:cs typeface="Calibri" panose="020F0502020204030204" pitchFamily="34" charset="0"/>
              </a:rPr>
              <a:t> do you find most difficult?</a:t>
            </a:r>
          </a:p>
        </p:txBody>
      </p:sp>
      <p:pic>
        <p:nvPicPr>
          <p:cNvPr id="7" name="Picture Placeholder 5" descr="Person wearing yellow">
            <a:extLst>
              <a:ext uri="{FF2B5EF4-FFF2-40B4-BE49-F238E27FC236}">
                <a16:creationId xmlns:a16="http://schemas.microsoft.com/office/drawing/2014/main" id="{920ABB35-4C7C-9FA0-0D80-09F0CCB28423}"/>
              </a:ext>
            </a:extLst>
          </p:cNvPr>
          <p:cNvPicPr>
            <a:picLocks noChangeAspect="1"/>
          </p:cNvPicPr>
          <p:nvPr/>
        </p:nvPicPr>
        <p:blipFill>
          <a:blip r:embed="rId3" cstate="print">
            <a:extLst>
              <a:ext uri="{28A0092B-C50C-407E-A947-70E740481C1C}">
                <a14:useLocalDpi xmlns:a14="http://schemas.microsoft.com/office/drawing/2010/main" val="0"/>
              </a:ext>
            </a:extLst>
          </a:blip>
          <a:srcRect l="11752" r="11752"/>
          <a:stretch>
            <a:fillRect/>
          </a:stretch>
        </p:blipFill>
        <p:spPr>
          <a:xfrm>
            <a:off x="856989" y="1463360"/>
            <a:ext cx="5239011" cy="4565650"/>
          </a:xfrm>
          <a:prstGeom prst="rect">
            <a:avLst/>
          </a:prstGeom>
        </p:spPr>
      </p:pic>
    </p:spTree>
    <p:extLst>
      <p:ext uri="{BB962C8B-B14F-4D97-AF65-F5344CB8AC3E}">
        <p14:creationId xmlns:p14="http://schemas.microsoft.com/office/powerpoint/2010/main" val="15687226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02C49-0AC9-4778-8866-3B87108C0AA0}"/>
              </a:ext>
            </a:extLst>
          </p:cNvPr>
          <p:cNvSpPr>
            <a:spLocks noGrp="1"/>
          </p:cNvSpPr>
          <p:nvPr>
            <p:ph type="title"/>
          </p:nvPr>
        </p:nvSpPr>
        <p:spPr/>
        <p:txBody>
          <a:bodyPr/>
          <a:lstStyle/>
          <a:p>
            <a:r>
              <a:rPr lang="en-GB"/>
              <a:t>Why we use referencing …</a:t>
            </a:r>
          </a:p>
        </p:txBody>
      </p:sp>
      <p:sp>
        <p:nvSpPr>
          <p:cNvPr id="8" name="TextBox 7">
            <a:extLst>
              <a:ext uri="{FF2B5EF4-FFF2-40B4-BE49-F238E27FC236}">
                <a16:creationId xmlns:a16="http://schemas.microsoft.com/office/drawing/2014/main" id="{531A87BD-F6C5-4F20-AB1A-90A73115FA4E}"/>
              </a:ext>
            </a:extLst>
          </p:cNvPr>
          <p:cNvSpPr txBox="1"/>
          <p:nvPr/>
        </p:nvSpPr>
        <p:spPr>
          <a:xfrm>
            <a:off x="698242" y="4380728"/>
            <a:ext cx="1543401" cy="1323439"/>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And lend credibility to our arguments</a:t>
            </a:r>
          </a:p>
        </p:txBody>
      </p:sp>
      <p:pic>
        <p:nvPicPr>
          <p:cNvPr id="10" name="Picture 9">
            <a:extLst>
              <a:ext uri="{FF2B5EF4-FFF2-40B4-BE49-F238E27FC236}">
                <a16:creationId xmlns:a16="http://schemas.microsoft.com/office/drawing/2014/main" id="{3C617435-4F38-42FE-922B-91CD491FAB3F}"/>
              </a:ext>
            </a:extLst>
          </p:cNvPr>
          <p:cNvPicPr>
            <a:picLocks noChangeAspect="1"/>
          </p:cNvPicPr>
          <p:nvPr/>
        </p:nvPicPr>
        <p:blipFill>
          <a:blip r:embed="rId3"/>
          <a:stretch>
            <a:fillRect/>
          </a:stretch>
        </p:blipFill>
        <p:spPr>
          <a:xfrm>
            <a:off x="388349" y="2002877"/>
            <a:ext cx="11105411" cy="2069429"/>
          </a:xfrm>
          <a:prstGeom prst="rect">
            <a:avLst/>
          </a:prstGeom>
        </p:spPr>
      </p:pic>
      <p:sp>
        <p:nvSpPr>
          <p:cNvPr id="11" name="TextBox 10">
            <a:extLst>
              <a:ext uri="{FF2B5EF4-FFF2-40B4-BE49-F238E27FC236}">
                <a16:creationId xmlns:a16="http://schemas.microsoft.com/office/drawing/2014/main" id="{0BD84858-598D-41A4-9DF2-9A21A9A63715}"/>
              </a:ext>
            </a:extLst>
          </p:cNvPr>
          <p:cNvSpPr txBox="1"/>
          <p:nvPr/>
        </p:nvSpPr>
        <p:spPr>
          <a:xfrm>
            <a:off x="5467362" y="4387806"/>
            <a:ext cx="1679313" cy="1323439"/>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Which ideas belong to others by attribution</a:t>
            </a:r>
          </a:p>
        </p:txBody>
      </p:sp>
      <p:sp>
        <p:nvSpPr>
          <p:cNvPr id="12" name="TextBox 11">
            <a:extLst>
              <a:ext uri="{FF2B5EF4-FFF2-40B4-BE49-F238E27FC236}">
                <a16:creationId xmlns:a16="http://schemas.microsoft.com/office/drawing/2014/main" id="{8E99CC24-5485-4590-8FB6-839F682D3F8D}"/>
              </a:ext>
            </a:extLst>
          </p:cNvPr>
          <p:cNvSpPr txBox="1"/>
          <p:nvPr/>
        </p:nvSpPr>
        <p:spPr>
          <a:xfrm>
            <a:off x="2816186" y="4387806"/>
            <a:ext cx="1784820" cy="1015663"/>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The intellectual work of others</a:t>
            </a:r>
          </a:p>
        </p:txBody>
      </p:sp>
      <p:sp>
        <p:nvSpPr>
          <p:cNvPr id="13" name="TextBox 12">
            <a:extLst>
              <a:ext uri="{FF2B5EF4-FFF2-40B4-BE49-F238E27FC236}">
                <a16:creationId xmlns:a16="http://schemas.microsoft.com/office/drawing/2014/main" id="{30271DAB-B189-4D37-B901-FBB720DE3213}"/>
              </a:ext>
            </a:extLst>
          </p:cNvPr>
          <p:cNvSpPr txBox="1"/>
          <p:nvPr/>
        </p:nvSpPr>
        <p:spPr>
          <a:xfrm>
            <a:off x="7826725" y="4380728"/>
            <a:ext cx="1482252" cy="400110"/>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Plagiarism</a:t>
            </a:r>
          </a:p>
        </p:txBody>
      </p:sp>
      <p:sp>
        <p:nvSpPr>
          <p:cNvPr id="14" name="TextBox 13">
            <a:extLst>
              <a:ext uri="{FF2B5EF4-FFF2-40B4-BE49-F238E27FC236}">
                <a16:creationId xmlns:a16="http://schemas.microsoft.com/office/drawing/2014/main" id="{7C49633E-4A6A-4256-93C8-9D6508EBC7E0}"/>
              </a:ext>
            </a:extLst>
          </p:cNvPr>
          <p:cNvSpPr txBox="1"/>
          <p:nvPr/>
        </p:nvSpPr>
        <p:spPr>
          <a:xfrm>
            <a:off x="10306406" y="4380728"/>
            <a:ext cx="1482252" cy="707886"/>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Breadth of reading</a:t>
            </a:r>
          </a:p>
        </p:txBody>
      </p:sp>
    </p:spTree>
    <p:extLst>
      <p:ext uri="{BB962C8B-B14F-4D97-AF65-F5344CB8AC3E}">
        <p14:creationId xmlns:p14="http://schemas.microsoft.com/office/powerpoint/2010/main" val="32323692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23B43E6-C17F-4066-9DBC-DFB43E93B94F}"/>
              </a:ext>
            </a:extLst>
          </p:cNvPr>
          <p:cNvSpPr>
            <a:spLocks noGrp="1"/>
          </p:cNvSpPr>
          <p:nvPr>
            <p:ph sz="half" idx="1"/>
          </p:nvPr>
        </p:nvSpPr>
        <p:spPr>
          <a:xfrm>
            <a:off x="173734" y="1327333"/>
            <a:ext cx="1408480" cy="613040"/>
          </a:xfrm>
        </p:spPr>
        <p:txBody>
          <a:bodyPr vert="horz" lIns="91440" tIns="45720" rIns="91440" bIns="45720" rtlCol="0" anchor="t">
            <a:normAutofit/>
          </a:bodyPr>
          <a:lstStyle/>
          <a:p>
            <a:pPr marL="0" indent="0">
              <a:buNone/>
            </a:pPr>
            <a:r>
              <a:rPr lang="en-GB" sz="2600" b="1">
                <a:solidFill>
                  <a:schemeClr val="accent1"/>
                </a:solidFill>
                <a:latin typeface="Calibri"/>
                <a:cs typeface="Calibri Light"/>
              </a:rPr>
              <a:t>Authors</a:t>
            </a:r>
            <a:endParaRPr lang="en-GB" sz="2600" b="1">
              <a:solidFill>
                <a:schemeClr val="accent1"/>
              </a:solidFill>
              <a:latin typeface="Calibri Light"/>
              <a:cs typeface="Calibri Light"/>
            </a:endParaRPr>
          </a:p>
        </p:txBody>
      </p:sp>
      <p:sp>
        <p:nvSpPr>
          <p:cNvPr id="3" name="Title 2">
            <a:extLst>
              <a:ext uri="{FF2B5EF4-FFF2-40B4-BE49-F238E27FC236}">
                <a16:creationId xmlns:a16="http://schemas.microsoft.com/office/drawing/2014/main" id="{A65D5D2F-6DFA-4DA8-A48E-371B1A1FB1FA}"/>
              </a:ext>
            </a:extLst>
          </p:cNvPr>
          <p:cNvSpPr>
            <a:spLocks noGrp="1"/>
          </p:cNvSpPr>
          <p:nvPr>
            <p:ph type="title"/>
          </p:nvPr>
        </p:nvSpPr>
        <p:spPr>
          <a:xfrm>
            <a:off x="292751" y="106545"/>
            <a:ext cx="9150299" cy="1003916"/>
          </a:xfrm>
        </p:spPr>
        <p:txBody>
          <a:bodyPr>
            <a:normAutofit/>
          </a:bodyPr>
          <a:lstStyle/>
          <a:p>
            <a:r>
              <a:rPr lang="en-GB">
                <a:latin typeface="Calibri Light" panose="020F0302020204030204" pitchFamily="34" charset="0"/>
                <a:cs typeface="Calibri Light" panose="020F0302020204030204" pitchFamily="34" charset="0"/>
              </a:rPr>
              <a:t>Why should you reference?</a:t>
            </a:r>
          </a:p>
        </p:txBody>
      </p:sp>
      <p:pic>
        <p:nvPicPr>
          <p:cNvPr id="5" name="Picture 5" descr="A group of people sitting at a table&#10;&#10;Description generated with very high confidence">
            <a:extLst>
              <a:ext uri="{FF2B5EF4-FFF2-40B4-BE49-F238E27FC236}">
                <a16:creationId xmlns:a16="http://schemas.microsoft.com/office/drawing/2014/main" id="{F5173735-468F-441D-AD0F-81C6639DE39F}"/>
              </a:ext>
            </a:extLst>
          </p:cNvPr>
          <p:cNvPicPr>
            <a:picLocks noGrp="1" noChangeAspect="1"/>
          </p:cNvPicPr>
          <p:nvPr>
            <p:ph type="pic" sz="quarter" idx="13"/>
          </p:nvPr>
        </p:nvPicPr>
        <p:blipFill rotWithShape="1">
          <a:blip r:embed="rId3"/>
          <a:srcRect l="11752" r="11752"/>
          <a:stretch/>
        </p:blipFill>
        <p:spPr>
          <a:xfrm>
            <a:off x="6479645" y="1765576"/>
            <a:ext cx="5410460" cy="4183529"/>
          </a:xfrm>
        </p:spPr>
      </p:pic>
      <p:sp>
        <p:nvSpPr>
          <p:cNvPr id="4" name="TextBox 3">
            <a:extLst>
              <a:ext uri="{FF2B5EF4-FFF2-40B4-BE49-F238E27FC236}">
                <a16:creationId xmlns:a16="http://schemas.microsoft.com/office/drawing/2014/main" id="{DE0EBF9A-9FCB-418D-9F1E-70A6CE4F8F1D}"/>
              </a:ext>
            </a:extLst>
          </p:cNvPr>
          <p:cNvSpPr txBox="1"/>
          <p:nvPr/>
        </p:nvSpPr>
        <p:spPr>
          <a:xfrm>
            <a:off x="124768" y="3483579"/>
            <a:ext cx="3772928"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b="1">
                <a:solidFill>
                  <a:schemeClr val="accent1"/>
                </a:solidFill>
                <a:latin typeface="Calibri"/>
                <a:cs typeface="Calibri"/>
              </a:rPr>
              <a:t>Academic community</a:t>
            </a:r>
            <a:endParaRPr lang="en-US" sz="2600" b="1">
              <a:solidFill>
                <a:schemeClr val="accent1"/>
              </a:solidFill>
              <a:cs typeface="Calibri Light"/>
            </a:endParaRPr>
          </a:p>
        </p:txBody>
      </p:sp>
      <p:sp>
        <p:nvSpPr>
          <p:cNvPr id="7" name="TextBox 6">
            <a:extLst>
              <a:ext uri="{FF2B5EF4-FFF2-40B4-BE49-F238E27FC236}">
                <a16:creationId xmlns:a16="http://schemas.microsoft.com/office/drawing/2014/main" id="{9D551D93-D708-4156-9165-42753D1F2EC5}"/>
              </a:ext>
            </a:extLst>
          </p:cNvPr>
          <p:cNvSpPr txBox="1"/>
          <p:nvPr/>
        </p:nvSpPr>
        <p:spPr>
          <a:xfrm>
            <a:off x="125476" y="1712919"/>
            <a:ext cx="6137766"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400">
                <a:latin typeface="Calibri"/>
                <a:ea typeface="+mn-lt"/>
                <a:cs typeface="+mn-lt"/>
              </a:rPr>
              <a:t>To see their work acknowledged.</a:t>
            </a:r>
            <a:endParaRPr lang="en-US" sz="2400">
              <a:latin typeface="Calibri"/>
              <a:ea typeface="+mn-lt"/>
              <a:cs typeface="Calibri"/>
            </a:endParaRPr>
          </a:p>
          <a:p>
            <a:pPr marL="457200" indent="-457200">
              <a:buFont typeface="Arial"/>
              <a:buChar char="•"/>
            </a:pPr>
            <a:r>
              <a:rPr lang="en-GB" sz="2400">
                <a:latin typeface="Calibri"/>
                <a:ea typeface="+mn-lt"/>
                <a:cs typeface="+mn-lt"/>
              </a:rPr>
              <a:t>To increase their academic reputation and possible funding for further research in the subject area. This could be you! </a:t>
            </a:r>
            <a:endParaRPr lang="en-US" sz="2400">
              <a:latin typeface="Calibri"/>
              <a:cs typeface="Calibri"/>
            </a:endParaRPr>
          </a:p>
        </p:txBody>
      </p:sp>
      <p:sp>
        <p:nvSpPr>
          <p:cNvPr id="8" name="TextBox 7">
            <a:extLst>
              <a:ext uri="{FF2B5EF4-FFF2-40B4-BE49-F238E27FC236}">
                <a16:creationId xmlns:a16="http://schemas.microsoft.com/office/drawing/2014/main" id="{B15726F3-B83A-4555-93A1-55F948257434}"/>
              </a:ext>
            </a:extLst>
          </p:cNvPr>
          <p:cNvSpPr txBox="1"/>
          <p:nvPr/>
        </p:nvSpPr>
        <p:spPr>
          <a:xfrm>
            <a:off x="107950" y="4121368"/>
            <a:ext cx="6758709" cy="21852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400">
                <a:latin typeface="Calibri"/>
                <a:ea typeface="+mn-lt"/>
                <a:cs typeface="+mn-lt"/>
              </a:rPr>
              <a:t>To standardise references, making it easier to find resources and conduct peer review.</a:t>
            </a:r>
            <a:endParaRPr lang="en-GB" sz="2400">
              <a:latin typeface="Calibri Light"/>
              <a:ea typeface="+mn-lt"/>
              <a:cs typeface="+mn-lt"/>
            </a:endParaRPr>
          </a:p>
          <a:p>
            <a:endParaRPr lang="en-GB" sz="2400">
              <a:latin typeface="Calibri"/>
              <a:ea typeface="+mn-lt"/>
              <a:cs typeface="+mn-lt"/>
            </a:endParaRPr>
          </a:p>
          <a:p>
            <a:endParaRPr lang="en-GB" sz="2400">
              <a:latin typeface="Calibri"/>
              <a:ea typeface="+mn-lt"/>
              <a:cs typeface="+mn-lt"/>
            </a:endParaRPr>
          </a:p>
          <a:p>
            <a:r>
              <a:rPr lang="en-GB" sz="2000">
                <a:latin typeface="Calibri"/>
                <a:ea typeface="+mn-lt"/>
                <a:cs typeface="+mn-lt"/>
              </a:rPr>
              <a:t>Correct referencing is an accepted characteristic of the academic community worldwide, the basis of trusted research.</a:t>
            </a:r>
            <a:endParaRPr lang="en-GB" sz="2000">
              <a:ea typeface="Calibri Light"/>
              <a:cs typeface="Calibri Light"/>
            </a:endParaRPr>
          </a:p>
        </p:txBody>
      </p:sp>
    </p:spTree>
    <p:extLst>
      <p:ext uri="{BB962C8B-B14F-4D97-AF65-F5344CB8AC3E}">
        <p14:creationId xmlns:p14="http://schemas.microsoft.com/office/powerpoint/2010/main" val="22863483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When do you need to reference?</a:t>
            </a:r>
          </a:p>
        </p:txBody>
      </p:sp>
      <p:sp>
        <p:nvSpPr>
          <p:cNvPr id="3" name="Content Placeholder 2"/>
          <p:cNvSpPr>
            <a:spLocks noGrp="1"/>
          </p:cNvSpPr>
          <p:nvPr>
            <p:ph sz="quarter" idx="10"/>
          </p:nvPr>
        </p:nvSpPr>
        <p:spPr/>
        <p:txBody>
          <a:bodyPr>
            <a:normAutofit lnSpcReduction="10000"/>
          </a:bodyPr>
          <a:lstStyle/>
          <a:p>
            <a:pPr marL="0" indent="0">
              <a:buNone/>
            </a:pPr>
            <a:r>
              <a:rPr lang="en-GB" sz="2400"/>
              <a:t>Reference </a:t>
            </a:r>
            <a:r>
              <a:rPr lang="en-GB" sz="2400" b="1"/>
              <a:t>every time </a:t>
            </a:r>
            <a:r>
              <a:rPr lang="en-GB" sz="2400"/>
              <a:t> you quote, paraphrase or summarise somebody else’s ideas in your work</a:t>
            </a:r>
          </a:p>
          <a:p>
            <a:pPr marL="0" indent="0">
              <a:buNone/>
            </a:pPr>
            <a:endParaRPr lang="en-GB" sz="2400"/>
          </a:p>
          <a:p>
            <a:pPr marL="0" indent="0">
              <a:buNone/>
            </a:pPr>
            <a:r>
              <a:rPr lang="en-GB" sz="2400"/>
              <a:t>You should also give credit whenever you include images or data – for example photographs, illustrations, diagrams, graphs and tables</a:t>
            </a:r>
          </a:p>
          <a:p>
            <a:pPr marL="0" indent="0">
              <a:buNone/>
            </a:pPr>
            <a:endParaRPr lang="en-GB" sz="2400" b="1"/>
          </a:p>
          <a:p>
            <a:pPr marL="0" indent="0">
              <a:buNone/>
            </a:pPr>
            <a:r>
              <a:rPr lang="en-GB" sz="2400" b="1"/>
              <a:t>This is except for ‘Common Knowledge’ which includes:</a:t>
            </a:r>
            <a:endParaRPr lang="en-GB" sz="2400"/>
          </a:p>
          <a:p>
            <a:pPr marL="331788" lvl="1"/>
            <a:endParaRPr lang="en-GB"/>
          </a:p>
          <a:p>
            <a:pPr marL="103188" lvl="1" indent="0">
              <a:buNone/>
            </a:pPr>
            <a:r>
              <a:rPr lang="en-GB"/>
              <a:t>“Facts, dates, events and information widely known by the general public or someone studying or working in a particular subject field” </a:t>
            </a:r>
          </a:p>
          <a:p>
            <a:pPr marL="331788" lvl="1"/>
            <a:endParaRPr lang="en-GB"/>
          </a:p>
          <a:p>
            <a:pPr marL="103188" lvl="1" indent="0">
              <a:buNone/>
            </a:pPr>
            <a:r>
              <a:rPr lang="en-GB"/>
              <a:t>(Pears and Shields, 2016)</a:t>
            </a:r>
          </a:p>
        </p:txBody>
      </p:sp>
    </p:spTree>
    <p:extLst>
      <p:ext uri="{BB962C8B-B14F-4D97-AF65-F5344CB8AC3E}">
        <p14:creationId xmlns:p14="http://schemas.microsoft.com/office/powerpoint/2010/main" val="16020336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What can you reference?</a:t>
            </a:r>
          </a:p>
        </p:txBody>
      </p:sp>
      <p:sp>
        <p:nvSpPr>
          <p:cNvPr id="3" name="Content Placeholder 2"/>
          <p:cNvSpPr>
            <a:spLocks noGrp="1"/>
          </p:cNvSpPr>
          <p:nvPr>
            <p:ph sz="quarter" idx="10"/>
          </p:nvPr>
        </p:nvSpPr>
        <p:spPr>
          <a:xfrm>
            <a:off x="698242" y="1592263"/>
            <a:ext cx="10981924" cy="4574040"/>
          </a:xfrm>
        </p:spPr>
        <p:txBody>
          <a:bodyPr>
            <a:normAutofit lnSpcReduction="10000"/>
          </a:bodyPr>
          <a:lstStyle/>
          <a:p>
            <a:pPr marL="0" indent="0">
              <a:buNone/>
            </a:pPr>
            <a:r>
              <a:rPr lang="en-GB"/>
              <a:t>As well as books and journal articles you can reference anything that informs your work, these can include:</a:t>
            </a:r>
          </a:p>
          <a:p>
            <a:pPr marL="0" indent="0">
              <a:buNone/>
            </a:pPr>
            <a:endParaRPr lang="en-GB"/>
          </a:p>
          <a:p>
            <a:pPr marL="0" indent="0">
              <a:buNone/>
            </a:pPr>
            <a:r>
              <a:rPr lang="en-GB"/>
              <a:t>Images, exhibitions, photographs</a:t>
            </a:r>
          </a:p>
          <a:p>
            <a:pPr marL="0" indent="0">
              <a:buNone/>
            </a:pPr>
            <a:r>
              <a:rPr lang="en-GB"/>
              <a:t>Dance performances, theatre shows</a:t>
            </a:r>
          </a:p>
          <a:p>
            <a:pPr marL="0" indent="0">
              <a:buNone/>
            </a:pPr>
            <a:r>
              <a:rPr lang="en-GB"/>
              <a:t>Video games, computer programs, mobile apps</a:t>
            </a:r>
          </a:p>
          <a:p>
            <a:pPr marL="0" indent="0">
              <a:buNone/>
            </a:pPr>
            <a:r>
              <a:rPr lang="en-GB"/>
              <a:t>Lectures, personal communications, emails, conversations… etc.</a:t>
            </a:r>
          </a:p>
          <a:p>
            <a:pPr marL="0" indent="0">
              <a:buNone/>
            </a:pPr>
            <a:endParaRPr lang="en-GB"/>
          </a:p>
          <a:p>
            <a:pPr marL="0" indent="0">
              <a:buNone/>
            </a:pPr>
            <a:r>
              <a:rPr lang="en-GB"/>
              <a:t>Check ‘</a:t>
            </a:r>
            <a:r>
              <a:rPr lang="en-GB">
                <a:hlinkClick r:id="rId2"/>
              </a:rPr>
              <a:t>Cite them right</a:t>
            </a:r>
            <a:r>
              <a:rPr lang="en-GB"/>
              <a:t>’ or the </a:t>
            </a:r>
            <a:r>
              <a:rPr lang="en-GB">
                <a:hlinkClick r:id="rId3"/>
              </a:rPr>
              <a:t>UWTSD Referencing Guide </a:t>
            </a:r>
            <a:r>
              <a:rPr lang="en-GB"/>
              <a:t>for more guidance</a:t>
            </a:r>
          </a:p>
        </p:txBody>
      </p:sp>
    </p:spTree>
    <p:extLst>
      <p:ext uri="{BB962C8B-B14F-4D97-AF65-F5344CB8AC3E}">
        <p14:creationId xmlns:p14="http://schemas.microsoft.com/office/powerpoint/2010/main" val="13842286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332" y="529086"/>
            <a:ext cx="11691668" cy="727113"/>
          </a:xfrm>
        </p:spPr>
        <p:txBody>
          <a:bodyPr>
            <a:noAutofit/>
          </a:bodyPr>
          <a:lstStyle/>
          <a:p>
            <a:r>
              <a:rPr lang="en-GB" sz="5400"/>
              <a:t>To create a good academic assignment</a:t>
            </a:r>
          </a:p>
        </p:txBody>
      </p:sp>
      <p:sp>
        <p:nvSpPr>
          <p:cNvPr id="3" name="Text Placeholder 2"/>
          <p:cNvSpPr>
            <a:spLocks noGrp="1"/>
          </p:cNvSpPr>
          <p:nvPr>
            <p:ph type="body" sz="half" idx="2"/>
          </p:nvPr>
        </p:nvSpPr>
        <p:spPr>
          <a:xfrm>
            <a:off x="421358" y="1583704"/>
            <a:ext cx="5856893" cy="4675695"/>
          </a:xfrm>
        </p:spPr>
        <p:txBody>
          <a:bodyPr>
            <a:noAutofit/>
          </a:bodyPr>
          <a:lstStyle/>
          <a:p>
            <a:pPr marL="342900" indent="-342900">
              <a:buFont typeface="Arial" panose="020B0604020202020204" pitchFamily="34" charset="0"/>
              <a:buChar char="•"/>
            </a:pPr>
            <a:r>
              <a:rPr lang="en-US" sz="2000">
                <a:cs typeface="Calibri"/>
              </a:rPr>
              <a:t>Independent student research - lectures alone are not enough</a:t>
            </a:r>
          </a:p>
          <a:p>
            <a:pPr marL="342900" indent="-342900">
              <a:buFont typeface="Arial" panose="020B0604020202020204" pitchFamily="34" charset="0"/>
              <a:buChar char="•"/>
            </a:pPr>
            <a:endParaRPr lang="en-US" sz="2000">
              <a:cs typeface="Calibri"/>
            </a:endParaRPr>
          </a:p>
          <a:p>
            <a:pPr marL="342900" indent="-342900">
              <a:buFont typeface="Arial" panose="020B0604020202020204" pitchFamily="34" charset="0"/>
              <a:buChar char="•"/>
            </a:pPr>
            <a:r>
              <a:rPr lang="en-US" sz="2000">
                <a:cs typeface="Calibri"/>
              </a:rPr>
              <a:t>Engagement with academic sources - using peer-reviewed journal articles/books</a:t>
            </a:r>
          </a:p>
          <a:p>
            <a:pPr marL="342900" indent="-342900">
              <a:buFont typeface="Arial" panose="020B0604020202020204" pitchFamily="34" charset="0"/>
              <a:buChar char="•"/>
            </a:pPr>
            <a:endParaRPr lang="en-US" sz="2000">
              <a:cs typeface="Calibri"/>
            </a:endParaRPr>
          </a:p>
          <a:p>
            <a:pPr marL="342900" indent="-342900">
              <a:buFont typeface="Arial" panose="020B0604020202020204" pitchFamily="34" charset="0"/>
              <a:buChar char="•"/>
            </a:pPr>
            <a:r>
              <a:rPr lang="en-US" sz="2000">
                <a:cs typeface="Calibri"/>
              </a:rPr>
              <a:t>Reading a range of opinions on a subject - don't be reliant on any one source</a:t>
            </a:r>
          </a:p>
          <a:p>
            <a:pPr marL="342900" indent="-342900">
              <a:buFont typeface="Arial" panose="020B0604020202020204" pitchFamily="34" charset="0"/>
              <a:buChar char="•"/>
            </a:pPr>
            <a:endParaRPr lang="en-US" sz="2000">
              <a:cs typeface="Calibri"/>
            </a:endParaRPr>
          </a:p>
          <a:p>
            <a:pPr marL="342900" indent="-342900">
              <a:buFont typeface="Arial" panose="020B0604020202020204" pitchFamily="34" charset="0"/>
              <a:buChar char="•"/>
            </a:pPr>
            <a:r>
              <a:rPr lang="en-US" sz="2000">
                <a:cs typeface="Calibri"/>
              </a:rPr>
              <a:t>Supporting your own views by reference to academic material - do your research before you form your opinions</a:t>
            </a:r>
          </a:p>
          <a:p>
            <a:endParaRPr lang="en-US" sz="2000">
              <a:cs typeface="Calibri"/>
            </a:endParaRPr>
          </a:p>
        </p:txBody>
      </p:sp>
      <p:pic>
        <p:nvPicPr>
          <p:cNvPr id="11" name="Picture 6" descr="A picture containing indoor, sitting&#10;&#10;Description generated with high confidence">
            <a:extLst>
              <a:ext uri="{FF2B5EF4-FFF2-40B4-BE49-F238E27FC236}">
                <a16:creationId xmlns:a16="http://schemas.microsoft.com/office/drawing/2014/main" id="{38A545ED-6895-4A9D-8AF8-39E219CD40B2}"/>
              </a:ext>
            </a:extLst>
          </p:cNvPr>
          <p:cNvPicPr>
            <a:picLocks noChangeAspect="1"/>
          </p:cNvPicPr>
          <p:nvPr/>
        </p:nvPicPr>
        <p:blipFill>
          <a:blip r:embed="rId2"/>
          <a:stretch>
            <a:fillRect/>
          </a:stretch>
        </p:blipFill>
        <p:spPr>
          <a:xfrm>
            <a:off x="6498921" y="2440763"/>
            <a:ext cx="5544474" cy="2239528"/>
          </a:xfrm>
          <a:prstGeom prst="rect">
            <a:avLst/>
          </a:prstGeom>
        </p:spPr>
      </p:pic>
      <p:sp>
        <p:nvSpPr>
          <p:cNvPr id="12" name="TextBox 11"/>
          <p:cNvSpPr txBox="1"/>
          <p:nvPr/>
        </p:nvSpPr>
        <p:spPr>
          <a:xfrm>
            <a:off x="7568243" y="4966012"/>
            <a:ext cx="5586400" cy="276999"/>
          </a:xfrm>
          <a:prstGeom prst="rect">
            <a:avLst/>
          </a:prstGeom>
          <a:noFill/>
        </p:spPr>
        <p:txBody>
          <a:bodyPr wrap="square" rtlCol="0">
            <a:spAutoFit/>
          </a:bodyPr>
          <a:lstStyle/>
          <a:p>
            <a:r>
              <a:rPr lang="en-US" sz="1200">
                <a:cs typeface="Calibri"/>
              </a:rPr>
              <a:t>https://pixabay.com/en/books-study-literature-learn-stack-2158737</a:t>
            </a:r>
            <a:endParaRPr lang="en-GB" sz="1200"/>
          </a:p>
        </p:txBody>
      </p:sp>
    </p:spTree>
    <p:extLst>
      <p:ext uri="{BB962C8B-B14F-4D97-AF65-F5344CB8AC3E}">
        <p14:creationId xmlns:p14="http://schemas.microsoft.com/office/powerpoint/2010/main" val="1376417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03AB6-907A-41EE-BF8A-7CC6996EB829}"/>
              </a:ext>
            </a:extLst>
          </p:cNvPr>
          <p:cNvSpPr>
            <a:spLocks noGrp="1"/>
          </p:cNvSpPr>
          <p:nvPr>
            <p:ph type="title"/>
          </p:nvPr>
        </p:nvSpPr>
        <p:spPr/>
        <p:txBody>
          <a:bodyPr/>
          <a:lstStyle/>
          <a:p>
            <a:r>
              <a:rPr lang="en-GB"/>
              <a:t>Plagiarism</a:t>
            </a:r>
          </a:p>
        </p:txBody>
      </p:sp>
      <p:sp>
        <p:nvSpPr>
          <p:cNvPr id="3" name="Content Placeholder 2">
            <a:extLst>
              <a:ext uri="{FF2B5EF4-FFF2-40B4-BE49-F238E27FC236}">
                <a16:creationId xmlns:a16="http://schemas.microsoft.com/office/drawing/2014/main" id="{46DEBCC0-7FBC-4743-8A6E-2A77D1FBDDE7}"/>
              </a:ext>
            </a:extLst>
          </p:cNvPr>
          <p:cNvSpPr>
            <a:spLocks noGrp="1"/>
          </p:cNvSpPr>
          <p:nvPr>
            <p:ph sz="quarter" idx="10"/>
          </p:nvPr>
        </p:nvSpPr>
        <p:spPr/>
        <p:txBody>
          <a:bodyPr vert="horz" lIns="91440" tIns="45720" rIns="91440" bIns="45720" rtlCol="0" anchor="t">
            <a:normAutofit fontScale="92500" lnSpcReduction="10000"/>
          </a:bodyPr>
          <a:lstStyle/>
          <a:p>
            <a:pPr marL="571500" indent="-571500">
              <a:spcBef>
                <a:spcPct val="0"/>
              </a:spcBef>
              <a:spcAft>
                <a:spcPts val="600"/>
              </a:spcAft>
              <a:buFont typeface="Arial,Sans-Serif" panose="05000000000000000000" pitchFamily="2" charset="2"/>
              <a:buChar char="•"/>
            </a:pPr>
            <a:r>
              <a:rPr lang="en-US">
                <a:latin typeface="Arial"/>
                <a:cs typeface="Arial"/>
              </a:rPr>
              <a:t>Different types of plagiarism</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Can be deliberate or accidental </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Presenting someone else’s work as your own</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Forgetting to reference correctly, poor resource management.</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Self - plagiarism</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Essay Mills</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endParaRPr lang="en-GB">
              <a:cs typeface="Calibri Light"/>
            </a:endParaRPr>
          </a:p>
        </p:txBody>
      </p:sp>
    </p:spTree>
    <p:extLst>
      <p:ext uri="{BB962C8B-B14F-4D97-AF65-F5344CB8AC3E}">
        <p14:creationId xmlns:p14="http://schemas.microsoft.com/office/powerpoint/2010/main" val="3232461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Timeline&#10;&#10;Description automatically generated">
            <a:extLst>
              <a:ext uri="{FF2B5EF4-FFF2-40B4-BE49-F238E27FC236}">
                <a16:creationId xmlns:a16="http://schemas.microsoft.com/office/drawing/2014/main" id="{A3AAC7A7-0D21-4C18-9FA9-DD9E086305E6}"/>
              </a:ext>
            </a:extLst>
          </p:cNvPr>
          <p:cNvPicPr>
            <a:picLocks noGrp="1" noChangeAspect="1"/>
          </p:cNvPicPr>
          <p:nvPr>
            <p:ph idx="1"/>
          </p:nvPr>
        </p:nvPicPr>
        <p:blipFill rotWithShape="1">
          <a:blip r:embed="rId3"/>
          <a:srcRect t="2096" b="2985"/>
          <a:stretch/>
        </p:blipFill>
        <p:spPr>
          <a:xfrm>
            <a:off x="20" y="1282"/>
            <a:ext cx="12191980" cy="6856718"/>
          </a:xfrm>
          <a:prstGeom prst="rect">
            <a:avLst/>
          </a:prstGeom>
        </p:spPr>
      </p:pic>
    </p:spTree>
    <p:extLst>
      <p:ext uri="{BB962C8B-B14F-4D97-AF65-F5344CB8AC3E}">
        <p14:creationId xmlns:p14="http://schemas.microsoft.com/office/powerpoint/2010/main" val="6912919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5DFB1-8D4B-3759-8821-7BD137212BED}"/>
              </a:ext>
            </a:extLst>
          </p:cNvPr>
          <p:cNvSpPr>
            <a:spLocks noGrp="1"/>
          </p:cNvSpPr>
          <p:nvPr>
            <p:ph type="title"/>
          </p:nvPr>
        </p:nvSpPr>
        <p:spPr/>
        <p:txBody>
          <a:bodyPr/>
          <a:lstStyle/>
          <a:p>
            <a:r>
              <a:rPr lang="en-GB"/>
              <a:t>Plagiarism</a:t>
            </a:r>
          </a:p>
        </p:txBody>
      </p:sp>
      <p:pic>
        <p:nvPicPr>
          <p:cNvPr id="4" name="Online Media 3" title="Why you should avoid plagiarism">
            <a:hlinkClick r:id="" action="ppaction://media"/>
            <a:extLst>
              <a:ext uri="{FF2B5EF4-FFF2-40B4-BE49-F238E27FC236}">
                <a16:creationId xmlns:a16="http://schemas.microsoft.com/office/drawing/2014/main" id="{9FFD2B6E-5CEE-A9EC-91A3-98A1EE8429D7}"/>
              </a:ext>
            </a:extLst>
          </p:cNvPr>
          <p:cNvPicPr>
            <a:picLocks noGrp="1" noRot="1" noChangeAspect="1"/>
          </p:cNvPicPr>
          <p:nvPr>
            <p:ph sz="quarter" idx="10"/>
            <a:videoFile r:link="rId1"/>
          </p:nvPr>
        </p:nvPicPr>
        <p:blipFill>
          <a:blip r:embed="rId3"/>
          <a:stretch>
            <a:fillRect/>
          </a:stretch>
        </p:blipFill>
        <p:spPr>
          <a:xfrm>
            <a:off x="2049463" y="1592263"/>
            <a:ext cx="8094662" cy="4573587"/>
          </a:xfrm>
          <a:prstGeom prst="rect">
            <a:avLst/>
          </a:prstGeom>
        </p:spPr>
      </p:pic>
    </p:spTree>
    <p:extLst>
      <p:ext uri="{BB962C8B-B14F-4D97-AF65-F5344CB8AC3E}">
        <p14:creationId xmlns:p14="http://schemas.microsoft.com/office/powerpoint/2010/main" val="2872705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1F660B6-BAE5-438B-A562-E3641BCD652B}"/>
              </a:ext>
            </a:extLst>
          </p:cNvPr>
          <p:cNvSpPr>
            <a:spLocks noGrp="1"/>
          </p:cNvSpPr>
          <p:nvPr>
            <p:ph sz="half" idx="1"/>
          </p:nvPr>
        </p:nvSpPr>
        <p:spPr>
          <a:xfrm>
            <a:off x="590521" y="1510958"/>
            <a:ext cx="10460208" cy="904495"/>
          </a:xfrm>
        </p:spPr>
        <p:txBody>
          <a:bodyPr vert="horz" lIns="91440" tIns="45720" rIns="91440" bIns="45720" rtlCol="0" anchor="t">
            <a:normAutofit fontScale="92500"/>
          </a:bodyPr>
          <a:lstStyle/>
          <a:p>
            <a:pPr marL="0" indent="0">
              <a:lnSpc>
                <a:spcPct val="100000"/>
              </a:lnSpc>
              <a:spcBef>
                <a:spcPts val="0"/>
              </a:spcBef>
              <a:buNone/>
            </a:pPr>
            <a:r>
              <a:rPr lang="en-US" sz="2600" b="1">
                <a:latin typeface="Calibri"/>
                <a:ea typeface="+mn-lt"/>
                <a:cs typeface="Arial"/>
              </a:rPr>
              <a:t>Plagiarism is the presentation of some-one else's work or ideas as your own</a:t>
            </a:r>
          </a:p>
          <a:p>
            <a:pPr marL="0" indent="0">
              <a:lnSpc>
                <a:spcPct val="100000"/>
              </a:lnSpc>
              <a:spcBef>
                <a:spcPts val="0"/>
              </a:spcBef>
              <a:buNone/>
            </a:pPr>
            <a:r>
              <a:rPr lang="en-US" sz="2000">
                <a:latin typeface="Calibri"/>
                <a:cs typeface="Calibri Light"/>
              </a:rPr>
              <a:t>                                                                                               </a:t>
            </a:r>
            <a:r>
              <a:rPr lang="en-US" sz="2000">
                <a:latin typeface="Calibri"/>
                <a:cs typeface="Calibri"/>
                <a:hlinkClick r:id="rId3"/>
              </a:rPr>
              <a:t>UWTSD Academic Quality Handbook 2020-21</a:t>
            </a:r>
            <a:endParaRPr lang="en-US" sz="2000">
              <a:latin typeface="Calibri"/>
              <a:cs typeface="Calibri Light"/>
            </a:endParaRPr>
          </a:p>
          <a:p>
            <a:pPr marL="0" indent="0">
              <a:buNone/>
            </a:pPr>
            <a:endParaRPr lang="en-GB">
              <a:latin typeface="Calibri"/>
              <a:cs typeface="Calibri Light"/>
            </a:endParaRPr>
          </a:p>
        </p:txBody>
      </p:sp>
      <p:sp>
        <p:nvSpPr>
          <p:cNvPr id="3" name="Title 2">
            <a:extLst>
              <a:ext uri="{FF2B5EF4-FFF2-40B4-BE49-F238E27FC236}">
                <a16:creationId xmlns:a16="http://schemas.microsoft.com/office/drawing/2014/main" id="{BF6B9E3A-6783-4B71-A7E9-BE049E1AB7B0}"/>
              </a:ext>
            </a:extLst>
          </p:cNvPr>
          <p:cNvSpPr>
            <a:spLocks noGrp="1"/>
          </p:cNvSpPr>
          <p:nvPr>
            <p:ph type="title"/>
          </p:nvPr>
        </p:nvSpPr>
        <p:spPr>
          <a:xfrm>
            <a:off x="511834" y="46623"/>
            <a:ext cx="11467381" cy="1003916"/>
          </a:xfrm>
        </p:spPr>
        <p:txBody>
          <a:bodyPr>
            <a:normAutofit/>
          </a:bodyPr>
          <a:lstStyle/>
          <a:p>
            <a:r>
              <a:rPr lang="en-GB">
                <a:cs typeface="Calibri"/>
              </a:rPr>
              <a:t>What is plagiarism</a:t>
            </a:r>
          </a:p>
        </p:txBody>
      </p:sp>
      <p:pic>
        <p:nvPicPr>
          <p:cNvPr id="6" name="Picture 6" descr="A picture containing indoor, black, sitting, white&#10;&#10;Description generated with very high confidence">
            <a:extLst>
              <a:ext uri="{FF2B5EF4-FFF2-40B4-BE49-F238E27FC236}">
                <a16:creationId xmlns:a16="http://schemas.microsoft.com/office/drawing/2014/main" id="{5BE1E84D-9FA5-44B8-B818-DD1B06CD50AC}"/>
              </a:ext>
            </a:extLst>
          </p:cNvPr>
          <p:cNvPicPr>
            <a:picLocks noGrp="1" noChangeAspect="1"/>
          </p:cNvPicPr>
          <p:nvPr>
            <p:ph type="pic" sz="quarter" idx="13"/>
          </p:nvPr>
        </p:nvPicPr>
        <p:blipFill rotWithShape="1">
          <a:blip r:embed="rId4"/>
          <a:srcRect l="2987" r="2987"/>
          <a:stretch/>
        </p:blipFill>
        <p:spPr>
          <a:xfrm>
            <a:off x="6199853" y="2412532"/>
            <a:ext cx="5092886" cy="3613695"/>
          </a:xfrm>
        </p:spPr>
      </p:pic>
      <p:sp>
        <p:nvSpPr>
          <p:cNvPr id="4" name="TextBox 3">
            <a:extLst>
              <a:ext uri="{FF2B5EF4-FFF2-40B4-BE49-F238E27FC236}">
                <a16:creationId xmlns:a16="http://schemas.microsoft.com/office/drawing/2014/main" id="{3DAAC283-5F1F-40B9-BF65-A8C1559256F5}"/>
              </a:ext>
            </a:extLst>
          </p:cNvPr>
          <p:cNvSpPr txBox="1"/>
          <p:nvPr/>
        </p:nvSpPr>
        <p:spPr>
          <a:xfrm>
            <a:off x="594832" y="4219379"/>
            <a:ext cx="5352783"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Calibri Light" panose="020F0302020204030204" pitchFamily="34" charset="0"/>
                <a:cs typeface="Calibri Light" panose="020F0302020204030204" pitchFamily="34" charset="0"/>
              </a:rPr>
              <a:t>The correct referencing of sources is a key aspect of academic practice and is one of the most important skills you will learn in your academic career</a:t>
            </a:r>
            <a:endParaRPr lang="en-US" sz="2400" i="1">
              <a:latin typeface="Calibri Light" panose="020F0302020204030204" pitchFamily="34" charset="0"/>
              <a:ea typeface="+mn-lt"/>
              <a:cs typeface="Calibri Light" panose="020F0302020204030204" pitchFamily="34" charset="0"/>
            </a:endParaRPr>
          </a:p>
        </p:txBody>
      </p:sp>
      <p:sp>
        <p:nvSpPr>
          <p:cNvPr id="7" name="TextBox 6">
            <a:extLst>
              <a:ext uri="{FF2B5EF4-FFF2-40B4-BE49-F238E27FC236}">
                <a16:creationId xmlns:a16="http://schemas.microsoft.com/office/drawing/2014/main" id="{75461866-BB47-4F9B-B760-B2A4D7081A88}"/>
              </a:ext>
            </a:extLst>
          </p:cNvPr>
          <p:cNvSpPr txBox="1"/>
          <p:nvPr/>
        </p:nvSpPr>
        <p:spPr>
          <a:xfrm>
            <a:off x="594834" y="2412928"/>
            <a:ext cx="5352781"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US" sz="2400">
                <a:latin typeface="Calibri Light" panose="020F0302020204030204" pitchFamily="34" charset="0"/>
                <a:cs typeface="Calibri Light" panose="020F0302020204030204" pitchFamily="34" charset="0"/>
              </a:rPr>
              <a:t>It can be deliberate or accidental. The consequences are the same</a:t>
            </a:r>
          </a:p>
          <a:p>
            <a:endParaRPr lang="en-US" sz="2400" b="1">
              <a:latin typeface="Calibri Light" panose="020F0302020204030204" pitchFamily="34" charset="0"/>
              <a:cs typeface="Calibri Light" panose="020F0302020204030204" pitchFamily="34" charset="0"/>
            </a:endParaRPr>
          </a:p>
          <a:p>
            <a:pPr marL="457200" indent="-457200">
              <a:buFont typeface="Arial"/>
              <a:buChar char="•"/>
            </a:pPr>
            <a:r>
              <a:rPr lang="en-US" sz="2400">
                <a:latin typeface="Calibri Light" panose="020F0302020204030204" pitchFamily="34" charset="0"/>
                <a:cs typeface="Calibri Light" panose="020F0302020204030204" pitchFamily="34" charset="0"/>
              </a:rPr>
              <a:t>If in doubt, provide references</a:t>
            </a:r>
          </a:p>
        </p:txBody>
      </p:sp>
    </p:spTree>
    <p:extLst>
      <p:ext uri="{BB962C8B-B14F-4D97-AF65-F5344CB8AC3E}">
        <p14:creationId xmlns:p14="http://schemas.microsoft.com/office/powerpoint/2010/main" val="24519903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How to avoid plagiarism?</a:t>
            </a:r>
          </a:p>
        </p:txBody>
      </p:sp>
      <p:sp>
        <p:nvSpPr>
          <p:cNvPr id="3" name="Content Placeholder 2"/>
          <p:cNvSpPr>
            <a:spLocks noGrp="1"/>
          </p:cNvSpPr>
          <p:nvPr>
            <p:ph sz="quarter" idx="10"/>
          </p:nvPr>
        </p:nvSpPr>
        <p:spPr>
          <a:xfrm>
            <a:off x="698241" y="1592264"/>
            <a:ext cx="11141789" cy="1023304"/>
          </a:xfrm>
        </p:spPr>
        <p:txBody>
          <a:bodyPr>
            <a:normAutofit/>
          </a:bodyPr>
          <a:lstStyle/>
          <a:p>
            <a:pPr marL="0" indent="0">
              <a:buNone/>
            </a:pPr>
            <a:r>
              <a:rPr lang="en-US" sz="1900"/>
              <a:t>Stated in the University Regulations Undergraduate Student Guide;  "Plagiarism is passing off, or attempting to pass off, another’s work as your own. It includes copying the words, ideas, images or research results of another without acknowledgement, whether those words etc. are published or unpublished."</a:t>
            </a:r>
          </a:p>
          <a:p>
            <a:endParaRPr lang="en-GB" b="1"/>
          </a:p>
        </p:txBody>
      </p:sp>
      <p:sp>
        <p:nvSpPr>
          <p:cNvPr id="4" name="TextBox 3">
            <a:extLst>
              <a:ext uri="{FF2B5EF4-FFF2-40B4-BE49-F238E27FC236}">
                <a16:creationId xmlns:a16="http://schemas.microsoft.com/office/drawing/2014/main" id="{1D0BB72F-2692-4275-9067-9929B0F057EE}"/>
              </a:ext>
            </a:extLst>
          </p:cNvPr>
          <p:cNvSpPr txBox="1"/>
          <p:nvPr/>
        </p:nvSpPr>
        <p:spPr>
          <a:xfrm>
            <a:off x="512891" y="2563970"/>
            <a:ext cx="4025881" cy="286232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US"/>
              <a:t>You can be penalised if you allow your work to be plagiarised by someone else.</a:t>
            </a:r>
          </a:p>
          <a:p>
            <a:pPr marL="285750" indent="-285750">
              <a:buFont typeface="Arial" panose="020B0604020202020204" pitchFamily="34" charset="0"/>
              <a:buChar char="•"/>
            </a:pPr>
            <a:endParaRPr lang="en-US">
              <a:cs typeface="Calibri"/>
            </a:endParaRPr>
          </a:p>
          <a:p>
            <a:pPr marL="285750" indent="-285750">
              <a:buFont typeface="Arial" panose="020B0604020202020204" pitchFamily="34" charset="0"/>
              <a:buChar char="•"/>
            </a:pPr>
            <a:r>
              <a:rPr lang="en-US"/>
              <a:t>You can also self-</a:t>
            </a:r>
            <a:r>
              <a:rPr lang="en-US" err="1"/>
              <a:t>plagiarise</a:t>
            </a:r>
            <a:r>
              <a:rPr lang="en-US"/>
              <a:t>, this means submitting work that has already been marked for a previous assignment.</a:t>
            </a:r>
          </a:p>
          <a:p>
            <a:pPr marL="285750" indent="-285750">
              <a:buFont typeface="Arial" panose="020B0604020202020204" pitchFamily="34" charset="0"/>
              <a:buChar char="•"/>
            </a:pPr>
            <a:endParaRPr lang="en-US">
              <a:cs typeface="Calibri"/>
            </a:endParaRPr>
          </a:p>
          <a:p>
            <a:pPr marL="285750" indent="-285750">
              <a:buFont typeface="Arial" panose="020B0604020202020204" pitchFamily="34" charset="0"/>
              <a:buChar char="•"/>
            </a:pPr>
            <a:r>
              <a:rPr lang="en-US">
                <a:cs typeface="Calibri"/>
              </a:rPr>
              <a:t>You can also accidentally plagiarise if you don’t reference properly.</a:t>
            </a:r>
          </a:p>
        </p:txBody>
      </p:sp>
      <p:pic>
        <p:nvPicPr>
          <p:cNvPr id="5" name="Picture 7" descr="A close up of a logo&#10;&#10;Description generated with very high confidence">
            <a:extLst>
              <a:ext uri="{FF2B5EF4-FFF2-40B4-BE49-F238E27FC236}">
                <a16:creationId xmlns:a16="http://schemas.microsoft.com/office/drawing/2014/main" id="{1A383D35-96CF-4FB4-9264-4E82F1569C83}"/>
              </a:ext>
            </a:extLst>
          </p:cNvPr>
          <p:cNvPicPr>
            <a:picLocks noChangeAspect="1"/>
          </p:cNvPicPr>
          <p:nvPr/>
        </p:nvPicPr>
        <p:blipFill>
          <a:blip r:embed="rId2"/>
          <a:stretch>
            <a:fillRect/>
          </a:stretch>
        </p:blipFill>
        <p:spPr>
          <a:xfrm>
            <a:off x="4724123" y="2926437"/>
            <a:ext cx="7115908" cy="2213698"/>
          </a:xfrm>
          <a:prstGeom prst="rect">
            <a:avLst/>
          </a:prstGeom>
        </p:spPr>
      </p:pic>
      <p:sp>
        <p:nvSpPr>
          <p:cNvPr id="6" name="Rectangle 5"/>
          <p:cNvSpPr/>
          <p:nvPr/>
        </p:nvSpPr>
        <p:spPr>
          <a:xfrm>
            <a:off x="4724123" y="5093801"/>
            <a:ext cx="7115908" cy="307777"/>
          </a:xfrm>
          <a:prstGeom prst="rect">
            <a:avLst/>
          </a:prstGeom>
        </p:spPr>
        <p:txBody>
          <a:bodyPr wrap="square">
            <a:spAutoFit/>
          </a:bodyPr>
          <a:lstStyle/>
          <a:p>
            <a:r>
              <a:rPr lang="en-US" sz="1400"/>
              <a:t>http://ninapaley.com/mimiandeunice/wp-content/uploads/2010/07/ME_109_Thief.png</a:t>
            </a:r>
            <a:endParaRPr lang="en-US" sz="1400">
              <a:cs typeface="Calibri"/>
            </a:endParaRPr>
          </a:p>
        </p:txBody>
      </p:sp>
      <p:sp>
        <p:nvSpPr>
          <p:cNvPr id="7" name="Rectangle 6"/>
          <p:cNvSpPr/>
          <p:nvPr/>
        </p:nvSpPr>
        <p:spPr>
          <a:xfrm>
            <a:off x="698241" y="5537503"/>
            <a:ext cx="10111946" cy="646331"/>
          </a:xfrm>
          <a:prstGeom prst="rect">
            <a:avLst/>
          </a:prstGeom>
        </p:spPr>
        <p:txBody>
          <a:bodyPr wrap="square">
            <a:spAutoFit/>
          </a:bodyPr>
          <a:lstStyle/>
          <a:p>
            <a:r>
              <a:rPr lang="en-US"/>
              <a:t>To avoid plagiarism make sure you reference all your sources; use quotation marks if you are quoting; if you are paraphrasing or summarising, use your own words, but still reference the source. </a:t>
            </a:r>
            <a:endParaRPr lang="en-GB"/>
          </a:p>
        </p:txBody>
      </p:sp>
    </p:spTree>
    <p:extLst>
      <p:ext uri="{BB962C8B-B14F-4D97-AF65-F5344CB8AC3E}">
        <p14:creationId xmlns:p14="http://schemas.microsoft.com/office/powerpoint/2010/main" val="12541010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C609E-2DFB-400D-9C18-B78A5A7821FB}"/>
              </a:ext>
            </a:extLst>
          </p:cNvPr>
          <p:cNvSpPr>
            <a:spLocks noGrp="1"/>
          </p:cNvSpPr>
          <p:nvPr>
            <p:ph type="title"/>
          </p:nvPr>
        </p:nvSpPr>
        <p:spPr/>
        <p:txBody>
          <a:bodyPr/>
          <a:lstStyle/>
          <a:p>
            <a:r>
              <a:rPr lang="en-GB" b="1">
                <a:cs typeface="Calibri Light"/>
              </a:rPr>
              <a:t>Research Process</a:t>
            </a:r>
          </a:p>
        </p:txBody>
      </p:sp>
      <p:pic>
        <p:nvPicPr>
          <p:cNvPr id="6" name="Graphic 6" descr="Head with gears with solid fill">
            <a:extLst>
              <a:ext uri="{FF2B5EF4-FFF2-40B4-BE49-F238E27FC236}">
                <a16:creationId xmlns:a16="http://schemas.microsoft.com/office/drawing/2014/main" id="{4B2D26CF-9F24-47D4-8F01-57BA1404BD5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797801" y="3564948"/>
            <a:ext cx="1526309" cy="1532082"/>
          </a:xfrm>
          <a:prstGeom prst="rect">
            <a:avLst/>
          </a:prstGeom>
        </p:spPr>
      </p:pic>
      <p:pic>
        <p:nvPicPr>
          <p:cNvPr id="8" name="Graphic 8" descr="Thought bubble outline">
            <a:extLst>
              <a:ext uri="{FF2B5EF4-FFF2-40B4-BE49-F238E27FC236}">
                <a16:creationId xmlns:a16="http://schemas.microsoft.com/office/drawing/2014/main" id="{E2A95DD0-6516-45D3-87AC-57042D5433D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flipH="1">
            <a:off x="2867890" y="889643"/>
            <a:ext cx="5921049" cy="3992755"/>
          </a:xfrm>
          <a:prstGeom prst="rect">
            <a:avLst/>
          </a:prstGeom>
        </p:spPr>
      </p:pic>
      <p:pic>
        <p:nvPicPr>
          <p:cNvPr id="9" name="Graphic 9" descr="Lecturer with solid fill">
            <a:extLst>
              <a:ext uri="{FF2B5EF4-FFF2-40B4-BE49-F238E27FC236}">
                <a16:creationId xmlns:a16="http://schemas.microsoft.com/office/drawing/2014/main" id="{486BE341-32D6-48D9-AE2B-4F6CF817C09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01757" y="3514436"/>
            <a:ext cx="1630218" cy="1630218"/>
          </a:xfrm>
          <a:prstGeom prst="rect">
            <a:avLst/>
          </a:prstGeom>
        </p:spPr>
      </p:pic>
      <p:pic>
        <p:nvPicPr>
          <p:cNvPr id="10" name="Graphic 10" descr="Internet with solid fill">
            <a:extLst>
              <a:ext uri="{FF2B5EF4-FFF2-40B4-BE49-F238E27FC236}">
                <a16:creationId xmlns:a16="http://schemas.microsoft.com/office/drawing/2014/main" id="{78533B40-97ED-4C03-90CC-94E1434A6BA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131868" y="3515880"/>
            <a:ext cx="1480127" cy="1480127"/>
          </a:xfrm>
          <a:prstGeom prst="rect">
            <a:avLst/>
          </a:prstGeom>
        </p:spPr>
      </p:pic>
      <p:pic>
        <p:nvPicPr>
          <p:cNvPr id="11" name="Graphic 11" descr="Books with solid fill">
            <a:extLst>
              <a:ext uri="{FF2B5EF4-FFF2-40B4-BE49-F238E27FC236}">
                <a16:creationId xmlns:a16="http://schemas.microsoft.com/office/drawing/2014/main" id="{3F48DC4B-0E97-4C52-93DD-62A0B956206C}"/>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4848958" y="3600224"/>
            <a:ext cx="1526309" cy="1537854"/>
          </a:xfrm>
          <a:prstGeom prst="rect">
            <a:avLst/>
          </a:prstGeom>
        </p:spPr>
      </p:pic>
      <p:pic>
        <p:nvPicPr>
          <p:cNvPr id="12" name="Graphic 12" descr="Graduation cap with solid fill">
            <a:extLst>
              <a:ext uri="{FF2B5EF4-FFF2-40B4-BE49-F238E27FC236}">
                <a16:creationId xmlns:a16="http://schemas.microsoft.com/office/drawing/2014/main" id="{DBA19759-0025-4136-B3FA-94DD9956338D}"/>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0226964" y="3352937"/>
            <a:ext cx="1965036" cy="1965036"/>
          </a:xfrm>
          <a:prstGeom prst="rect">
            <a:avLst/>
          </a:prstGeom>
        </p:spPr>
      </p:pic>
      <p:sp>
        <p:nvSpPr>
          <p:cNvPr id="16" name="Plus Sign 15">
            <a:extLst>
              <a:ext uri="{FF2B5EF4-FFF2-40B4-BE49-F238E27FC236}">
                <a16:creationId xmlns:a16="http://schemas.microsoft.com/office/drawing/2014/main" id="{4DCE82C7-97E2-445A-9A23-0B8C184BAF38}"/>
              </a:ext>
            </a:extLst>
          </p:cNvPr>
          <p:cNvSpPr/>
          <p:nvPr/>
        </p:nvSpPr>
        <p:spPr>
          <a:xfrm>
            <a:off x="3795856" y="4025322"/>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Plus Sign 16">
            <a:extLst>
              <a:ext uri="{FF2B5EF4-FFF2-40B4-BE49-F238E27FC236}">
                <a16:creationId xmlns:a16="http://schemas.microsoft.com/office/drawing/2014/main" id="{356277BC-F040-49C3-B1B9-882F4F31BDB3}"/>
              </a:ext>
            </a:extLst>
          </p:cNvPr>
          <p:cNvSpPr/>
          <p:nvPr/>
        </p:nvSpPr>
        <p:spPr>
          <a:xfrm>
            <a:off x="1278947" y="4080884"/>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Equals 17">
            <a:extLst>
              <a:ext uri="{FF2B5EF4-FFF2-40B4-BE49-F238E27FC236}">
                <a16:creationId xmlns:a16="http://schemas.microsoft.com/office/drawing/2014/main" id="{BDA4E49A-645C-413D-B3D6-C1495C39C2A4}"/>
              </a:ext>
            </a:extLst>
          </p:cNvPr>
          <p:cNvSpPr/>
          <p:nvPr/>
        </p:nvSpPr>
        <p:spPr>
          <a:xfrm>
            <a:off x="9256933" y="4183898"/>
            <a:ext cx="669636" cy="698500"/>
          </a:xfrm>
          <a:prstGeom prst="mathEqual">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9" name="Arrow: Right 18">
            <a:extLst>
              <a:ext uri="{FF2B5EF4-FFF2-40B4-BE49-F238E27FC236}">
                <a16:creationId xmlns:a16="http://schemas.microsoft.com/office/drawing/2014/main" id="{876F720D-E557-4E83-B10D-205C3E55ECFF}"/>
              </a:ext>
            </a:extLst>
          </p:cNvPr>
          <p:cNvSpPr/>
          <p:nvPr/>
        </p:nvSpPr>
        <p:spPr>
          <a:xfrm>
            <a:off x="6718046" y="4023728"/>
            <a:ext cx="767772" cy="623454"/>
          </a:xfrm>
          <a:prstGeom prs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F754C7BD-7E6E-44BA-8B0C-4FA2ACA66C8C}"/>
              </a:ext>
            </a:extLst>
          </p:cNvPr>
          <p:cNvSpPr txBox="1"/>
          <p:nvPr/>
        </p:nvSpPr>
        <p:spPr>
          <a:xfrm>
            <a:off x="252846" y="5502562"/>
            <a:ext cx="672637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Exploring ideas, information and research from different sources</a:t>
            </a:r>
            <a:endParaRPr lang="en-US" sz="2000">
              <a:cs typeface="Calibri"/>
            </a:endParaRPr>
          </a:p>
        </p:txBody>
      </p:sp>
      <p:sp>
        <p:nvSpPr>
          <p:cNvPr id="14" name="TextBox 13">
            <a:extLst>
              <a:ext uri="{FF2B5EF4-FFF2-40B4-BE49-F238E27FC236}">
                <a16:creationId xmlns:a16="http://schemas.microsoft.com/office/drawing/2014/main" id="{2B557807-FD78-4269-9080-AF4548B268D6}"/>
              </a:ext>
            </a:extLst>
          </p:cNvPr>
          <p:cNvSpPr txBox="1"/>
          <p:nvPr/>
        </p:nvSpPr>
        <p:spPr>
          <a:xfrm>
            <a:off x="4461232" y="1758011"/>
            <a:ext cx="344874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Making notes as you read, linking perspectives, critically analysing viewpoints and writing in your own words.</a:t>
            </a:r>
          </a:p>
          <a:p>
            <a:endParaRPr lang="en-GB">
              <a:ea typeface="+mn-lt"/>
              <a:cs typeface="+mn-lt"/>
            </a:endParaRPr>
          </a:p>
          <a:p>
            <a:endParaRPr lang="en-GB">
              <a:cs typeface="Calibri Light"/>
            </a:endParaRPr>
          </a:p>
        </p:txBody>
      </p:sp>
      <p:sp>
        <p:nvSpPr>
          <p:cNvPr id="4" name="TextBox 3">
            <a:extLst>
              <a:ext uri="{FF2B5EF4-FFF2-40B4-BE49-F238E27FC236}">
                <a16:creationId xmlns:a16="http://schemas.microsoft.com/office/drawing/2014/main" id="{5BE0D3B0-4959-40C8-8717-15CE6A44019A}"/>
              </a:ext>
            </a:extLst>
          </p:cNvPr>
          <p:cNvSpPr txBox="1"/>
          <p:nvPr/>
        </p:nvSpPr>
        <p:spPr>
          <a:xfrm>
            <a:off x="8099576" y="5095371"/>
            <a:ext cx="3964186" cy="12062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Recording as you read, produces original written work with ideas built on correctly referenced sources.</a:t>
            </a:r>
          </a:p>
          <a:p>
            <a:endParaRPr lang="en-GB">
              <a:cs typeface="Calibri Light"/>
            </a:endParaRPr>
          </a:p>
        </p:txBody>
      </p:sp>
    </p:spTree>
    <p:extLst>
      <p:ext uri="{BB962C8B-B14F-4D97-AF65-F5344CB8AC3E}">
        <p14:creationId xmlns:p14="http://schemas.microsoft.com/office/powerpoint/2010/main" val="19155120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Icon&#10;&#10;Description automatically generated">
            <a:extLst>
              <a:ext uri="{FF2B5EF4-FFF2-40B4-BE49-F238E27FC236}">
                <a16:creationId xmlns:a16="http://schemas.microsoft.com/office/drawing/2014/main" id="{6D5C8778-7681-4831-B996-194A0C380B8D}"/>
              </a:ext>
            </a:extLst>
          </p:cNvPr>
          <p:cNvPicPr>
            <a:picLocks noChangeAspect="1"/>
          </p:cNvPicPr>
          <p:nvPr/>
        </p:nvPicPr>
        <p:blipFill>
          <a:blip r:embed="rId3"/>
          <a:stretch>
            <a:fillRect/>
          </a:stretch>
        </p:blipFill>
        <p:spPr>
          <a:xfrm>
            <a:off x="7010401" y="1958754"/>
            <a:ext cx="5180012" cy="4353366"/>
          </a:xfrm>
          <a:prstGeom prst="rect">
            <a:avLst/>
          </a:prstGeom>
        </p:spPr>
      </p:pic>
      <p:sp>
        <p:nvSpPr>
          <p:cNvPr id="2" name="Title 1">
            <a:extLst>
              <a:ext uri="{FF2B5EF4-FFF2-40B4-BE49-F238E27FC236}">
                <a16:creationId xmlns:a16="http://schemas.microsoft.com/office/drawing/2014/main" id="{E3BDC06B-488C-4A37-9A04-8BFC3296A486}"/>
              </a:ext>
            </a:extLst>
          </p:cNvPr>
          <p:cNvSpPr>
            <a:spLocks noGrp="1"/>
          </p:cNvSpPr>
          <p:nvPr>
            <p:ph type="title"/>
          </p:nvPr>
        </p:nvSpPr>
        <p:spPr/>
        <p:txBody>
          <a:bodyPr vert="horz" lIns="91440" tIns="45720" rIns="91440" bIns="45720" rtlCol="0" anchor="b">
            <a:normAutofit/>
          </a:bodyPr>
          <a:lstStyle/>
          <a:p>
            <a:r>
              <a:rPr lang="en-US" sz="6000" b="1"/>
              <a:t>Citations</a:t>
            </a:r>
            <a:endParaRPr lang="en-US" sz="6000" b="1" kern="1200">
              <a:latin typeface="+mj-lt"/>
            </a:endParaRPr>
          </a:p>
        </p:txBody>
      </p:sp>
      <p:sp>
        <p:nvSpPr>
          <p:cNvPr id="3" name="Content Placeholder 2">
            <a:extLst>
              <a:ext uri="{FF2B5EF4-FFF2-40B4-BE49-F238E27FC236}">
                <a16:creationId xmlns:a16="http://schemas.microsoft.com/office/drawing/2014/main" id="{3839B2E8-48EB-4ADD-9CB8-7D50384A6C70}"/>
              </a:ext>
            </a:extLst>
          </p:cNvPr>
          <p:cNvSpPr>
            <a:spLocks noGrp="1"/>
          </p:cNvSpPr>
          <p:nvPr>
            <p:ph sz="quarter" idx="10"/>
          </p:nvPr>
        </p:nvSpPr>
        <p:spPr/>
        <p:txBody>
          <a:bodyPr vert="horz" lIns="91440" tIns="45720" rIns="91440" bIns="45720" rtlCol="0" anchor="t">
            <a:normAutofit/>
          </a:bodyPr>
          <a:lstStyle/>
          <a:p>
            <a:pPr marL="0" indent="0">
              <a:buNone/>
            </a:pPr>
            <a:r>
              <a:rPr lang="en-US" sz="3000" kern="1200">
                <a:latin typeface="Arial"/>
                <a:cs typeface="Arial"/>
              </a:rPr>
              <a:t>Every idea you </a:t>
            </a:r>
            <a:r>
              <a:rPr lang="en-US" sz="3000">
                <a:latin typeface="Arial"/>
                <a:cs typeface="Arial"/>
              </a:rPr>
              <a:t>use</a:t>
            </a:r>
            <a:r>
              <a:rPr lang="en-US" sz="3000" kern="1200">
                <a:latin typeface="Arial"/>
                <a:cs typeface="Arial"/>
              </a:rPr>
              <a:t> from your reading must be acknowledged with </a:t>
            </a:r>
            <a:r>
              <a:rPr lang="en-US" sz="3000">
                <a:latin typeface="Arial"/>
                <a:cs typeface="Arial"/>
              </a:rPr>
              <a:t>a reference.</a:t>
            </a:r>
            <a:endParaRPr lang="en-US" sz="3000" kern="1200">
              <a:latin typeface="Arial"/>
              <a:cs typeface="Arial"/>
            </a:endParaRPr>
          </a:p>
        </p:txBody>
      </p:sp>
      <p:sp>
        <p:nvSpPr>
          <p:cNvPr id="4" name="TextBox 3">
            <a:extLst>
              <a:ext uri="{FF2B5EF4-FFF2-40B4-BE49-F238E27FC236}">
                <a16:creationId xmlns:a16="http://schemas.microsoft.com/office/drawing/2014/main" id="{19104A9D-42C4-431E-B1C3-DA7388988A0A}"/>
              </a:ext>
            </a:extLst>
          </p:cNvPr>
          <p:cNvSpPr txBox="1"/>
          <p:nvPr/>
        </p:nvSpPr>
        <p:spPr>
          <a:xfrm>
            <a:off x="700087" y="2877849"/>
            <a:ext cx="6315075" cy="26366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a:latin typeface="Arial"/>
                <a:cs typeface="Arial"/>
              </a:rPr>
              <a:t>This includes:</a:t>
            </a:r>
            <a:endParaRPr lang="en-US" sz="2400">
              <a:ea typeface="+mn-lt"/>
              <a:cs typeface="+mn-lt"/>
            </a:endParaRPr>
          </a:p>
          <a:p>
            <a:pPr marL="285750" indent="-285750">
              <a:lnSpc>
                <a:spcPct val="90000"/>
              </a:lnSpc>
              <a:spcBef>
                <a:spcPts val="1000"/>
              </a:spcBef>
              <a:buFont typeface="Arial"/>
              <a:buChar char="•"/>
            </a:pPr>
            <a:r>
              <a:rPr lang="en-GB" sz="2400">
                <a:latin typeface="Arial"/>
                <a:cs typeface="Arial"/>
              </a:rPr>
              <a:t>Direct quotes</a:t>
            </a:r>
            <a:endParaRPr lang="en-US" sz="2400">
              <a:ea typeface="+mn-lt"/>
              <a:cs typeface="+mn-lt"/>
            </a:endParaRPr>
          </a:p>
          <a:p>
            <a:pPr marL="285750" indent="-285750">
              <a:lnSpc>
                <a:spcPct val="90000"/>
              </a:lnSpc>
              <a:spcBef>
                <a:spcPts val="1000"/>
              </a:spcBef>
              <a:buFont typeface="Arial"/>
              <a:buChar char="•"/>
            </a:pPr>
            <a:r>
              <a:rPr lang="en-GB" sz="2400">
                <a:latin typeface="Arial"/>
                <a:cs typeface="Arial"/>
              </a:rPr>
              <a:t>Paraphrased material</a:t>
            </a:r>
            <a:endParaRPr lang="en-US" sz="2400">
              <a:ea typeface="+mn-lt"/>
              <a:cs typeface="+mn-lt"/>
            </a:endParaRPr>
          </a:p>
          <a:p>
            <a:pPr marL="285750" indent="-285750">
              <a:lnSpc>
                <a:spcPct val="90000"/>
              </a:lnSpc>
              <a:spcBef>
                <a:spcPts val="1000"/>
              </a:spcBef>
              <a:buFont typeface="Arial"/>
              <a:buChar char="•"/>
            </a:pPr>
            <a:r>
              <a:rPr lang="en-GB" sz="2400">
                <a:latin typeface="Arial"/>
                <a:ea typeface="+mn-lt"/>
                <a:cs typeface="Arial"/>
              </a:rPr>
              <a:t>Summarising</a:t>
            </a:r>
          </a:p>
          <a:p>
            <a:pPr marL="285750" indent="-285750">
              <a:lnSpc>
                <a:spcPct val="90000"/>
              </a:lnSpc>
              <a:spcBef>
                <a:spcPts val="1000"/>
              </a:spcBef>
              <a:buFont typeface="Arial"/>
              <a:buChar char="•"/>
            </a:pPr>
            <a:r>
              <a:rPr lang="en-GB" sz="2400">
                <a:latin typeface="Arial"/>
                <a:cs typeface="Arial"/>
              </a:rPr>
              <a:t>Images, tables, graphs</a:t>
            </a:r>
          </a:p>
          <a:p>
            <a:pPr algn="l">
              <a:spcAft>
                <a:spcPts val="600"/>
              </a:spcAft>
            </a:pPr>
            <a:endParaRPr lang="en-GB" sz="2400">
              <a:cs typeface="Calibri"/>
            </a:endParaRPr>
          </a:p>
        </p:txBody>
      </p:sp>
    </p:spTree>
    <p:extLst>
      <p:ext uri="{BB962C8B-B14F-4D97-AF65-F5344CB8AC3E}">
        <p14:creationId xmlns:p14="http://schemas.microsoft.com/office/powerpoint/2010/main" val="32790507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What are in-text citations</a:t>
            </a:r>
          </a:p>
        </p:txBody>
      </p:sp>
      <p:sp>
        <p:nvSpPr>
          <p:cNvPr id="3" name="Text Placeholder 2"/>
          <p:cNvSpPr>
            <a:spLocks noGrp="1"/>
          </p:cNvSpPr>
          <p:nvPr>
            <p:ph type="body" sz="quarter" idx="10"/>
          </p:nvPr>
        </p:nvSpPr>
        <p:spPr>
          <a:xfrm>
            <a:off x="511977" y="1490116"/>
            <a:ext cx="5956313" cy="4515268"/>
          </a:xfrm>
        </p:spPr>
        <p:txBody>
          <a:bodyPr>
            <a:noAutofit/>
          </a:bodyPr>
          <a:lstStyle/>
          <a:p>
            <a:pPr marL="0" indent="0">
              <a:buNone/>
            </a:pPr>
            <a:r>
              <a:rPr lang="en-GB" sz="1600" b="1"/>
              <a:t>Quoting</a:t>
            </a:r>
          </a:p>
          <a:p>
            <a:pPr marL="0" indent="0">
              <a:buNone/>
            </a:pPr>
            <a:r>
              <a:rPr lang="en-GB" sz="1600"/>
              <a:t>This means that you take the </a:t>
            </a:r>
            <a:r>
              <a:rPr lang="en-GB" sz="1600" b="1"/>
              <a:t>exact wording</a:t>
            </a:r>
            <a:r>
              <a:rPr lang="en-GB" sz="1600"/>
              <a:t> as used by another author and insert it into your work</a:t>
            </a:r>
          </a:p>
          <a:p>
            <a:pPr marL="0" indent="0">
              <a:buNone/>
            </a:pPr>
            <a:r>
              <a:rPr lang="en-GB" sz="1600"/>
              <a:t>Use quotations sparingly and only when they are relevant to the argument you are making in your work</a:t>
            </a:r>
          </a:p>
          <a:p>
            <a:pPr marL="0" indent="0">
              <a:buNone/>
            </a:pPr>
            <a:endParaRPr lang="en-GB" sz="1600"/>
          </a:p>
          <a:p>
            <a:pPr marL="0" indent="0">
              <a:buNone/>
            </a:pPr>
            <a:r>
              <a:rPr lang="en-US" sz="1600" b="1">
                <a:cs typeface="Calibri"/>
              </a:rPr>
              <a:t>Paraphrasing</a:t>
            </a:r>
          </a:p>
          <a:p>
            <a:pPr marL="0" indent="0">
              <a:buNone/>
            </a:pPr>
            <a:r>
              <a:rPr lang="en-US" sz="1600">
                <a:cs typeface="Calibri"/>
              </a:rPr>
              <a:t>This is when you take the authors idea and put it into your own words, but make sure you don’t change the original meaning </a:t>
            </a:r>
          </a:p>
          <a:p>
            <a:pPr marL="0" indent="0">
              <a:buNone/>
            </a:pPr>
            <a:endParaRPr lang="en-US" sz="1600">
              <a:cs typeface="Calibri"/>
            </a:endParaRPr>
          </a:p>
          <a:p>
            <a:pPr marL="0" indent="0">
              <a:buNone/>
            </a:pPr>
            <a:r>
              <a:rPr lang="en-GB" sz="1600" b="1"/>
              <a:t>Summarising</a:t>
            </a:r>
          </a:p>
          <a:p>
            <a:pPr marL="0" indent="0">
              <a:buNone/>
            </a:pPr>
            <a:r>
              <a:rPr lang="en-GB" sz="1600"/>
              <a:t>This is when you provide a brief overview of an authors work</a:t>
            </a:r>
          </a:p>
          <a:p>
            <a:pPr marL="0" indent="0">
              <a:buNone/>
            </a:pPr>
            <a:r>
              <a:rPr lang="en-GB" sz="1600"/>
              <a:t>You should use your own words and only present the most important information </a:t>
            </a:r>
          </a:p>
          <a:p>
            <a:pPr marL="0" indent="0">
              <a:buNone/>
            </a:pPr>
            <a:endParaRPr lang="en-GB" sz="1600"/>
          </a:p>
          <a:p>
            <a:pPr marL="0" indent="0">
              <a:buNone/>
            </a:pPr>
            <a:r>
              <a:rPr lang="en-GB" sz="2000"/>
              <a:t> </a:t>
            </a:r>
            <a:endParaRPr lang="en-US" sz="2000">
              <a:cs typeface="Calibri"/>
            </a:endParaRPr>
          </a:p>
        </p:txBody>
      </p:sp>
      <p:pic>
        <p:nvPicPr>
          <p:cNvPr id="8" name="Picture 7" descr="A picture containing person, text&#10;&#10;Description generated with high confidence">
            <a:extLst>
              <a:ext uri="{FF2B5EF4-FFF2-40B4-BE49-F238E27FC236}">
                <a16:creationId xmlns:a16="http://schemas.microsoft.com/office/drawing/2014/main" id="{0A075C0A-12DE-4913-86E6-5D6556F1D3F8}"/>
              </a:ext>
            </a:extLst>
          </p:cNvPr>
          <p:cNvPicPr>
            <a:picLocks noChangeAspect="1"/>
          </p:cNvPicPr>
          <p:nvPr/>
        </p:nvPicPr>
        <p:blipFill>
          <a:blip r:embed="rId2"/>
          <a:stretch>
            <a:fillRect/>
          </a:stretch>
        </p:blipFill>
        <p:spPr>
          <a:xfrm>
            <a:off x="6591857" y="1755804"/>
            <a:ext cx="5025470" cy="3346391"/>
          </a:xfrm>
          <a:prstGeom prst="rect">
            <a:avLst/>
          </a:prstGeom>
        </p:spPr>
      </p:pic>
      <p:sp>
        <p:nvSpPr>
          <p:cNvPr id="9" name="Rectangle 8"/>
          <p:cNvSpPr/>
          <p:nvPr/>
        </p:nvSpPr>
        <p:spPr>
          <a:xfrm>
            <a:off x="6468290" y="5179956"/>
            <a:ext cx="6096000" cy="276999"/>
          </a:xfrm>
          <a:prstGeom prst="rect">
            <a:avLst/>
          </a:prstGeom>
        </p:spPr>
        <p:txBody>
          <a:bodyPr>
            <a:spAutoFit/>
          </a:bodyPr>
          <a:lstStyle/>
          <a:p>
            <a:r>
              <a:rPr lang="en-US" sz="1200"/>
              <a:t>https://pixabay.com/en/nelson-mandela-quote-mural-belfast-539834</a:t>
            </a:r>
            <a:endParaRPr lang="en-GB" sz="1200"/>
          </a:p>
        </p:txBody>
      </p:sp>
    </p:spTree>
    <p:extLst>
      <p:ext uri="{BB962C8B-B14F-4D97-AF65-F5344CB8AC3E}">
        <p14:creationId xmlns:p14="http://schemas.microsoft.com/office/powerpoint/2010/main" val="12159242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a:xfrm>
            <a:off x="868392" y="252284"/>
            <a:ext cx="10625368" cy="1003916"/>
          </a:xfrm>
        </p:spPr>
        <p:txBody>
          <a:bodyPr anchor="ctr">
            <a:normAutofit/>
          </a:bodyPr>
          <a:lstStyle/>
          <a:p>
            <a:r>
              <a:rPr lang="en-GB">
                <a:cs typeface="Calibri Light"/>
              </a:rPr>
              <a:t>In-text citation</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805923" y="1479573"/>
            <a:ext cx="8072956" cy="2339417"/>
          </a:xfrm>
        </p:spPr>
        <p:txBody>
          <a:bodyPr vert="horz" lIns="91440" tIns="45720" rIns="91440" bIns="45720" rtlCol="0" anchor="t">
            <a:noAutofit/>
          </a:bodyPr>
          <a:lstStyle/>
          <a:p>
            <a:pPr marL="0" indent="0">
              <a:spcBef>
                <a:spcPts val="1200"/>
              </a:spcBef>
              <a:buNone/>
            </a:pPr>
            <a:r>
              <a:rPr lang="en-US" sz="2800">
                <a:latin typeface="Arial"/>
                <a:ea typeface="+mn-lt"/>
                <a:cs typeface="+mn-lt"/>
              </a:rPr>
              <a:t>Goes</a:t>
            </a:r>
            <a:r>
              <a:rPr lang="en-US" sz="2800">
                <a:latin typeface="Arial"/>
                <a:cs typeface="Calibri Light"/>
              </a:rPr>
              <a:t> into the body of your </a:t>
            </a:r>
            <a:r>
              <a:rPr lang="en-US">
                <a:latin typeface="Arial"/>
                <a:cs typeface="Calibri Light"/>
              </a:rPr>
              <a:t>writing and includes:</a:t>
            </a:r>
            <a:endParaRPr lang="en-GB">
              <a:cs typeface="Calibri Light"/>
            </a:endParaRPr>
          </a:p>
        </p:txBody>
      </p:sp>
      <p:sp>
        <p:nvSpPr>
          <p:cNvPr id="4" name="TextBox 3">
            <a:extLst>
              <a:ext uri="{FF2B5EF4-FFF2-40B4-BE49-F238E27FC236}">
                <a16:creationId xmlns:a16="http://schemas.microsoft.com/office/drawing/2014/main" id="{589E48C4-D610-4268-8570-5CC15A6E9161}"/>
              </a:ext>
            </a:extLst>
          </p:cNvPr>
          <p:cNvSpPr txBox="1"/>
          <p:nvPr/>
        </p:nvSpPr>
        <p:spPr>
          <a:xfrm>
            <a:off x="946150" y="2692400"/>
            <a:ext cx="10823574" cy="2862322"/>
          </a:xfrm>
          <a:prstGeom prst="rect">
            <a:avLst/>
          </a:prstGeom>
          <a:solidFill>
            <a:schemeClr val="accent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742950" indent="-742950">
              <a:buAutoNum type="arabicPeriod"/>
            </a:pPr>
            <a:r>
              <a:rPr lang="en-GB" sz="3600" b="1">
                <a:solidFill>
                  <a:srgbClr val="FFFFFF"/>
                </a:solidFill>
                <a:latin typeface="Arial"/>
                <a:cs typeface="Segoe UI"/>
              </a:rPr>
              <a:t>Author(s) or editor(s) surname</a:t>
            </a:r>
            <a:endParaRPr lang="en-US">
              <a:solidFill>
                <a:srgbClr val="000000"/>
              </a:solidFill>
              <a:latin typeface="Calibri Light"/>
              <a:cs typeface="Calibri Light"/>
            </a:endParaRPr>
          </a:p>
          <a:p>
            <a:pPr marL="742950" indent="-742950">
              <a:buAutoNum type="arabicPeriod"/>
            </a:pPr>
            <a:endParaRPr lang="en-GB" sz="3600" b="1">
              <a:solidFill>
                <a:srgbClr val="FFFFFF"/>
              </a:solidFill>
              <a:latin typeface="Arial"/>
              <a:cs typeface="Segoe UI"/>
            </a:endParaRPr>
          </a:p>
          <a:p>
            <a:pPr marL="742950" indent="-742950">
              <a:buAutoNum type="arabicPeriod"/>
            </a:pPr>
            <a:r>
              <a:rPr lang="en-GB" sz="3600" b="1">
                <a:solidFill>
                  <a:srgbClr val="FFFFFF"/>
                </a:solidFill>
                <a:latin typeface="Arial"/>
                <a:cs typeface="Segoe UI"/>
              </a:rPr>
              <a:t>Year of publication</a:t>
            </a:r>
            <a:endParaRPr lang="en-US" sz="3600">
              <a:solidFill>
                <a:srgbClr val="000000"/>
              </a:solidFill>
              <a:latin typeface="Calibri Light"/>
              <a:cs typeface="Calibri Light"/>
            </a:endParaRPr>
          </a:p>
          <a:p>
            <a:pPr marL="742950" indent="-742950">
              <a:buAutoNum type="arabicPeriod"/>
            </a:pPr>
            <a:endParaRPr lang="en-GB" sz="3600" b="1">
              <a:solidFill>
                <a:srgbClr val="FFFFFF"/>
              </a:solidFill>
              <a:latin typeface="Arial"/>
              <a:cs typeface="Segoe UI"/>
            </a:endParaRPr>
          </a:p>
          <a:p>
            <a:pPr marL="742950" indent="-742950">
              <a:buAutoNum type="arabicPeriod"/>
            </a:pPr>
            <a:r>
              <a:rPr lang="en-GB" sz="3600" b="1">
                <a:solidFill>
                  <a:srgbClr val="FFFFFF"/>
                </a:solidFill>
                <a:latin typeface="Arial"/>
                <a:cs typeface="Segoe UI"/>
              </a:rPr>
              <a:t>Page number(s) if required</a:t>
            </a:r>
            <a:r>
              <a:rPr lang="en-US" sz="3600">
                <a:latin typeface="Arial"/>
                <a:cs typeface="Segoe UI"/>
              </a:rPr>
              <a:t>​</a:t>
            </a:r>
            <a:endParaRPr lang="en-US" sz="3600">
              <a:cs typeface="Calibri Light"/>
            </a:endParaRPr>
          </a:p>
        </p:txBody>
      </p:sp>
    </p:spTree>
    <p:extLst>
      <p:ext uri="{BB962C8B-B14F-4D97-AF65-F5344CB8AC3E}">
        <p14:creationId xmlns:p14="http://schemas.microsoft.com/office/powerpoint/2010/main" val="42578077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F37AD-1C16-4620-8A0E-91E5B7D9B7BC}"/>
              </a:ext>
            </a:extLst>
          </p:cNvPr>
          <p:cNvSpPr>
            <a:spLocks noGrp="1"/>
          </p:cNvSpPr>
          <p:nvPr>
            <p:ph type="title"/>
          </p:nvPr>
        </p:nvSpPr>
        <p:spPr>
          <a:xfrm>
            <a:off x="889070" y="265291"/>
            <a:ext cx="10604690" cy="1003916"/>
          </a:xfrm>
        </p:spPr>
        <p:txBody>
          <a:bodyPr vert="horz" lIns="91440" tIns="45720" rIns="91440" bIns="45720" rtlCol="0" anchor="b">
            <a:normAutofit/>
          </a:bodyPr>
          <a:lstStyle/>
          <a:p>
            <a:r>
              <a:rPr lang="en-GB"/>
              <a:t>Examples</a:t>
            </a:r>
          </a:p>
        </p:txBody>
      </p:sp>
      <p:sp>
        <p:nvSpPr>
          <p:cNvPr id="6" name="TextBox 1">
            <a:extLst>
              <a:ext uri="{FF2B5EF4-FFF2-40B4-BE49-F238E27FC236}">
                <a16:creationId xmlns:a16="http://schemas.microsoft.com/office/drawing/2014/main" id="{E900882C-FFED-4511-B1D3-3F5872FD7148}"/>
              </a:ext>
            </a:extLst>
          </p:cNvPr>
          <p:cNvSpPr txBox="1"/>
          <p:nvPr/>
        </p:nvSpPr>
        <p:spPr>
          <a:xfrm>
            <a:off x="889070" y="1796148"/>
            <a:ext cx="4732316"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800" b="1">
                <a:solidFill>
                  <a:srgbClr val="37858C"/>
                </a:solidFill>
                <a:latin typeface="Arial"/>
                <a:cs typeface="Arial"/>
              </a:rPr>
              <a:t>1 author</a:t>
            </a:r>
          </a:p>
          <a:p>
            <a:r>
              <a:rPr lang="en-US" sz="2800">
                <a:latin typeface="Arial"/>
                <a:cs typeface="Calibri Light"/>
              </a:rPr>
              <a:t>(Stark, 2016, p.5)</a:t>
            </a:r>
          </a:p>
        </p:txBody>
      </p:sp>
      <p:sp>
        <p:nvSpPr>
          <p:cNvPr id="8" name="TextBox 1">
            <a:extLst>
              <a:ext uri="{FF2B5EF4-FFF2-40B4-BE49-F238E27FC236}">
                <a16:creationId xmlns:a16="http://schemas.microsoft.com/office/drawing/2014/main" id="{6EEEF4B9-C561-46A0-9A1F-E8D36703F630}"/>
              </a:ext>
            </a:extLst>
          </p:cNvPr>
          <p:cNvSpPr txBox="1"/>
          <p:nvPr/>
        </p:nvSpPr>
        <p:spPr>
          <a:xfrm>
            <a:off x="889070" y="3277196"/>
            <a:ext cx="7431825"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800" b="1">
                <a:solidFill>
                  <a:srgbClr val="37858C"/>
                </a:solidFill>
                <a:latin typeface="Arial"/>
                <a:cs typeface="Arial"/>
              </a:rPr>
              <a:t>2 or 3 authors</a:t>
            </a:r>
          </a:p>
          <a:p>
            <a:r>
              <a:rPr lang="en-US" sz="2800">
                <a:latin typeface="Arial"/>
                <a:cs typeface="Calibri Light"/>
              </a:rPr>
              <a:t>(Wayne, Banner, and Kent, 2012, p.54)</a:t>
            </a:r>
          </a:p>
        </p:txBody>
      </p:sp>
      <p:sp>
        <p:nvSpPr>
          <p:cNvPr id="10" name="TextBox 1">
            <a:extLst>
              <a:ext uri="{FF2B5EF4-FFF2-40B4-BE49-F238E27FC236}">
                <a16:creationId xmlns:a16="http://schemas.microsoft.com/office/drawing/2014/main" id="{7AEDA4F7-E863-41C3-8D2A-AB1F22FCCADF}"/>
              </a:ext>
            </a:extLst>
          </p:cNvPr>
          <p:cNvSpPr txBox="1"/>
          <p:nvPr/>
        </p:nvSpPr>
        <p:spPr>
          <a:xfrm>
            <a:off x="813727" y="4826067"/>
            <a:ext cx="5504212"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latin typeface="Arial"/>
                <a:cs typeface="Arial"/>
              </a:rPr>
              <a:t> </a:t>
            </a:r>
            <a:r>
              <a:rPr lang="en-US" sz="2800" b="1">
                <a:solidFill>
                  <a:srgbClr val="37858C"/>
                </a:solidFill>
                <a:latin typeface="Arial"/>
                <a:cs typeface="Arial"/>
              </a:rPr>
              <a:t>4 or more authors</a:t>
            </a:r>
          </a:p>
          <a:p>
            <a:r>
              <a:rPr lang="en-US" sz="2800">
                <a:latin typeface="Arial"/>
                <a:cs typeface="Calibri Light"/>
              </a:rPr>
              <a:t>(Rogers </a:t>
            </a:r>
            <a:r>
              <a:rPr lang="en-US" sz="2800" i="1">
                <a:latin typeface="Arial"/>
                <a:cs typeface="Calibri Light"/>
              </a:rPr>
              <a:t>et al</a:t>
            </a:r>
            <a:r>
              <a:rPr lang="en-US" sz="2800">
                <a:latin typeface="Arial"/>
                <a:cs typeface="Calibri Light"/>
              </a:rPr>
              <a:t>., 2014, p.37)</a:t>
            </a:r>
          </a:p>
        </p:txBody>
      </p:sp>
    </p:spTree>
    <p:extLst>
      <p:ext uri="{BB962C8B-B14F-4D97-AF65-F5344CB8AC3E}">
        <p14:creationId xmlns:p14="http://schemas.microsoft.com/office/powerpoint/2010/main" val="316142541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F797D-3F16-849A-A4FA-5241ADD9DA00}"/>
              </a:ext>
            </a:extLst>
          </p:cNvPr>
          <p:cNvSpPr>
            <a:spLocks noGrp="1"/>
          </p:cNvSpPr>
          <p:nvPr>
            <p:ph type="title"/>
          </p:nvPr>
        </p:nvSpPr>
        <p:spPr/>
        <p:txBody>
          <a:bodyPr/>
          <a:lstStyle/>
          <a:p>
            <a:r>
              <a:rPr lang="en-GB"/>
              <a:t>What does it look like?</a:t>
            </a:r>
          </a:p>
        </p:txBody>
      </p:sp>
      <p:pic>
        <p:nvPicPr>
          <p:cNvPr id="7" name="Picture 7" descr="Timeline&#10;&#10;Description automatically generated">
            <a:extLst>
              <a:ext uri="{FF2B5EF4-FFF2-40B4-BE49-F238E27FC236}">
                <a16:creationId xmlns:a16="http://schemas.microsoft.com/office/drawing/2014/main" id="{E8DC33DE-0791-16D9-991F-1BA8525081D4}"/>
              </a:ext>
            </a:extLst>
          </p:cNvPr>
          <p:cNvPicPr>
            <a:picLocks noGrp="1" noChangeAspect="1"/>
          </p:cNvPicPr>
          <p:nvPr>
            <p:ph type="pic" sz="quarter" idx="10"/>
          </p:nvPr>
        </p:nvPicPr>
        <p:blipFill rotWithShape="1">
          <a:blip r:embed="rId2"/>
          <a:srcRect l="737" r="737"/>
          <a:stretch/>
        </p:blipFill>
        <p:spPr>
          <a:xfrm>
            <a:off x="273585" y="1422864"/>
            <a:ext cx="11644830" cy="4863597"/>
          </a:xfrm>
        </p:spPr>
      </p:pic>
      <p:sp>
        <p:nvSpPr>
          <p:cNvPr id="3" name="Rectangle 2">
            <a:extLst>
              <a:ext uri="{FF2B5EF4-FFF2-40B4-BE49-F238E27FC236}">
                <a16:creationId xmlns:a16="http://schemas.microsoft.com/office/drawing/2014/main" id="{6A48D866-770F-A1AE-F112-5CA60EA77EC3}"/>
              </a:ext>
            </a:extLst>
          </p:cNvPr>
          <p:cNvSpPr/>
          <p:nvPr/>
        </p:nvSpPr>
        <p:spPr>
          <a:xfrm>
            <a:off x="8454092" y="1752144"/>
            <a:ext cx="2075195" cy="3613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a:solidFill>
                  <a:schemeClr val="tx1"/>
                </a:solidFill>
                <a:latin typeface="Arial" panose="020B0604020202020204" pitchFamily="34" charset="0"/>
                <a:cs typeface="Arial" panose="020B0604020202020204" pitchFamily="34" charset="0"/>
              </a:rPr>
              <a:t>Reference List</a:t>
            </a:r>
          </a:p>
        </p:txBody>
      </p:sp>
    </p:spTree>
    <p:extLst>
      <p:ext uri="{BB962C8B-B14F-4D97-AF65-F5344CB8AC3E}">
        <p14:creationId xmlns:p14="http://schemas.microsoft.com/office/powerpoint/2010/main" val="26684393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FE972-A904-315B-2DBA-8B3A2EA881F7}"/>
              </a:ext>
            </a:extLst>
          </p:cNvPr>
          <p:cNvSpPr>
            <a:spLocks noGrp="1"/>
          </p:cNvSpPr>
          <p:nvPr>
            <p:ph type="title"/>
          </p:nvPr>
        </p:nvSpPr>
        <p:spPr/>
        <p:txBody>
          <a:bodyPr/>
          <a:lstStyle/>
          <a:p>
            <a:r>
              <a:rPr lang="en-GB"/>
              <a:t>Quotations</a:t>
            </a:r>
          </a:p>
        </p:txBody>
      </p:sp>
      <p:sp>
        <p:nvSpPr>
          <p:cNvPr id="3" name="Content Placeholder 2">
            <a:extLst>
              <a:ext uri="{FF2B5EF4-FFF2-40B4-BE49-F238E27FC236}">
                <a16:creationId xmlns:a16="http://schemas.microsoft.com/office/drawing/2014/main" id="{D06D9E92-73B6-F72A-9C3E-AF34AD1DB6F3}"/>
              </a:ext>
            </a:extLst>
          </p:cNvPr>
          <p:cNvSpPr>
            <a:spLocks noGrp="1"/>
          </p:cNvSpPr>
          <p:nvPr>
            <p:ph sz="quarter" idx="10"/>
          </p:nvPr>
        </p:nvSpPr>
        <p:spPr>
          <a:xfrm>
            <a:off x="698242" y="1592263"/>
            <a:ext cx="6551253" cy="4574040"/>
          </a:xfrm>
        </p:spPr>
        <p:txBody>
          <a:bodyPr/>
          <a:lstStyle/>
          <a:p>
            <a:pPr marL="0" indent="0">
              <a:buNone/>
            </a:pPr>
            <a:r>
              <a:rPr lang="en-GB" b="1">
                <a:latin typeface="Arial" panose="020B0604020202020204" pitchFamily="34" charset="0"/>
                <a:cs typeface="Arial" panose="020B0604020202020204" pitchFamily="34" charset="0"/>
              </a:rPr>
              <a:t>Avoid excessive quotations:</a:t>
            </a:r>
          </a:p>
          <a:p>
            <a:pPr marL="0" indent="0">
              <a:buNone/>
            </a:pPr>
            <a:r>
              <a:rPr lang="en-GB">
                <a:latin typeface="Arial" panose="020B0604020202020204" pitchFamily="34" charset="0"/>
                <a:cs typeface="Arial" panose="020B0604020202020204" pitchFamily="34" charset="0"/>
              </a:rPr>
              <a:t> </a:t>
            </a:r>
          </a:p>
          <a:p>
            <a:pPr>
              <a:buFont typeface="Arial" panose="020B0604020202020204" pitchFamily="34" charset="0"/>
              <a:buChar char="•"/>
            </a:pPr>
            <a:r>
              <a:rPr lang="en-GB">
                <a:latin typeface="Arial" panose="020B0604020202020204" pitchFamily="34" charset="0"/>
                <a:cs typeface="Arial" panose="020B0604020202020204" pitchFamily="34" charset="0"/>
              </a:rPr>
              <a:t>They can disrupt the style and flow of your writing</a:t>
            </a:r>
          </a:p>
          <a:p>
            <a:pPr>
              <a:buFont typeface="Arial" panose="020B0604020202020204" pitchFamily="34" charset="0"/>
              <a:buChar char="•"/>
            </a:pPr>
            <a:endParaRPr lang="en-GB">
              <a:latin typeface="Arial" panose="020B0604020202020204" pitchFamily="34" charset="0"/>
              <a:cs typeface="Arial" panose="020B0604020202020204" pitchFamily="34" charset="0"/>
            </a:endParaRPr>
          </a:p>
          <a:p>
            <a:pPr>
              <a:buFont typeface="Arial" panose="020B0604020202020204" pitchFamily="34" charset="0"/>
              <a:buChar char="•"/>
            </a:pPr>
            <a:r>
              <a:rPr lang="en-GB">
                <a:latin typeface="Arial" panose="020B0604020202020204" pitchFamily="34" charset="0"/>
                <a:cs typeface="Arial" panose="020B0604020202020204" pitchFamily="34" charset="0"/>
              </a:rPr>
              <a:t>They form part of your word count</a:t>
            </a:r>
          </a:p>
          <a:p>
            <a:pPr>
              <a:buFont typeface="Arial" panose="020B0604020202020204" pitchFamily="34" charset="0"/>
              <a:buChar char="•"/>
            </a:pPr>
            <a:endParaRPr lang="en-GB">
              <a:latin typeface="Arial" panose="020B0604020202020204" pitchFamily="34" charset="0"/>
              <a:cs typeface="Arial" panose="020B0604020202020204" pitchFamily="34" charset="0"/>
            </a:endParaRPr>
          </a:p>
          <a:p>
            <a:pPr>
              <a:buFont typeface="Arial" panose="020B0604020202020204" pitchFamily="34" charset="0"/>
              <a:buChar char="•"/>
            </a:pPr>
            <a:r>
              <a:rPr lang="en-GB">
                <a:latin typeface="Arial" panose="020B0604020202020204" pitchFamily="34" charset="0"/>
                <a:cs typeface="Arial" panose="020B0604020202020204" pitchFamily="34" charset="0"/>
              </a:rPr>
              <a:t>They do not show your understanding of your reading</a:t>
            </a:r>
          </a:p>
          <a:p>
            <a:pPr>
              <a:buFont typeface="Arial" panose="020B0604020202020204" pitchFamily="34" charset="0"/>
              <a:buChar char="•"/>
            </a:pPr>
            <a:endParaRPr lang="en-GB">
              <a:latin typeface="Arial" panose="020B0604020202020204" pitchFamily="34" charset="0"/>
              <a:cs typeface="Arial" panose="020B0604020202020204" pitchFamily="34" charset="0"/>
            </a:endParaRPr>
          </a:p>
          <a:p>
            <a:pPr marL="0" indent="0">
              <a:buNone/>
            </a:pPr>
            <a:endParaRPr lang="en-GB"/>
          </a:p>
        </p:txBody>
      </p:sp>
      <p:pic>
        <p:nvPicPr>
          <p:cNvPr id="5" name="Graphic 4" descr="Quotes with solid fill">
            <a:extLst>
              <a:ext uri="{FF2B5EF4-FFF2-40B4-BE49-F238E27FC236}">
                <a16:creationId xmlns:a16="http://schemas.microsoft.com/office/drawing/2014/main" id="{36A0B1BE-6C8A-9852-167D-BBBFA922EDE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80850" y="1914333"/>
            <a:ext cx="3570905" cy="3570905"/>
          </a:xfrm>
          <a:prstGeom prst="rect">
            <a:avLst/>
          </a:prstGeom>
        </p:spPr>
      </p:pic>
    </p:spTree>
    <p:extLst>
      <p:ext uri="{BB962C8B-B14F-4D97-AF65-F5344CB8AC3E}">
        <p14:creationId xmlns:p14="http://schemas.microsoft.com/office/powerpoint/2010/main" val="39690452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3540B-0B09-4D86-9F5B-5BDCC0B28F66}"/>
              </a:ext>
            </a:extLst>
          </p:cNvPr>
          <p:cNvSpPr>
            <a:spLocks noGrp="1"/>
          </p:cNvSpPr>
          <p:nvPr>
            <p:ph type="title"/>
          </p:nvPr>
        </p:nvSpPr>
        <p:spPr>
          <a:xfrm>
            <a:off x="698242" y="252284"/>
            <a:ext cx="10795518" cy="1003916"/>
          </a:xfrm>
        </p:spPr>
        <p:txBody>
          <a:bodyPr anchor="b">
            <a:normAutofit/>
          </a:bodyPr>
          <a:lstStyle/>
          <a:p>
            <a:r>
              <a:rPr lang="en-GB"/>
              <a:t>Paraphrasing</a:t>
            </a:r>
          </a:p>
        </p:txBody>
      </p:sp>
      <p:sp>
        <p:nvSpPr>
          <p:cNvPr id="3" name="Content Placeholder 2">
            <a:extLst>
              <a:ext uri="{FF2B5EF4-FFF2-40B4-BE49-F238E27FC236}">
                <a16:creationId xmlns:a16="http://schemas.microsoft.com/office/drawing/2014/main" id="{A1C1B9B6-2B3B-4344-9F38-3FC1B1F39B94}"/>
              </a:ext>
            </a:extLst>
          </p:cNvPr>
          <p:cNvSpPr>
            <a:spLocks noGrp="1"/>
          </p:cNvSpPr>
          <p:nvPr>
            <p:ph sz="quarter" idx="10"/>
          </p:nvPr>
        </p:nvSpPr>
        <p:spPr>
          <a:xfrm>
            <a:off x="698241" y="1512033"/>
            <a:ext cx="10396587" cy="771025"/>
          </a:xfrm>
        </p:spPr>
        <p:txBody>
          <a:bodyPr vert="horz" lIns="91440" tIns="45720" rIns="91440" bIns="45720" rtlCol="0" anchor="t">
            <a:noAutofit/>
          </a:bodyPr>
          <a:lstStyle/>
          <a:p>
            <a:pPr marL="0" indent="0">
              <a:buNone/>
            </a:pPr>
            <a:r>
              <a:rPr lang="en-GB" sz="3600" b="1">
                <a:solidFill>
                  <a:schemeClr val="accent1"/>
                </a:solidFill>
                <a:latin typeface="Arial"/>
                <a:cs typeface="Calibri Light"/>
              </a:rPr>
              <a:t>Your interpretation of someone else's ideas. </a:t>
            </a:r>
          </a:p>
        </p:txBody>
      </p:sp>
      <p:sp>
        <p:nvSpPr>
          <p:cNvPr id="19" name="TextBox 18">
            <a:extLst>
              <a:ext uri="{FF2B5EF4-FFF2-40B4-BE49-F238E27FC236}">
                <a16:creationId xmlns:a16="http://schemas.microsoft.com/office/drawing/2014/main" id="{07E2DA21-6FF1-4336-BCEB-34787F2FC29F}"/>
              </a:ext>
            </a:extLst>
          </p:cNvPr>
          <p:cNvSpPr txBox="1"/>
          <p:nvPr/>
        </p:nvSpPr>
        <p:spPr>
          <a:xfrm>
            <a:off x="965352" y="5558633"/>
            <a:ext cx="557500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cs typeface="Arial"/>
              </a:rPr>
              <a:t>Godfrey, J. (2018) </a:t>
            </a:r>
            <a:r>
              <a:rPr lang="en-GB" sz="1600" i="1">
                <a:latin typeface="Arial"/>
                <a:cs typeface="Arial"/>
              </a:rPr>
              <a:t>How to use your reading in your essays.</a:t>
            </a:r>
            <a:r>
              <a:rPr lang="en-GB" sz="1600">
                <a:latin typeface="Arial"/>
                <a:cs typeface="Arial"/>
              </a:rPr>
              <a:t> 3rd </a:t>
            </a:r>
            <a:r>
              <a:rPr lang="en-GB" sz="1600" err="1">
                <a:latin typeface="Arial"/>
                <a:cs typeface="Arial"/>
              </a:rPr>
              <a:t>edn</a:t>
            </a:r>
            <a:r>
              <a:rPr lang="en-GB" sz="1600">
                <a:latin typeface="Arial"/>
                <a:cs typeface="Arial"/>
              </a:rPr>
              <a:t>. London: Palgrave.</a:t>
            </a:r>
          </a:p>
        </p:txBody>
      </p:sp>
      <p:sp>
        <p:nvSpPr>
          <p:cNvPr id="4" name="TextBox 3">
            <a:extLst>
              <a:ext uri="{FF2B5EF4-FFF2-40B4-BE49-F238E27FC236}">
                <a16:creationId xmlns:a16="http://schemas.microsoft.com/office/drawing/2014/main" id="{89C2BF14-06D5-D762-6C07-B0A68484EAFE}"/>
              </a:ext>
            </a:extLst>
          </p:cNvPr>
          <p:cNvSpPr txBox="1"/>
          <p:nvPr/>
        </p:nvSpPr>
        <p:spPr>
          <a:xfrm>
            <a:off x="698241" y="2446035"/>
            <a:ext cx="10795517" cy="2677656"/>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a:latin typeface="Arial"/>
                <a:cs typeface="Arial"/>
              </a:rPr>
              <a:t>Should be a re-statement of the original text in your own words. </a:t>
            </a:r>
            <a:endParaRPr lang="en-GB" sz="2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a:latin typeface="Arial"/>
                <a:cs typeface="Arial"/>
              </a:rPr>
              <a:t>It is </a:t>
            </a:r>
            <a:r>
              <a:rPr lang="en-GB" sz="2400" b="1">
                <a:solidFill>
                  <a:srgbClr val="FF0000"/>
                </a:solidFill>
                <a:latin typeface="Arial"/>
                <a:cs typeface="Arial"/>
              </a:rPr>
              <a:t>NOT</a:t>
            </a:r>
            <a:r>
              <a:rPr lang="en-GB" sz="2400">
                <a:solidFill>
                  <a:srgbClr val="FF0000"/>
                </a:solidFill>
                <a:latin typeface="Arial"/>
                <a:cs typeface="Arial"/>
              </a:rPr>
              <a:t> </a:t>
            </a:r>
            <a:r>
              <a:rPr lang="en-GB" sz="2400">
                <a:latin typeface="Arial"/>
                <a:cs typeface="Arial"/>
              </a:rPr>
              <a:t>simply changing some words or sentences around. </a:t>
            </a:r>
            <a:endParaRPr lang="en-GB" sz="2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a:latin typeface="Arial"/>
                <a:cs typeface="Arial"/>
              </a:rPr>
              <a:t>Organising and writing the ideas you have read in your own words shows your understanding of the original material and strongly supports your argument.</a:t>
            </a:r>
          </a:p>
        </p:txBody>
      </p:sp>
    </p:spTree>
    <p:extLst>
      <p:ext uri="{BB962C8B-B14F-4D97-AF65-F5344CB8AC3E}">
        <p14:creationId xmlns:p14="http://schemas.microsoft.com/office/powerpoint/2010/main" val="39125475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Reference lists and bibliographies</a:t>
            </a:r>
          </a:p>
        </p:txBody>
      </p:sp>
      <p:sp>
        <p:nvSpPr>
          <p:cNvPr id="3" name="Text Placeholder 2"/>
          <p:cNvSpPr>
            <a:spLocks noGrp="1"/>
          </p:cNvSpPr>
          <p:nvPr>
            <p:ph type="body" sz="quarter" idx="10"/>
          </p:nvPr>
        </p:nvSpPr>
        <p:spPr>
          <a:xfrm>
            <a:off x="494271" y="1592263"/>
            <a:ext cx="5797960" cy="4573587"/>
          </a:xfrm>
        </p:spPr>
        <p:txBody>
          <a:bodyPr>
            <a:normAutofit/>
          </a:bodyPr>
          <a:lstStyle/>
          <a:p>
            <a:pPr marL="0" indent="0">
              <a:buNone/>
            </a:pPr>
            <a:r>
              <a:rPr lang="en-US" sz="2000" b="1"/>
              <a:t>Reference lists</a:t>
            </a:r>
          </a:p>
          <a:p>
            <a:pPr marL="0" indent="0">
              <a:buNone/>
            </a:pPr>
            <a:r>
              <a:rPr lang="en-US" sz="2000">
                <a:cs typeface="Calibri"/>
              </a:rPr>
              <a:t>This contains the full bibliographical record of the references cited in your text.  It should enable any reader to locate your original source. A reference list is arranged in alphabetical order by the author’s family name or, if there is no author, by title, e.g. </a:t>
            </a:r>
          </a:p>
          <a:p>
            <a:pPr marL="0" indent="0">
              <a:buNone/>
            </a:pPr>
            <a:r>
              <a:rPr lang="en-US" sz="2000">
                <a:cs typeface="Calibri"/>
              </a:rPr>
              <a:t>Pears, R. and Shields, G. (2019) </a:t>
            </a:r>
            <a:r>
              <a:rPr lang="en-US" sz="2000" i="1">
                <a:cs typeface="Calibri"/>
              </a:rPr>
              <a:t>Cite them right: the essential referencing guide</a:t>
            </a:r>
            <a:r>
              <a:rPr lang="en-US" sz="2000">
                <a:cs typeface="Calibri"/>
              </a:rPr>
              <a:t>. 11th rev. </a:t>
            </a:r>
            <a:r>
              <a:rPr lang="en-US" sz="2000" err="1">
                <a:cs typeface="Calibri"/>
              </a:rPr>
              <a:t>edn</a:t>
            </a:r>
            <a:r>
              <a:rPr lang="en-US" sz="2000">
                <a:cs typeface="Calibri"/>
              </a:rPr>
              <a:t>. Basingstoke: Palgrave. </a:t>
            </a:r>
          </a:p>
          <a:p>
            <a:pPr marL="0" indent="0">
              <a:buNone/>
            </a:pPr>
            <a:r>
              <a:rPr lang="en-US" sz="2000" b="1"/>
              <a:t>Bibliographies</a:t>
            </a:r>
            <a:endParaRPr lang="en-US" sz="2000" b="1">
              <a:cs typeface="Calibri"/>
            </a:endParaRPr>
          </a:p>
          <a:p>
            <a:pPr marL="0" indent="0">
              <a:buNone/>
            </a:pPr>
            <a:r>
              <a:rPr lang="en-US" sz="2000">
                <a:cs typeface="Calibri"/>
              </a:rPr>
              <a:t>A bibliography is a list of all the sources you have read for your assignment, whether or not you have cited them in your text. </a:t>
            </a:r>
          </a:p>
          <a:p>
            <a:endParaRPr lang="en-GB"/>
          </a:p>
        </p:txBody>
      </p:sp>
      <p:sp>
        <p:nvSpPr>
          <p:cNvPr id="4" name="Text Placeholder 3"/>
          <p:cNvSpPr>
            <a:spLocks noGrp="1"/>
          </p:cNvSpPr>
          <p:nvPr>
            <p:ph type="body" sz="quarter" idx="11"/>
          </p:nvPr>
        </p:nvSpPr>
        <p:spPr>
          <a:xfrm>
            <a:off x="6184285" y="5312528"/>
            <a:ext cx="5144457" cy="322053"/>
          </a:xfrm>
        </p:spPr>
        <p:txBody>
          <a:bodyPr>
            <a:normAutofit fontScale="55000" lnSpcReduction="20000"/>
          </a:bodyPr>
          <a:lstStyle/>
          <a:p>
            <a:pPr marL="0" indent="0">
              <a:buNone/>
            </a:pPr>
            <a:r>
              <a:rPr lang="en-US"/>
              <a:t>https://pixabay.com/en/frog-figure-files-stack-1339892</a:t>
            </a:r>
            <a:endParaRPr lang="en-GB"/>
          </a:p>
          <a:p>
            <a:endParaRPr lang="en-GB"/>
          </a:p>
        </p:txBody>
      </p:sp>
      <p:pic>
        <p:nvPicPr>
          <p:cNvPr id="5" name="Picture 8" descr="A frog holding a toy&#10;&#10;Description generated with high confidence">
            <a:extLst>
              <a:ext uri="{FF2B5EF4-FFF2-40B4-BE49-F238E27FC236}">
                <a16:creationId xmlns:a16="http://schemas.microsoft.com/office/drawing/2014/main" id="{D82417A6-3EEB-436C-84B1-767B0AC0BDC6}"/>
              </a:ext>
            </a:extLst>
          </p:cNvPr>
          <p:cNvPicPr>
            <a:picLocks noChangeAspect="1"/>
          </p:cNvPicPr>
          <p:nvPr/>
        </p:nvPicPr>
        <p:blipFill>
          <a:blip r:embed="rId2"/>
          <a:stretch>
            <a:fillRect/>
          </a:stretch>
        </p:blipFill>
        <p:spPr>
          <a:xfrm>
            <a:off x="6292231" y="1670732"/>
            <a:ext cx="5338118" cy="3563327"/>
          </a:xfrm>
          <a:prstGeom prst="rect">
            <a:avLst/>
          </a:prstGeom>
        </p:spPr>
      </p:pic>
    </p:spTree>
    <p:extLst>
      <p:ext uri="{BB962C8B-B14F-4D97-AF65-F5344CB8AC3E}">
        <p14:creationId xmlns:p14="http://schemas.microsoft.com/office/powerpoint/2010/main" val="7900839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54EC4-7DF9-4A85-ADC7-9C6EEC57380B}"/>
              </a:ext>
            </a:extLst>
          </p:cNvPr>
          <p:cNvSpPr>
            <a:spLocks noGrp="1"/>
          </p:cNvSpPr>
          <p:nvPr>
            <p:ph type="title"/>
          </p:nvPr>
        </p:nvSpPr>
        <p:spPr>
          <a:xfrm>
            <a:off x="718456" y="262866"/>
            <a:ext cx="10795518" cy="1003916"/>
          </a:xfrm>
        </p:spPr>
        <p:txBody>
          <a:bodyPr anchor="b">
            <a:normAutofit/>
          </a:bodyPr>
          <a:lstStyle/>
          <a:p>
            <a:r>
              <a:rPr lang="en-GB"/>
              <a:t>Creating a reference list</a:t>
            </a:r>
          </a:p>
        </p:txBody>
      </p:sp>
      <p:graphicFrame>
        <p:nvGraphicFramePr>
          <p:cNvPr id="5" name="Content Placeholder 2">
            <a:extLst>
              <a:ext uri="{FF2B5EF4-FFF2-40B4-BE49-F238E27FC236}">
                <a16:creationId xmlns:a16="http://schemas.microsoft.com/office/drawing/2014/main" id="{D7B27FB6-8EF2-4FCA-BCBF-13BC1B4C8C1C}"/>
              </a:ext>
            </a:extLst>
          </p:cNvPr>
          <p:cNvGraphicFramePr>
            <a:graphicFrameLocks noGrp="1"/>
          </p:cNvGraphicFramePr>
          <p:nvPr>
            <p:ph sz="half" idx="1"/>
          </p:nvPr>
        </p:nvGraphicFramePr>
        <p:xfrm>
          <a:off x="781957" y="1507838"/>
          <a:ext cx="4528809" cy="4357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25" name="TextBox 224">
            <a:extLst>
              <a:ext uri="{FF2B5EF4-FFF2-40B4-BE49-F238E27FC236}">
                <a16:creationId xmlns:a16="http://schemas.microsoft.com/office/drawing/2014/main" id="{837835CC-2CB3-4337-A7BB-1F81EAA12146}"/>
              </a:ext>
            </a:extLst>
          </p:cNvPr>
          <p:cNvSpPr txBox="1"/>
          <p:nvPr/>
        </p:nvSpPr>
        <p:spPr>
          <a:xfrm>
            <a:off x="6290252" y="1881332"/>
            <a:ext cx="5446280"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Arial"/>
                <a:cs typeface="Arial"/>
              </a:rPr>
              <a:t>Format each reference according to the type of resource cited </a:t>
            </a:r>
          </a:p>
          <a:p>
            <a:endParaRPr lang="en-GB" sz="2800">
              <a:latin typeface="Arial"/>
              <a:cs typeface="Arial"/>
            </a:endParaRPr>
          </a:p>
          <a:p>
            <a:r>
              <a:rPr lang="en-GB" sz="2800">
                <a:latin typeface="Arial"/>
                <a:cs typeface="Arial"/>
              </a:rPr>
              <a:t>Include the following:</a:t>
            </a:r>
            <a:endParaRPr lang="en-US" sz="2800">
              <a:latin typeface="Arial"/>
              <a:cs typeface="Arial"/>
            </a:endParaRPr>
          </a:p>
          <a:p>
            <a:pPr marL="342900" indent="-342900">
              <a:buFont typeface="Arial"/>
              <a:buChar char="•"/>
            </a:pPr>
            <a:endParaRPr lang="en-GB" sz="2800">
              <a:solidFill>
                <a:srgbClr val="FF0000"/>
              </a:solidFill>
              <a:latin typeface="Arial"/>
              <a:cs typeface="Arial"/>
            </a:endParaRPr>
          </a:p>
          <a:p>
            <a:pPr marL="342900" indent="-342900">
              <a:buFont typeface="Arial"/>
              <a:buChar char="•"/>
            </a:pPr>
            <a:r>
              <a:rPr lang="en-GB" sz="2800" b="1">
                <a:solidFill>
                  <a:srgbClr val="FF0000"/>
                </a:solidFill>
                <a:latin typeface="Arial"/>
                <a:cs typeface="Calibri Light"/>
              </a:rPr>
              <a:t>Who</a:t>
            </a:r>
            <a:r>
              <a:rPr lang="en-GB" sz="2800" b="1">
                <a:solidFill>
                  <a:schemeClr val="tx1">
                    <a:lumMod val="95000"/>
                    <a:lumOff val="5000"/>
                  </a:schemeClr>
                </a:solidFill>
                <a:latin typeface="Arial"/>
                <a:cs typeface="Calibri Light"/>
              </a:rPr>
              <a:t> </a:t>
            </a:r>
            <a:r>
              <a:rPr lang="en-GB" sz="2800">
                <a:solidFill>
                  <a:schemeClr val="tx1">
                    <a:lumMod val="95000"/>
                    <a:lumOff val="5000"/>
                  </a:schemeClr>
                </a:solidFill>
                <a:latin typeface="Arial"/>
                <a:cs typeface="Calibri Light"/>
              </a:rPr>
              <a:t>(author)</a:t>
            </a:r>
          </a:p>
          <a:p>
            <a:pPr marL="342900" indent="-342900">
              <a:buFont typeface="Arial"/>
              <a:buChar char="•"/>
            </a:pPr>
            <a:r>
              <a:rPr lang="en-GB" sz="2800" b="1">
                <a:solidFill>
                  <a:srgbClr val="FF0000"/>
                </a:solidFill>
                <a:latin typeface="Arial"/>
                <a:cs typeface="Calibri Light"/>
              </a:rPr>
              <a:t>When</a:t>
            </a:r>
            <a:r>
              <a:rPr lang="en-GB" sz="2800" b="1">
                <a:solidFill>
                  <a:schemeClr val="tx1">
                    <a:lumMod val="95000"/>
                    <a:lumOff val="5000"/>
                  </a:schemeClr>
                </a:solidFill>
                <a:latin typeface="Arial"/>
                <a:cs typeface="Calibri Light"/>
              </a:rPr>
              <a:t> </a:t>
            </a:r>
            <a:r>
              <a:rPr lang="en-GB" sz="2800">
                <a:solidFill>
                  <a:schemeClr val="tx1">
                    <a:lumMod val="95000"/>
                    <a:lumOff val="5000"/>
                  </a:schemeClr>
                </a:solidFill>
                <a:latin typeface="Arial"/>
                <a:cs typeface="Calibri Light"/>
              </a:rPr>
              <a:t>(date)</a:t>
            </a:r>
          </a:p>
          <a:p>
            <a:pPr marL="342900" indent="-342900">
              <a:buFont typeface="Arial"/>
              <a:buChar char="•"/>
            </a:pPr>
            <a:r>
              <a:rPr lang="en-GB" sz="2800" b="1">
                <a:solidFill>
                  <a:srgbClr val="FF0000"/>
                </a:solidFill>
                <a:latin typeface="Arial"/>
                <a:cs typeface="Calibri Light"/>
              </a:rPr>
              <a:t>What</a:t>
            </a:r>
            <a:r>
              <a:rPr lang="en-GB" sz="2800" b="1">
                <a:solidFill>
                  <a:schemeClr val="tx1">
                    <a:lumMod val="95000"/>
                    <a:lumOff val="5000"/>
                  </a:schemeClr>
                </a:solidFill>
                <a:latin typeface="Arial"/>
                <a:cs typeface="Calibri Light"/>
              </a:rPr>
              <a:t> </a:t>
            </a:r>
            <a:r>
              <a:rPr lang="en-GB" sz="2800">
                <a:solidFill>
                  <a:schemeClr val="tx1">
                    <a:lumMod val="95000"/>
                    <a:lumOff val="5000"/>
                  </a:schemeClr>
                </a:solidFill>
                <a:latin typeface="Arial"/>
                <a:cs typeface="Calibri Light"/>
              </a:rPr>
              <a:t>(title)</a:t>
            </a:r>
          </a:p>
          <a:p>
            <a:pPr marL="342900" indent="-342900">
              <a:buFont typeface="Arial"/>
              <a:buChar char="•"/>
            </a:pPr>
            <a:r>
              <a:rPr lang="en-GB" sz="2800" b="1">
                <a:solidFill>
                  <a:srgbClr val="FF0000"/>
                </a:solidFill>
                <a:latin typeface="Arial"/>
                <a:cs typeface="Calibri Light"/>
              </a:rPr>
              <a:t>Where</a:t>
            </a:r>
            <a:r>
              <a:rPr lang="en-GB" sz="2800" b="1">
                <a:solidFill>
                  <a:schemeClr val="tx1">
                    <a:lumMod val="95000"/>
                    <a:lumOff val="5000"/>
                  </a:schemeClr>
                </a:solidFill>
                <a:latin typeface="Arial"/>
                <a:cs typeface="Calibri Light"/>
              </a:rPr>
              <a:t> </a:t>
            </a:r>
            <a:r>
              <a:rPr lang="en-GB" sz="2800">
                <a:solidFill>
                  <a:schemeClr val="tx1">
                    <a:lumMod val="95000"/>
                    <a:lumOff val="5000"/>
                  </a:schemeClr>
                </a:solidFill>
                <a:latin typeface="Arial"/>
                <a:cs typeface="Calibri Light"/>
              </a:rPr>
              <a:t>(location)</a:t>
            </a:r>
          </a:p>
          <a:p>
            <a:pPr marL="342900" indent="-342900">
              <a:buFont typeface="Arial"/>
              <a:buChar char="•"/>
            </a:pPr>
            <a:endParaRPr lang="en-GB" sz="2800">
              <a:latin typeface="Arial"/>
              <a:cs typeface="Calibri Light"/>
            </a:endParaRPr>
          </a:p>
        </p:txBody>
      </p:sp>
    </p:spTree>
    <p:extLst>
      <p:ext uri="{BB962C8B-B14F-4D97-AF65-F5344CB8AC3E}">
        <p14:creationId xmlns:p14="http://schemas.microsoft.com/office/powerpoint/2010/main" val="32007542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p:txBody>
          <a:bodyPr/>
          <a:lstStyle/>
          <a:p>
            <a:r>
              <a:rPr lang="en-GB"/>
              <a:t>Reference List: book</a:t>
            </a:r>
          </a:p>
        </p:txBody>
      </p:sp>
      <p:sp>
        <p:nvSpPr>
          <p:cNvPr id="5" name="TextBox 4">
            <a:extLst>
              <a:ext uri="{FF2B5EF4-FFF2-40B4-BE49-F238E27FC236}">
                <a16:creationId xmlns:a16="http://schemas.microsoft.com/office/drawing/2014/main" id="{D1E275A9-DBAC-482D-9D3A-EB48BD75A55B}"/>
              </a:ext>
            </a:extLst>
          </p:cNvPr>
          <p:cNvSpPr txBox="1"/>
          <p:nvPr/>
        </p:nvSpPr>
        <p:spPr>
          <a:xfrm>
            <a:off x="8067675" y="43053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Light"/>
            </a:endParaRPr>
          </a:p>
        </p:txBody>
      </p:sp>
      <p:pic>
        <p:nvPicPr>
          <p:cNvPr id="6" name="Picture 9" descr="Graphical user interface, text, application, chat or text message&#10;&#10;Description automatically generated">
            <a:extLst>
              <a:ext uri="{FF2B5EF4-FFF2-40B4-BE49-F238E27FC236}">
                <a16:creationId xmlns:a16="http://schemas.microsoft.com/office/drawing/2014/main" id="{581633B1-F967-436E-8978-26567F1C30D2}"/>
              </a:ext>
            </a:extLst>
          </p:cNvPr>
          <p:cNvPicPr>
            <a:picLocks noGrp="1" noChangeAspect="1"/>
          </p:cNvPicPr>
          <p:nvPr>
            <p:ph sz="quarter" idx="10"/>
          </p:nvPr>
        </p:nvPicPr>
        <p:blipFill>
          <a:blip r:embed="rId3"/>
          <a:stretch>
            <a:fillRect/>
          </a:stretch>
        </p:blipFill>
        <p:spPr>
          <a:xfrm>
            <a:off x="322461" y="1780970"/>
            <a:ext cx="11557518" cy="3935668"/>
          </a:xfrm>
        </p:spPr>
      </p:pic>
    </p:spTree>
    <p:extLst>
      <p:ext uri="{BB962C8B-B14F-4D97-AF65-F5344CB8AC3E}">
        <p14:creationId xmlns:p14="http://schemas.microsoft.com/office/powerpoint/2010/main" val="32397758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E2FC5-E49F-4AB3-AD3D-65E9BD5B16E8}"/>
              </a:ext>
            </a:extLst>
          </p:cNvPr>
          <p:cNvSpPr>
            <a:spLocks noGrp="1"/>
          </p:cNvSpPr>
          <p:nvPr>
            <p:ph type="title"/>
          </p:nvPr>
        </p:nvSpPr>
        <p:spPr/>
        <p:txBody>
          <a:bodyPr/>
          <a:lstStyle/>
          <a:p>
            <a:r>
              <a:rPr lang="en-GB"/>
              <a:t>Where to find the information...</a:t>
            </a:r>
          </a:p>
        </p:txBody>
      </p:sp>
      <p:pic>
        <p:nvPicPr>
          <p:cNvPr id="7" name="Picture 7">
            <a:extLst>
              <a:ext uri="{FF2B5EF4-FFF2-40B4-BE49-F238E27FC236}">
                <a16:creationId xmlns:a16="http://schemas.microsoft.com/office/drawing/2014/main" id="{612B8696-0587-4C60-BA23-63B10625C85B}"/>
              </a:ext>
            </a:extLst>
          </p:cNvPr>
          <p:cNvPicPr>
            <a:picLocks noGrp="1" noChangeAspect="1"/>
          </p:cNvPicPr>
          <p:nvPr>
            <p:ph sz="quarter" idx="10"/>
          </p:nvPr>
        </p:nvPicPr>
        <p:blipFill>
          <a:blip r:embed="rId2"/>
          <a:stretch>
            <a:fillRect/>
          </a:stretch>
        </p:blipFill>
        <p:spPr>
          <a:xfrm>
            <a:off x="7505238" y="1456564"/>
            <a:ext cx="3987333" cy="45740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8" name="Picture 8" descr="Graphical user interface, text, application&#10;&#10;Description automatically generated">
            <a:extLst>
              <a:ext uri="{FF2B5EF4-FFF2-40B4-BE49-F238E27FC236}">
                <a16:creationId xmlns:a16="http://schemas.microsoft.com/office/drawing/2014/main" id="{F3ECEFFD-9FD9-4022-9B41-A961387E252E}"/>
              </a:ext>
            </a:extLst>
          </p:cNvPr>
          <p:cNvPicPr>
            <a:picLocks noChangeAspect="1"/>
          </p:cNvPicPr>
          <p:nvPr/>
        </p:nvPicPr>
        <p:blipFill>
          <a:blip r:embed="rId3"/>
          <a:stretch>
            <a:fillRect/>
          </a:stretch>
        </p:blipFill>
        <p:spPr>
          <a:xfrm>
            <a:off x="1853853" y="1598537"/>
            <a:ext cx="3359063" cy="427678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54C9D804-7097-4F26-954D-BA279E8FDB44}"/>
              </a:ext>
            </a:extLst>
          </p:cNvPr>
          <p:cNvSpPr txBox="1"/>
          <p:nvPr/>
        </p:nvSpPr>
        <p:spPr>
          <a:xfrm>
            <a:off x="68892" y="1791223"/>
            <a:ext cx="8538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Title</a:t>
            </a:r>
            <a:endParaRPr lang="en-US" sz="2400" b="1">
              <a:cs typeface="Calibri Light"/>
            </a:endParaRPr>
          </a:p>
        </p:txBody>
      </p:sp>
      <p:sp>
        <p:nvSpPr>
          <p:cNvPr id="10" name="TextBox 9">
            <a:extLst>
              <a:ext uri="{FF2B5EF4-FFF2-40B4-BE49-F238E27FC236}">
                <a16:creationId xmlns:a16="http://schemas.microsoft.com/office/drawing/2014/main" id="{1484CE71-F604-4A5C-8CEA-B3ED3F96860B}"/>
              </a:ext>
            </a:extLst>
          </p:cNvPr>
          <p:cNvSpPr txBox="1"/>
          <p:nvPr/>
        </p:nvSpPr>
        <p:spPr>
          <a:xfrm>
            <a:off x="68896" y="3325660"/>
            <a:ext cx="106262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Author</a:t>
            </a:r>
            <a:r>
              <a:rPr lang="en-GB" sz="2400">
                <a:cs typeface="Calibri Light"/>
              </a:rPr>
              <a:t> ​</a:t>
            </a:r>
          </a:p>
        </p:txBody>
      </p:sp>
      <p:sp>
        <p:nvSpPr>
          <p:cNvPr id="11" name="TextBox 10">
            <a:extLst>
              <a:ext uri="{FF2B5EF4-FFF2-40B4-BE49-F238E27FC236}">
                <a16:creationId xmlns:a16="http://schemas.microsoft.com/office/drawing/2014/main" id="{EA002D84-1B63-4F82-AD52-73E02CDA128C}"/>
              </a:ext>
            </a:extLst>
          </p:cNvPr>
          <p:cNvSpPr txBox="1"/>
          <p:nvPr/>
        </p:nvSpPr>
        <p:spPr>
          <a:xfrm>
            <a:off x="68893" y="2626291"/>
            <a:ext cx="106262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Edition</a:t>
            </a:r>
            <a:endParaRPr lang="en-US" sz="2400" b="1">
              <a:cs typeface="Calibri Light"/>
            </a:endParaRPr>
          </a:p>
        </p:txBody>
      </p:sp>
      <p:sp>
        <p:nvSpPr>
          <p:cNvPr id="12" name="TextBox 11">
            <a:extLst>
              <a:ext uri="{FF2B5EF4-FFF2-40B4-BE49-F238E27FC236}">
                <a16:creationId xmlns:a16="http://schemas.microsoft.com/office/drawing/2014/main" id="{A962E073-F12B-47BE-AD99-249F4067BA99}"/>
              </a:ext>
            </a:extLst>
          </p:cNvPr>
          <p:cNvSpPr txBox="1"/>
          <p:nvPr/>
        </p:nvSpPr>
        <p:spPr>
          <a:xfrm>
            <a:off x="68893" y="5423770"/>
            <a:ext cx="132358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Publisher</a:t>
            </a:r>
            <a:endParaRPr lang="en-US" sz="2400" b="1">
              <a:cs typeface="Calibri Light"/>
            </a:endParaRPr>
          </a:p>
        </p:txBody>
      </p:sp>
      <p:sp>
        <p:nvSpPr>
          <p:cNvPr id="13" name="Arrow: Right 12">
            <a:extLst>
              <a:ext uri="{FF2B5EF4-FFF2-40B4-BE49-F238E27FC236}">
                <a16:creationId xmlns:a16="http://schemas.microsoft.com/office/drawing/2014/main" id="{CF11FEDB-2453-4D01-B926-CE9D5F38D95E}"/>
              </a:ext>
            </a:extLst>
          </p:cNvPr>
          <p:cNvSpPr/>
          <p:nvPr/>
        </p:nvSpPr>
        <p:spPr>
          <a:xfrm>
            <a:off x="1125478" y="1795120"/>
            <a:ext cx="991643" cy="26096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Right 13">
            <a:extLst>
              <a:ext uri="{FF2B5EF4-FFF2-40B4-BE49-F238E27FC236}">
                <a16:creationId xmlns:a16="http://schemas.microsoft.com/office/drawing/2014/main" id="{7BAE2E7B-6F53-4B04-86D6-324EF39C00E3}"/>
              </a:ext>
            </a:extLst>
          </p:cNvPr>
          <p:cNvSpPr/>
          <p:nvPr/>
        </p:nvSpPr>
        <p:spPr>
          <a:xfrm>
            <a:off x="1125479" y="2745011"/>
            <a:ext cx="1534437" cy="219207"/>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Right 14">
            <a:extLst>
              <a:ext uri="{FF2B5EF4-FFF2-40B4-BE49-F238E27FC236}">
                <a16:creationId xmlns:a16="http://schemas.microsoft.com/office/drawing/2014/main" id="{7FB0F04F-59BB-4946-99C9-C3E3C79F07E9}"/>
              </a:ext>
            </a:extLst>
          </p:cNvPr>
          <p:cNvSpPr/>
          <p:nvPr/>
        </p:nvSpPr>
        <p:spPr>
          <a:xfrm>
            <a:off x="1125477" y="3454819"/>
            <a:ext cx="1534437" cy="219207"/>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BDDE8928-5648-4111-98BB-170C2C7F6DA2}"/>
              </a:ext>
            </a:extLst>
          </p:cNvPr>
          <p:cNvSpPr/>
          <p:nvPr/>
        </p:nvSpPr>
        <p:spPr>
          <a:xfrm>
            <a:off x="1386436" y="5563366"/>
            <a:ext cx="1273479" cy="26096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55CC43A1-7EF2-48C7-BB56-E07D2AE1ACB0}"/>
              </a:ext>
            </a:extLst>
          </p:cNvPr>
          <p:cNvSpPr txBox="1"/>
          <p:nvPr/>
        </p:nvSpPr>
        <p:spPr>
          <a:xfrm>
            <a:off x="5841302" y="2615852"/>
            <a:ext cx="8538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Date</a:t>
            </a:r>
            <a:endParaRPr lang="en-US" b="1"/>
          </a:p>
        </p:txBody>
      </p:sp>
      <p:sp>
        <p:nvSpPr>
          <p:cNvPr id="18" name="TextBox 17">
            <a:extLst>
              <a:ext uri="{FF2B5EF4-FFF2-40B4-BE49-F238E27FC236}">
                <a16:creationId xmlns:a16="http://schemas.microsoft.com/office/drawing/2014/main" id="{18A73561-B016-4899-B4B1-899841BF79C9}"/>
              </a:ext>
            </a:extLst>
          </p:cNvPr>
          <p:cNvSpPr txBox="1"/>
          <p:nvPr/>
        </p:nvSpPr>
        <p:spPr>
          <a:xfrm>
            <a:off x="5434207" y="3920647"/>
            <a:ext cx="1908130"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Place of Publication</a:t>
            </a:r>
            <a:r>
              <a:rPr lang="en-GB" sz="2400"/>
              <a:t> </a:t>
            </a:r>
            <a:r>
              <a:rPr lang="en-GB" sz="2000"/>
              <a:t>(publisher's address).</a:t>
            </a:r>
            <a:endParaRPr lang="en-US" sz="2000">
              <a:cs typeface="Calibri Light"/>
            </a:endParaRPr>
          </a:p>
        </p:txBody>
      </p:sp>
      <p:sp>
        <p:nvSpPr>
          <p:cNvPr id="19" name="Arrow: Right 18">
            <a:extLst>
              <a:ext uri="{FF2B5EF4-FFF2-40B4-BE49-F238E27FC236}">
                <a16:creationId xmlns:a16="http://schemas.microsoft.com/office/drawing/2014/main" id="{6F3EF0F3-B5D9-495D-B448-F60FE2316BF8}"/>
              </a:ext>
            </a:extLst>
          </p:cNvPr>
          <p:cNvSpPr/>
          <p:nvPr/>
        </p:nvSpPr>
        <p:spPr>
          <a:xfrm rot="2400000">
            <a:off x="6506965" y="3123039"/>
            <a:ext cx="1210848" cy="26096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Right 19">
            <a:extLst>
              <a:ext uri="{FF2B5EF4-FFF2-40B4-BE49-F238E27FC236}">
                <a16:creationId xmlns:a16="http://schemas.microsoft.com/office/drawing/2014/main" id="{537DB127-69ED-4171-9F42-A2F49E2AC5A2}"/>
              </a:ext>
            </a:extLst>
          </p:cNvPr>
          <p:cNvSpPr/>
          <p:nvPr/>
        </p:nvSpPr>
        <p:spPr>
          <a:xfrm rot="18840000">
            <a:off x="6449040" y="2243969"/>
            <a:ext cx="1534437" cy="219207"/>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row: Right 20">
            <a:extLst>
              <a:ext uri="{FF2B5EF4-FFF2-40B4-BE49-F238E27FC236}">
                <a16:creationId xmlns:a16="http://schemas.microsoft.com/office/drawing/2014/main" id="{486CD2DC-73EC-4D7C-8438-95435CA16B33}"/>
              </a:ext>
            </a:extLst>
          </p:cNvPr>
          <p:cNvSpPr/>
          <p:nvPr/>
        </p:nvSpPr>
        <p:spPr>
          <a:xfrm>
            <a:off x="6616053" y="4154188"/>
            <a:ext cx="835068" cy="271398"/>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237165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D204228-3E14-21E7-2EDD-A9D2C8030A8B}"/>
              </a:ext>
            </a:extLst>
          </p:cNvPr>
          <p:cNvSpPr/>
          <p:nvPr/>
        </p:nvSpPr>
        <p:spPr>
          <a:xfrm>
            <a:off x="767440" y="4250869"/>
            <a:ext cx="8291286" cy="399143"/>
          </a:xfrm>
          <a:prstGeom prst="rect">
            <a:avLst/>
          </a:prstGeom>
          <a:solidFill>
            <a:srgbClr val="DCF2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C02E7A51-EAFE-DA32-26D1-719A1DB54ED3}"/>
              </a:ext>
            </a:extLst>
          </p:cNvPr>
          <p:cNvSpPr/>
          <p:nvPr/>
        </p:nvSpPr>
        <p:spPr>
          <a:xfrm>
            <a:off x="767441" y="3878941"/>
            <a:ext cx="10722427" cy="399143"/>
          </a:xfrm>
          <a:prstGeom prst="rect">
            <a:avLst/>
          </a:prstGeom>
          <a:solidFill>
            <a:srgbClr val="DCF2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A13B9137-1224-4811-2AF8-16524C220DBA}"/>
              </a:ext>
            </a:extLst>
          </p:cNvPr>
          <p:cNvSpPr/>
          <p:nvPr/>
        </p:nvSpPr>
        <p:spPr>
          <a:xfrm>
            <a:off x="3253013" y="3534228"/>
            <a:ext cx="8155213" cy="344715"/>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0B59C903-7BDE-EB99-E9FE-5E3C4ED7F202}"/>
              </a:ext>
            </a:extLst>
          </p:cNvPr>
          <p:cNvSpPr/>
          <p:nvPr/>
        </p:nvSpPr>
        <p:spPr>
          <a:xfrm>
            <a:off x="2354942" y="3534228"/>
            <a:ext cx="898072" cy="344715"/>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7A84A869-5B57-25C5-A405-2E8C9CDEBA37}"/>
              </a:ext>
            </a:extLst>
          </p:cNvPr>
          <p:cNvSpPr/>
          <p:nvPr/>
        </p:nvSpPr>
        <p:spPr>
          <a:xfrm>
            <a:off x="767441" y="3534228"/>
            <a:ext cx="1587500" cy="344715"/>
          </a:xfrm>
          <a:prstGeom prst="rect">
            <a:avLst/>
          </a:prstGeom>
          <a:solidFill>
            <a:srgbClr val="F8D7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29DE6CA4-1538-AF09-2876-E0C808600493}"/>
              </a:ext>
            </a:extLst>
          </p:cNvPr>
          <p:cNvSpPr>
            <a:spLocks noGrp="1"/>
          </p:cNvSpPr>
          <p:nvPr>
            <p:ph type="title"/>
          </p:nvPr>
        </p:nvSpPr>
        <p:spPr/>
        <p:txBody>
          <a:bodyPr/>
          <a:lstStyle/>
          <a:p>
            <a:r>
              <a:rPr lang="en-GB"/>
              <a:t>Reference list: web page</a:t>
            </a:r>
          </a:p>
        </p:txBody>
      </p:sp>
      <p:sp>
        <p:nvSpPr>
          <p:cNvPr id="3" name="Content Placeholder 2">
            <a:extLst>
              <a:ext uri="{FF2B5EF4-FFF2-40B4-BE49-F238E27FC236}">
                <a16:creationId xmlns:a16="http://schemas.microsoft.com/office/drawing/2014/main" id="{794C9E40-02D8-FDD8-E644-1AD1283BB744}"/>
              </a:ext>
            </a:extLst>
          </p:cNvPr>
          <p:cNvSpPr>
            <a:spLocks noGrp="1"/>
          </p:cNvSpPr>
          <p:nvPr>
            <p:ph sz="quarter" idx="10"/>
          </p:nvPr>
        </p:nvSpPr>
        <p:spPr>
          <a:xfrm>
            <a:off x="770815" y="3007407"/>
            <a:ext cx="10795518" cy="1870755"/>
          </a:xfrm>
          <a:ln>
            <a:noFill/>
          </a:ln>
        </p:spPr>
        <p:txBody>
          <a:bodyPr vert="horz" lIns="91440" tIns="45720" rIns="91440" bIns="45720" rtlCol="0" anchor="t">
            <a:normAutofit/>
          </a:bodyPr>
          <a:lstStyle/>
          <a:p>
            <a:pPr marL="0" indent="0">
              <a:buNone/>
            </a:pPr>
            <a:endParaRPr lang="en-GB">
              <a:cs typeface="Calibri Light"/>
            </a:endParaRPr>
          </a:p>
          <a:p>
            <a:pPr marL="0" indent="0">
              <a:buNone/>
            </a:pPr>
            <a:r>
              <a:rPr lang="en-GB" sz="2600">
                <a:latin typeface="Calibri"/>
                <a:cs typeface="Calibri Light"/>
              </a:rPr>
              <a:t>Holford, A. (2022) </a:t>
            </a:r>
            <a:r>
              <a:rPr lang="en-GB" sz="2600" i="1">
                <a:latin typeface="Calibri"/>
                <a:cs typeface="Calibri Light"/>
              </a:rPr>
              <a:t>Student loans: would a graduate tax be a better option? </a:t>
            </a:r>
            <a:r>
              <a:rPr lang="en-GB" sz="2600">
                <a:latin typeface="Calibri"/>
                <a:cs typeface="Calibri Light"/>
              </a:rPr>
              <a:t>Available at: </a:t>
            </a:r>
            <a:r>
              <a:rPr lang="en-GB" sz="2600">
                <a:latin typeface="Calibri"/>
                <a:ea typeface="+mn-lt"/>
                <a:cs typeface="+mn-lt"/>
                <a:hlinkClick r:id="rId2"/>
              </a:rPr>
              <a:t>https://theconversation.com/student-loans-would-a-graduate-tax-be-a-better-option-179253</a:t>
            </a:r>
            <a:r>
              <a:rPr lang="en-GB" sz="2600">
                <a:latin typeface="Calibri"/>
                <a:ea typeface="+mn-lt"/>
                <a:cs typeface="+mn-lt"/>
              </a:rPr>
              <a:t> (Accessed: 26 May 2022).</a:t>
            </a:r>
          </a:p>
        </p:txBody>
      </p:sp>
      <p:sp>
        <p:nvSpPr>
          <p:cNvPr id="15" name="TextBox 14">
            <a:extLst>
              <a:ext uri="{FF2B5EF4-FFF2-40B4-BE49-F238E27FC236}">
                <a16:creationId xmlns:a16="http://schemas.microsoft.com/office/drawing/2014/main" id="{432FD479-9928-E956-9BB4-6628F733F16F}"/>
              </a:ext>
            </a:extLst>
          </p:cNvPr>
          <p:cNvSpPr txBox="1"/>
          <p:nvPr/>
        </p:nvSpPr>
        <p:spPr>
          <a:xfrm>
            <a:off x="605971" y="1939471"/>
            <a:ext cx="2743199" cy="646331"/>
          </a:xfrm>
          <a:prstGeom prst="rect">
            <a:avLst/>
          </a:prstGeom>
          <a:noFill/>
          <a:ln w="57150">
            <a:solidFill>
              <a:srgbClr val="F8D7FA"/>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Light"/>
              </a:rPr>
              <a:t>Who?</a:t>
            </a:r>
            <a:r>
              <a:rPr lang="en-GB">
                <a:latin typeface="Calibri"/>
                <a:cs typeface="Calibri Light"/>
              </a:rPr>
              <a:t> Author's surname and initials</a:t>
            </a:r>
          </a:p>
        </p:txBody>
      </p:sp>
      <p:sp>
        <p:nvSpPr>
          <p:cNvPr id="16" name="TextBox 15">
            <a:extLst>
              <a:ext uri="{FF2B5EF4-FFF2-40B4-BE49-F238E27FC236}">
                <a16:creationId xmlns:a16="http://schemas.microsoft.com/office/drawing/2014/main" id="{F36EC130-0ACC-6942-C410-51E48373421C}"/>
              </a:ext>
            </a:extLst>
          </p:cNvPr>
          <p:cNvSpPr txBox="1"/>
          <p:nvPr/>
        </p:nvSpPr>
        <p:spPr>
          <a:xfrm>
            <a:off x="4651828" y="2021112"/>
            <a:ext cx="2743199" cy="646331"/>
          </a:xfrm>
          <a:prstGeom prst="rect">
            <a:avLst/>
          </a:prstGeom>
          <a:noFill/>
          <a:ln w="57150">
            <a:solidFill>
              <a:srgbClr val="92D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Light"/>
              </a:rPr>
              <a:t>When?</a:t>
            </a:r>
            <a:r>
              <a:rPr lang="en-GB">
                <a:latin typeface="Calibri"/>
                <a:cs typeface="Calibri Light"/>
              </a:rPr>
              <a:t> Date in round brackets</a:t>
            </a:r>
            <a:endParaRPr lang="en-US"/>
          </a:p>
        </p:txBody>
      </p:sp>
      <p:sp>
        <p:nvSpPr>
          <p:cNvPr id="17" name="TextBox 16">
            <a:extLst>
              <a:ext uri="{FF2B5EF4-FFF2-40B4-BE49-F238E27FC236}">
                <a16:creationId xmlns:a16="http://schemas.microsoft.com/office/drawing/2014/main" id="{D5897E68-0932-4E62-C145-6E962C9980C1}"/>
              </a:ext>
            </a:extLst>
          </p:cNvPr>
          <p:cNvSpPr txBox="1"/>
          <p:nvPr/>
        </p:nvSpPr>
        <p:spPr>
          <a:xfrm>
            <a:off x="8616042" y="2111827"/>
            <a:ext cx="2743199" cy="646331"/>
          </a:xfrm>
          <a:prstGeom prst="rect">
            <a:avLst/>
          </a:prstGeom>
          <a:noFill/>
          <a:ln w="57150">
            <a:solidFill>
              <a:schemeClr val="accent3">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a:latin typeface="Calibri"/>
                <a:cs typeface="Calibri Light"/>
              </a:rPr>
              <a:t>What? </a:t>
            </a:r>
            <a:r>
              <a:rPr lang="en-GB" i="1">
                <a:latin typeface="Calibri"/>
                <a:cs typeface="Calibri Light"/>
              </a:rPr>
              <a:t>Title of webpage in italics</a:t>
            </a:r>
            <a:endParaRPr lang="en-US" i="1">
              <a:cs typeface="Calibri Light"/>
            </a:endParaRPr>
          </a:p>
        </p:txBody>
      </p:sp>
      <p:sp>
        <p:nvSpPr>
          <p:cNvPr id="18" name="TextBox 17">
            <a:extLst>
              <a:ext uri="{FF2B5EF4-FFF2-40B4-BE49-F238E27FC236}">
                <a16:creationId xmlns:a16="http://schemas.microsoft.com/office/drawing/2014/main" id="{C8F17E3A-D641-A919-9603-2F5C71F7DAA8}"/>
              </a:ext>
            </a:extLst>
          </p:cNvPr>
          <p:cNvSpPr txBox="1"/>
          <p:nvPr/>
        </p:nvSpPr>
        <p:spPr>
          <a:xfrm>
            <a:off x="2637971" y="5350327"/>
            <a:ext cx="5047341" cy="369332"/>
          </a:xfrm>
          <a:prstGeom prst="rect">
            <a:avLst/>
          </a:prstGeom>
          <a:noFill/>
          <a:ln w="57150">
            <a:solidFill>
              <a:srgbClr val="DCF2F7"/>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Light"/>
              </a:rPr>
              <a:t>Where?</a:t>
            </a:r>
            <a:r>
              <a:rPr lang="en-GB">
                <a:latin typeface="Calibri"/>
                <a:cs typeface="Calibri Light"/>
              </a:rPr>
              <a:t> URL and date accessed (in round brackets).</a:t>
            </a:r>
          </a:p>
        </p:txBody>
      </p:sp>
      <p:cxnSp>
        <p:nvCxnSpPr>
          <p:cNvPr id="19" name="Straight Arrow Connector 18">
            <a:extLst>
              <a:ext uri="{FF2B5EF4-FFF2-40B4-BE49-F238E27FC236}">
                <a16:creationId xmlns:a16="http://schemas.microsoft.com/office/drawing/2014/main" id="{0742C311-27A8-415F-619A-06219389815F}"/>
              </a:ext>
            </a:extLst>
          </p:cNvPr>
          <p:cNvCxnSpPr/>
          <p:nvPr/>
        </p:nvCxnSpPr>
        <p:spPr>
          <a:xfrm flipH="1">
            <a:off x="1475014" y="2627085"/>
            <a:ext cx="127000" cy="898071"/>
          </a:xfrm>
          <a:prstGeom prst="straightConnector1">
            <a:avLst/>
          </a:prstGeom>
          <a:ln w="28575">
            <a:solidFill>
              <a:srgbClr val="F8D7FA"/>
            </a:solidFill>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720DE006-68DC-C0EE-C30D-8829FAD1CB0A}"/>
              </a:ext>
            </a:extLst>
          </p:cNvPr>
          <p:cNvCxnSpPr>
            <a:cxnSpLocks/>
          </p:cNvCxnSpPr>
          <p:nvPr/>
        </p:nvCxnSpPr>
        <p:spPr>
          <a:xfrm flipH="1">
            <a:off x="2989943" y="2663370"/>
            <a:ext cx="1651000" cy="843643"/>
          </a:xfrm>
          <a:prstGeom prst="straightConnector1">
            <a:avLst/>
          </a:prstGeom>
          <a:ln w="28575">
            <a:solidFill>
              <a:srgbClr val="92D050"/>
            </a:solidFill>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739C1362-71B2-FBCD-04FE-FEC3C9AE814A}"/>
              </a:ext>
            </a:extLst>
          </p:cNvPr>
          <p:cNvCxnSpPr>
            <a:cxnSpLocks/>
          </p:cNvCxnSpPr>
          <p:nvPr/>
        </p:nvCxnSpPr>
        <p:spPr>
          <a:xfrm flipH="1">
            <a:off x="8187871" y="2772226"/>
            <a:ext cx="961570" cy="789215"/>
          </a:xfrm>
          <a:prstGeom prst="straightConnector1">
            <a:avLst/>
          </a:prstGeom>
          <a:ln w="28575">
            <a:solidFill>
              <a:srgbClr val="F0F0BD"/>
            </a:solidFill>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4FEC5DF7-A327-31DB-932B-9D7504DC2357}"/>
              </a:ext>
            </a:extLst>
          </p:cNvPr>
          <p:cNvCxnSpPr>
            <a:cxnSpLocks/>
          </p:cNvCxnSpPr>
          <p:nvPr/>
        </p:nvCxnSpPr>
        <p:spPr>
          <a:xfrm>
            <a:off x="4341585" y="4659084"/>
            <a:ext cx="63500" cy="680357"/>
          </a:xfrm>
          <a:prstGeom prst="straightConnector1">
            <a:avLst/>
          </a:prstGeom>
          <a:ln w="28575">
            <a:solidFill>
              <a:srgbClr val="DCF2F7"/>
            </a:solidFill>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0EAE9777-CB8D-B1A8-F64D-404703A1C077}"/>
              </a:ext>
            </a:extLst>
          </p:cNvPr>
          <p:cNvSpPr txBox="1"/>
          <p:nvPr/>
        </p:nvSpPr>
        <p:spPr>
          <a:xfrm>
            <a:off x="8822418" y="5484130"/>
            <a:ext cx="336912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a:rPr>
              <a:t>N.B.</a:t>
            </a:r>
            <a:r>
              <a:rPr lang="en-GB">
                <a:latin typeface="Calibri"/>
                <a:cs typeface="Calibri"/>
              </a:rPr>
              <a:t> It is the title of the </a:t>
            </a:r>
            <a:r>
              <a:rPr lang="en-GB" b="1" i="1">
                <a:latin typeface="Calibri"/>
                <a:cs typeface="Calibri"/>
              </a:rPr>
              <a:t>webpage</a:t>
            </a:r>
            <a:r>
              <a:rPr lang="en-GB" i="1">
                <a:latin typeface="Calibri"/>
                <a:cs typeface="Calibri"/>
              </a:rPr>
              <a:t>,</a:t>
            </a:r>
            <a:r>
              <a:rPr lang="en-GB">
                <a:latin typeface="Calibri"/>
                <a:cs typeface="Calibri"/>
              </a:rPr>
              <a:t> not the name of the website</a:t>
            </a:r>
            <a:endParaRPr lang="en-US">
              <a:latin typeface="Calibri"/>
              <a:cs typeface="Calibri"/>
            </a:endParaRPr>
          </a:p>
        </p:txBody>
      </p:sp>
    </p:spTree>
    <p:extLst>
      <p:ext uri="{BB962C8B-B14F-4D97-AF65-F5344CB8AC3E}">
        <p14:creationId xmlns:p14="http://schemas.microsoft.com/office/powerpoint/2010/main" val="32262679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B6F7C23C-E0B1-9059-6DCD-C307EBA35CFE}"/>
              </a:ext>
            </a:extLst>
          </p:cNvPr>
          <p:cNvSpPr>
            <a:spLocks noGrp="1"/>
          </p:cNvSpPr>
          <p:nvPr>
            <p:ph type="title"/>
          </p:nvPr>
        </p:nvSpPr>
        <p:spPr>
          <a:xfrm>
            <a:off x="698242" y="224544"/>
            <a:ext cx="10795518" cy="1003916"/>
          </a:xfrm>
        </p:spPr>
        <p:txBody>
          <a:bodyPr/>
          <a:lstStyle/>
          <a:p>
            <a:r>
              <a:rPr lang="en-US"/>
              <a:t>Web page</a:t>
            </a:r>
          </a:p>
        </p:txBody>
      </p:sp>
      <p:pic>
        <p:nvPicPr>
          <p:cNvPr id="11" name="Picture 11" descr="Graphical user interface&#10;&#10;Description automatically generated">
            <a:extLst>
              <a:ext uri="{FF2B5EF4-FFF2-40B4-BE49-F238E27FC236}">
                <a16:creationId xmlns:a16="http://schemas.microsoft.com/office/drawing/2014/main" id="{5E90E57B-655F-84D7-E848-3E92D0699B57}"/>
              </a:ext>
            </a:extLst>
          </p:cNvPr>
          <p:cNvPicPr>
            <a:picLocks noGrp="1" noChangeAspect="1"/>
          </p:cNvPicPr>
          <p:nvPr>
            <p:ph sz="quarter" idx="10"/>
          </p:nvPr>
        </p:nvPicPr>
        <p:blipFill>
          <a:blip r:embed="rId2"/>
          <a:stretch>
            <a:fillRect/>
          </a:stretch>
        </p:blipFill>
        <p:spPr>
          <a:xfrm>
            <a:off x="1428712" y="1906573"/>
            <a:ext cx="7955817" cy="4324777"/>
          </a:xfrm>
        </p:spPr>
      </p:pic>
      <p:sp>
        <p:nvSpPr>
          <p:cNvPr id="12" name="TextBox 11">
            <a:extLst>
              <a:ext uri="{FF2B5EF4-FFF2-40B4-BE49-F238E27FC236}">
                <a16:creationId xmlns:a16="http://schemas.microsoft.com/office/drawing/2014/main" id="{923EF4EA-B433-34AC-4209-8CB308A7CE2C}"/>
              </a:ext>
            </a:extLst>
          </p:cNvPr>
          <p:cNvSpPr txBox="1"/>
          <p:nvPr/>
        </p:nvSpPr>
        <p:spPr>
          <a:xfrm>
            <a:off x="10188497" y="5820937"/>
            <a:ext cx="209271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hlinkClick r:id="rId3"/>
              </a:rPr>
              <a:t>The Conversation</a:t>
            </a:r>
            <a:endParaRPr lang="en-US"/>
          </a:p>
        </p:txBody>
      </p:sp>
      <p:sp>
        <p:nvSpPr>
          <p:cNvPr id="2" name="TextBox 1">
            <a:extLst>
              <a:ext uri="{FF2B5EF4-FFF2-40B4-BE49-F238E27FC236}">
                <a16:creationId xmlns:a16="http://schemas.microsoft.com/office/drawing/2014/main" id="{FF0206E5-A5BB-C14F-D6EA-F1381459D099}"/>
              </a:ext>
            </a:extLst>
          </p:cNvPr>
          <p:cNvSpPr txBox="1"/>
          <p:nvPr/>
        </p:nvSpPr>
        <p:spPr>
          <a:xfrm>
            <a:off x="10528192" y="4201522"/>
            <a:ext cx="1557908" cy="369332"/>
          </a:xfrm>
          <a:prstGeom prst="rect">
            <a:avLst/>
          </a:prstGeom>
          <a:noFill/>
        </p:spPr>
        <p:txBody>
          <a:bodyPr wrap="square" rtlCol="0">
            <a:spAutoFit/>
          </a:bodyPr>
          <a:lstStyle/>
          <a:p>
            <a:r>
              <a:rPr lang="en-GB"/>
              <a:t>Author</a:t>
            </a:r>
          </a:p>
        </p:txBody>
      </p:sp>
      <p:cxnSp>
        <p:nvCxnSpPr>
          <p:cNvPr id="4" name="Straight Arrow Connector 3">
            <a:extLst>
              <a:ext uri="{FF2B5EF4-FFF2-40B4-BE49-F238E27FC236}">
                <a16:creationId xmlns:a16="http://schemas.microsoft.com/office/drawing/2014/main" id="{28D81F76-90E6-2844-D263-9E91D56CFA33}"/>
              </a:ext>
            </a:extLst>
          </p:cNvPr>
          <p:cNvCxnSpPr>
            <a:cxnSpLocks/>
            <a:stCxn id="2" idx="1"/>
          </p:cNvCxnSpPr>
          <p:nvPr/>
        </p:nvCxnSpPr>
        <p:spPr>
          <a:xfrm flipH="1" flipV="1">
            <a:off x="8389856" y="4057407"/>
            <a:ext cx="2138336" cy="328781"/>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E3C3EF0B-3C35-2136-3EC8-A99C3C7963F9}"/>
              </a:ext>
            </a:extLst>
          </p:cNvPr>
          <p:cNvSpPr txBox="1"/>
          <p:nvPr/>
        </p:nvSpPr>
        <p:spPr>
          <a:xfrm>
            <a:off x="462610" y="3709629"/>
            <a:ext cx="828861" cy="369332"/>
          </a:xfrm>
          <a:prstGeom prst="rect">
            <a:avLst/>
          </a:prstGeom>
          <a:noFill/>
        </p:spPr>
        <p:txBody>
          <a:bodyPr wrap="square" rtlCol="0">
            <a:spAutoFit/>
          </a:bodyPr>
          <a:lstStyle/>
          <a:p>
            <a:r>
              <a:rPr lang="en-GB"/>
              <a:t>When</a:t>
            </a:r>
          </a:p>
        </p:txBody>
      </p:sp>
      <p:cxnSp>
        <p:nvCxnSpPr>
          <p:cNvPr id="8" name="Straight Arrow Connector 7">
            <a:extLst>
              <a:ext uri="{FF2B5EF4-FFF2-40B4-BE49-F238E27FC236}">
                <a16:creationId xmlns:a16="http://schemas.microsoft.com/office/drawing/2014/main" id="{7E769887-2F4E-41B3-3B8F-9C868271CAF8}"/>
              </a:ext>
            </a:extLst>
          </p:cNvPr>
          <p:cNvCxnSpPr>
            <a:cxnSpLocks/>
          </p:cNvCxnSpPr>
          <p:nvPr/>
        </p:nvCxnSpPr>
        <p:spPr>
          <a:xfrm flipV="1">
            <a:off x="1141340" y="3610466"/>
            <a:ext cx="1196507" cy="283829"/>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34129E9A-3591-4A0C-F8D7-DED4E49E3522}"/>
              </a:ext>
            </a:extLst>
          </p:cNvPr>
          <p:cNvSpPr txBox="1"/>
          <p:nvPr/>
        </p:nvSpPr>
        <p:spPr>
          <a:xfrm>
            <a:off x="10350631" y="2807324"/>
            <a:ext cx="1451727" cy="369332"/>
          </a:xfrm>
          <a:prstGeom prst="rect">
            <a:avLst/>
          </a:prstGeom>
          <a:noFill/>
        </p:spPr>
        <p:txBody>
          <a:bodyPr wrap="square" rtlCol="0">
            <a:spAutoFit/>
          </a:bodyPr>
          <a:lstStyle/>
          <a:p>
            <a:r>
              <a:rPr lang="en-GB"/>
              <a:t>Article title</a:t>
            </a:r>
          </a:p>
        </p:txBody>
      </p:sp>
      <p:cxnSp>
        <p:nvCxnSpPr>
          <p:cNvPr id="17" name="Straight Arrow Connector 16">
            <a:extLst>
              <a:ext uri="{FF2B5EF4-FFF2-40B4-BE49-F238E27FC236}">
                <a16:creationId xmlns:a16="http://schemas.microsoft.com/office/drawing/2014/main" id="{BDF00B1A-B1A7-53B9-4E6B-395E7B3DF87C}"/>
              </a:ext>
            </a:extLst>
          </p:cNvPr>
          <p:cNvCxnSpPr>
            <a:cxnSpLocks/>
          </p:cNvCxnSpPr>
          <p:nvPr/>
        </p:nvCxnSpPr>
        <p:spPr>
          <a:xfrm flipH="1" flipV="1">
            <a:off x="6391373" y="2991990"/>
            <a:ext cx="3717958" cy="72077"/>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90FA6C13-78A8-48DB-1E32-C50BA29FD868}"/>
              </a:ext>
            </a:extLst>
          </p:cNvPr>
          <p:cNvSpPr txBox="1"/>
          <p:nvPr/>
        </p:nvSpPr>
        <p:spPr>
          <a:xfrm>
            <a:off x="9671901" y="2032164"/>
            <a:ext cx="2327762" cy="369332"/>
          </a:xfrm>
          <a:prstGeom prst="rect">
            <a:avLst/>
          </a:prstGeom>
          <a:noFill/>
        </p:spPr>
        <p:txBody>
          <a:bodyPr wrap="square" rtlCol="0">
            <a:spAutoFit/>
          </a:bodyPr>
          <a:lstStyle/>
          <a:p>
            <a:r>
              <a:rPr lang="en-GB"/>
              <a:t>URL &amp; date accessed</a:t>
            </a:r>
          </a:p>
        </p:txBody>
      </p:sp>
      <p:cxnSp>
        <p:nvCxnSpPr>
          <p:cNvPr id="29" name="Straight Arrow Connector 28">
            <a:extLst>
              <a:ext uri="{FF2B5EF4-FFF2-40B4-BE49-F238E27FC236}">
                <a16:creationId xmlns:a16="http://schemas.microsoft.com/office/drawing/2014/main" id="{D7C04510-D93A-4462-244E-CE4D2331C5E6}"/>
              </a:ext>
            </a:extLst>
          </p:cNvPr>
          <p:cNvCxnSpPr>
            <a:cxnSpLocks/>
          </p:cNvCxnSpPr>
          <p:nvPr/>
        </p:nvCxnSpPr>
        <p:spPr>
          <a:xfrm flipH="1" flipV="1">
            <a:off x="8700940" y="1809946"/>
            <a:ext cx="970961" cy="299265"/>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32" name="Picture 31">
            <a:extLst>
              <a:ext uri="{FF2B5EF4-FFF2-40B4-BE49-F238E27FC236}">
                <a16:creationId xmlns:a16="http://schemas.microsoft.com/office/drawing/2014/main" id="{E8A752EE-B09A-D9AA-A8C9-F020590A562B}"/>
              </a:ext>
            </a:extLst>
          </p:cNvPr>
          <p:cNvPicPr>
            <a:picLocks noChangeAspect="1"/>
          </p:cNvPicPr>
          <p:nvPr/>
        </p:nvPicPr>
        <p:blipFill rotWithShape="1">
          <a:blip r:embed="rId4"/>
          <a:srcRect l="61856" t="42499" r="24326" b="55192"/>
          <a:stretch/>
        </p:blipFill>
        <p:spPr>
          <a:xfrm>
            <a:off x="1428712" y="1456004"/>
            <a:ext cx="7170193" cy="470569"/>
          </a:xfrm>
          <a:prstGeom prst="rect">
            <a:avLst/>
          </a:prstGeom>
        </p:spPr>
      </p:pic>
    </p:spTree>
    <p:extLst>
      <p:ext uri="{BB962C8B-B14F-4D97-AF65-F5344CB8AC3E}">
        <p14:creationId xmlns:p14="http://schemas.microsoft.com/office/powerpoint/2010/main" val="9047059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p:txBody>
          <a:bodyPr/>
          <a:lstStyle/>
          <a:p>
            <a:r>
              <a:rPr lang="en-GB"/>
              <a:t>Reference List: journal article</a:t>
            </a:r>
          </a:p>
        </p:txBody>
      </p:sp>
      <p:pic>
        <p:nvPicPr>
          <p:cNvPr id="6" name="Picture 6" descr="Graphical user interface, text, application, chat or text message&#10;&#10;Description automatically generated">
            <a:extLst>
              <a:ext uri="{FF2B5EF4-FFF2-40B4-BE49-F238E27FC236}">
                <a16:creationId xmlns:a16="http://schemas.microsoft.com/office/drawing/2014/main" id="{AE731644-643E-4607-A22D-EFDA193A6FC5}"/>
              </a:ext>
            </a:extLst>
          </p:cNvPr>
          <p:cNvPicPr>
            <a:picLocks noGrp="1" noChangeAspect="1"/>
          </p:cNvPicPr>
          <p:nvPr>
            <p:ph sz="quarter" idx="10"/>
          </p:nvPr>
        </p:nvPicPr>
        <p:blipFill rotWithShape="1">
          <a:blip r:embed="rId3"/>
          <a:srcRect b="41001"/>
          <a:stretch/>
        </p:blipFill>
        <p:spPr>
          <a:xfrm>
            <a:off x="317242" y="2025243"/>
            <a:ext cx="11557518" cy="2262672"/>
          </a:xfrm>
        </p:spPr>
      </p:pic>
      <p:pic>
        <p:nvPicPr>
          <p:cNvPr id="3" name="Picture 6" descr="Graphical user interface, text, application, chat or text message&#10;&#10;Description automatically generated">
            <a:extLst>
              <a:ext uri="{FF2B5EF4-FFF2-40B4-BE49-F238E27FC236}">
                <a16:creationId xmlns:a16="http://schemas.microsoft.com/office/drawing/2014/main" id="{399736DA-FF13-4BC1-5EB0-58549F2C7FE4}"/>
              </a:ext>
            </a:extLst>
          </p:cNvPr>
          <p:cNvPicPr>
            <a:picLocks noChangeAspect="1"/>
          </p:cNvPicPr>
          <p:nvPr/>
        </p:nvPicPr>
        <p:blipFill rotWithShape="1">
          <a:blip r:embed="rId3"/>
          <a:srcRect t="59694"/>
          <a:stretch/>
        </p:blipFill>
        <p:spPr>
          <a:xfrm>
            <a:off x="317240" y="4287915"/>
            <a:ext cx="11557518" cy="1545775"/>
          </a:xfrm>
          <a:prstGeom prst="rect">
            <a:avLst/>
          </a:prstGeom>
        </p:spPr>
      </p:pic>
      <p:sp>
        <p:nvSpPr>
          <p:cNvPr id="4" name="Rectangle 3">
            <a:extLst>
              <a:ext uri="{FF2B5EF4-FFF2-40B4-BE49-F238E27FC236}">
                <a16:creationId xmlns:a16="http://schemas.microsoft.com/office/drawing/2014/main" id="{30E33303-1C11-B097-D61B-6D3707696337}"/>
              </a:ext>
            </a:extLst>
          </p:cNvPr>
          <p:cNvSpPr/>
          <p:nvPr/>
        </p:nvSpPr>
        <p:spPr>
          <a:xfrm>
            <a:off x="8788892" y="3870664"/>
            <a:ext cx="1100831" cy="41725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Available at:</a:t>
            </a:r>
          </a:p>
        </p:txBody>
      </p:sp>
      <p:pic>
        <p:nvPicPr>
          <p:cNvPr id="8" name="Picture 7" descr="Graphical user interface, text, application, chat or text message&#10;&#10;Description automatically generated">
            <a:extLst>
              <a:ext uri="{FF2B5EF4-FFF2-40B4-BE49-F238E27FC236}">
                <a16:creationId xmlns:a16="http://schemas.microsoft.com/office/drawing/2014/main" id="{2B7E5603-A09F-909D-05DA-CEA1EA0E33C5}"/>
              </a:ext>
            </a:extLst>
          </p:cNvPr>
          <p:cNvPicPr>
            <a:picLocks noChangeAspect="1"/>
          </p:cNvPicPr>
          <p:nvPr/>
        </p:nvPicPr>
        <p:blipFill rotWithShape="1">
          <a:blip r:embed="rId3"/>
          <a:srcRect l="78753" t="47882" r="20937" b="40312"/>
          <a:stretch/>
        </p:blipFill>
        <p:spPr>
          <a:xfrm>
            <a:off x="8788892" y="3876041"/>
            <a:ext cx="2662652" cy="411479"/>
          </a:xfrm>
          <a:prstGeom prst="rect">
            <a:avLst/>
          </a:prstGeom>
        </p:spPr>
      </p:pic>
      <p:sp>
        <p:nvSpPr>
          <p:cNvPr id="5" name="TextBox 4">
            <a:extLst>
              <a:ext uri="{FF2B5EF4-FFF2-40B4-BE49-F238E27FC236}">
                <a16:creationId xmlns:a16="http://schemas.microsoft.com/office/drawing/2014/main" id="{53D7AA73-F5C7-4068-38F1-270817263C4E}"/>
              </a:ext>
            </a:extLst>
          </p:cNvPr>
          <p:cNvSpPr txBox="1"/>
          <p:nvPr/>
        </p:nvSpPr>
        <p:spPr>
          <a:xfrm>
            <a:off x="8754253" y="3871625"/>
            <a:ext cx="2997469" cy="461665"/>
          </a:xfrm>
          <a:prstGeom prst="rect">
            <a:avLst/>
          </a:prstGeom>
          <a:noFill/>
        </p:spPr>
        <p:txBody>
          <a:bodyPr wrap="square" lIns="91440" tIns="45720" rIns="91440" bIns="45720" rtlCol="0" anchor="t">
            <a:spAutoFit/>
          </a:bodyPr>
          <a:lstStyle/>
          <a:p>
            <a:r>
              <a:rPr lang="en-GB" sz="2400">
                <a:latin typeface="Arial"/>
                <a:cs typeface="Arial"/>
              </a:rPr>
              <a:t>Available at: doi.org/</a:t>
            </a:r>
            <a:endParaRPr lang="en-GB" sz="2400" err="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303489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454D4-B7D6-4FE7-B5B3-9FDEDC42A12D}"/>
              </a:ext>
            </a:extLst>
          </p:cNvPr>
          <p:cNvSpPr>
            <a:spLocks noGrp="1"/>
          </p:cNvSpPr>
          <p:nvPr>
            <p:ph type="title"/>
          </p:nvPr>
        </p:nvSpPr>
        <p:spPr/>
        <p:txBody>
          <a:bodyPr/>
          <a:lstStyle/>
          <a:p>
            <a:r>
              <a:rPr lang="en-GB"/>
              <a:t>Finding the information</a:t>
            </a:r>
          </a:p>
        </p:txBody>
      </p:sp>
      <p:sp>
        <p:nvSpPr>
          <p:cNvPr id="5" name="TextBox 4">
            <a:extLst>
              <a:ext uri="{FF2B5EF4-FFF2-40B4-BE49-F238E27FC236}">
                <a16:creationId xmlns:a16="http://schemas.microsoft.com/office/drawing/2014/main" id="{86ECCFD7-6927-46A8-BEBB-8A15471C27B4}"/>
              </a:ext>
            </a:extLst>
          </p:cNvPr>
          <p:cNvSpPr txBox="1"/>
          <p:nvPr/>
        </p:nvSpPr>
        <p:spPr>
          <a:xfrm>
            <a:off x="3132796" y="1371330"/>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Article title</a:t>
            </a:r>
            <a:endParaRPr lang="en-US" b="1">
              <a:cs typeface="Calibri Light"/>
            </a:endParaRPr>
          </a:p>
        </p:txBody>
      </p:sp>
      <p:sp>
        <p:nvSpPr>
          <p:cNvPr id="10" name="TextBox 9">
            <a:extLst>
              <a:ext uri="{FF2B5EF4-FFF2-40B4-BE49-F238E27FC236}">
                <a16:creationId xmlns:a16="http://schemas.microsoft.com/office/drawing/2014/main" id="{63566618-A276-4F54-9237-EDFD65D72B33}"/>
              </a:ext>
            </a:extLst>
          </p:cNvPr>
          <p:cNvSpPr txBox="1"/>
          <p:nvPr/>
        </p:nvSpPr>
        <p:spPr>
          <a:xfrm>
            <a:off x="624457" y="1584281"/>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Author</a:t>
            </a:r>
            <a:endParaRPr lang="en-US">
              <a:cs typeface="Calibri Light"/>
            </a:endParaRPr>
          </a:p>
        </p:txBody>
      </p:sp>
      <p:sp>
        <p:nvSpPr>
          <p:cNvPr id="11" name="TextBox 10">
            <a:extLst>
              <a:ext uri="{FF2B5EF4-FFF2-40B4-BE49-F238E27FC236}">
                <a16:creationId xmlns:a16="http://schemas.microsoft.com/office/drawing/2014/main" id="{FDED6D7F-9720-4B1E-99A0-C13BFC764DB8}"/>
              </a:ext>
            </a:extLst>
          </p:cNvPr>
          <p:cNvSpPr txBox="1"/>
          <p:nvPr/>
        </p:nvSpPr>
        <p:spPr>
          <a:xfrm>
            <a:off x="6472122" y="1454591"/>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Journal</a:t>
            </a:r>
            <a:r>
              <a:rPr lang="en-GB"/>
              <a:t> </a:t>
            </a:r>
            <a:r>
              <a:rPr lang="en-GB" b="1"/>
              <a:t>title</a:t>
            </a:r>
            <a:endParaRPr lang="en-US" b="1">
              <a:cs typeface="Calibri Light"/>
            </a:endParaRPr>
          </a:p>
        </p:txBody>
      </p:sp>
      <p:sp>
        <p:nvSpPr>
          <p:cNvPr id="12" name="TextBox 11">
            <a:extLst>
              <a:ext uri="{FF2B5EF4-FFF2-40B4-BE49-F238E27FC236}">
                <a16:creationId xmlns:a16="http://schemas.microsoft.com/office/drawing/2014/main" id="{196D3518-CD5A-4D37-80A6-C1E022F88C58}"/>
              </a:ext>
            </a:extLst>
          </p:cNvPr>
          <p:cNvSpPr txBox="1"/>
          <p:nvPr/>
        </p:nvSpPr>
        <p:spPr>
          <a:xfrm>
            <a:off x="9063387" y="1629702"/>
            <a:ext cx="27896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Date &amp; issue information</a:t>
            </a:r>
            <a:endParaRPr lang="en-GB" b="1">
              <a:cs typeface="Calibri Light"/>
            </a:endParaRPr>
          </a:p>
        </p:txBody>
      </p:sp>
      <p:pic>
        <p:nvPicPr>
          <p:cNvPr id="16" name="Content Placeholder 15">
            <a:extLst>
              <a:ext uri="{FF2B5EF4-FFF2-40B4-BE49-F238E27FC236}">
                <a16:creationId xmlns:a16="http://schemas.microsoft.com/office/drawing/2014/main" id="{9D2A6D22-0B93-6842-C480-06D1113EBC9E}"/>
              </a:ext>
            </a:extLst>
          </p:cNvPr>
          <p:cNvPicPr>
            <a:picLocks noGrp="1" noChangeAspect="1"/>
          </p:cNvPicPr>
          <p:nvPr>
            <p:ph sz="quarter" idx="10"/>
          </p:nvPr>
        </p:nvPicPr>
        <p:blipFill rotWithShape="1">
          <a:blip r:embed="rId2"/>
          <a:srcRect l="67094" t="46915" r="13599" b="31522"/>
          <a:stretch/>
        </p:blipFill>
        <p:spPr>
          <a:xfrm>
            <a:off x="1271228" y="2327115"/>
            <a:ext cx="8275277" cy="3630655"/>
          </a:xfrm>
        </p:spPr>
      </p:pic>
      <p:sp>
        <p:nvSpPr>
          <p:cNvPr id="17" name="Oval 16">
            <a:extLst>
              <a:ext uri="{FF2B5EF4-FFF2-40B4-BE49-F238E27FC236}">
                <a16:creationId xmlns:a16="http://schemas.microsoft.com/office/drawing/2014/main" id="{7DE7847F-A887-3938-EB01-EC107CF28E31}"/>
              </a:ext>
            </a:extLst>
          </p:cNvPr>
          <p:cNvSpPr/>
          <p:nvPr/>
        </p:nvSpPr>
        <p:spPr>
          <a:xfrm>
            <a:off x="5955957" y="4876800"/>
            <a:ext cx="832021" cy="71669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9" name="Straight Arrow Connector 18">
            <a:extLst>
              <a:ext uri="{FF2B5EF4-FFF2-40B4-BE49-F238E27FC236}">
                <a16:creationId xmlns:a16="http://schemas.microsoft.com/office/drawing/2014/main" id="{1E23C520-61E7-C45F-5E31-5D6C8A5FBDA1}"/>
              </a:ext>
            </a:extLst>
          </p:cNvPr>
          <p:cNvCxnSpPr>
            <a:cxnSpLocks/>
          </p:cNvCxnSpPr>
          <p:nvPr/>
        </p:nvCxnSpPr>
        <p:spPr>
          <a:xfrm>
            <a:off x="3616411" y="1730769"/>
            <a:ext cx="163156" cy="1035751"/>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3BE2FC2F-E587-2A1F-DB7B-C9093B0769FC}"/>
              </a:ext>
            </a:extLst>
          </p:cNvPr>
          <p:cNvCxnSpPr>
            <a:cxnSpLocks/>
          </p:cNvCxnSpPr>
          <p:nvPr/>
        </p:nvCxnSpPr>
        <p:spPr>
          <a:xfrm>
            <a:off x="1376937" y="1842653"/>
            <a:ext cx="1350432" cy="1263012"/>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5F4888A2-CE2F-24F5-F9B6-9FFC682561BD}"/>
              </a:ext>
            </a:extLst>
          </p:cNvPr>
          <p:cNvCxnSpPr/>
          <p:nvPr/>
        </p:nvCxnSpPr>
        <p:spPr>
          <a:xfrm flipH="1">
            <a:off x="6124750" y="1842653"/>
            <a:ext cx="811509" cy="134539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14E44284-B437-FAF6-825C-BF71AE6BB502}"/>
              </a:ext>
            </a:extLst>
          </p:cNvPr>
          <p:cNvCxnSpPr>
            <a:cxnSpLocks/>
          </p:cNvCxnSpPr>
          <p:nvPr/>
        </p:nvCxnSpPr>
        <p:spPr>
          <a:xfrm flipH="1">
            <a:off x="7580891" y="1999034"/>
            <a:ext cx="1482496" cy="1189009"/>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4" name="Oval 33">
            <a:extLst>
              <a:ext uri="{FF2B5EF4-FFF2-40B4-BE49-F238E27FC236}">
                <a16:creationId xmlns:a16="http://schemas.microsoft.com/office/drawing/2014/main" id="{FA6E48AF-B4CD-697C-7BD2-0B89DD22C946}"/>
              </a:ext>
            </a:extLst>
          </p:cNvPr>
          <p:cNvSpPr/>
          <p:nvPr/>
        </p:nvSpPr>
        <p:spPr>
          <a:xfrm>
            <a:off x="6021859" y="5165124"/>
            <a:ext cx="766119" cy="64255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86967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BFA0C-762D-7B50-3C3B-DA663C4EEDA4}"/>
              </a:ext>
            </a:extLst>
          </p:cNvPr>
          <p:cNvSpPr>
            <a:spLocks noGrp="1"/>
          </p:cNvSpPr>
          <p:nvPr>
            <p:ph type="title"/>
          </p:nvPr>
        </p:nvSpPr>
        <p:spPr/>
        <p:txBody>
          <a:bodyPr/>
          <a:lstStyle/>
          <a:p>
            <a:r>
              <a:rPr lang="en-GB">
                <a:cs typeface="Calibri Light"/>
              </a:rPr>
              <a:t>Streamed Content</a:t>
            </a:r>
            <a:endParaRPr lang="en-GB"/>
          </a:p>
        </p:txBody>
      </p:sp>
      <p:sp>
        <p:nvSpPr>
          <p:cNvPr id="3" name="Content Placeholder 2">
            <a:extLst>
              <a:ext uri="{FF2B5EF4-FFF2-40B4-BE49-F238E27FC236}">
                <a16:creationId xmlns:a16="http://schemas.microsoft.com/office/drawing/2014/main" id="{E368AB34-1F34-95E4-1434-D4F8C914C5BE}"/>
              </a:ext>
            </a:extLst>
          </p:cNvPr>
          <p:cNvSpPr>
            <a:spLocks noGrp="1"/>
          </p:cNvSpPr>
          <p:nvPr>
            <p:ph sz="quarter" idx="10"/>
          </p:nvPr>
        </p:nvSpPr>
        <p:spPr>
          <a:xfrm>
            <a:off x="698241" y="1534536"/>
            <a:ext cx="10708191" cy="3038495"/>
          </a:xfrm>
        </p:spPr>
        <p:txBody>
          <a:bodyPr vert="horz" lIns="91440" tIns="45720" rIns="91440" bIns="45720" rtlCol="0" anchor="t">
            <a:normAutofit lnSpcReduction="10000"/>
          </a:bodyPr>
          <a:lstStyle/>
          <a:p>
            <a:pPr>
              <a:buFont typeface="Arial"/>
              <a:buChar char="•"/>
            </a:pPr>
            <a:r>
              <a:rPr lang="en-GB" sz="2400">
                <a:latin typeface="Arial"/>
                <a:ea typeface="+mn-lt"/>
                <a:cs typeface="+mn-lt"/>
              </a:rPr>
              <a:t>Title of episode (in single quotation marks) if known; if not, use series title</a:t>
            </a:r>
            <a:endParaRPr lang="en-US" sz="2400">
              <a:latin typeface="Arial"/>
              <a:cs typeface="Arial"/>
            </a:endParaRPr>
          </a:p>
          <a:p>
            <a:pPr>
              <a:buFont typeface="Arial"/>
              <a:buChar char="•"/>
            </a:pPr>
            <a:r>
              <a:rPr lang="en-GB" sz="2400">
                <a:latin typeface="Arial"/>
                <a:ea typeface="+mn-lt"/>
                <a:cs typeface="+mn-lt"/>
              </a:rPr>
              <a:t>Year of original broadcast (in round brackets)</a:t>
            </a:r>
            <a:endParaRPr lang="en-GB" sz="2400">
              <a:latin typeface="Arial"/>
              <a:cs typeface="Arial"/>
            </a:endParaRPr>
          </a:p>
          <a:p>
            <a:pPr>
              <a:buFont typeface="Arial"/>
              <a:buChar char="•"/>
            </a:pPr>
            <a:r>
              <a:rPr lang="en-GB" sz="2400">
                <a:latin typeface="Arial"/>
                <a:ea typeface="+mn-lt"/>
                <a:cs typeface="+mn-lt"/>
              </a:rPr>
              <a:t>Title of series/season (in italics)</a:t>
            </a:r>
            <a:endParaRPr lang="en-GB" sz="2400">
              <a:latin typeface="Arial"/>
              <a:cs typeface="Arial"/>
            </a:endParaRPr>
          </a:p>
          <a:p>
            <a:pPr>
              <a:buFont typeface="Arial"/>
              <a:buChar char="•"/>
            </a:pPr>
            <a:r>
              <a:rPr lang="en-GB" sz="2400">
                <a:latin typeface="Arial"/>
                <a:ea typeface="+mn-lt"/>
                <a:cs typeface="+mn-lt"/>
              </a:rPr>
              <a:t>Series/season and episode numbers, or day month (if available)</a:t>
            </a:r>
            <a:endParaRPr lang="en-GB" sz="2400">
              <a:latin typeface="Arial"/>
              <a:cs typeface="Arial"/>
            </a:endParaRPr>
          </a:p>
          <a:p>
            <a:pPr>
              <a:buFont typeface="Arial"/>
              <a:buChar char="•"/>
            </a:pPr>
            <a:r>
              <a:rPr lang="en-GB" sz="2400">
                <a:latin typeface="Arial"/>
                <a:ea typeface="+mn-lt"/>
                <a:cs typeface="+mn-lt"/>
              </a:rPr>
              <a:t>Production company</a:t>
            </a:r>
            <a:endParaRPr lang="en-GB" sz="2400">
              <a:latin typeface="Arial"/>
              <a:cs typeface="Arial"/>
            </a:endParaRPr>
          </a:p>
          <a:p>
            <a:pPr>
              <a:buFont typeface="Arial"/>
              <a:buChar char="•"/>
            </a:pPr>
            <a:r>
              <a:rPr lang="en-GB" sz="2400">
                <a:latin typeface="Arial"/>
                <a:ea typeface="+mn-lt"/>
                <a:cs typeface="+mn-lt"/>
              </a:rPr>
              <a:t>Available at: Name of streaming service / link to homepage site (if available)</a:t>
            </a:r>
            <a:endParaRPr lang="en-GB" sz="2400">
              <a:latin typeface="Arial"/>
              <a:cs typeface="Arial"/>
            </a:endParaRPr>
          </a:p>
          <a:p>
            <a:pPr>
              <a:buFont typeface="Arial"/>
              <a:buChar char="•"/>
            </a:pPr>
            <a:r>
              <a:rPr lang="en-GB" sz="2400">
                <a:latin typeface="Arial"/>
                <a:ea typeface="+mn-lt"/>
                <a:cs typeface="+mn-lt"/>
              </a:rPr>
              <a:t>(Accessed: date)</a:t>
            </a:r>
            <a:endParaRPr lang="en-GB" sz="2400">
              <a:latin typeface="Arial"/>
              <a:cs typeface="Arial"/>
            </a:endParaRPr>
          </a:p>
          <a:p>
            <a:pPr marL="0" indent="0">
              <a:buNone/>
            </a:pPr>
            <a:endParaRPr lang="en-GB">
              <a:latin typeface="Arial"/>
              <a:cs typeface="Calibri" panose="020F0502020204030204"/>
            </a:endParaRPr>
          </a:p>
          <a:p>
            <a:pPr marL="0" indent="0">
              <a:buNone/>
            </a:pPr>
            <a:endParaRPr lang="en-GB">
              <a:latin typeface="Arial"/>
              <a:ea typeface="+mn-lt"/>
              <a:cs typeface="+mn-lt"/>
            </a:endParaRPr>
          </a:p>
        </p:txBody>
      </p:sp>
      <p:sp>
        <p:nvSpPr>
          <p:cNvPr id="4" name="TextBox 3">
            <a:extLst>
              <a:ext uri="{FF2B5EF4-FFF2-40B4-BE49-F238E27FC236}">
                <a16:creationId xmlns:a16="http://schemas.microsoft.com/office/drawing/2014/main" id="{633C9FA0-0C1F-7C98-DFE0-80557696E286}"/>
              </a:ext>
            </a:extLst>
          </p:cNvPr>
          <p:cNvSpPr txBox="1"/>
          <p:nvPr/>
        </p:nvSpPr>
        <p:spPr>
          <a:xfrm>
            <a:off x="698241" y="4675909"/>
            <a:ext cx="11151252" cy="1587101"/>
          </a:xfrm>
          <a:prstGeom prst="rect">
            <a:avLst/>
          </a:prstGeom>
          <a:noFill/>
          <a:ln w="28575">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b="1">
                <a:solidFill>
                  <a:schemeClr val="accent1"/>
                </a:solidFill>
                <a:latin typeface="Arial"/>
                <a:cs typeface="Arial"/>
              </a:rPr>
              <a:t>Example:</a:t>
            </a:r>
            <a:endParaRPr lang="en-US" sz="2400" b="1">
              <a:solidFill>
                <a:schemeClr val="accent1"/>
              </a:solidFill>
              <a:ea typeface="+mn-lt"/>
              <a:cs typeface="+mn-lt"/>
            </a:endParaRPr>
          </a:p>
          <a:p>
            <a:pPr>
              <a:lnSpc>
                <a:spcPct val="90000"/>
              </a:lnSpc>
              <a:spcBef>
                <a:spcPts val="1000"/>
              </a:spcBef>
            </a:pPr>
            <a:r>
              <a:rPr lang="en-GB" sz="2400">
                <a:latin typeface="Arial"/>
                <a:cs typeface="Arial"/>
              </a:rPr>
              <a:t>'Papa' (2022) </a:t>
            </a:r>
            <a:r>
              <a:rPr lang="en-GB" sz="2400" i="1">
                <a:latin typeface="Arial"/>
                <a:cs typeface="Arial"/>
              </a:rPr>
              <a:t>Stranger Things, </a:t>
            </a:r>
            <a:r>
              <a:rPr lang="en-GB" sz="2400">
                <a:latin typeface="Arial"/>
                <a:cs typeface="Arial"/>
              </a:rPr>
              <a:t>season 4, episode 8. Netflix. Available at: </a:t>
            </a:r>
            <a:r>
              <a:rPr lang="en-GB" sz="2400">
                <a:latin typeface="Arial"/>
                <a:cs typeface="Arial"/>
                <a:hlinkClick r:id="rId2"/>
              </a:rPr>
              <a:t>https://www.netflix.com/gb/title/80057281</a:t>
            </a:r>
            <a:r>
              <a:rPr lang="en-GB" sz="2400">
                <a:latin typeface="Arial"/>
                <a:cs typeface="Arial"/>
              </a:rPr>
              <a:t> (Accessed: 20 Oct 2022).</a:t>
            </a:r>
            <a:endParaRPr lang="en-US" sz="2400">
              <a:ea typeface="+mn-lt"/>
              <a:cs typeface="+mn-lt"/>
            </a:endParaRPr>
          </a:p>
          <a:p>
            <a:pPr algn="l"/>
            <a:endParaRPr lang="en-GB" sz="2400">
              <a:cs typeface="Calibri Light"/>
            </a:endParaRPr>
          </a:p>
        </p:txBody>
      </p:sp>
    </p:spTree>
    <p:extLst>
      <p:ext uri="{BB962C8B-B14F-4D97-AF65-F5344CB8AC3E}">
        <p14:creationId xmlns:p14="http://schemas.microsoft.com/office/powerpoint/2010/main" val="34475477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Secondary referencing</a:t>
            </a:r>
          </a:p>
        </p:txBody>
      </p:sp>
      <p:sp>
        <p:nvSpPr>
          <p:cNvPr id="3" name="Text Placeholder 2"/>
          <p:cNvSpPr>
            <a:spLocks noGrp="1"/>
          </p:cNvSpPr>
          <p:nvPr>
            <p:ph type="body" sz="quarter" idx="10"/>
          </p:nvPr>
        </p:nvSpPr>
        <p:spPr/>
        <p:txBody>
          <a:bodyPr>
            <a:normAutofit/>
          </a:bodyPr>
          <a:lstStyle/>
          <a:p>
            <a:pPr marL="0" indent="0">
              <a:buNone/>
            </a:pPr>
            <a:r>
              <a:rPr lang="en-GB" sz="4000" b="1"/>
              <a:t>What is it?</a:t>
            </a:r>
          </a:p>
          <a:p>
            <a:r>
              <a:rPr lang="en-GB" sz="2400"/>
              <a:t>You may want to use a quotation or an idea from a source referenced in a work you have read</a:t>
            </a:r>
          </a:p>
          <a:p>
            <a:r>
              <a:rPr lang="en-GB" sz="2400"/>
              <a:t>You haven’t read the original, but have discovered it through a secondary source</a:t>
            </a:r>
          </a:p>
          <a:p>
            <a:r>
              <a:rPr lang="en-GB" sz="2400"/>
              <a:t>This is known as ‘secondary referencing’</a:t>
            </a:r>
          </a:p>
        </p:txBody>
      </p:sp>
      <p:sp>
        <p:nvSpPr>
          <p:cNvPr id="4" name="Text Placeholder 3"/>
          <p:cNvSpPr>
            <a:spLocks noGrp="1"/>
          </p:cNvSpPr>
          <p:nvPr>
            <p:ph type="body" sz="quarter" idx="11"/>
          </p:nvPr>
        </p:nvSpPr>
        <p:spPr/>
        <p:txBody>
          <a:bodyPr>
            <a:normAutofit/>
          </a:bodyPr>
          <a:lstStyle/>
          <a:p>
            <a:pPr marL="0" indent="0">
              <a:buNone/>
            </a:pPr>
            <a:r>
              <a:rPr lang="en-GB" sz="4000" b="1"/>
              <a:t>How do I do it?</a:t>
            </a:r>
          </a:p>
          <a:p>
            <a:r>
              <a:rPr lang="en-GB" sz="2400"/>
              <a:t>In-text citation: Bloggs (2004), cited in Smith (2007), loves chocolate.</a:t>
            </a:r>
          </a:p>
          <a:p>
            <a:endParaRPr lang="en-GB" sz="2400"/>
          </a:p>
          <a:p>
            <a:r>
              <a:rPr lang="en-GB" sz="2400"/>
              <a:t>Full reference: Smith, J. (2007). </a:t>
            </a:r>
            <a:r>
              <a:rPr lang="en-GB" sz="2400" i="1"/>
              <a:t>Musings from Chocolate Lovers.</a:t>
            </a:r>
            <a:r>
              <a:rPr lang="en-GB" sz="2400"/>
              <a:t> Bicester: JFJ Press.</a:t>
            </a:r>
          </a:p>
        </p:txBody>
      </p:sp>
    </p:spTree>
    <p:extLst>
      <p:ext uri="{BB962C8B-B14F-4D97-AF65-F5344CB8AC3E}">
        <p14:creationId xmlns:p14="http://schemas.microsoft.com/office/powerpoint/2010/main" val="13744179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2CCEB-7BAF-D99E-65AD-8CDDEDCA2B89}"/>
              </a:ext>
            </a:extLst>
          </p:cNvPr>
          <p:cNvSpPr>
            <a:spLocks noGrp="1"/>
          </p:cNvSpPr>
          <p:nvPr>
            <p:ph type="title"/>
          </p:nvPr>
        </p:nvSpPr>
        <p:spPr/>
        <p:txBody>
          <a:bodyPr/>
          <a:lstStyle/>
          <a:p>
            <a:r>
              <a:rPr lang="en-GB"/>
              <a:t>How to cite...</a:t>
            </a:r>
          </a:p>
        </p:txBody>
      </p:sp>
      <p:sp>
        <p:nvSpPr>
          <p:cNvPr id="3" name="Content Placeholder 2">
            <a:extLst>
              <a:ext uri="{FF2B5EF4-FFF2-40B4-BE49-F238E27FC236}">
                <a16:creationId xmlns:a16="http://schemas.microsoft.com/office/drawing/2014/main" id="{52B28660-C14A-D6A8-6987-178D4DA82C46}"/>
              </a:ext>
            </a:extLst>
          </p:cNvPr>
          <p:cNvSpPr>
            <a:spLocks noGrp="1"/>
          </p:cNvSpPr>
          <p:nvPr>
            <p:ph sz="quarter" idx="10"/>
          </p:nvPr>
        </p:nvSpPr>
        <p:spPr>
          <a:xfrm>
            <a:off x="698242" y="1499900"/>
            <a:ext cx="11037972" cy="4666403"/>
          </a:xfrm>
        </p:spPr>
        <p:txBody>
          <a:bodyPr vert="horz" lIns="91440" tIns="45720" rIns="91440" bIns="45720" rtlCol="0" anchor="t">
            <a:normAutofit lnSpcReduction="10000"/>
          </a:bodyPr>
          <a:lstStyle/>
          <a:p>
            <a:pPr marL="0" indent="0">
              <a:buNone/>
            </a:pPr>
            <a:r>
              <a:rPr lang="en-GB" b="1">
                <a:solidFill>
                  <a:schemeClr val="accent1"/>
                </a:solidFill>
                <a:latin typeface="Arial"/>
                <a:cs typeface="Arial"/>
              </a:rPr>
              <a:t>No date available:</a:t>
            </a:r>
            <a:endParaRPr lang="en-US" b="1">
              <a:solidFill>
                <a:schemeClr val="accent1"/>
              </a:solidFill>
              <a:latin typeface="Arial"/>
              <a:cs typeface="Arial"/>
            </a:endParaRPr>
          </a:p>
          <a:p>
            <a:pPr marL="0" indent="0">
              <a:buNone/>
            </a:pPr>
            <a:r>
              <a:rPr lang="en-GB">
                <a:latin typeface="Arial"/>
                <a:cs typeface="Arial"/>
              </a:rPr>
              <a:t>Consider if you really want to include this in your work. If you decide to use it, include</a:t>
            </a:r>
            <a:r>
              <a:rPr lang="en-GB">
                <a:solidFill>
                  <a:srgbClr val="000000"/>
                </a:solidFill>
                <a:latin typeface="Arial"/>
                <a:cs typeface="Arial"/>
              </a:rPr>
              <a:t> </a:t>
            </a:r>
            <a:r>
              <a:rPr lang="en-GB" b="1">
                <a:latin typeface="Arial"/>
                <a:cs typeface="Arial"/>
              </a:rPr>
              <a:t>(no date)</a:t>
            </a:r>
            <a:endParaRPr lang="en-US">
              <a:latin typeface="Arial"/>
              <a:cs typeface="Arial"/>
            </a:endParaRPr>
          </a:p>
          <a:p>
            <a:pPr marL="0" indent="0">
              <a:buNone/>
            </a:pPr>
            <a:endParaRPr lang="en-GB" b="1">
              <a:solidFill>
                <a:schemeClr val="accent1"/>
              </a:solidFill>
              <a:latin typeface="Arial" panose="020B0604020202020204" pitchFamily="34" charset="0"/>
              <a:cs typeface="Arial" panose="020B0604020202020204" pitchFamily="34" charset="0"/>
            </a:endParaRPr>
          </a:p>
          <a:p>
            <a:pPr marL="0" indent="0">
              <a:buNone/>
            </a:pPr>
            <a:r>
              <a:rPr lang="en-GB" b="1">
                <a:solidFill>
                  <a:schemeClr val="accent1"/>
                </a:solidFill>
                <a:latin typeface="Arial"/>
                <a:cs typeface="Arial"/>
              </a:rPr>
              <a:t>No author:</a:t>
            </a:r>
          </a:p>
          <a:p>
            <a:pPr marL="0" indent="0">
              <a:buNone/>
            </a:pPr>
            <a:r>
              <a:rPr lang="en-GB">
                <a:latin typeface="Arial"/>
                <a:cs typeface="Arial"/>
              </a:rPr>
              <a:t>Use corporate author e.g.</a:t>
            </a:r>
            <a:r>
              <a:rPr lang="en-GB">
                <a:solidFill>
                  <a:srgbClr val="000000"/>
                </a:solidFill>
                <a:latin typeface="Arial"/>
                <a:cs typeface="Arial"/>
              </a:rPr>
              <a:t> </a:t>
            </a:r>
            <a:r>
              <a:rPr lang="en-GB" b="1">
                <a:latin typeface="Arial"/>
                <a:cs typeface="Arial"/>
              </a:rPr>
              <a:t>BBC, NHS, CIPD or title (e.g. </a:t>
            </a:r>
            <a:r>
              <a:rPr lang="en-GB" b="1" i="1">
                <a:latin typeface="Arial"/>
                <a:cs typeface="Arial"/>
              </a:rPr>
              <a:t>Health of the nation</a:t>
            </a:r>
            <a:r>
              <a:rPr lang="en-GB" b="1">
                <a:latin typeface="Arial"/>
                <a:cs typeface="Arial"/>
              </a:rPr>
              <a:t>, 2011)</a:t>
            </a:r>
          </a:p>
          <a:p>
            <a:pPr marL="0" indent="0">
              <a:buNone/>
            </a:pPr>
            <a:endParaRPr lang="en-GB" b="1">
              <a:solidFill>
                <a:schemeClr val="accent1"/>
              </a:solidFill>
              <a:latin typeface="Arial" panose="020B0604020202020204" pitchFamily="34" charset="0"/>
              <a:cs typeface="Arial" panose="020B0604020202020204" pitchFamily="34" charset="0"/>
            </a:endParaRPr>
          </a:p>
          <a:p>
            <a:pPr marL="0" indent="0">
              <a:buNone/>
            </a:pPr>
            <a:r>
              <a:rPr lang="en-GB" b="1">
                <a:solidFill>
                  <a:schemeClr val="accent1"/>
                </a:solidFill>
                <a:latin typeface="Arial"/>
                <a:cs typeface="Arial"/>
              </a:rPr>
              <a:t>Multiple publications, same author</a:t>
            </a:r>
            <a:r>
              <a:rPr lang="en-GB">
                <a:solidFill>
                  <a:schemeClr val="accent1"/>
                </a:solidFill>
                <a:latin typeface="Arial"/>
                <a:cs typeface="Arial"/>
              </a:rPr>
              <a:t> </a:t>
            </a:r>
            <a:r>
              <a:rPr lang="en-GB" b="1">
                <a:solidFill>
                  <a:schemeClr val="accent1"/>
                </a:solidFill>
                <a:latin typeface="Arial"/>
                <a:cs typeface="Arial"/>
              </a:rPr>
              <a:t>in different years:</a:t>
            </a:r>
          </a:p>
          <a:p>
            <a:pPr marL="0" indent="0">
              <a:buNone/>
            </a:pPr>
            <a:r>
              <a:rPr lang="en-GB">
                <a:latin typeface="Arial"/>
                <a:cs typeface="Arial"/>
              </a:rPr>
              <a:t> List chronologically</a:t>
            </a:r>
            <a:endParaRPr lang="en-GB" b="1">
              <a:solidFill>
                <a:schemeClr val="accent1"/>
              </a:solidFill>
              <a:latin typeface="Arial"/>
              <a:cs typeface="Arial"/>
            </a:endParaRPr>
          </a:p>
          <a:p>
            <a:pPr marL="0" indent="0">
              <a:buNone/>
            </a:pPr>
            <a:endParaRPr lang="en-GB" b="1">
              <a:solidFill>
                <a:schemeClr val="accent1"/>
              </a:solidFill>
              <a:cs typeface="Calibri Light"/>
            </a:endParaRPr>
          </a:p>
        </p:txBody>
      </p:sp>
    </p:spTree>
    <p:extLst>
      <p:ext uri="{BB962C8B-B14F-4D97-AF65-F5344CB8AC3E}">
        <p14:creationId xmlns:p14="http://schemas.microsoft.com/office/powerpoint/2010/main" val="37483303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CBA6E8D-1984-0FD8-D896-6AED2CFFE49E}"/>
              </a:ext>
            </a:extLst>
          </p:cNvPr>
          <p:cNvSpPr>
            <a:spLocks noGrp="1"/>
          </p:cNvSpPr>
          <p:nvPr>
            <p:ph type="title"/>
          </p:nvPr>
        </p:nvSpPr>
        <p:spPr/>
        <p:txBody>
          <a:bodyPr/>
          <a:lstStyle/>
          <a:p>
            <a:r>
              <a:rPr lang="en-GB"/>
              <a:t>Same author, same year</a:t>
            </a:r>
          </a:p>
        </p:txBody>
      </p:sp>
      <p:sp>
        <p:nvSpPr>
          <p:cNvPr id="3" name="Content Placeholder 2">
            <a:extLst>
              <a:ext uri="{FF2B5EF4-FFF2-40B4-BE49-F238E27FC236}">
                <a16:creationId xmlns:a16="http://schemas.microsoft.com/office/drawing/2014/main" id="{E3CB67C0-3735-A4A8-5D24-1148E4C3766F}"/>
              </a:ext>
            </a:extLst>
          </p:cNvPr>
          <p:cNvSpPr>
            <a:spLocks noGrp="1"/>
          </p:cNvSpPr>
          <p:nvPr>
            <p:ph sz="quarter" idx="10"/>
          </p:nvPr>
        </p:nvSpPr>
        <p:spPr>
          <a:xfrm>
            <a:off x="470341" y="1459467"/>
            <a:ext cx="11545972" cy="998144"/>
          </a:xfrm>
        </p:spPr>
        <p:txBody>
          <a:bodyPr>
            <a:normAutofit/>
          </a:bodyPr>
          <a:lstStyle/>
          <a:p>
            <a:pPr marL="0" indent="0" algn="l">
              <a:buNone/>
            </a:pPr>
            <a:r>
              <a:rPr lang="en-GB" sz="2200" b="0" i="0">
                <a:solidFill>
                  <a:srgbClr val="000000"/>
                </a:solidFill>
                <a:effectLst/>
                <a:latin typeface="Arial" panose="020B0604020202020204" pitchFamily="34" charset="0"/>
                <a:cs typeface="Arial" panose="020B0604020202020204" pitchFamily="34" charset="0"/>
              </a:rPr>
              <a:t>To cite multiple works by the same author in the same year, </a:t>
            </a:r>
            <a:r>
              <a:rPr lang="en-GB" sz="2200" b="1" i="0">
                <a:solidFill>
                  <a:schemeClr val="accent1"/>
                </a:solidFill>
                <a:effectLst/>
                <a:latin typeface="Arial" panose="020B0604020202020204" pitchFamily="34" charset="0"/>
                <a:cs typeface="Arial" panose="020B0604020202020204" pitchFamily="34" charset="0"/>
              </a:rPr>
              <a:t>use lower-case letters after the publication date in your in-text citations</a:t>
            </a:r>
            <a:r>
              <a:rPr lang="en-GB" sz="2200" b="0" i="0">
                <a:solidFill>
                  <a:srgbClr val="000000"/>
                </a:solidFill>
                <a:effectLst/>
                <a:latin typeface="Arial" panose="020B0604020202020204" pitchFamily="34" charset="0"/>
                <a:cs typeface="Arial" panose="020B0604020202020204" pitchFamily="34" charset="0"/>
              </a:rPr>
              <a:t>. This applies to </a:t>
            </a:r>
            <a:r>
              <a:rPr lang="en-GB" sz="2200" b="0" i="1">
                <a:solidFill>
                  <a:srgbClr val="000000"/>
                </a:solidFill>
                <a:effectLst/>
                <a:latin typeface="Arial" panose="020B0604020202020204" pitchFamily="34" charset="0"/>
                <a:cs typeface="Arial" panose="020B0604020202020204" pitchFamily="34" charset="0"/>
              </a:rPr>
              <a:t>any type </a:t>
            </a:r>
            <a:r>
              <a:rPr lang="en-GB" sz="2200" b="0" i="0">
                <a:solidFill>
                  <a:srgbClr val="000000"/>
                </a:solidFill>
                <a:effectLst/>
                <a:latin typeface="Arial" panose="020B0604020202020204" pitchFamily="34" charset="0"/>
                <a:cs typeface="Arial" panose="020B0604020202020204" pitchFamily="34" charset="0"/>
              </a:rPr>
              <a:t>of source including books, journal articles, tweets etc.</a:t>
            </a:r>
          </a:p>
          <a:p>
            <a:pPr marL="0" indent="0" algn="l">
              <a:buNone/>
            </a:pPr>
            <a:endParaRPr lang="en-GB" sz="2200" b="0" i="0">
              <a:solidFill>
                <a:srgbClr val="000000"/>
              </a:solidFill>
              <a:effectLst/>
            </a:endParaRPr>
          </a:p>
          <a:p>
            <a:pPr marL="0" indent="0">
              <a:buNone/>
            </a:pPr>
            <a:endParaRPr lang="en-GB"/>
          </a:p>
        </p:txBody>
      </p:sp>
      <p:sp>
        <p:nvSpPr>
          <p:cNvPr id="5" name="TextBox 4">
            <a:extLst>
              <a:ext uri="{FF2B5EF4-FFF2-40B4-BE49-F238E27FC236}">
                <a16:creationId xmlns:a16="http://schemas.microsoft.com/office/drawing/2014/main" id="{225DEF35-78CA-962A-93FC-CB8DE7789FD7}"/>
              </a:ext>
            </a:extLst>
          </p:cNvPr>
          <p:cNvSpPr txBox="1"/>
          <p:nvPr/>
        </p:nvSpPr>
        <p:spPr>
          <a:xfrm>
            <a:off x="553800" y="2660879"/>
            <a:ext cx="11084399" cy="1754326"/>
          </a:xfrm>
          <a:prstGeom prst="rect">
            <a:avLst/>
          </a:prstGeom>
          <a:noFill/>
          <a:ln w="57150">
            <a:solidFill>
              <a:schemeClr val="accent1"/>
            </a:solidFill>
          </a:ln>
        </p:spPr>
        <p:txBody>
          <a:bodyPr wrap="square" lIns="91440" tIns="45720" rIns="91440" bIns="45720" rtlCol="0" anchor="t">
            <a:spAutoFit/>
          </a:bodyPr>
          <a:lstStyle/>
          <a:p>
            <a:pPr marL="0" indent="0" algn="l">
              <a:buNone/>
            </a:pPr>
            <a:r>
              <a:rPr lang="en-GB" sz="1800" b="1" i="0">
                <a:solidFill>
                  <a:schemeClr val="accent1"/>
                </a:solidFill>
                <a:effectLst/>
                <a:latin typeface="Arial"/>
                <a:cs typeface="Arial"/>
              </a:rPr>
              <a:t>In-text-citation examples: </a:t>
            </a:r>
          </a:p>
          <a:p>
            <a:pPr marL="0" indent="0" algn="l">
              <a:buNone/>
            </a:pPr>
            <a:endParaRPr lang="en-GB" sz="1800" b="1" i="0">
              <a:solidFill>
                <a:schemeClr val="accent1"/>
              </a:solidFill>
              <a:effectLst/>
              <a:latin typeface="Arial" panose="020B0604020202020204" pitchFamily="34" charset="0"/>
              <a:cs typeface="Arial" panose="020B0604020202020204" pitchFamily="34" charset="0"/>
            </a:endParaRPr>
          </a:p>
          <a:p>
            <a:r>
              <a:rPr lang="en-GB" sz="1800" b="0" i="0">
                <a:solidFill>
                  <a:srgbClr val="000000"/>
                </a:solidFill>
                <a:effectLst/>
                <a:latin typeface="Arial"/>
                <a:cs typeface="Arial"/>
              </a:rPr>
              <a:t>Research has previously focused on whether high-density housing, in city centres, is one </a:t>
            </a:r>
            <a:r>
              <a:rPr lang="en-GB">
                <a:solidFill>
                  <a:srgbClr val="000000"/>
                </a:solidFill>
                <a:latin typeface="Arial"/>
                <a:cs typeface="Arial"/>
              </a:rPr>
              <a:t>solution</a:t>
            </a:r>
            <a:r>
              <a:rPr lang="en-GB" sz="1800" b="0" i="0">
                <a:solidFill>
                  <a:srgbClr val="000000"/>
                </a:solidFill>
                <a:effectLst/>
                <a:latin typeface="Arial"/>
                <a:cs typeface="Arial"/>
              </a:rPr>
              <a:t> to mitigate against homelessness </a:t>
            </a:r>
            <a:r>
              <a:rPr lang="en-GB" sz="1800" b="0" i="0">
                <a:solidFill>
                  <a:schemeClr val="accent1"/>
                </a:solidFill>
                <a:effectLst/>
                <a:latin typeface="Arial"/>
                <a:cs typeface="Arial"/>
              </a:rPr>
              <a:t>(Wilmot</a:t>
            </a:r>
            <a:r>
              <a:rPr lang="en-GB">
                <a:solidFill>
                  <a:schemeClr val="accent1"/>
                </a:solidFill>
                <a:latin typeface="Arial"/>
                <a:cs typeface="Arial"/>
              </a:rPr>
              <a:t>,</a:t>
            </a:r>
            <a:r>
              <a:rPr lang="en-GB" sz="1800" b="0" i="0">
                <a:solidFill>
                  <a:schemeClr val="accent1"/>
                </a:solidFill>
                <a:effectLst/>
                <a:latin typeface="Arial"/>
                <a:cs typeface="Arial"/>
              </a:rPr>
              <a:t> </a:t>
            </a:r>
            <a:r>
              <a:rPr lang="en-GB">
                <a:solidFill>
                  <a:schemeClr val="accent1"/>
                </a:solidFill>
                <a:latin typeface="Arial"/>
                <a:cs typeface="Arial"/>
              </a:rPr>
              <a:t>2020a</a:t>
            </a:r>
            <a:r>
              <a:rPr lang="en-GB" sz="1800" b="0" i="0">
                <a:solidFill>
                  <a:schemeClr val="accent1"/>
                </a:solidFill>
                <a:effectLst/>
                <a:latin typeface="Arial"/>
                <a:cs typeface="Arial"/>
              </a:rPr>
              <a:t>).</a:t>
            </a:r>
            <a:r>
              <a:rPr lang="en-GB">
                <a:solidFill>
                  <a:schemeClr val="accent1"/>
                </a:solidFill>
                <a:latin typeface="Arial"/>
                <a:cs typeface="Arial"/>
              </a:rPr>
              <a:t> </a:t>
            </a:r>
            <a:r>
              <a:rPr lang="en-GB">
                <a:latin typeface="Arial"/>
                <a:cs typeface="Arial"/>
              </a:rPr>
              <a:t>However, further intense research, </a:t>
            </a:r>
            <a:r>
              <a:rPr lang="en-GB">
                <a:latin typeface="Arial"/>
                <a:ea typeface="+mn-lt"/>
                <a:cs typeface="Arial"/>
              </a:rPr>
              <a:t>concluded that high-densi</a:t>
            </a:r>
            <a:r>
              <a:rPr lang="en-GB">
                <a:solidFill>
                  <a:srgbClr val="000000"/>
                </a:solidFill>
                <a:latin typeface="Arial"/>
                <a:ea typeface="+mn-lt"/>
                <a:cs typeface="Arial"/>
              </a:rPr>
              <a:t>ty, city centre housing is not the answer </a:t>
            </a:r>
            <a:r>
              <a:rPr lang="en-GB">
                <a:solidFill>
                  <a:schemeClr val="accent1"/>
                </a:solidFill>
                <a:latin typeface="Arial"/>
                <a:ea typeface="+mn-lt"/>
                <a:cs typeface="Arial"/>
              </a:rPr>
              <a:t>(Wilmot, 2020b).</a:t>
            </a:r>
            <a:endParaRPr lang="en-GB" sz="1800" b="0" i="0">
              <a:solidFill>
                <a:schemeClr val="accent1"/>
              </a:solidFill>
              <a:effectLst/>
              <a:latin typeface="Arial"/>
              <a:cs typeface="Arial"/>
            </a:endParaRPr>
          </a:p>
          <a:p>
            <a:pPr algn="l"/>
            <a:endParaRPr lang="en-GB" sz="1800" b="0" i="0">
              <a:solidFill>
                <a:schemeClr val="accent1"/>
              </a:solidFill>
              <a:effectLst/>
            </a:endParaRPr>
          </a:p>
        </p:txBody>
      </p:sp>
      <p:sp>
        <p:nvSpPr>
          <p:cNvPr id="6" name="TextBox 5">
            <a:extLst>
              <a:ext uri="{FF2B5EF4-FFF2-40B4-BE49-F238E27FC236}">
                <a16:creationId xmlns:a16="http://schemas.microsoft.com/office/drawing/2014/main" id="{12A1FF29-DD67-8E5A-DA70-68D7C4D22790}"/>
              </a:ext>
            </a:extLst>
          </p:cNvPr>
          <p:cNvSpPr txBox="1"/>
          <p:nvPr/>
        </p:nvSpPr>
        <p:spPr>
          <a:xfrm>
            <a:off x="548028" y="4688607"/>
            <a:ext cx="11090171" cy="923330"/>
          </a:xfrm>
          <a:prstGeom prst="rect">
            <a:avLst/>
          </a:prstGeom>
          <a:noFill/>
          <a:ln w="57150">
            <a:solidFill>
              <a:schemeClr val="accent1"/>
            </a:solidFill>
          </a:ln>
        </p:spPr>
        <p:txBody>
          <a:bodyPr wrap="square" lIns="91440" tIns="45720" rIns="91440" bIns="45720" rtlCol="0" anchor="t">
            <a:spAutoFit/>
          </a:bodyPr>
          <a:lstStyle/>
          <a:p>
            <a:pPr marL="0" indent="0" algn="l">
              <a:buNone/>
            </a:pPr>
            <a:r>
              <a:rPr lang="en-GB" sz="1800" b="1" i="0">
                <a:solidFill>
                  <a:schemeClr val="accent1"/>
                </a:solidFill>
                <a:effectLst/>
                <a:latin typeface="Arial"/>
                <a:cs typeface="Arial"/>
              </a:rPr>
              <a:t>Reference list: </a:t>
            </a:r>
          </a:p>
          <a:p>
            <a:pPr algn="l"/>
            <a:r>
              <a:rPr lang="en-GB" sz="1800" b="0" i="0">
                <a:solidFill>
                  <a:srgbClr val="000000"/>
                </a:solidFill>
                <a:effectLst/>
                <a:latin typeface="Arial"/>
                <a:cs typeface="Arial"/>
              </a:rPr>
              <a:t>Wilmot M. </a:t>
            </a:r>
            <a:r>
              <a:rPr lang="en-GB" sz="1800" b="0" i="0">
                <a:solidFill>
                  <a:schemeClr val="accent1"/>
                </a:solidFill>
                <a:effectLst/>
                <a:latin typeface="Arial"/>
                <a:cs typeface="Arial"/>
              </a:rPr>
              <a:t>(</a:t>
            </a:r>
            <a:r>
              <a:rPr lang="en-GB">
                <a:solidFill>
                  <a:schemeClr val="accent1"/>
                </a:solidFill>
                <a:latin typeface="Arial"/>
                <a:cs typeface="Arial"/>
              </a:rPr>
              <a:t>2020a</a:t>
            </a:r>
            <a:r>
              <a:rPr lang="en-GB" sz="1800" b="0" i="0">
                <a:solidFill>
                  <a:schemeClr val="accent1"/>
                </a:solidFill>
                <a:effectLst/>
                <a:latin typeface="Arial"/>
                <a:cs typeface="Arial"/>
              </a:rPr>
              <a:t>) </a:t>
            </a:r>
            <a:r>
              <a:rPr lang="en-GB" sz="1800" b="0" i="1">
                <a:solidFill>
                  <a:srgbClr val="000000"/>
                </a:solidFill>
                <a:effectLst/>
                <a:latin typeface="Arial"/>
                <a:cs typeface="Arial"/>
              </a:rPr>
              <a:t>Inclusion: when will we have a home for life?</a:t>
            </a:r>
            <a:r>
              <a:rPr lang="en-GB" sz="1800" b="0" i="0">
                <a:solidFill>
                  <a:srgbClr val="000000"/>
                </a:solidFill>
                <a:effectLst/>
                <a:latin typeface="Arial"/>
                <a:cs typeface="Arial"/>
              </a:rPr>
              <a:t> Dublin: Pearson.</a:t>
            </a:r>
          </a:p>
          <a:p>
            <a:pPr algn="l"/>
            <a:r>
              <a:rPr lang="en-GB" sz="1800" b="0" i="0">
                <a:solidFill>
                  <a:srgbClr val="000000"/>
                </a:solidFill>
                <a:effectLst/>
                <a:latin typeface="Arial"/>
                <a:cs typeface="Arial"/>
              </a:rPr>
              <a:t>Wilmot M. </a:t>
            </a:r>
            <a:r>
              <a:rPr lang="en-GB" sz="1800" b="0" i="0">
                <a:solidFill>
                  <a:schemeClr val="accent1"/>
                </a:solidFill>
                <a:effectLst/>
                <a:latin typeface="Arial"/>
                <a:cs typeface="Arial"/>
              </a:rPr>
              <a:t>(</a:t>
            </a:r>
            <a:r>
              <a:rPr lang="en-GB">
                <a:solidFill>
                  <a:schemeClr val="accent1"/>
                </a:solidFill>
                <a:latin typeface="Arial"/>
                <a:cs typeface="Arial"/>
              </a:rPr>
              <a:t>2020b</a:t>
            </a:r>
            <a:r>
              <a:rPr lang="en-GB" sz="1800" b="0" i="0">
                <a:solidFill>
                  <a:schemeClr val="accent1"/>
                </a:solidFill>
                <a:effectLst/>
                <a:latin typeface="Arial"/>
                <a:cs typeface="Arial"/>
              </a:rPr>
              <a:t>) </a:t>
            </a:r>
            <a:r>
              <a:rPr lang="en-GB" sz="1800" b="0" i="1">
                <a:solidFill>
                  <a:srgbClr val="000000"/>
                </a:solidFill>
                <a:effectLst/>
                <a:latin typeface="Arial"/>
                <a:cs typeface="Arial"/>
              </a:rPr>
              <a:t>Solutions and barriers to homelessness</a:t>
            </a:r>
            <a:r>
              <a:rPr lang="en-GB" sz="1800" b="0" i="0">
                <a:solidFill>
                  <a:srgbClr val="000000"/>
                </a:solidFill>
                <a:effectLst/>
                <a:latin typeface="Arial"/>
                <a:cs typeface="Arial"/>
              </a:rPr>
              <a:t>. Dublin: Pearson.</a:t>
            </a:r>
          </a:p>
        </p:txBody>
      </p:sp>
      <p:sp>
        <p:nvSpPr>
          <p:cNvPr id="2" name="TextBox 1">
            <a:extLst>
              <a:ext uri="{FF2B5EF4-FFF2-40B4-BE49-F238E27FC236}">
                <a16:creationId xmlns:a16="http://schemas.microsoft.com/office/drawing/2014/main" id="{8373D9F1-C9F3-154A-4FF5-B00482278E5C}"/>
              </a:ext>
            </a:extLst>
          </p:cNvPr>
          <p:cNvSpPr txBox="1"/>
          <p:nvPr/>
        </p:nvSpPr>
        <p:spPr>
          <a:xfrm>
            <a:off x="5051137" y="5911273"/>
            <a:ext cx="692351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hlinkClick r:id="rId2"/>
              </a:rPr>
              <a:t>Adapted from: https://libguides.ucd.ie/harvardstyle/sameauthosameyear</a:t>
            </a:r>
            <a:endParaRPr lang="en-US">
              <a:ea typeface="+mn-lt"/>
              <a:cs typeface="+mn-lt"/>
              <a:hlinkClick r:id="rId2"/>
            </a:endParaRPr>
          </a:p>
          <a:p>
            <a:endParaRPr lang="en-GB">
              <a:cs typeface="Calibri Light"/>
            </a:endParaRPr>
          </a:p>
        </p:txBody>
      </p:sp>
    </p:spTree>
    <p:extLst>
      <p:ext uri="{BB962C8B-B14F-4D97-AF65-F5344CB8AC3E}">
        <p14:creationId xmlns:p14="http://schemas.microsoft.com/office/powerpoint/2010/main" val="6885391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033CA52-342F-ABEA-B09F-34625AADE8A7}"/>
              </a:ext>
            </a:extLst>
          </p:cNvPr>
          <p:cNvSpPr>
            <a:spLocks noGrp="1"/>
          </p:cNvSpPr>
          <p:nvPr>
            <p:ph type="title"/>
          </p:nvPr>
        </p:nvSpPr>
        <p:spPr>
          <a:xfrm>
            <a:off x="698242" y="252284"/>
            <a:ext cx="10795518" cy="1003916"/>
          </a:xfrm>
        </p:spPr>
        <p:txBody>
          <a:bodyPr anchor="b">
            <a:normAutofit/>
          </a:bodyPr>
          <a:lstStyle/>
          <a:p>
            <a:r>
              <a:rPr lang="en-GB"/>
              <a:t>Cite Them Right Database</a:t>
            </a:r>
          </a:p>
        </p:txBody>
      </p:sp>
      <p:pic>
        <p:nvPicPr>
          <p:cNvPr id="7" name="Picture 7" descr="Graphical user interface, website&#10;&#10;Description automatically generated">
            <a:extLst>
              <a:ext uri="{FF2B5EF4-FFF2-40B4-BE49-F238E27FC236}">
                <a16:creationId xmlns:a16="http://schemas.microsoft.com/office/drawing/2014/main" id="{BF0ED813-A883-F68A-6D23-7F6774C4C560}"/>
              </a:ext>
            </a:extLst>
          </p:cNvPr>
          <p:cNvPicPr>
            <a:picLocks noGrp="1" noChangeAspect="1"/>
          </p:cNvPicPr>
          <p:nvPr>
            <p:ph sz="quarter" idx="10"/>
          </p:nvPr>
        </p:nvPicPr>
        <p:blipFill rotWithShape="1">
          <a:blip r:embed="rId2"/>
          <a:srcRect t="1173" r="1" b="18885"/>
          <a:stretch/>
        </p:blipFill>
        <p:spPr>
          <a:xfrm>
            <a:off x="813572" y="1405736"/>
            <a:ext cx="9745401" cy="4127366"/>
          </a:xfrm>
          <a:noFill/>
        </p:spPr>
      </p:pic>
      <p:sp>
        <p:nvSpPr>
          <p:cNvPr id="8" name="TextBox 7">
            <a:extLst>
              <a:ext uri="{FF2B5EF4-FFF2-40B4-BE49-F238E27FC236}">
                <a16:creationId xmlns:a16="http://schemas.microsoft.com/office/drawing/2014/main" id="{9A6D34E5-DB98-9758-0126-4D41862F68D7}"/>
              </a:ext>
            </a:extLst>
          </p:cNvPr>
          <p:cNvSpPr txBox="1"/>
          <p:nvPr/>
        </p:nvSpPr>
        <p:spPr>
          <a:xfrm>
            <a:off x="698242" y="5682638"/>
            <a:ext cx="226738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cs typeface="Calibri Light"/>
                <a:hlinkClick r:id="rId3"/>
              </a:rPr>
              <a:t>Cite Them Right</a:t>
            </a:r>
            <a:endParaRPr lang="en-GB" sz="2400" b="1">
              <a:cs typeface="Calibri Light"/>
            </a:endParaRPr>
          </a:p>
        </p:txBody>
      </p:sp>
    </p:spTree>
    <p:extLst>
      <p:ext uri="{BB962C8B-B14F-4D97-AF65-F5344CB8AC3E}">
        <p14:creationId xmlns:p14="http://schemas.microsoft.com/office/powerpoint/2010/main" val="17904174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CC967-8777-4C71-8542-B10DC5A1B22C}"/>
              </a:ext>
            </a:extLst>
          </p:cNvPr>
          <p:cNvSpPr>
            <a:spLocks noGrp="1"/>
          </p:cNvSpPr>
          <p:nvPr>
            <p:ph type="title"/>
          </p:nvPr>
        </p:nvSpPr>
        <p:spPr>
          <a:xfrm>
            <a:off x="786932" y="76081"/>
            <a:ext cx="10256508" cy="1003916"/>
          </a:xfrm>
        </p:spPr>
        <p:txBody>
          <a:bodyPr>
            <a:normAutofit/>
          </a:bodyPr>
          <a:lstStyle/>
          <a:p>
            <a:r>
              <a:rPr lang="en-GB">
                <a:ea typeface="+mj-lt"/>
                <a:cs typeface="+mj-lt"/>
              </a:rPr>
              <a:t>Refworks</a:t>
            </a:r>
          </a:p>
        </p:txBody>
      </p:sp>
      <p:pic>
        <p:nvPicPr>
          <p:cNvPr id="5" name="Picture 5" descr="Graphical user interface, text, application, email&#10;&#10;Description automatically generated">
            <a:extLst>
              <a:ext uri="{FF2B5EF4-FFF2-40B4-BE49-F238E27FC236}">
                <a16:creationId xmlns:a16="http://schemas.microsoft.com/office/drawing/2014/main" id="{EDE60AF5-E941-4059-827D-8D488FF7B062}"/>
              </a:ext>
            </a:extLst>
          </p:cNvPr>
          <p:cNvPicPr>
            <a:picLocks noChangeAspect="1"/>
          </p:cNvPicPr>
          <p:nvPr/>
        </p:nvPicPr>
        <p:blipFill>
          <a:blip r:embed="rId2"/>
          <a:stretch>
            <a:fillRect/>
          </a:stretch>
        </p:blipFill>
        <p:spPr>
          <a:xfrm>
            <a:off x="5568739" y="2214125"/>
            <a:ext cx="5924116" cy="2969252"/>
          </a:xfrm>
          <a:prstGeom prst="rect">
            <a:avLst/>
          </a:prstGeom>
          <a:effectLst/>
        </p:spPr>
      </p:pic>
      <p:sp>
        <p:nvSpPr>
          <p:cNvPr id="9" name="Content Placeholder 2">
            <a:extLst>
              <a:ext uri="{FF2B5EF4-FFF2-40B4-BE49-F238E27FC236}">
                <a16:creationId xmlns:a16="http://schemas.microsoft.com/office/drawing/2014/main" id="{F8060068-E17D-407E-AB1A-3597A5BE9EF4}"/>
              </a:ext>
            </a:extLst>
          </p:cNvPr>
          <p:cNvSpPr txBox="1">
            <a:spLocks/>
          </p:cNvSpPr>
          <p:nvPr/>
        </p:nvSpPr>
        <p:spPr>
          <a:xfrm>
            <a:off x="451259" y="1835710"/>
            <a:ext cx="5051492" cy="4056043"/>
          </a:xfrm>
          <a:prstGeom prst="rect">
            <a:avLst/>
          </a:prstGeom>
        </p:spPr>
        <p:txBody>
          <a:bodyPr vert="horz" lIns="91440" tIns="45720" rIns="91440" bIns="45720" rtlCol="0" anchor="t">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a:latin typeface="Calibri"/>
                <a:cs typeface="Calibri"/>
              </a:rPr>
              <a:t>Y</a:t>
            </a:r>
            <a:r>
              <a:rPr lang="en-GB" sz="2400">
                <a:latin typeface="Calibri"/>
                <a:cs typeface="Calibri"/>
              </a:rPr>
              <a:t>ou must sign up through the library webpage to register for a </a:t>
            </a:r>
            <a:r>
              <a:rPr lang="en-GB" sz="2400" b="1">
                <a:latin typeface="Calibri"/>
                <a:cs typeface="Calibri"/>
              </a:rPr>
              <a:t>FREE </a:t>
            </a:r>
            <a:r>
              <a:rPr lang="en-GB" sz="2400">
                <a:latin typeface="Calibri"/>
                <a:cs typeface="Calibri"/>
              </a:rPr>
              <a:t>account</a:t>
            </a:r>
          </a:p>
          <a:p>
            <a:endParaRPr lang="en-GB" sz="2400">
              <a:latin typeface="Calibri"/>
              <a:cs typeface="Calibri"/>
            </a:endParaRPr>
          </a:p>
          <a:p>
            <a:r>
              <a:rPr lang="en-GB" sz="2400">
                <a:latin typeface="Calibri"/>
                <a:cs typeface="Calibri"/>
              </a:rPr>
              <a:t>Navigate to Student Essentials</a:t>
            </a:r>
          </a:p>
          <a:p>
            <a:endParaRPr lang="en-GB" sz="2400">
              <a:latin typeface="Calibri"/>
              <a:cs typeface="Calibri"/>
            </a:endParaRPr>
          </a:p>
          <a:p>
            <a:r>
              <a:rPr lang="en-GB" sz="2400">
                <a:latin typeface="Calibri"/>
                <a:cs typeface="Calibri"/>
              </a:rPr>
              <a:t>Click on </a:t>
            </a:r>
            <a:r>
              <a:rPr lang="en-GB" sz="2400">
                <a:latin typeface="Calibri"/>
                <a:cs typeface="Calibri"/>
                <a:hlinkClick r:id="rId3"/>
              </a:rPr>
              <a:t>Refworks</a:t>
            </a:r>
            <a:endParaRPr lang="en-GB" sz="2400">
              <a:latin typeface="Calibri"/>
              <a:cs typeface="Calibri"/>
            </a:endParaRPr>
          </a:p>
          <a:p>
            <a:endParaRPr lang="en-GB" sz="2400">
              <a:latin typeface="Calibri"/>
              <a:cs typeface="Calibri"/>
            </a:endParaRPr>
          </a:p>
          <a:p>
            <a:r>
              <a:rPr lang="en-GB" sz="2400">
                <a:latin typeface="Calibri"/>
                <a:cs typeface="Calibri"/>
              </a:rPr>
              <a:t>Create your account using your University email</a:t>
            </a:r>
          </a:p>
          <a:p>
            <a:endParaRPr lang="en-GB" sz="2400">
              <a:latin typeface="Calibri"/>
              <a:cs typeface="Calibri"/>
            </a:endParaRPr>
          </a:p>
          <a:p>
            <a:r>
              <a:rPr lang="en-GB" sz="2400">
                <a:latin typeface="Calibri"/>
                <a:cs typeface="Calibri"/>
              </a:rPr>
              <a:t>Sign in and create your profile</a:t>
            </a:r>
          </a:p>
          <a:p>
            <a:endParaRPr lang="en-GB" sz="2400">
              <a:cs typeface="Calibri"/>
            </a:endParaRPr>
          </a:p>
          <a:p>
            <a:endParaRPr lang="en-GB" sz="2000">
              <a:cs typeface="Calibri"/>
            </a:endParaRPr>
          </a:p>
          <a:p>
            <a:endParaRPr lang="en-GB" sz="2000">
              <a:cs typeface="Calibri"/>
            </a:endParaRPr>
          </a:p>
        </p:txBody>
      </p:sp>
    </p:spTree>
    <p:extLst>
      <p:ext uri="{BB962C8B-B14F-4D97-AF65-F5344CB8AC3E}">
        <p14:creationId xmlns:p14="http://schemas.microsoft.com/office/powerpoint/2010/main" val="267104041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41DE0-A0D5-44A5-B48E-D1BF98F7116C}"/>
              </a:ext>
            </a:extLst>
          </p:cNvPr>
          <p:cNvSpPr>
            <a:spLocks noGrp="1"/>
          </p:cNvSpPr>
          <p:nvPr>
            <p:ph type="title"/>
          </p:nvPr>
        </p:nvSpPr>
        <p:spPr>
          <a:xfrm>
            <a:off x="481013" y="3752849"/>
            <a:ext cx="3290887" cy="2452687"/>
          </a:xfrm>
        </p:spPr>
        <p:txBody>
          <a:bodyPr anchor="ctr">
            <a:normAutofit/>
          </a:bodyPr>
          <a:lstStyle/>
          <a:p>
            <a:r>
              <a:rPr lang="en-GB" sz="4800">
                <a:cs typeface="Calibri Light"/>
              </a:rPr>
              <a:t>YouTube</a:t>
            </a:r>
          </a:p>
        </p:txBody>
      </p:sp>
      <p:pic>
        <p:nvPicPr>
          <p:cNvPr id="4" name="Picture 4">
            <a:extLst>
              <a:ext uri="{FF2B5EF4-FFF2-40B4-BE49-F238E27FC236}">
                <a16:creationId xmlns:a16="http://schemas.microsoft.com/office/drawing/2014/main" id="{C14759E3-B75E-4936-BFC4-BC113F8D3DD0}"/>
              </a:ext>
            </a:extLst>
          </p:cNvPr>
          <p:cNvPicPr>
            <a:picLocks noChangeAspect="1"/>
          </p:cNvPicPr>
          <p:nvPr/>
        </p:nvPicPr>
        <p:blipFill rotWithShape="1">
          <a:blip r:embed="rId2"/>
          <a:srcRect t="2336" b="39968"/>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90E2F029-5B8B-4193-862F-61E1F63851BC}"/>
              </a:ext>
            </a:extLst>
          </p:cNvPr>
          <p:cNvSpPr>
            <a:spLocks noGrp="1"/>
          </p:cNvSpPr>
          <p:nvPr>
            <p:ph idx="1"/>
          </p:nvPr>
        </p:nvSpPr>
        <p:spPr>
          <a:xfrm>
            <a:off x="4177519" y="3957289"/>
            <a:ext cx="7485413" cy="2452687"/>
          </a:xfrm>
        </p:spPr>
        <p:txBody>
          <a:bodyPr vert="horz" lIns="91440" tIns="45720" rIns="91440" bIns="45720" rtlCol="0" anchor="ctr">
            <a:noAutofit/>
          </a:bodyPr>
          <a:lstStyle/>
          <a:p>
            <a:r>
              <a:rPr lang="en-GB" sz="3600">
                <a:cs typeface="Calibri"/>
                <a:hlinkClick r:id="rId3"/>
              </a:rPr>
              <a:t>Getting started with RefWorks Playlist</a:t>
            </a:r>
            <a:endParaRPr lang="en-GB" sz="3600">
              <a:cs typeface="Calibri"/>
            </a:endParaRPr>
          </a:p>
          <a:p>
            <a:pPr marL="0" indent="0">
              <a:buNone/>
            </a:pPr>
            <a:endParaRPr lang="en-GB" sz="3600">
              <a:cs typeface="Calibri"/>
            </a:endParaRPr>
          </a:p>
          <a:p>
            <a:r>
              <a:rPr lang="en-GB" sz="3600">
                <a:cs typeface="Calibri" panose="020F0502020204030204"/>
                <a:hlinkClick r:id="rId4"/>
              </a:rPr>
              <a:t>Advanced RefWorks Playlist</a:t>
            </a:r>
            <a:endParaRPr lang="en-GB" sz="3600">
              <a:cs typeface="Calibri" panose="020F0502020204030204"/>
            </a:endParaRPr>
          </a:p>
        </p:txBody>
      </p:sp>
      <p:pic>
        <p:nvPicPr>
          <p:cNvPr id="5" name="Picture 5">
            <a:extLst>
              <a:ext uri="{FF2B5EF4-FFF2-40B4-BE49-F238E27FC236}">
                <a16:creationId xmlns:a16="http://schemas.microsoft.com/office/drawing/2014/main" id="{486254AD-766E-4F9F-837A-6C60CD1FE790}"/>
              </a:ext>
            </a:extLst>
          </p:cNvPr>
          <p:cNvPicPr>
            <a:picLocks noChangeAspect="1"/>
          </p:cNvPicPr>
          <p:nvPr/>
        </p:nvPicPr>
        <p:blipFill>
          <a:blip r:embed="rId5"/>
          <a:stretch>
            <a:fillRect/>
          </a:stretch>
        </p:blipFill>
        <p:spPr>
          <a:xfrm>
            <a:off x="1002565" y="5183808"/>
            <a:ext cx="1228725" cy="504825"/>
          </a:xfrm>
          <a:prstGeom prst="rect">
            <a:avLst/>
          </a:prstGeom>
        </p:spPr>
      </p:pic>
    </p:spTree>
    <p:extLst>
      <p:ext uri="{BB962C8B-B14F-4D97-AF65-F5344CB8AC3E}">
        <p14:creationId xmlns:p14="http://schemas.microsoft.com/office/powerpoint/2010/main" val="8545147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C824D40-7E82-4112-BB33-BDF11B4884B5}"/>
              </a:ext>
            </a:extLst>
          </p:cNvPr>
          <p:cNvSpPr>
            <a:spLocks noGrp="1"/>
          </p:cNvSpPr>
          <p:nvPr>
            <p:ph sz="half" idx="1"/>
          </p:nvPr>
        </p:nvSpPr>
        <p:spPr>
          <a:xfrm>
            <a:off x="511834" y="1815400"/>
            <a:ext cx="6614830" cy="3807023"/>
          </a:xfrm>
        </p:spPr>
        <p:txBody>
          <a:bodyPr vert="horz" lIns="91440" tIns="45720" rIns="91440" bIns="45720" rtlCol="0" anchor="t">
            <a:noAutofit/>
          </a:bodyPr>
          <a:lstStyle/>
          <a:p>
            <a:pPr marL="0" indent="0">
              <a:lnSpc>
                <a:spcPct val="107000"/>
              </a:lnSpc>
              <a:spcBef>
                <a:spcPts val="0"/>
              </a:spcBef>
              <a:buNone/>
            </a:pPr>
            <a:r>
              <a:rPr lang="en-GB" sz="2000">
                <a:latin typeface="Calibri"/>
                <a:cs typeface="Calibri"/>
              </a:rPr>
              <a:t>When used properly, references strengthen and enhance your work </a:t>
            </a:r>
            <a:endParaRPr lang="en-US" sz="2000"/>
          </a:p>
          <a:p>
            <a:pPr marL="0" indent="0">
              <a:lnSpc>
                <a:spcPct val="107000"/>
              </a:lnSpc>
              <a:spcBef>
                <a:spcPts val="0"/>
              </a:spcBef>
              <a:buNone/>
            </a:pPr>
            <a:endParaRPr lang="en-GB" sz="2000">
              <a:latin typeface="Calibri"/>
              <a:cs typeface="Calibri"/>
            </a:endParaRPr>
          </a:p>
          <a:p>
            <a:pPr marL="342900" indent="-342900">
              <a:lnSpc>
                <a:spcPct val="107000"/>
              </a:lnSpc>
              <a:spcBef>
                <a:spcPts val="0"/>
              </a:spcBef>
              <a:buFont typeface="Arial" panose="05000000000000000000" pitchFamily="2" charset="2"/>
              <a:buChar char="•"/>
            </a:pPr>
            <a:r>
              <a:rPr lang="en-GB" sz="2000">
                <a:latin typeface="Calibri"/>
                <a:cs typeface="Arial"/>
              </a:rPr>
              <a:t>Understand the basics before you begin</a:t>
            </a:r>
            <a:endParaRPr lang="en-GB" sz="2000">
              <a:latin typeface="Calibri"/>
              <a:ea typeface="+mn-lt"/>
              <a:cs typeface="Arial"/>
            </a:endParaRPr>
          </a:p>
          <a:p>
            <a:pPr marL="0" indent="0">
              <a:lnSpc>
                <a:spcPct val="107000"/>
              </a:lnSpc>
              <a:spcBef>
                <a:spcPts val="0"/>
              </a:spcBef>
              <a:buNone/>
            </a:pPr>
            <a:endParaRPr lang="en-GB" sz="2000">
              <a:latin typeface="Calibri"/>
              <a:cs typeface="Arial"/>
            </a:endParaRPr>
          </a:p>
          <a:p>
            <a:pPr marL="342900" indent="-342900">
              <a:lnSpc>
                <a:spcPct val="107000"/>
              </a:lnSpc>
              <a:spcBef>
                <a:spcPts val="0"/>
              </a:spcBef>
              <a:buFont typeface="Arial" panose="05000000000000000000" pitchFamily="2" charset="2"/>
              <a:buChar char="•"/>
            </a:pPr>
            <a:r>
              <a:rPr lang="en-GB" sz="2000">
                <a:latin typeface="Calibri"/>
                <a:cs typeface="Arial"/>
              </a:rPr>
              <a:t>Keep a record of all sources as you use them</a:t>
            </a:r>
            <a:endParaRPr lang="en-US" sz="2000">
              <a:latin typeface="Calibri"/>
              <a:ea typeface="+mn-lt"/>
              <a:cs typeface="+mn-lt"/>
            </a:endParaRPr>
          </a:p>
          <a:p>
            <a:pPr marL="0" indent="0">
              <a:lnSpc>
                <a:spcPct val="107000"/>
              </a:lnSpc>
              <a:spcBef>
                <a:spcPts val="0"/>
              </a:spcBef>
              <a:buNone/>
            </a:pPr>
            <a:endParaRPr lang="en-GB" sz="2000">
              <a:latin typeface="Calibri"/>
              <a:cs typeface="Arial"/>
            </a:endParaRPr>
          </a:p>
          <a:p>
            <a:pPr marL="342900" indent="-342900">
              <a:lnSpc>
                <a:spcPct val="107000"/>
              </a:lnSpc>
              <a:spcBef>
                <a:spcPts val="0"/>
              </a:spcBef>
              <a:buFont typeface="Arial" panose="05000000000000000000" pitchFamily="2" charset="2"/>
              <a:buChar char="•"/>
            </a:pPr>
            <a:r>
              <a:rPr lang="en-GB" sz="2000">
                <a:latin typeface="Calibri"/>
                <a:cs typeface="Arial"/>
              </a:rPr>
              <a:t>Be consistent in the records you keep and in the way you reference </a:t>
            </a:r>
            <a:endParaRPr lang="en-US" sz="2000">
              <a:latin typeface="Calibri"/>
              <a:ea typeface="+mn-lt"/>
              <a:cs typeface="+mn-lt"/>
            </a:endParaRPr>
          </a:p>
          <a:p>
            <a:pPr marL="0" indent="0">
              <a:lnSpc>
                <a:spcPct val="107000"/>
              </a:lnSpc>
              <a:spcBef>
                <a:spcPts val="0"/>
              </a:spcBef>
              <a:buNone/>
            </a:pPr>
            <a:endParaRPr lang="en-GB" sz="2000">
              <a:latin typeface="Calibri"/>
              <a:cs typeface="Arial"/>
            </a:endParaRPr>
          </a:p>
          <a:p>
            <a:pPr marL="342900" indent="-342900">
              <a:lnSpc>
                <a:spcPct val="107000"/>
              </a:lnSpc>
              <a:spcBef>
                <a:spcPts val="0"/>
              </a:spcBef>
              <a:buFont typeface="Arial" panose="05000000000000000000" pitchFamily="2" charset="2"/>
              <a:buChar char="•"/>
            </a:pPr>
            <a:r>
              <a:rPr lang="en-GB" sz="2000">
                <a:latin typeface="Calibri"/>
                <a:cs typeface="Arial"/>
              </a:rPr>
              <a:t>Check your references before submitting your assignment</a:t>
            </a:r>
            <a:endParaRPr lang="en-GB" sz="2000">
              <a:latin typeface="Calibri"/>
              <a:ea typeface="+mn-lt"/>
              <a:cs typeface="Arial"/>
            </a:endParaRPr>
          </a:p>
          <a:p>
            <a:pPr marL="0" indent="0">
              <a:lnSpc>
                <a:spcPct val="107000"/>
              </a:lnSpc>
              <a:spcBef>
                <a:spcPts val="0"/>
              </a:spcBef>
              <a:buNone/>
            </a:pPr>
            <a:endParaRPr lang="en-GB" sz="2400">
              <a:latin typeface="Calibri"/>
              <a:ea typeface="+mn-lt"/>
              <a:cs typeface="Arial"/>
            </a:endParaRPr>
          </a:p>
          <a:p>
            <a:pPr marL="0" indent="0">
              <a:lnSpc>
                <a:spcPct val="107000"/>
              </a:lnSpc>
              <a:spcBef>
                <a:spcPts val="0"/>
              </a:spcBef>
              <a:buNone/>
            </a:pPr>
            <a:endParaRPr lang="en-GB" sz="2400">
              <a:latin typeface="Calibri"/>
              <a:ea typeface="+mn-lt"/>
              <a:cs typeface="Calibri"/>
            </a:endParaRPr>
          </a:p>
          <a:p>
            <a:pPr marL="0" indent="0">
              <a:lnSpc>
                <a:spcPct val="107000"/>
              </a:lnSpc>
              <a:spcBef>
                <a:spcPts val="0"/>
              </a:spcBef>
              <a:buNone/>
            </a:pPr>
            <a:endParaRPr lang="en-GB" sz="1800">
              <a:latin typeface="Calibri"/>
              <a:ea typeface="+mn-lt"/>
              <a:cs typeface="Calibri Light"/>
            </a:endParaRPr>
          </a:p>
          <a:p>
            <a:pPr marL="0" indent="0">
              <a:buNone/>
            </a:pPr>
            <a:endParaRPr lang="en-GB">
              <a:latin typeface="Calibri Light"/>
              <a:ea typeface="+mn-lt"/>
              <a:cs typeface="Calibri Light"/>
            </a:endParaRPr>
          </a:p>
        </p:txBody>
      </p:sp>
      <p:sp>
        <p:nvSpPr>
          <p:cNvPr id="3" name="Title 2">
            <a:extLst>
              <a:ext uri="{FF2B5EF4-FFF2-40B4-BE49-F238E27FC236}">
                <a16:creationId xmlns:a16="http://schemas.microsoft.com/office/drawing/2014/main" id="{AC9B9251-A1F5-4876-87B0-F016D55907DD}"/>
              </a:ext>
            </a:extLst>
          </p:cNvPr>
          <p:cNvSpPr>
            <a:spLocks noGrp="1"/>
          </p:cNvSpPr>
          <p:nvPr>
            <p:ph type="title"/>
          </p:nvPr>
        </p:nvSpPr>
        <p:spPr>
          <a:xfrm>
            <a:off x="511834" y="2890"/>
            <a:ext cx="10702505" cy="1003916"/>
          </a:xfrm>
        </p:spPr>
        <p:txBody>
          <a:bodyPr>
            <a:normAutofit/>
          </a:bodyPr>
          <a:lstStyle/>
          <a:p>
            <a:r>
              <a:rPr lang="en-GB">
                <a:latin typeface="Calibri"/>
                <a:cs typeface="Calibri"/>
              </a:rPr>
              <a:t>Tips to improve your referencing</a:t>
            </a:r>
          </a:p>
        </p:txBody>
      </p:sp>
      <p:pic>
        <p:nvPicPr>
          <p:cNvPr id="9" name="Picture 9" descr="A close up of a blackboard&#10;&#10;Description generated with very high confidence">
            <a:extLst>
              <a:ext uri="{FF2B5EF4-FFF2-40B4-BE49-F238E27FC236}">
                <a16:creationId xmlns:a16="http://schemas.microsoft.com/office/drawing/2014/main" id="{8FF082B1-9EBB-4774-A954-F39DF633C109}"/>
              </a:ext>
            </a:extLst>
          </p:cNvPr>
          <p:cNvPicPr>
            <a:picLocks noGrp="1" noChangeAspect="1"/>
          </p:cNvPicPr>
          <p:nvPr>
            <p:ph type="pic" sz="quarter" idx="13"/>
          </p:nvPr>
        </p:nvPicPr>
        <p:blipFill rotWithShape="1">
          <a:blip r:embed="rId3"/>
          <a:srcRect t="4328" b="4328"/>
          <a:stretch/>
        </p:blipFill>
        <p:spPr>
          <a:xfrm>
            <a:off x="7335255" y="2154308"/>
            <a:ext cx="4490559" cy="2735367"/>
          </a:xfrm>
        </p:spPr>
      </p:pic>
    </p:spTree>
    <p:extLst>
      <p:ext uri="{BB962C8B-B14F-4D97-AF65-F5344CB8AC3E}">
        <p14:creationId xmlns:p14="http://schemas.microsoft.com/office/powerpoint/2010/main" val="38214637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6FE40B-1C79-FD6C-48EB-4C14A916866B}"/>
              </a:ext>
            </a:extLst>
          </p:cNvPr>
          <p:cNvSpPr>
            <a:spLocks noGrp="1"/>
          </p:cNvSpPr>
          <p:nvPr>
            <p:ph sz="half" idx="1"/>
          </p:nvPr>
        </p:nvSpPr>
        <p:spPr>
          <a:xfrm>
            <a:off x="718457" y="1600201"/>
            <a:ext cx="6826353" cy="4565650"/>
          </a:xfrm>
        </p:spPr>
        <p:txBody>
          <a:bodyPr vert="horz" lIns="91440" tIns="45720" rIns="91440" bIns="45720" rtlCol="0" anchor="t">
            <a:normAutofit/>
          </a:bodyPr>
          <a:lstStyle/>
          <a:p>
            <a:pPr>
              <a:buFont typeface="Arial" panose="05000000000000000000" pitchFamily="2" charset="2"/>
              <a:buChar char="•"/>
            </a:pPr>
            <a:r>
              <a:rPr lang="en-GB" b="1">
                <a:solidFill>
                  <a:schemeClr val="accent1"/>
                </a:solidFill>
                <a:latin typeface="Calibri"/>
                <a:cs typeface="Calibri"/>
              </a:rPr>
              <a:t>Bring together </a:t>
            </a:r>
            <a:r>
              <a:rPr lang="en-GB">
                <a:latin typeface="Calibri"/>
                <a:cs typeface="Calibri"/>
              </a:rPr>
              <a:t>what you have discovered through your research and form your own opinions on what you have read.</a:t>
            </a:r>
          </a:p>
          <a:p>
            <a:pPr>
              <a:buFont typeface="Arial" panose="05000000000000000000" pitchFamily="2" charset="2"/>
              <a:buChar char="•"/>
            </a:pPr>
            <a:endParaRPr lang="en-GB">
              <a:latin typeface="Calibri"/>
              <a:cs typeface="Calibri"/>
            </a:endParaRPr>
          </a:p>
          <a:p>
            <a:pPr>
              <a:buFont typeface="Arial" panose="05000000000000000000" pitchFamily="2" charset="2"/>
              <a:buChar char="•"/>
            </a:pPr>
            <a:r>
              <a:rPr lang="en-GB" b="1">
                <a:solidFill>
                  <a:schemeClr val="accent1"/>
                </a:solidFill>
                <a:latin typeface="Calibri"/>
                <a:cs typeface="Calibri"/>
              </a:rPr>
              <a:t>Give yourself enough time.</a:t>
            </a:r>
            <a:r>
              <a:rPr lang="en-GB">
                <a:latin typeface="Calibri"/>
                <a:cs typeface="Calibri"/>
              </a:rPr>
              <a:t> Referencing takes longer than you think!</a:t>
            </a:r>
          </a:p>
          <a:p>
            <a:pPr>
              <a:buFont typeface="Arial" panose="05000000000000000000" pitchFamily="2" charset="2"/>
              <a:buChar char="•"/>
            </a:pPr>
            <a:endParaRPr lang="en-GB">
              <a:latin typeface="Calibri"/>
              <a:cs typeface="Calibri"/>
            </a:endParaRPr>
          </a:p>
          <a:p>
            <a:pPr>
              <a:buFont typeface="Arial" panose="05000000000000000000" pitchFamily="2" charset="2"/>
              <a:buChar char="•"/>
            </a:pPr>
            <a:r>
              <a:rPr lang="en-GB" b="1">
                <a:solidFill>
                  <a:schemeClr val="accent1"/>
                </a:solidFill>
                <a:latin typeface="Calibri"/>
                <a:cs typeface="Calibri"/>
              </a:rPr>
              <a:t>Ask for help </a:t>
            </a:r>
            <a:r>
              <a:rPr lang="en-GB">
                <a:latin typeface="Calibri"/>
                <a:cs typeface="Calibri"/>
              </a:rPr>
              <a:t>if you need it. </a:t>
            </a:r>
          </a:p>
          <a:p>
            <a:pPr marL="0" indent="0">
              <a:buNone/>
            </a:pPr>
            <a:endParaRPr lang="en-GB">
              <a:latin typeface="Calibri"/>
              <a:cs typeface="Calibri"/>
            </a:endParaRPr>
          </a:p>
          <a:p>
            <a:pPr marL="0" indent="0">
              <a:buNone/>
            </a:pPr>
            <a:endParaRPr lang="en-GB">
              <a:cs typeface="Calibri"/>
            </a:endParaRPr>
          </a:p>
        </p:txBody>
      </p:sp>
      <p:sp>
        <p:nvSpPr>
          <p:cNvPr id="2" name="Title 1">
            <a:extLst>
              <a:ext uri="{FF2B5EF4-FFF2-40B4-BE49-F238E27FC236}">
                <a16:creationId xmlns:a16="http://schemas.microsoft.com/office/drawing/2014/main" id="{ABE63A35-B8D2-229A-50EC-990B537D939A}"/>
              </a:ext>
            </a:extLst>
          </p:cNvPr>
          <p:cNvSpPr>
            <a:spLocks noGrp="1"/>
          </p:cNvSpPr>
          <p:nvPr>
            <p:ph type="title"/>
          </p:nvPr>
        </p:nvSpPr>
        <p:spPr/>
        <p:txBody>
          <a:bodyPr/>
          <a:lstStyle/>
          <a:p>
            <a:r>
              <a:rPr lang="en-GB">
                <a:cs typeface="Calibri Light"/>
              </a:rPr>
              <a:t>Top Tips</a:t>
            </a:r>
            <a:endParaRPr lang="en-GB"/>
          </a:p>
        </p:txBody>
      </p:sp>
      <p:pic>
        <p:nvPicPr>
          <p:cNvPr id="6" name="Picture 6" descr="Alarm clocks with mouths">
            <a:extLst>
              <a:ext uri="{FF2B5EF4-FFF2-40B4-BE49-F238E27FC236}">
                <a16:creationId xmlns:a16="http://schemas.microsoft.com/office/drawing/2014/main" id="{5F2963F5-A1CE-CF07-D376-7FBBB2272099}"/>
              </a:ext>
            </a:extLst>
          </p:cNvPr>
          <p:cNvPicPr>
            <a:picLocks noGrp="1" noChangeAspect="1"/>
          </p:cNvPicPr>
          <p:nvPr>
            <p:ph type="pic" sz="quarter" idx="13"/>
          </p:nvPr>
        </p:nvPicPr>
        <p:blipFill rotWithShape="1">
          <a:blip r:embed="rId2"/>
          <a:srcRect l="11448" r="11448"/>
          <a:stretch/>
        </p:blipFill>
        <p:spPr>
          <a:xfrm>
            <a:off x="7351567" y="1854201"/>
            <a:ext cx="4442374" cy="3861377"/>
          </a:xfrm>
        </p:spPr>
      </p:pic>
    </p:spTree>
    <p:extLst>
      <p:ext uri="{BB962C8B-B14F-4D97-AF65-F5344CB8AC3E}">
        <p14:creationId xmlns:p14="http://schemas.microsoft.com/office/powerpoint/2010/main" val="326510547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D0BDC40-591E-4854-BE35-24598127E339}"/>
              </a:ext>
            </a:extLst>
          </p:cNvPr>
          <p:cNvSpPr>
            <a:spLocks noGrp="1"/>
          </p:cNvSpPr>
          <p:nvPr>
            <p:ph sz="half" idx="1"/>
          </p:nvPr>
        </p:nvSpPr>
        <p:spPr>
          <a:xfrm>
            <a:off x="552172" y="3544601"/>
            <a:ext cx="7230444" cy="1369257"/>
          </a:xfrm>
        </p:spPr>
        <p:txBody>
          <a:bodyPr vert="horz" lIns="91440" tIns="45720" rIns="91440" bIns="45720" rtlCol="0" anchor="t">
            <a:normAutofit/>
          </a:bodyPr>
          <a:lstStyle/>
          <a:p>
            <a:pPr marL="0" indent="0">
              <a:lnSpc>
                <a:spcPct val="100000"/>
              </a:lnSpc>
              <a:spcBef>
                <a:spcPts val="0"/>
              </a:spcBef>
              <a:buNone/>
            </a:pPr>
            <a:r>
              <a:rPr lang="en-GB" sz="2600">
                <a:latin typeface="Calibri"/>
                <a:cs typeface="Calibri"/>
              </a:rPr>
              <a:t>By putting together the different parts an elements, you can construct a citation and reference for any type of work. </a:t>
            </a:r>
            <a:endParaRPr lang="en-GB" sz="2600">
              <a:latin typeface="Calibri"/>
              <a:cs typeface="Calibri Light"/>
            </a:endParaRPr>
          </a:p>
          <a:p>
            <a:pPr marL="0" indent="0">
              <a:buNone/>
            </a:pPr>
            <a:endParaRPr lang="en-GB" sz="2000">
              <a:latin typeface="Calibri"/>
              <a:cs typeface="Calibri Light"/>
            </a:endParaRPr>
          </a:p>
        </p:txBody>
      </p:sp>
      <p:sp>
        <p:nvSpPr>
          <p:cNvPr id="3" name="Title 2">
            <a:extLst>
              <a:ext uri="{FF2B5EF4-FFF2-40B4-BE49-F238E27FC236}">
                <a16:creationId xmlns:a16="http://schemas.microsoft.com/office/drawing/2014/main" id="{CBD7DB3A-5CF8-4CE4-864D-87591CD374FA}"/>
              </a:ext>
            </a:extLst>
          </p:cNvPr>
          <p:cNvSpPr>
            <a:spLocks noGrp="1"/>
          </p:cNvSpPr>
          <p:nvPr>
            <p:ph type="title"/>
          </p:nvPr>
        </p:nvSpPr>
        <p:spPr>
          <a:xfrm>
            <a:off x="553857" y="149596"/>
            <a:ext cx="10476612" cy="859754"/>
          </a:xfrm>
        </p:spPr>
        <p:txBody>
          <a:bodyPr>
            <a:normAutofit fontScale="90000"/>
          </a:bodyPr>
          <a:lstStyle/>
          <a:p>
            <a:r>
              <a:rPr lang="en-GB">
                <a:latin typeface="Calibri"/>
                <a:cs typeface="Calibri"/>
              </a:rPr>
              <a:t>When creating a reference ...</a:t>
            </a:r>
          </a:p>
        </p:txBody>
      </p:sp>
      <p:pic>
        <p:nvPicPr>
          <p:cNvPr id="33" name="Picture 33" descr="A close up of a logo&#10;&#10;Description generated with high confidence">
            <a:extLst>
              <a:ext uri="{FF2B5EF4-FFF2-40B4-BE49-F238E27FC236}">
                <a16:creationId xmlns:a16="http://schemas.microsoft.com/office/drawing/2014/main" id="{F37DE029-5D53-4C9A-ABF0-6ACFE31B6455}"/>
              </a:ext>
            </a:extLst>
          </p:cNvPr>
          <p:cNvPicPr>
            <a:picLocks noGrp="1" noChangeAspect="1"/>
          </p:cNvPicPr>
          <p:nvPr>
            <p:ph type="pic" sz="quarter" idx="13"/>
          </p:nvPr>
        </p:nvPicPr>
        <p:blipFill rotWithShape="1">
          <a:blip r:embed="rId3"/>
          <a:srcRect t="7108" b="7108"/>
          <a:stretch/>
        </p:blipFill>
        <p:spPr>
          <a:xfrm>
            <a:off x="7146701" y="2701276"/>
            <a:ext cx="4980757" cy="2626272"/>
          </a:xfrm>
        </p:spPr>
      </p:pic>
      <p:sp>
        <p:nvSpPr>
          <p:cNvPr id="4" name="TextBox 3">
            <a:extLst>
              <a:ext uri="{FF2B5EF4-FFF2-40B4-BE49-F238E27FC236}">
                <a16:creationId xmlns:a16="http://schemas.microsoft.com/office/drawing/2014/main" id="{552DE68E-CE12-71CA-5B54-5C72D6EDB32D}"/>
              </a:ext>
            </a:extLst>
          </p:cNvPr>
          <p:cNvSpPr txBox="1"/>
          <p:nvPr/>
        </p:nvSpPr>
        <p:spPr>
          <a:xfrm>
            <a:off x="510953" y="1073323"/>
            <a:ext cx="11585863" cy="17043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600" b="1">
              <a:cs typeface="Calibri Light"/>
            </a:endParaRPr>
          </a:p>
          <a:p>
            <a:r>
              <a:rPr lang="en-GB" sz="2600">
                <a:latin typeface="Calibri"/>
                <a:cs typeface="Calibri"/>
              </a:rPr>
              <a:t>Find an example which matches your source and follow the format</a:t>
            </a:r>
            <a:r>
              <a:rPr lang="en-GB" sz="2600">
                <a:solidFill>
                  <a:schemeClr val="accent1"/>
                </a:solidFill>
                <a:latin typeface="Calibri"/>
                <a:cs typeface="Calibri"/>
              </a:rPr>
              <a:t>. </a:t>
            </a:r>
            <a:endParaRPr lang="en-GB" sz="2600" b="1">
              <a:solidFill>
                <a:schemeClr val="accent1"/>
              </a:solidFill>
              <a:latin typeface="Calibri Light"/>
              <a:cs typeface="Calibri Light"/>
            </a:endParaRPr>
          </a:p>
          <a:p>
            <a:r>
              <a:rPr lang="en-GB" sz="2600">
                <a:latin typeface="Calibri"/>
                <a:cs typeface="Calibri"/>
              </a:rPr>
              <a:t>If you cannot find an exact match, choose the example most like it and amend it </a:t>
            </a:r>
            <a:r>
              <a:rPr lang="en-GB" sz="2600" b="1">
                <a:solidFill>
                  <a:schemeClr val="accent1"/>
                </a:solidFill>
                <a:latin typeface="Calibri"/>
                <a:cs typeface="Calibri"/>
              </a:rPr>
              <a:t>(Remember to include: Who, When, What, Where).  </a:t>
            </a:r>
            <a:endParaRPr lang="en-GB" sz="2600" b="1">
              <a:solidFill>
                <a:schemeClr val="accent1"/>
              </a:solidFill>
              <a:cs typeface="Calibri Light"/>
            </a:endParaRPr>
          </a:p>
        </p:txBody>
      </p:sp>
      <p:sp>
        <p:nvSpPr>
          <p:cNvPr id="5" name="TextBox 4">
            <a:extLst>
              <a:ext uri="{FF2B5EF4-FFF2-40B4-BE49-F238E27FC236}">
                <a16:creationId xmlns:a16="http://schemas.microsoft.com/office/drawing/2014/main" id="{BB42DEA8-6FAA-6B56-24B4-3F94CD91D93F}"/>
              </a:ext>
            </a:extLst>
          </p:cNvPr>
          <p:cNvSpPr txBox="1"/>
          <p:nvPr/>
        </p:nvSpPr>
        <p:spPr>
          <a:xfrm>
            <a:off x="494178" y="5125242"/>
            <a:ext cx="11200060" cy="984885"/>
          </a:xfrm>
          <a:prstGeom prst="rect">
            <a:avLst/>
          </a:prstGeom>
          <a:noFill/>
        </p:spPr>
        <p:txBody>
          <a:bodyPr wrap="square" lIns="91440" tIns="45720" rIns="91440" bIns="45720" rtlCol="0" anchor="t">
            <a:spAutoFit/>
          </a:bodyPr>
          <a:lstStyle/>
          <a:p>
            <a:r>
              <a:rPr lang="en-GB" sz="3200" b="1">
                <a:solidFill>
                  <a:srgbClr val="FF0000"/>
                </a:solidFill>
                <a:latin typeface="Calibri"/>
                <a:cs typeface="Calibri"/>
              </a:rPr>
              <a:t>Be consistent in your style and presentation</a:t>
            </a:r>
            <a:endParaRPr lang="en-US"/>
          </a:p>
          <a:p>
            <a:endParaRPr lang="en-GB" sz="260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95649460"/>
      </p:ext>
    </p:extLst>
  </p:cSld>
  <p:clrMapOvr>
    <a:masterClrMapping/>
  </p:clrMapOvr>
  <p:transition spd="slow">
    <p:wipe dir="u"/>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Quick quiz</a:t>
            </a:r>
          </a:p>
        </p:txBody>
      </p:sp>
      <p:sp>
        <p:nvSpPr>
          <p:cNvPr id="3" name="Content Placeholder 2"/>
          <p:cNvSpPr>
            <a:spLocks noGrp="1"/>
          </p:cNvSpPr>
          <p:nvPr>
            <p:ph sz="quarter" idx="10"/>
          </p:nvPr>
        </p:nvSpPr>
        <p:spPr>
          <a:xfrm>
            <a:off x="577472" y="1902942"/>
            <a:ext cx="10795518" cy="3571102"/>
          </a:xfrm>
        </p:spPr>
        <p:txBody>
          <a:bodyPr>
            <a:normAutofit/>
          </a:bodyPr>
          <a:lstStyle/>
          <a:p>
            <a:pPr marL="0" indent="0">
              <a:buNone/>
            </a:pPr>
            <a:r>
              <a:rPr lang="en-GB" b="1"/>
              <a:t>What are the elements of Harvard referencing?</a:t>
            </a:r>
          </a:p>
          <a:p>
            <a:pPr marL="0" indent="0">
              <a:buNone/>
            </a:pPr>
            <a:endParaRPr lang="en-GB"/>
          </a:p>
          <a:p>
            <a:pPr marL="0" indent="0">
              <a:buNone/>
            </a:pPr>
            <a:r>
              <a:rPr lang="en-GB"/>
              <a:t>a.	Footnotes within the text and a reference list</a:t>
            </a:r>
          </a:p>
          <a:p>
            <a:pPr marL="514350" indent="-514350">
              <a:buAutoNum type="arabicPeriod"/>
            </a:pPr>
            <a:endParaRPr lang="en-GB"/>
          </a:p>
          <a:p>
            <a:pPr marL="0" indent="0">
              <a:buNone/>
            </a:pPr>
            <a:r>
              <a:rPr lang="en-GB"/>
              <a:t>b.	In-text citations and a reference list or bibliography at the end</a:t>
            </a:r>
          </a:p>
          <a:p>
            <a:pPr marL="514350" indent="-514350">
              <a:buAutoNum type="arabicPeriod"/>
            </a:pPr>
            <a:endParaRPr lang="en-GB"/>
          </a:p>
          <a:p>
            <a:pPr marL="0" indent="0">
              <a:buNone/>
            </a:pPr>
            <a:r>
              <a:rPr lang="en-GB"/>
              <a:t>c.	A reference list</a:t>
            </a:r>
          </a:p>
        </p:txBody>
      </p:sp>
    </p:spTree>
    <p:extLst>
      <p:ext uri="{BB962C8B-B14F-4D97-AF65-F5344CB8AC3E}">
        <p14:creationId xmlns:p14="http://schemas.microsoft.com/office/powerpoint/2010/main" val="2066773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Quiz</a:t>
            </a:r>
          </a:p>
        </p:txBody>
      </p:sp>
      <p:sp>
        <p:nvSpPr>
          <p:cNvPr id="3" name="Content Placeholder 2"/>
          <p:cNvSpPr>
            <a:spLocks noGrp="1"/>
          </p:cNvSpPr>
          <p:nvPr>
            <p:ph sz="quarter" idx="10"/>
          </p:nvPr>
        </p:nvSpPr>
        <p:spPr>
          <a:xfrm>
            <a:off x="698242" y="1518123"/>
            <a:ext cx="10795518" cy="4574040"/>
          </a:xfrm>
        </p:spPr>
        <p:txBody>
          <a:bodyPr/>
          <a:lstStyle/>
          <a:p>
            <a:pPr marL="0" indent="0">
              <a:buNone/>
            </a:pPr>
            <a:r>
              <a:rPr lang="en-GB" b="1"/>
              <a:t>Which of these is a correct in-text citation</a:t>
            </a:r>
          </a:p>
          <a:p>
            <a:pPr marL="0" indent="0">
              <a:buNone/>
            </a:pPr>
            <a:endParaRPr lang="en-GB" b="1"/>
          </a:p>
          <a:p>
            <a:pPr marL="514350" indent="-514350">
              <a:buAutoNum type="alphaLcPeriod"/>
            </a:pPr>
            <a:r>
              <a:rPr lang="en-GB"/>
              <a:t>(Laura Smith, 2020)</a:t>
            </a:r>
          </a:p>
          <a:p>
            <a:pPr marL="514350" indent="-514350">
              <a:buAutoNum type="alphaLcPeriod"/>
            </a:pPr>
            <a:endParaRPr lang="en-GB"/>
          </a:p>
          <a:p>
            <a:pPr marL="514350" indent="-514350">
              <a:buAutoNum type="alphaLcPeriod"/>
            </a:pPr>
            <a:r>
              <a:rPr lang="en-GB"/>
              <a:t>- 2020, L. Smith – </a:t>
            </a:r>
          </a:p>
          <a:p>
            <a:pPr marL="514350" indent="-514350">
              <a:buAutoNum type="alphaLcPeriod"/>
            </a:pPr>
            <a:endParaRPr lang="en-GB"/>
          </a:p>
          <a:p>
            <a:pPr marL="514350" indent="-514350">
              <a:buAutoNum type="alphaLcPeriod"/>
            </a:pPr>
            <a:r>
              <a:rPr lang="en-GB"/>
              <a:t>(How to write an essay by Smith)</a:t>
            </a:r>
          </a:p>
          <a:p>
            <a:pPr marL="514350" indent="-514350">
              <a:buAutoNum type="alphaLcPeriod"/>
            </a:pPr>
            <a:endParaRPr lang="en-GB"/>
          </a:p>
          <a:p>
            <a:pPr marL="514350" indent="-514350">
              <a:buAutoNum type="alphaLcPeriod"/>
            </a:pPr>
            <a:r>
              <a:rPr lang="en-GB"/>
              <a:t>(Smith, 2020)</a:t>
            </a:r>
          </a:p>
        </p:txBody>
      </p:sp>
    </p:spTree>
    <p:extLst>
      <p:ext uri="{BB962C8B-B14F-4D97-AF65-F5344CB8AC3E}">
        <p14:creationId xmlns:p14="http://schemas.microsoft.com/office/powerpoint/2010/main" val="263530613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5996" y="252284"/>
            <a:ext cx="9947763" cy="1003916"/>
          </a:xfrm>
        </p:spPr>
        <p:txBody>
          <a:bodyPr/>
          <a:lstStyle/>
          <a:p>
            <a:r>
              <a:rPr lang="en-GB"/>
              <a:t>Quiz	</a:t>
            </a:r>
          </a:p>
        </p:txBody>
      </p:sp>
      <p:sp>
        <p:nvSpPr>
          <p:cNvPr id="3" name="Content Placeholder 2"/>
          <p:cNvSpPr>
            <a:spLocks noGrp="1"/>
          </p:cNvSpPr>
          <p:nvPr>
            <p:ph sz="quarter" idx="10"/>
          </p:nvPr>
        </p:nvSpPr>
        <p:spPr>
          <a:xfrm>
            <a:off x="1545996" y="1743959"/>
            <a:ext cx="8974318" cy="3751868"/>
          </a:xfrm>
        </p:spPr>
        <p:txBody>
          <a:bodyPr>
            <a:normAutofit fontScale="92500" lnSpcReduction="10000"/>
          </a:bodyPr>
          <a:lstStyle/>
          <a:p>
            <a:pPr marL="0" indent="0">
              <a:buNone/>
            </a:pPr>
            <a:r>
              <a:rPr lang="en-GB" b="1"/>
              <a:t>When referencing a book, which details should you include?  Select all that apply</a:t>
            </a:r>
          </a:p>
          <a:p>
            <a:pPr marL="0" indent="0">
              <a:buNone/>
            </a:pPr>
            <a:endParaRPr lang="en-GB" b="1"/>
          </a:p>
          <a:p>
            <a:pPr marL="0" indent="0">
              <a:buNone/>
            </a:pPr>
            <a:r>
              <a:rPr lang="en-GB" sz="2400"/>
              <a:t>Title</a:t>
            </a:r>
          </a:p>
          <a:p>
            <a:pPr marL="0" indent="0">
              <a:buNone/>
            </a:pPr>
            <a:r>
              <a:rPr lang="en-GB" sz="2400"/>
              <a:t>ISBN</a:t>
            </a:r>
          </a:p>
          <a:p>
            <a:pPr marL="0" indent="0">
              <a:buNone/>
            </a:pPr>
            <a:r>
              <a:rPr lang="en-GB" sz="2400"/>
              <a:t>Number of pages</a:t>
            </a:r>
          </a:p>
          <a:p>
            <a:pPr marL="0" indent="0">
              <a:buNone/>
            </a:pPr>
            <a:r>
              <a:rPr lang="en-GB" sz="2400"/>
              <a:t>Author</a:t>
            </a:r>
          </a:p>
          <a:p>
            <a:pPr marL="0" indent="0">
              <a:buNone/>
            </a:pPr>
            <a:r>
              <a:rPr lang="en-GB" sz="2400"/>
              <a:t>Place of publication and publisher</a:t>
            </a:r>
          </a:p>
          <a:p>
            <a:pPr marL="0" indent="0">
              <a:buNone/>
            </a:pPr>
            <a:r>
              <a:rPr lang="en-GB" sz="2400"/>
              <a:t>Year of publications</a:t>
            </a:r>
          </a:p>
        </p:txBody>
      </p:sp>
    </p:spTree>
    <p:extLst>
      <p:ext uri="{BB962C8B-B14F-4D97-AF65-F5344CB8AC3E}">
        <p14:creationId xmlns:p14="http://schemas.microsoft.com/office/powerpoint/2010/main" val="409543977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7142" y="252284"/>
            <a:ext cx="9966618" cy="1003916"/>
          </a:xfrm>
        </p:spPr>
        <p:txBody>
          <a:bodyPr>
            <a:normAutofit/>
          </a:bodyPr>
          <a:lstStyle/>
          <a:p>
            <a:r>
              <a:rPr lang="en-GB"/>
              <a:t>Quiz</a:t>
            </a:r>
          </a:p>
        </p:txBody>
      </p:sp>
      <p:sp>
        <p:nvSpPr>
          <p:cNvPr id="3" name="Content Placeholder 2"/>
          <p:cNvSpPr>
            <a:spLocks noGrp="1"/>
          </p:cNvSpPr>
          <p:nvPr>
            <p:ph sz="quarter" idx="10"/>
          </p:nvPr>
        </p:nvSpPr>
        <p:spPr>
          <a:xfrm>
            <a:off x="1706252" y="1529002"/>
            <a:ext cx="9787508" cy="4098800"/>
          </a:xfrm>
        </p:spPr>
        <p:txBody>
          <a:bodyPr>
            <a:normAutofit fontScale="92500" lnSpcReduction="10000"/>
          </a:bodyPr>
          <a:lstStyle/>
          <a:p>
            <a:pPr marL="0" indent="0">
              <a:buNone/>
            </a:pPr>
            <a:r>
              <a:rPr lang="en-GB" b="1"/>
              <a:t>A Harvard reference list must be ordered:</a:t>
            </a:r>
          </a:p>
          <a:p>
            <a:pPr marL="0" indent="0">
              <a:buNone/>
            </a:pPr>
            <a:endParaRPr lang="en-GB" b="1"/>
          </a:p>
          <a:p>
            <a:pPr marL="514350" indent="-514350">
              <a:buAutoNum type="alphaLcPeriod"/>
            </a:pPr>
            <a:r>
              <a:rPr lang="en-GB"/>
              <a:t>Alphabetically, by author surname</a:t>
            </a:r>
          </a:p>
          <a:p>
            <a:pPr marL="514350" indent="-514350">
              <a:buAutoNum type="alphaLcPeriod"/>
            </a:pPr>
            <a:endParaRPr lang="en-GB"/>
          </a:p>
          <a:p>
            <a:pPr marL="514350" indent="-514350">
              <a:buAutoNum type="alphaLcPeriod"/>
            </a:pPr>
            <a:r>
              <a:rPr lang="en-GB"/>
              <a:t>Alphabetically, by author’s first initial</a:t>
            </a:r>
          </a:p>
          <a:p>
            <a:pPr marL="514350" indent="-514350">
              <a:buAutoNum type="alphaLcPeriod"/>
            </a:pPr>
            <a:endParaRPr lang="en-GB"/>
          </a:p>
          <a:p>
            <a:pPr marL="514350" indent="-514350">
              <a:buAutoNum type="alphaLcPeriod"/>
            </a:pPr>
            <a:r>
              <a:rPr lang="en-GB"/>
              <a:t>Alphabetically, by title</a:t>
            </a:r>
          </a:p>
          <a:p>
            <a:pPr marL="514350" indent="-514350">
              <a:buAutoNum type="alphaLcPeriod"/>
            </a:pPr>
            <a:endParaRPr lang="en-GB"/>
          </a:p>
          <a:p>
            <a:pPr marL="514350" indent="-514350">
              <a:buAutoNum type="alphaLcPeriod"/>
            </a:pPr>
            <a:r>
              <a:rPr lang="en-GB"/>
              <a:t>By year</a:t>
            </a:r>
          </a:p>
        </p:txBody>
      </p:sp>
    </p:spTree>
    <p:extLst>
      <p:ext uri="{BB962C8B-B14F-4D97-AF65-F5344CB8AC3E}">
        <p14:creationId xmlns:p14="http://schemas.microsoft.com/office/powerpoint/2010/main" val="188486435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7971" y="252284"/>
            <a:ext cx="8663233" cy="1003916"/>
          </a:xfrm>
        </p:spPr>
        <p:txBody>
          <a:bodyPr/>
          <a:lstStyle/>
          <a:p>
            <a:r>
              <a:rPr lang="en-GB"/>
              <a:t>Quiz</a:t>
            </a:r>
          </a:p>
        </p:txBody>
      </p:sp>
      <p:sp>
        <p:nvSpPr>
          <p:cNvPr id="3" name="Content Placeholder 2"/>
          <p:cNvSpPr>
            <a:spLocks noGrp="1"/>
          </p:cNvSpPr>
          <p:nvPr>
            <p:ph sz="quarter" idx="10"/>
          </p:nvPr>
        </p:nvSpPr>
        <p:spPr>
          <a:xfrm>
            <a:off x="1677971" y="1592263"/>
            <a:ext cx="9341963" cy="4224075"/>
          </a:xfrm>
        </p:spPr>
        <p:txBody>
          <a:bodyPr>
            <a:normAutofit fontScale="92500" lnSpcReduction="20000"/>
          </a:bodyPr>
          <a:lstStyle/>
          <a:p>
            <a:pPr marL="0" indent="0">
              <a:buNone/>
            </a:pPr>
            <a:r>
              <a:rPr lang="en-GB" b="1"/>
              <a:t>Which statement would you reference if you included it in your assignment?</a:t>
            </a:r>
          </a:p>
          <a:p>
            <a:pPr marL="0" indent="0">
              <a:buNone/>
            </a:pPr>
            <a:endParaRPr lang="en-GB" b="1"/>
          </a:p>
          <a:p>
            <a:pPr marL="514350" indent="-514350">
              <a:buAutoNum type="alphaLcPeriod"/>
            </a:pPr>
            <a:r>
              <a:rPr lang="en-GB"/>
              <a:t>E=mc</a:t>
            </a:r>
            <a:r>
              <a:rPr lang="en-GB" baseline="30000"/>
              <a:t>2</a:t>
            </a:r>
          </a:p>
          <a:p>
            <a:pPr marL="514350" indent="-514350">
              <a:buAutoNum type="alphaLcPeriod"/>
            </a:pPr>
            <a:endParaRPr lang="en-GB"/>
          </a:p>
          <a:p>
            <a:pPr marL="514350" indent="-514350">
              <a:buAutoNum type="alphaLcPeriod"/>
            </a:pPr>
            <a:r>
              <a:rPr lang="en-GB"/>
              <a:t>A line of poetry</a:t>
            </a:r>
          </a:p>
          <a:p>
            <a:pPr marL="514350" indent="-514350">
              <a:buAutoNum type="alphaLcPeriod"/>
            </a:pPr>
            <a:endParaRPr lang="en-GB"/>
          </a:p>
          <a:p>
            <a:pPr marL="514350" indent="-514350">
              <a:buAutoNum type="alphaLcPeriod"/>
            </a:pPr>
            <a:r>
              <a:rPr lang="en-GB"/>
              <a:t>The freezing point of water is 0 degrees Celsius</a:t>
            </a:r>
          </a:p>
          <a:p>
            <a:pPr marL="514350" indent="-514350">
              <a:buAutoNum type="alphaLcPeriod"/>
            </a:pPr>
            <a:endParaRPr lang="en-GB"/>
          </a:p>
          <a:p>
            <a:pPr marL="514350" indent="-514350">
              <a:buAutoNum type="alphaLcPeriod"/>
            </a:pPr>
            <a:r>
              <a:rPr lang="en-GB"/>
              <a:t>The Battle of Hastings took place in 1066</a:t>
            </a:r>
          </a:p>
        </p:txBody>
      </p:sp>
    </p:spTree>
    <p:extLst>
      <p:ext uri="{BB962C8B-B14F-4D97-AF65-F5344CB8AC3E}">
        <p14:creationId xmlns:p14="http://schemas.microsoft.com/office/powerpoint/2010/main" val="244549527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cs typeface="Calibri"/>
              </a:rPr>
              <a:t>Help is Always Available</a:t>
            </a:r>
            <a:endParaRPr lang="en-GB"/>
          </a:p>
        </p:txBody>
      </p:sp>
      <p:sp>
        <p:nvSpPr>
          <p:cNvPr id="3" name="Content Placeholder 2"/>
          <p:cNvSpPr>
            <a:spLocks noGrp="1"/>
          </p:cNvSpPr>
          <p:nvPr>
            <p:ph sz="quarter" idx="10"/>
          </p:nvPr>
        </p:nvSpPr>
        <p:spPr>
          <a:xfrm>
            <a:off x="846166" y="1579984"/>
            <a:ext cx="8798943" cy="4574040"/>
          </a:xfrm>
        </p:spPr>
        <p:txBody>
          <a:bodyPr>
            <a:normAutofit/>
          </a:bodyPr>
          <a:lstStyle/>
          <a:p>
            <a:pPr marL="0" indent="0">
              <a:lnSpc>
                <a:spcPct val="100000"/>
              </a:lnSpc>
              <a:spcBef>
                <a:spcPts val="0"/>
              </a:spcBef>
              <a:buNone/>
            </a:pPr>
            <a:r>
              <a:rPr lang="en-GB" sz="2400">
                <a:latin typeface="Calibri"/>
                <a:cs typeface="Calibri"/>
              </a:rPr>
              <a:t>For and help with research and referencing queries or for help with digital skills advice </a:t>
            </a:r>
            <a:endParaRPr lang="en-US" sz="2400">
              <a:ea typeface="+mn-lt"/>
              <a:cs typeface="+mn-lt"/>
            </a:endParaRPr>
          </a:p>
          <a:p>
            <a:pPr marL="0" indent="0">
              <a:lnSpc>
                <a:spcPct val="100000"/>
              </a:lnSpc>
              <a:spcBef>
                <a:spcPts val="0"/>
              </a:spcBef>
              <a:buNone/>
            </a:pPr>
            <a:endParaRPr lang="en-GB" sz="2400">
              <a:ea typeface="+mn-lt"/>
              <a:cs typeface="+mn-lt"/>
            </a:endParaRPr>
          </a:p>
          <a:p>
            <a:pPr marL="0" indent="0">
              <a:lnSpc>
                <a:spcPct val="100000"/>
              </a:lnSpc>
              <a:spcBef>
                <a:spcPts val="0"/>
              </a:spcBef>
              <a:buNone/>
            </a:pPr>
            <a:r>
              <a:rPr lang="en-GB" sz="2400" b="1">
                <a:latin typeface="Calibri"/>
                <a:cs typeface="Calibri"/>
              </a:rPr>
              <a:t>Emily Wild  </a:t>
            </a:r>
            <a:r>
              <a:rPr lang="en-GB" sz="2400">
                <a:latin typeface="Calibri"/>
                <a:cs typeface="Calibri"/>
              </a:rPr>
              <a:t>Academic Liaison Librarian email: </a:t>
            </a:r>
            <a:r>
              <a:rPr lang="en-GB" sz="2400">
                <a:latin typeface="Calibri"/>
                <a:cs typeface="Calibri"/>
                <a:hlinkClick r:id="rId2"/>
              </a:rPr>
              <a:t>emily.wild@uwtsd.ac.uk</a:t>
            </a:r>
            <a:r>
              <a:rPr lang="en-GB" sz="2400">
                <a:latin typeface="Calibri"/>
                <a:cs typeface="Calibri"/>
              </a:rPr>
              <a:t> </a:t>
            </a:r>
          </a:p>
          <a:p>
            <a:pPr marL="0" indent="0">
              <a:lnSpc>
                <a:spcPct val="100000"/>
              </a:lnSpc>
              <a:spcBef>
                <a:spcPts val="0"/>
              </a:spcBef>
              <a:buNone/>
            </a:pPr>
            <a:endParaRPr lang="en-GB" sz="2400">
              <a:latin typeface="Calibri"/>
              <a:cs typeface="Calibri"/>
            </a:endParaRPr>
          </a:p>
          <a:p>
            <a:pPr marL="0" indent="0">
              <a:lnSpc>
                <a:spcPct val="100000"/>
              </a:lnSpc>
              <a:spcBef>
                <a:spcPts val="0"/>
              </a:spcBef>
              <a:buNone/>
            </a:pPr>
            <a:r>
              <a:rPr lang="en-GB" sz="2400">
                <a:ea typeface="+mn-lt"/>
                <a:cs typeface="+mn-lt"/>
              </a:rPr>
              <a:t>For help with your librarian or Digital Skills Advisor from this page:</a:t>
            </a:r>
            <a:endParaRPr lang="en-GB" sz="2400">
              <a:latin typeface="Calibri"/>
              <a:cs typeface="Calibri"/>
            </a:endParaRPr>
          </a:p>
          <a:p>
            <a:pPr marL="0" indent="0">
              <a:lnSpc>
                <a:spcPct val="100000"/>
              </a:lnSpc>
              <a:spcBef>
                <a:spcPts val="0"/>
              </a:spcBef>
              <a:buNone/>
            </a:pPr>
            <a:r>
              <a:rPr lang="en-GB" sz="2400">
                <a:ea typeface="+mn-lt"/>
                <a:cs typeface="+mn-lt"/>
                <a:hlinkClick r:id="rId3"/>
              </a:rPr>
              <a:t>Book an appointment</a:t>
            </a:r>
            <a:endParaRPr lang="en-GB" sz="2400">
              <a:ea typeface="+mn-lt"/>
              <a:cs typeface="+mn-lt"/>
            </a:endParaRPr>
          </a:p>
          <a:p>
            <a:pPr marL="0" indent="0">
              <a:lnSpc>
                <a:spcPct val="100000"/>
              </a:lnSpc>
              <a:spcBef>
                <a:spcPts val="0"/>
              </a:spcBef>
              <a:buNone/>
            </a:pPr>
            <a:endParaRPr lang="en-GB" sz="2400">
              <a:ea typeface="+mn-lt"/>
              <a:cs typeface="+mn-lt"/>
            </a:endParaRPr>
          </a:p>
          <a:p>
            <a:pPr marL="0" indent="0">
              <a:buNone/>
            </a:pPr>
            <a:r>
              <a:rPr lang="en-GB" sz="2400">
                <a:latin typeface="Calibri"/>
                <a:cs typeface="Calibri"/>
              </a:rPr>
              <a:t>General queries and help with loans:</a:t>
            </a:r>
          </a:p>
          <a:p>
            <a:pPr marL="0" indent="0">
              <a:buNone/>
            </a:pPr>
            <a:r>
              <a:rPr lang="en-GB" sz="2400">
                <a:latin typeface="Calibri"/>
                <a:cs typeface="Calibri"/>
                <a:hlinkClick r:id="rId4"/>
              </a:rPr>
              <a:t>library@uwtsd.ac.uk</a:t>
            </a:r>
            <a:r>
              <a:rPr lang="en-GB" sz="2400">
                <a:latin typeface="Calibri"/>
                <a:cs typeface="Calibri"/>
              </a:rPr>
              <a:t> </a:t>
            </a:r>
            <a:endParaRPr lang="en-US" sz="2400">
              <a:ea typeface="+mn-lt"/>
              <a:cs typeface="+mn-lt"/>
            </a:endParaRPr>
          </a:p>
          <a:p>
            <a:pPr marL="0" indent="0" fontAlgn="base">
              <a:spcBef>
                <a:spcPct val="0"/>
              </a:spcBef>
              <a:spcAft>
                <a:spcPct val="0"/>
              </a:spcAft>
              <a:buNone/>
            </a:pPr>
            <a:endParaRPr lang="en-GB" sz="3600"/>
          </a:p>
          <a:p>
            <a:pPr marL="0" indent="0" fontAlgn="base">
              <a:spcBef>
                <a:spcPct val="0"/>
              </a:spcBef>
              <a:spcAft>
                <a:spcPct val="0"/>
              </a:spcAft>
              <a:buNone/>
            </a:pPr>
            <a:endParaRPr lang="en-GB" sz="3600"/>
          </a:p>
          <a:p>
            <a:pPr marL="0" indent="0" fontAlgn="base">
              <a:spcBef>
                <a:spcPct val="0"/>
              </a:spcBef>
              <a:spcAft>
                <a:spcPct val="0"/>
              </a:spcAft>
              <a:buNone/>
            </a:pPr>
            <a:endParaRPr lang="en-GB" altLang="en-US">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320369216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cs typeface="Calibri" panose="020F0502020204030204" pitchFamily="34" charset="0"/>
              </a:rPr>
              <a:t>Any questions or comments</a:t>
            </a:r>
            <a:r>
              <a:rPr lang="en-GB"/>
              <a:t>?</a:t>
            </a:r>
          </a:p>
        </p:txBody>
      </p:sp>
      <p:pic>
        <p:nvPicPr>
          <p:cNvPr id="4" name="Picture 5" descr="A person sitting at a table using a computer&#10;&#10;Description automatically generated">
            <a:extLst>
              <a:ext uri="{FF2B5EF4-FFF2-40B4-BE49-F238E27FC236}">
                <a16:creationId xmlns:a16="http://schemas.microsoft.com/office/drawing/2014/main" id="{DFB02B0B-F2B7-40E1-B7EC-6C181443951D}"/>
              </a:ext>
            </a:extLst>
          </p:cNvPr>
          <p:cNvPicPr>
            <a:picLocks noGrp="1" noChangeAspect="1"/>
          </p:cNvPicPr>
          <p:nvPr>
            <p:ph sz="quarter" idx="10"/>
          </p:nvPr>
        </p:nvPicPr>
        <p:blipFill rotWithShape="1">
          <a:blip r:embed="rId2"/>
          <a:srcRect t="11348" r="1" b="25414"/>
          <a:stretch/>
        </p:blipFill>
        <p:spPr>
          <a:xfrm>
            <a:off x="698242" y="1433384"/>
            <a:ext cx="10499881" cy="4452845"/>
          </a:xfrm>
          <a:prstGeom prst="rect">
            <a:avLst/>
          </a:prstGeom>
          <a:noFill/>
        </p:spPr>
      </p:pic>
    </p:spTree>
    <p:extLst>
      <p:ext uri="{BB962C8B-B14F-4D97-AF65-F5344CB8AC3E}">
        <p14:creationId xmlns:p14="http://schemas.microsoft.com/office/powerpoint/2010/main" val="268661665"/>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mustard [Read-Only]" id="{638C033A-C943-4883-A59A-B8E1426AE0E8}" vid="{F78C849E-30D8-4BF7-9584-C3236BF219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44A2AAC6175794380721E2EDD335AA4" ma:contentTypeVersion="8" ma:contentTypeDescription="Create a new document." ma:contentTypeScope="" ma:versionID="2521d3fec2f46e068c62f586d96d5adf">
  <xsd:schema xmlns:xsd="http://www.w3.org/2001/XMLSchema" xmlns:xs="http://www.w3.org/2001/XMLSchema" xmlns:p="http://schemas.microsoft.com/office/2006/metadata/properties" xmlns:ns2="5e4a8a2b-071a-43f3-ba94-c7426236c764" targetNamespace="http://schemas.microsoft.com/office/2006/metadata/properties" ma:root="true" ma:fieldsID="41f915624ae3fd6c938f0270104149f5" ns2:_="">
    <xsd:import namespace="5e4a8a2b-071a-43f3-ba94-c7426236c76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4a8a2b-071a-43f3-ba94-c7426236c76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00234EB-6CF8-4919-9B57-E0A49EE95714}">
  <ds:schemaRefs>
    <ds:schemaRef ds:uri="5e4a8a2b-071a-43f3-ba94-c7426236c76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3.xml><?xml version="1.0" encoding="utf-8"?>
<ds:datastoreItem xmlns:ds="http://schemas.openxmlformats.org/officeDocument/2006/customXml" ds:itemID="{949DB88A-4CDB-4A02-BBF8-EAC6701E3581}">
  <ds:schemaRefs>
    <ds:schemaRef ds:uri="9c361958-d63d-4444-9986-5debd40b8faa"/>
    <ds:schemaRef ds:uri="d6763200-d287-43bd-9663-450c381dd6d6"/>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Presentation template-mustard</Template>
  <TotalTime>0</TotalTime>
  <Words>2664</Words>
  <Application>Microsoft Office PowerPoint</Application>
  <PresentationFormat>Widescreen</PresentationFormat>
  <Paragraphs>371</Paragraphs>
  <Slides>46</Slides>
  <Notes>16</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46</vt:i4>
      </vt:variant>
    </vt:vector>
  </HeadingPairs>
  <TitlesOfParts>
    <vt:vector size="54" baseType="lpstr">
      <vt:lpstr>Arial,Sans-Serif</vt:lpstr>
      <vt:lpstr>Arial</vt:lpstr>
      <vt:lpstr>Calibri</vt:lpstr>
      <vt:lpstr>Calibri Light</vt:lpstr>
      <vt:lpstr>Corbel</vt:lpstr>
      <vt:lpstr>Segoe UI</vt:lpstr>
      <vt:lpstr>Wingdings</vt:lpstr>
      <vt:lpstr>Office Theme</vt:lpstr>
      <vt:lpstr>Harvard Referencing &amp; Plagiarism</vt:lpstr>
      <vt:lpstr>What this session will cover</vt:lpstr>
      <vt:lpstr>Question</vt:lpstr>
      <vt:lpstr>Why we use referencing …</vt:lpstr>
      <vt:lpstr>Why should you reference?</vt:lpstr>
      <vt:lpstr>When do you need to reference?</vt:lpstr>
      <vt:lpstr>What can you reference?</vt:lpstr>
      <vt:lpstr>To create a good academic assignment</vt:lpstr>
      <vt:lpstr>Plagiarism</vt:lpstr>
      <vt:lpstr>PowerPoint Presentation</vt:lpstr>
      <vt:lpstr>Plagiarism</vt:lpstr>
      <vt:lpstr>What is plagiarism</vt:lpstr>
      <vt:lpstr>How to avoid plagiarism?</vt:lpstr>
      <vt:lpstr>Research Process</vt:lpstr>
      <vt:lpstr>Citations</vt:lpstr>
      <vt:lpstr>What are in-text citations</vt:lpstr>
      <vt:lpstr>In-text citation</vt:lpstr>
      <vt:lpstr>Examples</vt:lpstr>
      <vt:lpstr>What does it look like?</vt:lpstr>
      <vt:lpstr>Quotations</vt:lpstr>
      <vt:lpstr>Paraphrasing</vt:lpstr>
      <vt:lpstr>Reference lists and bibliographies</vt:lpstr>
      <vt:lpstr>Creating a reference list</vt:lpstr>
      <vt:lpstr>Reference List: book</vt:lpstr>
      <vt:lpstr>Where to find the information...</vt:lpstr>
      <vt:lpstr>Reference list: web page</vt:lpstr>
      <vt:lpstr>Web page</vt:lpstr>
      <vt:lpstr>Reference List: journal article</vt:lpstr>
      <vt:lpstr>Finding the information</vt:lpstr>
      <vt:lpstr>Streamed Content</vt:lpstr>
      <vt:lpstr>Secondary referencing</vt:lpstr>
      <vt:lpstr>How to cite...</vt:lpstr>
      <vt:lpstr>Same author, same year</vt:lpstr>
      <vt:lpstr>Cite Them Right Database</vt:lpstr>
      <vt:lpstr>Refworks</vt:lpstr>
      <vt:lpstr>YouTube</vt:lpstr>
      <vt:lpstr>Tips to improve your referencing</vt:lpstr>
      <vt:lpstr>Top Tips</vt:lpstr>
      <vt:lpstr>When creating a reference ...</vt:lpstr>
      <vt:lpstr>Quick quiz</vt:lpstr>
      <vt:lpstr>Quiz</vt:lpstr>
      <vt:lpstr>Quiz </vt:lpstr>
      <vt:lpstr>Quiz</vt:lpstr>
      <vt:lpstr>Quiz</vt:lpstr>
      <vt:lpstr>Help is Always Available</vt:lpstr>
      <vt:lpstr>Any questions or comments?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Referencing &amp; Plagiarism</dc:title>
  <dc:creator>Emily Hywel</dc:creator>
  <cp:lastModifiedBy>Irina Neaga</cp:lastModifiedBy>
  <cp:revision>2</cp:revision>
  <dcterms:created xsi:type="dcterms:W3CDTF">2019-09-25T08:28:06Z</dcterms:created>
  <dcterms:modified xsi:type="dcterms:W3CDTF">2025-02-26T15:21:39Z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0x010100244A2AAC6175794380721E2EDD335AA4</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