
<file path=[Content_Types].xml><?xml version="1.0" encoding="utf-8"?>
<Types xmlns="http://schemas.openxmlformats.org/package/2006/content-types">
  <Default Extension="jpeg" ContentType="image/jpeg"/>
  <Default Extension="JPG" ContentType="image/.jpg"/>
  <Default Extension="png" ContentType="image/png"/>
  <Default Extension="wdp" ContentType="image/vnd.ms-photo"/>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diagrams/colors1.xml" ContentType="application/vnd.openxmlformats-officedocument.drawingml.diagramColors+xml"/>
  <Override PartName="/ppt/diagrams/colors2.xml" ContentType="application/vnd.openxmlformats-officedocument.drawingml.diagramColors+xml"/>
  <Override PartName="/ppt/diagrams/data1.xml" ContentType="application/vnd.openxmlformats-officedocument.drawingml.diagramData+xml"/>
  <Override PartName="/ppt/diagrams/data2.xml" ContentType="application/vnd.openxmlformats-officedocument.drawingml.diagramData+xml"/>
  <Override PartName="/ppt/diagrams/drawing1.xml" ContentType="application/vnd.ms-office.drawingml.diagramDrawing+xml"/>
  <Override PartName="/ppt/diagrams/drawing2.xml" ContentType="application/vnd.ms-office.drawingml.diagramDrawing+xml"/>
  <Override PartName="/ppt/diagrams/layout1.xml" ContentType="application/vnd.openxmlformats-officedocument.drawingml.diagramLayout+xml"/>
  <Override PartName="/ppt/diagrams/layout2.xml" ContentType="application/vnd.openxmlformats-officedocument.drawingml.diagramLayout+xml"/>
  <Override PartName="/ppt/diagrams/quickStyle1.xml" ContentType="application/vnd.openxmlformats-officedocument.drawingml.diagramStyle+xml"/>
  <Override PartName="/ppt/diagrams/quickStyle2.xml" ContentType="application/vnd.openxmlformats-officedocument.drawingml.diagramStyle+xml"/>
  <Override PartName="/ppt/media/image14.svg" ContentType="image/svg+xml"/>
  <Override PartName="/ppt/media/image16.svg" ContentType="image/svg+xml"/>
  <Override PartName="/ppt/media/image18.svg" ContentType="image/svg+xml"/>
  <Override PartName="/ppt/media/image20.svg" ContentType="image/svg+xml"/>
  <Override PartName="/ppt/media/image22.svg" ContentType="image/svg+xml"/>
  <Override PartName="/ppt/media/image24.svg" ContentType="image/svg+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4"/>
  </p:notesMasterIdLst>
  <p:sldIdLst>
    <p:sldId id="364" r:id="rId3"/>
    <p:sldId id="383" r:id="rId5"/>
    <p:sldId id="387" r:id="rId6"/>
    <p:sldId id="394" r:id="rId7"/>
    <p:sldId id="403" r:id="rId8"/>
    <p:sldId id="396" r:id="rId9"/>
    <p:sldId id="402" r:id="rId10"/>
    <p:sldId id="398" r:id="rId11"/>
    <p:sldId id="399" r:id="rId12"/>
    <p:sldId id="404" r:id="rId13"/>
    <p:sldId id="400" r:id="rId14"/>
    <p:sldId id="401" r:id="rId15"/>
    <p:sldId id="405"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44" userDrawn="1">
          <p15:clr>
            <a:srgbClr val="A4A3A4"/>
          </p15:clr>
        </p15:guide>
        <p15:guide id="2" pos="3228"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9933"/>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89"/>
  </p:normalViewPr>
  <p:slideViewPr>
    <p:cSldViewPr snapToGrid="0" showGuides="1">
      <p:cViewPr varScale="1">
        <p:scale>
          <a:sx n="63" d="100"/>
          <a:sy n="63" d="100"/>
        </p:scale>
        <p:origin x="706" y="259"/>
      </p:cViewPr>
      <p:guideLst>
        <p:guide orient="horz" pos="2144"/>
        <p:guide pos="3228"/>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 Type="http://schemas.openxmlformats.org/officeDocument/2006/relationships/slide" Target="slides/slide4.xml"/><Relationship Id="rId6" Type="http://schemas.openxmlformats.org/officeDocument/2006/relationships/slide" Target="slides/slide3.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9" Type="http://schemas.openxmlformats.org/officeDocument/2006/relationships/tableStyles" Target="tableStyles.xml"/><Relationship Id="rId18" Type="http://schemas.openxmlformats.org/officeDocument/2006/relationships/viewProps" Target="viewProps.xml"/><Relationship Id="rId17" Type="http://schemas.openxmlformats.org/officeDocument/2006/relationships/presProps" Target="presProps.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diagrams/_rels/data1.xml.rels><?xml version="1.0" encoding="UTF-8" standalone="yes"?>
<Relationships xmlns="http://schemas.openxmlformats.org/package/2006/relationships"><Relationship Id="rId9" Type="http://schemas.openxmlformats.org/officeDocument/2006/relationships/image" Target="../media/image21.png"/><Relationship Id="rId8" Type="http://schemas.openxmlformats.org/officeDocument/2006/relationships/image" Target="../media/image20.svg"/><Relationship Id="rId7" Type="http://schemas.openxmlformats.org/officeDocument/2006/relationships/image" Target="../media/image19.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 Id="rId3" Type="http://schemas.openxmlformats.org/officeDocument/2006/relationships/image" Target="../media/image15.png"/><Relationship Id="rId2" Type="http://schemas.openxmlformats.org/officeDocument/2006/relationships/image" Target="../media/image14.svg"/><Relationship Id="rId12" Type="http://schemas.openxmlformats.org/officeDocument/2006/relationships/image" Target="../media/image24.svg"/><Relationship Id="rId11" Type="http://schemas.openxmlformats.org/officeDocument/2006/relationships/image" Target="../media/image23.png"/><Relationship Id="rId10" Type="http://schemas.openxmlformats.org/officeDocument/2006/relationships/image" Target="../media/image22.svg"/><Relationship Id="rId1" Type="http://schemas.openxmlformats.org/officeDocument/2006/relationships/image" Target="../media/image13.png"/></Relationships>
</file>

<file path=ppt/diagrams/_rels/drawing1.xml.rels><?xml version="1.0" encoding="UTF-8" standalone="yes"?>
<Relationships xmlns="http://schemas.openxmlformats.org/package/2006/relationships"><Relationship Id="rId9" Type="http://schemas.openxmlformats.org/officeDocument/2006/relationships/image" Target="../media/image21.png"/><Relationship Id="rId8" Type="http://schemas.openxmlformats.org/officeDocument/2006/relationships/image" Target="../media/image20.svg"/><Relationship Id="rId7" Type="http://schemas.openxmlformats.org/officeDocument/2006/relationships/image" Target="../media/image19.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 Id="rId3" Type="http://schemas.openxmlformats.org/officeDocument/2006/relationships/image" Target="../media/image15.png"/><Relationship Id="rId2" Type="http://schemas.openxmlformats.org/officeDocument/2006/relationships/image" Target="../media/image14.svg"/><Relationship Id="rId12" Type="http://schemas.openxmlformats.org/officeDocument/2006/relationships/image" Target="../media/image24.svg"/><Relationship Id="rId11" Type="http://schemas.openxmlformats.org/officeDocument/2006/relationships/image" Target="../media/image23.png"/><Relationship Id="rId10" Type="http://schemas.openxmlformats.org/officeDocument/2006/relationships/image" Target="../media/image22.svg"/><Relationship Id="rId1"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alignNode1">
    <dgm:fillClrLst meth="repeat">
      <a:schemeClr val="dk2"/>
    </dgm:fillClrLst>
    <dgm:linClrLst meth="repeat">
      <a:schemeClr val="dk2"/>
    </dgm:linClrLst>
    <dgm:effectClrLst/>
    <dgm:txLinClrLst/>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node0">
    <dgm:fillClrLst meth="repeat">
      <a:schemeClr val="dk2"/>
    </dgm:fillClrLst>
    <dgm:linClrLst meth="repeat">
      <a:schemeClr val="lt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colorsDef>
</file>

<file path=ppt/diagrams/data1.xml><?xml version="1.0" encoding="utf-8"?>
<dgm:dataModel xmlns:dgm="http://schemas.openxmlformats.org/drawingml/2006/diagram" xmlns:a="http://schemas.openxmlformats.org/drawingml/2006/main">
  <dgm:ptLst>
    <dgm:pt modelId="{57954C48-8CB8-4A3E-82F3-A56D32DA16A5}" type="doc">
      <dgm:prSet loTypeId="urn:microsoft.com/office/officeart/2018/2/layout/IconCircleList" loCatId="icon" qsTypeId="urn:microsoft.com/office/officeart/2005/8/quickstyle/simple4" qsCatId="simple" csTypeId="urn:microsoft.com/office/officeart/2005/8/colors/accent0_3" csCatId="mainScheme" phldr="1"/>
      <dgm:spPr/>
      <dgm:t>
        <a:bodyPr/>
        <a:lstStyle/>
        <a:p>
          <a:endParaRPr lang="en-US"/>
        </a:p>
      </dgm:t>
    </dgm:pt>
    <dgm:pt modelId="{DA39B020-4F26-4047-A2FE-3BBE0439ACBB}">
      <dgm:prSet/>
      <dgm:spPr/>
      <dgm:t>
        <a:bodyPr/>
        <a:lstStyle/>
        <a:p>
          <a:pPr>
            <a:lnSpc>
              <a:spcPct val="100000"/>
            </a:lnSpc>
          </a:pPr>
          <a:r>
            <a:rPr lang="en-GB" b="1" dirty="0"/>
            <a:t>Module Title: Psychology in Health and Social Care</a:t>
          </a:r>
          <a:endParaRPr lang="en-US" b="1" dirty="0"/>
        </a:p>
      </dgm:t>
    </dgm:pt>
    <dgm:pt modelId="{6AC219B0-B2A6-4CBF-B57A-4FD52E535F22}" cxnId="{62D25D33-D58A-40C9-887D-7BB843CBF173}" type="parTrans">
      <dgm:prSet/>
      <dgm:spPr/>
      <dgm:t>
        <a:bodyPr/>
        <a:lstStyle/>
        <a:p>
          <a:endParaRPr lang="en-US"/>
        </a:p>
      </dgm:t>
    </dgm:pt>
    <dgm:pt modelId="{A2894791-C223-4CE6-BB2B-A73E843E2AF2}" cxnId="{62D25D33-D58A-40C9-887D-7BB843CBF173}" type="sibTrans">
      <dgm:prSet/>
      <dgm:spPr/>
      <dgm:t>
        <a:bodyPr/>
        <a:lstStyle/>
        <a:p>
          <a:pPr>
            <a:lnSpc>
              <a:spcPct val="100000"/>
            </a:lnSpc>
          </a:pPr>
          <a:endParaRPr lang="en-US"/>
        </a:p>
      </dgm:t>
    </dgm:pt>
    <dgm:pt modelId="{361F245C-26EC-4DDB-BA36-134C8CE944CB}">
      <dgm:prSet/>
      <dgm:spPr/>
      <dgm:t>
        <a:bodyPr/>
        <a:lstStyle/>
        <a:p>
          <a:pPr>
            <a:lnSpc>
              <a:spcPct val="100000"/>
            </a:lnSpc>
          </a:pPr>
          <a:r>
            <a:rPr lang="en-GB" b="1" u="sng"/>
            <a:t>Module Number</a:t>
          </a:r>
          <a:r>
            <a:rPr lang="en-GB"/>
            <a:t>: </a:t>
          </a:r>
          <a:r>
            <a:rPr lang="en-GB" b="1" i="1"/>
            <a:t>LCHS 4010 (LON)</a:t>
          </a:r>
          <a:endParaRPr lang="en-US" b="1"/>
        </a:p>
      </dgm:t>
    </dgm:pt>
    <dgm:pt modelId="{7558AF50-2C1D-426F-ACE3-DD58F9149E14}" cxnId="{11512D42-F0C7-4BCB-A09B-5AA8707218C7}" type="parTrans">
      <dgm:prSet/>
      <dgm:spPr/>
      <dgm:t>
        <a:bodyPr/>
        <a:lstStyle/>
        <a:p>
          <a:endParaRPr lang="en-US"/>
        </a:p>
      </dgm:t>
    </dgm:pt>
    <dgm:pt modelId="{4F47E1CE-DA72-460B-91AE-4130F9AC714E}" cxnId="{11512D42-F0C7-4BCB-A09B-5AA8707218C7}" type="sibTrans">
      <dgm:prSet/>
      <dgm:spPr/>
      <dgm:t>
        <a:bodyPr/>
        <a:lstStyle/>
        <a:p>
          <a:pPr>
            <a:lnSpc>
              <a:spcPct val="100000"/>
            </a:lnSpc>
          </a:pPr>
          <a:endParaRPr lang="en-US"/>
        </a:p>
      </dgm:t>
    </dgm:pt>
    <dgm:pt modelId="{324D718D-16B6-44AB-BD8A-DF7F77B98C1A}">
      <dgm:prSet/>
      <dgm:spPr/>
      <dgm:t>
        <a:bodyPr/>
        <a:lstStyle/>
        <a:p>
          <a:pPr>
            <a:lnSpc>
              <a:spcPct val="100000"/>
            </a:lnSpc>
          </a:pPr>
          <a:r>
            <a:rPr lang="en-GB" b="1" u="sng"/>
            <a:t>Assignment No</a:t>
          </a:r>
          <a:r>
            <a:rPr lang="en-GB" b="1" i="1"/>
            <a:t>:   ASSIGNMENT 1</a:t>
          </a:r>
          <a:endParaRPr lang="en-US" b="1"/>
        </a:p>
      </dgm:t>
    </dgm:pt>
    <dgm:pt modelId="{72B7D7D0-AC3C-4090-9D9F-833013048CD1}" cxnId="{B20DC189-C146-45EF-8F98-3C429BD03B89}" type="parTrans">
      <dgm:prSet/>
      <dgm:spPr/>
      <dgm:t>
        <a:bodyPr/>
        <a:lstStyle/>
        <a:p>
          <a:endParaRPr lang="en-US"/>
        </a:p>
      </dgm:t>
    </dgm:pt>
    <dgm:pt modelId="{BE5A6EF1-13E1-47AF-B82E-6BC93C8489B9}" cxnId="{B20DC189-C146-45EF-8F98-3C429BD03B89}" type="sibTrans">
      <dgm:prSet/>
      <dgm:spPr/>
      <dgm:t>
        <a:bodyPr/>
        <a:lstStyle/>
        <a:p>
          <a:pPr>
            <a:lnSpc>
              <a:spcPct val="100000"/>
            </a:lnSpc>
          </a:pPr>
          <a:endParaRPr lang="en-US"/>
        </a:p>
      </dgm:t>
    </dgm:pt>
    <dgm:pt modelId="{F80EC490-F49A-49A3-AA5E-616F7634C67E}">
      <dgm:prSet/>
      <dgm:spPr/>
      <dgm:t>
        <a:bodyPr/>
        <a:lstStyle/>
        <a:p>
          <a:pPr>
            <a:lnSpc>
              <a:spcPct val="100000"/>
            </a:lnSpc>
          </a:pPr>
          <a:r>
            <a:rPr lang="en-GB" b="1" u="sng"/>
            <a:t>Student Name</a:t>
          </a:r>
          <a:r>
            <a:rPr lang="en-GB" i="1"/>
            <a:t>:</a:t>
          </a:r>
          <a:r>
            <a:rPr lang="en-GB" b="1" i="1"/>
            <a:t>Fatemeh kazeminojehdeh</a:t>
          </a:r>
          <a:endParaRPr lang="en-US" b="1"/>
        </a:p>
      </dgm:t>
    </dgm:pt>
    <dgm:pt modelId="{F1DAFD1E-5610-4435-8A67-DB0D03A39DE0}" cxnId="{E2E8E958-2058-4BE7-AE34-D49967CC1A04}" type="parTrans">
      <dgm:prSet/>
      <dgm:spPr/>
      <dgm:t>
        <a:bodyPr/>
        <a:lstStyle/>
        <a:p>
          <a:endParaRPr lang="en-US"/>
        </a:p>
      </dgm:t>
    </dgm:pt>
    <dgm:pt modelId="{E662FBCF-2F66-46BF-BDCF-DB1B19F8DC71}" cxnId="{E2E8E958-2058-4BE7-AE34-D49967CC1A04}" type="sibTrans">
      <dgm:prSet/>
      <dgm:spPr/>
      <dgm:t>
        <a:bodyPr/>
        <a:lstStyle/>
        <a:p>
          <a:pPr>
            <a:lnSpc>
              <a:spcPct val="100000"/>
            </a:lnSpc>
          </a:pPr>
          <a:endParaRPr lang="en-US"/>
        </a:p>
      </dgm:t>
    </dgm:pt>
    <dgm:pt modelId="{F1473ADA-A66A-4B76-B855-F2E57D81E341}">
      <dgm:prSet/>
      <dgm:spPr/>
      <dgm:t>
        <a:bodyPr/>
        <a:lstStyle/>
        <a:p>
          <a:pPr>
            <a:lnSpc>
              <a:spcPct val="100000"/>
            </a:lnSpc>
          </a:pPr>
          <a:r>
            <a:rPr lang="en-GB" b="1" u="sng"/>
            <a:t>Student ID: 2442621</a:t>
          </a:r>
          <a:endParaRPr lang="en-US" b="1"/>
        </a:p>
      </dgm:t>
    </dgm:pt>
    <dgm:pt modelId="{3CDBA433-4F37-4F81-A900-70DAC4954CC6}" cxnId="{F4B7DC40-BEA8-49EF-9BEF-21E2FC9A9E45}" type="parTrans">
      <dgm:prSet/>
      <dgm:spPr/>
      <dgm:t>
        <a:bodyPr/>
        <a:lstStyle/>
        <a:p>
          <a:endParaRPr lang="en-US"/>
        </a:p>
      </dgm:t>
    </dgm:pt>
    <dgm:pt modelId="{4111B61B-1EA0-47EA-86AB-B0B5CE0E557D}" cxnId="{F4B7DC40-BEA8-49EF-9BEF-21E2FC9A9E45}" type="sibTrans">
      <dgm:prSet/>
      <dgm:spPr/>
      <dgm:t>
        <a:bodyPr/>
        <a:lstStyle/>
        <a:p>
          <a:pPr>
            <a:lnSpc>
              <a:spcPct val="100000"/>
            </a:lnSpc>
          </a:pPr>
          <a:endParaRPr lang="en-US"/>
        </a:p>
      </dgm:t>
    </dgm:pt>
    <dgm:pt modelId="{ECE79C6C-7DC7-4D68-ACAD-0F2A27261D03}">
      <dgm:prSet/>
      <dgm:spPr/>
      <dgm:t>
        <a:bodyPr/>
        <a:lstStyle/>
        <a:p>
          <a:pPr>
            <a:lnSpc>
              <a:spcPct val="100000"/>
            </a:lnSpc>
          </a:pPr>
          <a:r>
            <a:rPr lang="en-GB" b="1" u="sng" dirty="0"/>
            <a:t>Lecturer’s </a:t>
          </a:r>
          <a:r>
            <a:rPr lang="en-GB" b="1" u="sng" dirty="0" err="1"/>
            <a:t>Name</a:t>
          </a:r>
          <a:r>
            <a:rPr lang="en-GB" b="1" i="1" dirty="0" err="1"/>
            <a:t>:Dr</a:t>
          </a:r>
          <a:r>
            <a:rPr lang="en-GB" b="1" i="1" dirty="0"/>
            <a:t> Farah Wiita</a:t>
          </a:r>
          <a:endParaRPr lang="en-US" b="1" dirty="0"/>
        </a:p>
      </dgm:t>
    </dgm:pt>
    <dgm:pt modelId="{AA51E45A-D2CB-4D4C-BE12-EE130C8017EF}" cxnId="{CA18B146-2306-4936-9E95-4136EE0CFF4B}" type="parTrans">
      <dgm:prSet/>
      <dgm:spPr/>
      <dgm:t>
        <a:bodyPr/>
        <a:lstStyle/>
        <a:p>
          <a:endParaRPr lang="en-US"/>
        </a:p>
      </dgm:t>
    </dgm:pt>
    <dgm:pt modelId="{A9293751-040B-4E9C-AA9A-6D390BBED95A}" cxnId="{CA18B146-2306-4936-9E95-4136EE0CFF4B}" type="sibTrans">
      <dgm:prSet/>
      <dgm:spPr/>
      <dgm:t>
        <a:bodyPr/>
        <a:lstStyle/>
        <a:p>
          <a:endParaRPr lang="en-US"/>
        </a:p>
      </dgm:t>
    </dgm:pt>
    <dgm:pt modelId="{F678E76E-826B-4D46-A66D-3477526EB557}" type="pres">
      <dgm:prSet presAssocID="{57954C48-8CB8-4A3E-82F3-A56D32DA16A5}" presName="root" presStyleCnt="0">
        <dgm:presLayoutVars>
          <dgm:dir/>
          <dgm:resizeHandles val="exact"/>
        </dgm:presLayoutVars>
      </dgm:prSet>
      <dgm:spPr/>
    </dgm:pt>
    <dgm:pt modelId="{79D041E9-33D2-4E1D-930A-2F7291739B5D}" type="pres">
      <dgm:prSet presAssocID="{57954C48-8CB8-4A3E-82F3-A56D32DA16A5}" presName="container" presStyleCnt="0">
        <dgm:presLayoutVars>
          <dgm:dir/>
          <dgm:resizeHandles val="exact"/>
        </dgm:presLayoutVars>
      </dgm:prSet>
      <dgm:spPr/>
    </dgm:pt>
    <dgm:pt modelId="{E0981817-2CEE-4D76-8931-CFC047492E6D}" type="pres">
      <dgm:prSet presAssocID="{DA39B020-4F26-4047-A2FE-3BBE0439ACBB}" presName="compNode" presStyleCnt="0"/>
      <dgm:spPr/>
    </dgm:pt>
    <dgm:pt modelId="{456D3508-6658-4A3B-AAD9-6E03A4F39680}" type="pres">
      <dgm:prSet presAssocID="{DA39B020-4F26-4047-A2FE-3BBE0439ACBB}" presName="iconBgRect" presStyleLbl="bgShp" presStyleIdx="0" presStyleCnt="6"/>
      <dgm:spPr/>
    </dgm:pt>
    <dgm:pt modelId="{22BE27C8-D5CA-4B71-B6B6-6E199805820A}" type="pres">
      <dgm:prSet presAssocID="{DA39B020-4F26-4047-A2FE-3BBE0439ACB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pt>
    <dgm:pt modelId="{E7226121-2775-417E-A4AF-0DA6288FC815}" type="pres">
      <dgm:prSet presAssocID="{DA39B020-4F26-4047-A2FE-3BBE0439ACBB}" presName="spaceRect" presStyleCnt="0"/>
      <dgm:spPr/>
    </dgm:pt>
    <dgm:pt modelId="{38E6FB82-E363-43AF-8F58-4FCA206CA31E}" type="pres">
      <dgm:prSet presAssocID="{DA39B020-4F26-4047-A2FE-3BBE0439ACBB}" presName="textRect" presStyleLbl="revTx" presStyleIdx="0" presStyleCnt="6">
        <dgm:presLayoutVars>
          <dgm:chMax val="1"/>
          <dgm:chPref val="1"/>
        </dgm:presLayoutVars>
      </dgm:prSet>
      <dgm:spPr/>
    </dgm:pt>
    <dgm:pt modelId="{5339A6A7-FCC0-40BD-B384-BCEB5D8B328A}" type="pres">
      <dgm:prSet presAssocID="{A2894791-C223-4CE6-BB2B-A73E843E2AF2}" presName="sibTrans" presStyleLbl="sibTrans2D1" presStyleIdx="0" presStyleCnt="0"/>
      <dgm:spPr/>
    </dgm:pt>
    <dgm:pt modelId="{FFB79637-AB3A-4FDF-A1F8-BC77DE41A0FE}" type="pres">
      <dgm:prSet presAssocID="{361F245C-26EC-4DDB-BA36-134C8CE944CB}" presName="compNode" presStyleCnt="0"/>
      <dgm:spPr/>
    </dgm:pt>
    <dgm:pt modelId="{EC5957D3-444E-4773-ADD9-898D6FA9701F}" type="pres">
      <dgm:prSet presAssocID="{361F245C-26EC-4DDB-BA36-134C8CE944CB}" presName="iconBgRect" presStyleLbl="bgShp" presStyleIdx="1" presStyleCnt="6"/>
      <dgm:spPr/>
    </dgm:pt>
    <dgm:pt modelId="{F4D0BFF1-9EC0-452E-9BD9-9742989404DE}" type="pres">
      <dgm:prSet presAssocID="{361F245C-26EC-4DDB-BA36-134C8CE944C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pt>
    <dgm:pt modelId="{86690FB3-4D08-4C00-9ECF-E0AB0AADC0F7}" type="pres">
      <dgm:prSet presAssocID="{361F245C-26EC-4DDB-BA36-134C8CE944CB}" presName="spaceRect" presStyleCnt="0"/>
      <dgm:spPr/>
    </dgm:pt>
    <dgm:pt modelId="{D988BFEB-7988-4F14-A3BD-1025D9466630}" type="pres">
      <dgm:prSet presAssocID="{361F245C-26EC-4DDB-BA36-134C8CE944CB}" presName="textRect" presStyleLbl="revTx" presStyleIdx="1" presStyleCnt="6">
        <dgm:presLayoutVars>
          <dgm:chMax val="1"/>
          <dgm:chPref val="1"/>
        </dgm:presLayoutVars>
      </dgm:prSet>
      <dgm:spPr/>
    </dgm:pt>
    <dgm:pt modelId="{9A1F5B0E-ECDA-4C9C-8178-AD887AB48558}" type="pres">
      <dgm:prSet presAssocID="{4F47E1CE-DA72-460B-91AE-4130F9AC714E}" presName="sibTrans" presStyleLbl="sibTrans2D1" presStyleIdx="0" presStyleCnt="0"/>
      <dgm:spPr/>
    </dgm:pt>
    <dgm:pt modelId="{6F67A3F4-25EA-408E-AD56-E576CB13192B}" type="pres">
      <dgm:prSet presAssocID="{324D718D-16B6-44AB-BD8A-DF7F77B98C1A}" presName="compNode" presStyleCnt="0"/>
      <dgm:spPr/>
    </dgm:pt>
    <dgm:pt modelId="{78B6D81A-8ED0-4FE1-AA08-09700F782F27}" type="pres">
      <dgm:prSet presAssocID="{324D718D-16B6-44AB-BD8A-DF7F77B98C1A}" presName="iconBgRect" presStyleLbl="bgShp" presStyleIdx="2" presStyleCnt="6"/>
      <dgm:spPr/>
    </dgm:pt>
    <dgm:pt modelId="{810E81E8-D501-4040-92BC-2D1E2D25B067}" type="pres">
      <dgm:prSet presAssocID="{324D718D-16B6-44AB-BD8A-DF7F77B98C1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pt>
    <dgm:pt modelId="{1086058A-6036-4CDA-848B-F721D989498C}" type="pres">
      <dgm:prSet presAssocID="{324D718D-16B6-44AB-BD8A-DF7F77B98C1A}" presName="spaceRect" presStyleCnt="0"/>
      <dgm:spPr/>
    </dgm:pt>
    <dgm:pt modelId="{295B36EC-606A-4B96-846D-9A5FCFE500FB}" type="pres">
      <dgm:prSet presAssocID="{324D718D-16B6-44AB-BD8A-DF7F77B98C1A}" presName="textRect" presStyleLbl="revTx" presStyleIdx="2" presStyleCnt="6">
        <dgm:presLayoutVars>
          <dgm:chMax val="1"/>
          <dgm:chPref val="1"/>
        </dgm:presLayoutVars>
      </dgm:prSet>
      <dgm:spPr/>
    </dgm:pt>
    <dgm:pt modelId="{835FAEE9-B478-43BF-A705-FFACD90853D8}" type="pres">
      <dgm:prSet presAssocID="{BE5A6EF1-13E1-47AF-B82E-6BC93C8489B9}" presName="sibTrans" presStyleLbl="sibTrans2D1" presStyleIdx="0" presStyleCnt="0"/>
      <dgm:spPr/>
    </dgm:pt>
    <dgm:pt modelId="{09F23636-5127-440D-9A4F-4E5A43E8EFA1}" type="pres">
      <dgm:prSet presAssocID="{F80EC490-F49A-49A3-AA5E-616F7634C67E}" presName="compNode" presStyleCnt="0"/>
      <dgm:spPr/>
    </dgm:pt>
    <dgm:pt modelId="{1D9C089F-A726-4CED-AD8C-5A982E6A885A}" type="pres">
      <dgm:prSet presAssocID="{F80EC490-F49A-49A3-AA5E-616F7634C67E}" presName="iconBgRect" presStyleLbl="bgShp" presStyleIdx="3" presStyleCnt="6"/>
      <dgm:spPr/>
    </dgm:pt>
    <dgm:pt modelId="{3F736780-37AC-4BEE-8624-BF3F9D4CD904}" type="pres">
      <dgm:prSet presAssocID="{F80EC490-F49A-49A3-AA5E-616F7634C67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pt>
    <dgm:pt modelId="{5FD711CC-A998-4A07-9618-81D44C5849C8}" type="pres">
      <dgm:prSet presAssocID="{F80EC490-F49A-49A3-AA5E-616F7634C67E}" presName="spaceRect" presStyleCnt="0"/>
      <dgm:spPr/>
    </dgm:pt>
    <dgm:pt modelId="{50209A80-C45B-4A6D-90BB-DBE301EF2150}" type="pres">
      <dgm:prSet presAssocID="{F80EC490-F49A-49A3-AA5E-616F7634C67E}" presName="textRect" presStyleLbl="revTx" presStyleIdx="3" presStyleCnt="6">
        <dgm:presLayoutVars>
          <dgm:chMax val="1"/>
          <dgm:chPref val="1"/>
        </dgm:presLayoutVars>
      </dgm:prSet>
      <dgm:spPr/>
    </dgm:pt>
    <dgm:pt modelId="{52703853-2782-470E-8F17-D894B9C24DD0}" type="pres">
      <dgm:prSet presAssocID="{E662FBCF-2F66-46BF-BDCF-DB1B19F8DC71}" presName="sibTrans" presStyleLbl="sibTrans2D1" presStyleIdx="0" presStyleCnt="0"/>
      <dgm:spPr/>
    </dgm:pt>
    <dgm:pt modelId="{B33955C3-33A5-47D1-B965-51954CF5A874}" type="pres">
      <dgm:prSet presAssocID="{F1473ADA-A66A-4B76-B855-F2E57D81E341}" presName="compNode" presStyleCnt="0"/>
      <dgm:spPr/>
    </dgm:pt>
    <dgm:pt modelId="{300204D8-248B-49DF-995C-31E06F1CC645}" type="pres">
      <dgm:prSet presAssocID="{F1473ADA-A66A-4B76-B855-F2E57D81E341}" presName="iconBgRect" presStyleLbl="bgShp" presStyleIdx="4" presStyleCnt="6"/>
      <dgm:spPr/>
    </dgm:pt>
    <dgm:pt modelId="{5A546AD3-E19D-4A02-826E-17ABFC6B65D9}" type="pres">
      <dgm:prSet presAssocID="{F1473ADA-A66A-4B76-B855-F2E57D81E341}"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pt>
    <dgm:pt modelId="{BE110A36-8B2B-46E0-989A-0488DF76FF71}" type="pres">
      <dgm:prSet presAssocID="{F1473ADA-A66A-4B76-B855-F2E57D81E341}" presName="spaceRect" presStyleCnt="0"/>
      <dgm:spPr/>
    </dgm:pt>
    <dgm:pt modelId="{2295B6AF-D0C3-4023-8F8F-55C6998E03DF}" type="pres">
      <dgm:prSet presAssocID="{F1473ADA-A66A-4B76-B855-F2E57D81E341}" presName="textRect" presStyleLbl="revTx" presStyleIdx="4" presStyleCnt="6">
        <dgm:presLayoutVars>
          <dgm:chMax val="1"/>
          <dgm:chPref val="1"/>
        </dgm:presLayoutVars>
      </dgm:prSet>
      <dgm:spPr/>
    </dgm:pt>
    <dgm:pt modelId="{72B8C06A-AAEA-41BF-A78A-BBE222BA83F8}" type="pres">
      <dgm:prSet presAssocID="{4111B61B-1EA0-47EA-86AB-B0B5CE0E557D}" presName="sibTrans" presStyleLbl="sibTrans2D1" presStyleIdx="0" presStyleCnt="0"/>
      <dgm:spPr/>
    </dgm:pt>
    <dgm:pt modelId="{8FE6DF64-0D35-433B-804F-0044CA0A30C0}" type="pres">
      <dgm:prSet presAssocID="{ECE79C6C-7DC7-4D68-ACAD-0F2A27261D03}" presName="compNode" presStyleCnt="0"/>
      <dgm:spPr/>
    </dgm:pt>
    <dgm:pt modelId="{84187E4D-A7A6-49EC-8827-2B787E576419}" type="pres">
      <dgm:prSet presAssocID="{ECE79C6C-7DC7-4D68-ACAD-0F2A27261D03}" presName="iconBgRect" presStyleLbl="bgShp" presStyleIdx="5" presStyleCnt="6"/>
      <dgm:spPr/>
    </dgm:pt>
    <dgm:pt modelId="{888F99C1-DF03-4FE4-8CAC-EAE773106EF1}" type="pres">
      <dgm:prSet presAssocID="{ECE79C6C-7DC7-4D68-ACAD-0F2A27261D0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pt>
    <dgm:pt modelId="{C92BCE6F-DB41-4D07-B928-63AB3C6BBDF6}" type="pres">
      <dgm:prSet presAssocID="{ECE79C6C-7DC7-4D68-ACAD-0F2A27261D03}" presName="spaceRect" presStyleCnt="0"/>
      <dgm:spPr/>
    </dgm:pt>
    <dgm:pt modelId="{51532305-475E-4E63-A182-ACD9D7B8561B}" type="pres">
      <dgm:prSet presAssocID="{ECE79C6C-7DC7-4D68-ACAD-0F2A27261D03}" presName="textRect" presStyleLbl="revTx" presStyleIdx="5" presStyleCnt="6">
        <dgm:presLayoutVars>
          <dgm:chMax val="1"/>
          <dgm:chPref val="1"/>
        </dgm:presLayoutVars>
      </dgm:prSet>
      <dgm:spPr/>
    </dgm:pt>
  </dgm:ptLst>
  <dgm:cxnLst>
    <dgm:cxn modelId="{13082916-B4FA-467B-85C7-7C2E58C08B02}" type="presOf" srcId="{E662FBCF-2F66-46BF-BDCF-DB1B19F8DC71}" destId="{52703853-2782-470E-8F17-D894B9C24DD0}" srcOrd="0" destOrd="0" presId="urn:microsoft.com/office/officeart/2018/2/layout/IconCircleList"/>
    <dgm:cxn modelId="{9987231F-D17F-44E4-AE2D-7AFB0DF24484}" type="presOf" srcId="{F1473ADA-A66A-4B76-B855-F2E57D81E341}" destId="{2295B6AF-D0C3-4023-8F8F-55C6998E03DF}" srcOrd="0" destOrd="0" presId="urn:microsoft.com/office/officeart/2018/2/layout/IconCircleList"/>
    <dgm:cxn modelId="{62D25D33-D58A-40C9-887D-7BB843CBF173}" srcId="{57954C48-8CB8-4A3E-82F3-A56D32DA16A5}" destId="{DA39B020-4F26-4047-A2FE-3BBE0439ACBB}" srcOrd="0" destOrd="0" parTransId="{6AC219B0-B2A6-4CBF-B57A-4FD52E535F22}" sibTransId="{A2894791-C223-4CE6-BB2B-A73E843E2AF2}"/>
    <dgm:cxn modelId="{F4B7DC40-BEA8-49EF-9BEF-21E2FC9A9E45}" srcId="{57954C48-8CB8-4A3E-82F3-A56D32DA16A5}" destId="{F1473ADA-A66A-4B76-B855-F2E57D81E341}" srcOrd="4" destOrd="0" parTransId="{3CDBA433-4F37-4F81-A900-70DAC4954CC6}" sibTransId="{4111B61B-1EA0-47EA-86AB-B0B5CE0E557D}"/>
    <dgm:cxn modelId="{2800FC5D-BF2D-4AD7-A620-B7615CDA766A}" type="presOf" srcId="{DA39B020-4F26-4047-A2FE-3BBE0439ACBB}" destId="{38E6FB82-E363-43AF-8F58-4FCA206CA31E}" srcOrd="0" destOrd="0" presId="urn:microsoft.com/office/officeart/2018/2/layout/IconCircleList"/>
    <dgm:cxn modelId="{14F4095E-EFBB-48DC-A486-662F9431183C}" type="presOf" srcId="{57954C48-8CB8-4A3E-82F3-A56D32DA16A5}" destId="{F678E76E-826B-4D46-A66D-3477526EB557}" srcOrd="0" destOrd="0" presId="urn:microsoft.com/office/officeart/2018/2/layout/IconCircleList"/>
    <dgm:cxn modelId="{FC98CA41-716B-4C71-9E3A-2610116718C3}" type="presOf" srcId="{BE5A6EF1-13E1-47AF-B82E-6BC93C8489B9}" destId="{835FAEE9-B478-43BF-A705-FFACD90853D8}" srcOrd="0" destOrd="0" presId="urn:microsoft.com/office/officeart/2018/2/layout/IconCircleList"/>
    <dgm:cxn modelId="{11512D42-F0C7-4BCB-A09B-5AA8707218C7}" srcId="{57954C48-8CB8-4A3E-82F3-A56D32DA16A5}" destId="{361F245C-26EC-4DDB-BA36-134C8CE944CB}" srcOrd="1" destOrd="0" parTransId="{7558AF50-2C1D-426F-ACE3-DD58F9149E14}" sibTransId="{4F47E1CE-DA72-460B-91AE-4130F9AC714E}"/>
    <dgm:cxn modelId="{CA18B146-2306-4936-9E95-4136EE0CFF4B}" srcId="{57954C48-8CB8-4A3E-82F3-A56D32DA16A5}" destId="{ECE79C6C-7DC7-4D68-ACAD-0F2A27261D03}" srcOrd="5" destOrd="0" parTransId="{AA51E45A-D2CB-4D4C-BE12-EE130C8017EF}" sibTransId="{A9293751-040B-4E9C-AA9A-6D390BBED95A}"/>
    <dgm:cxn modelId="{E535AB6F-492F-42BA-9593-817C39663EE6}" type="presOf" srcId="{324D718D-16B6-44AB-BD8A-DF7F77B98C1A}" destId="{295B36EC-606A-4B96-846D-9A5FCFE500FB}" srcOrd="0" destOrd="0" presId="urn:microsoft.com/office/officeart/2018/2/layout/IconCircleList"/>
    <dgm:cxn modelId="{BD340855-5E6D-4B5C-B871-8F092A157254}" type="presOf" srcId="{361F245C-26EC-4DDB-BA36-134C8CE944CB}" destId="{D988BFEB-7988-4F14-A3BD-1025D9466630}" srcOrd="0" destOrd="0" presId="urn:microsoft.com/office/officeart/2018/2/layout/IconCircleList"/>
    <dgm:cxn modelId="{E2E8E958-2058-4BE7-AE34-D49967CC1A04}" srcId="{57954C48-8CB8-4A3E-82F3-A56D32DA16A5}" destId="{F80EC490-F49A-49A3-AA5E-616F7634C67E}" srcOrd="3" destOrd="0" parTransId="{F1DAFD1E-5610-4435-8A67-DB0D03A39DE0}" sibTransId="{E662FBCF-2F66-46BF-BDCF-DB1B19F8DC71}"/>
    <dgm:cxn modelId="{B20DC189-C146-45EF-8F98-3C429BD03B89}" srcId="{57954C48-8CB8-4A3E-82F3-A56D32DA16A5}" destId="{324D718D-16B6-44AB-BD8A-DF7F77B98C1A}" srcOrd="2" destOrd="0" parTransId="{72B7D7D0-AC3C-4090-9D9F-833013048CD1}" sibTransId="{BE5A6EF1-13E1-47AF-B82E-6BC93C8489B9}"/>
    <dgm:cxn modelId="{C519009F-9508-425C-B3EA-0036EFEBA2CD}" type="presOf" srcId="{4F47E1CE-DA72-460B-91AE-4130F9AC714E}" destId="{9A1F5B0E-ECDA-4C9C-8178-AD887AB48558}" srcOrd="0" destOrd="0" presId="urn:microsoft.com/office/officeart/2018/2/layout/IconCircleList"/>
    <dgm:cxn modelId="{C0E9F49F-4E46-4DB0-B47A-086CC1AC3D97}" type="presOf" srcId="{ECE79C6C-7DC7-4D68-ACAD-0F2A27261D03}" destId="{51532305-475E-4E63-A182-ACD9D7B8561B}" srcOrd="0" destOrd="0" presId="urn:microsoft.com/office/officeart/2018/2/layout/IconCircleList"/>
    <dgm:cxn modelId="{A39679E8-B140-4DC2-85B8-706AEFE8AC9B}" type="presOf" srcId="{4111B61B-1EA0-47EA-86AB-B0B5CE0E557D}" destId="{72B8C06A-AAEA-41BF-A78A-BBE222BA83F8}" srcOrd="0" destOrd="0" presId="urn:microsoft.com/office/officeart/2018/2/layout/IconCircleList"/>
    <dgm:cxn modelId="{A480AEEF-96B9-4DB0-8DA6-8FCFB9990E9F}" type="presOf" srcId="{A2894791-C223-4CE6-BB2B-A73E843E2AF2}" destId="{5339A6A7-FCC0-40BD-B384-BCEB5D8B328A}" srcOrd="0" destOrd="0" presId="urn:microsoft.com/office/officeart/2018/2/layout/IconCircleList"/>
    <dgm:cxn modelId="{BA0583F4-9615-4C34-B3B9-3C6D0AB84A66}" type="presOf" srcId="{F80EC490-F49A-49A3-AA5E-616F7634C67E}" destId="{50209A80-C45B-4A6D-90BB-DBE301EF2150}" srcOrd="0" destOrd="0" presId="urn:microsoft.com/office/officeart/2018/2/layout/IconCircleList"/>
    <dgm:cxn modelId="{BAB57831-1C14-483F-986A-E4C3FA0DDED4}" type="presParOf" srcId="{F678E76E-826B-4D46-A66D-3477526EB557}" destId="{79D041E9-33D2-4E1D-930A-2F7291739B5D}" srcOrd="0" destOrd="0" presId="urn:microsoft.com/office/officeart/2018/2/layout/IconCircleList"/>
    <dgm:cxn modelId="{F16027A0-54B7-46AF-90D3-F38909895F14}" type="presParOf" srcId="{79D041E9-33D2-4E1D-930A-2F7291739B5D}" destId="{E0981817-2CEE-4D76-8931-CFC047492E6D}" srcOrd="0" destOrd="0" presId="urn:microsoft.com/office/officeart/2018/2/layout/IconCircleList"/>
    <dgm:cxn modelId="{04A01FC0-F9C5-478A-9FB5-6610688EFDA9}" type="presParOf" srcId="{E0981817-2CEE-4D76-8931-CFC047492E6D}" destId="{456D3508-6658-4A3B-AAD9-6E03A4F39680}" srcOrd="0" destOrd="0" presId="urn:microsoft.com/office/officeart/2018/2/layout/IconCircleList"/>
    <dgm:cxn modelId="{70A081B0-0E4D-4E1D-98D0-FC382C616DEF}" type="presParOf" srcId="{E0981817-2CEE-4D76-8931-CFC047492E6D}" destId="{22BE27C8-D5CA-4B71-B6B6-6E199805820A}" srcOrd="1" destOrd="0" presId="urn:microsoft.com/office/officeart/2018/2/layout/IconCircleList"/>
    <dgm:cxn modelId="{633E58C7-B792-4498-8C54-E5A39DC77C73}" type="presParOf" srcId="{E0981817-2CEE-4D76-8931-CFC047492E6D}" destId="{E7226121-2775-417E-A4AF-0DA6288FC815}" srcOrd="2" destOrd="0" presId="urn:microsoft.com/office/officeart/2018/2/layout/IconCircleList"/>
    <dgm:cxn modelId="{2B13B886-1D1B-49BC-AAA6-1D6C440C5B46}" type="presParOf" srcId="{E0981817-2CEE-4D76-8931-CFC047492E6D}" destId="{38E6FB82-E363-43AF-8F58-4FCA206CA31E}" srcOrd="3" destOrd="0" presId="urn:microsoft.com/office/officeart/2018/2/layout/IconCircleList"/>
    <dgm:cxn modelId="{E232277C-1FBF-461A-BF9E-BDF1EEBFCDC7}" type="presParOf" srcId="{79D041E9-33D2-4E1D-930A-2F7291739B5D}" destId="{5339A6A7-FCC0-40BD-B384-BCEB5D8B328A}" srcOrd="1" destOrd="0" presId="urn:microsoft.com/office/officeart/2018/2/layout/IconCircleList"/>
    <dgm:cxn modelId="{CA941B8A-03A5-4A6E-B198-2879AEB83BAA}" type="presParOf" srcId="{79D041E9-33D2-4E1D-930A-2F7291739B5D}" destId="{FFB79637-AB3A-4FDF-A1F8-BC77DE41A0FE}" srcOrd="2" destOrd="0" presId="urn:microsoft.com/office/officeart/2018/2/layout/IconCircleList"/>
    <dgm:cxn modelId="{054411A0-C7D2-4D7F-990C-4E9D8CD1F804}" type="presParOf" srcId="{FFB79637-AB3A-4FDF-A1F8-BC77DE41A0FE}" destId="{EC5957D3-444E-4773-ADD9-898D6FA9701F}" srcOrd="0" destOrd="0" presId="urn:microsoft.com/office/officeart/2018/2/layout/IconCircleList"/>
    <dgm:cxn modelId="{CECC33BD-D799-48AA-8FCC-32D29DCB64A8}" type="presParOf" srcId="{FFB79637-AB3A-4FDF-A1F8-BC77DE41A0FE}" destId="{F4D0BFF1-9EC0-452E-9BD9-9742989404DE}" srcOrd="1" destOrd="0" presId="urn:microsoft.com/office/officeart/2018/2/layout/IconCircleList"/>
    <dgm:cxn modelId="{7D949175-0119-4CA0-A401-D9825463A2C4}" type="presParOf" srcId="{FFB79637-AB3A-4FDF-A1F8-BC77DE41A0FE}" destId="{86690FB3-4D08-4C00-9ECF-E0AB0AADC0F7}" srcOrd="2" destOrd="0" presId="urn:microsoft.com/office/officeart/2018/2/layout/IconCircleList"/>
    <dgm:cxn modelId="{A3DBC937-4ECB-4AE8-868A-323AFDFD82CE}" type="presParOf" srcId="{FFB79637-AB3A-4FDF-A1F8-BC77DE41A0FE}" destId="{D988BFEB-7988-4F14-A3BD-1025D9466630}" srcOrd="3" destOrd="0" presId="urn:microsoft.com/office/officeart/2018/2/layout/IconCircleList"/>
    <dgm:cxn modelId="{410231F7-CC77-41EC-95F5-F6ED6623E6A0}" type="presParOf" srcId="{79D041E9-33D2-4E1D-930A-2F7291739B5D}" destId="{9A1F5B0E-ECDA-4C9C-8178-AD887AB48558}" srcOrd="3" destOrd="0" presId="urn:microsoft.com/office/officeart/2018/2/layout/IconCircleList"/>
    <dgm:cxn modelId="{3451B628-ED87-46B6-AD2E-4FA8AFDEA13C}" type="presParOf" srcId="{79D041E9-33D2-4E1D-930A-2F7291739B5D}" destId="{6F67A3F4-25EA-408E-AD56-E576CB13192B}" srcOrd="4" destOrd="0" presId="urn:microsoft.com/office/officeart/2018/2/layout/IconCircleList"/>
    <dgm:cxn modelId="{1FDE65B5-7676-43D8-AAE1-C03392280EA8}" type="presParOf" srcId="{6F67A3F4-25EA-408E-AD56-E576CB13192B}" destId="{78B6D81A-8ED0-4FE1-AA08-09700F782F27}" srcOrd="0" destOrd="0" presId="urn:microsoft.com/office/officeart/2018/2/layout/IconCircleList"/>
    <dgm:cxn modelId="{82D93AC3-9070-4B1F-B287-9BB6A3AB8131}" type="presParOf" srcId="{6F67A3F4-25EA-408E-AD56-E576CB13192B}" destId="{810E81E8-D501-4040-92BC-2D1E2D25B067}" srcOrd="1" destOrd="0" presId="urn:microsoft.com/office/officeart/2018/2/layout/IconCircleList"/>
    <dgm:cxn modelId="{0C822C90-9C52-4918-ADF9-7CBB8CFBCC19}" type="presParOf" srcId="{6F67A3F4-25EA-408E-AD56-E576CB13192B}" destId="{1086058A-6036-4CDA-848B-F721D989498C}" srcOrd="2" destOrd="0" presId="urn:microsoft.com/office/officeart/2018/2/layout/IconCircleList"/>
    <dgm:cxn modelId="{58569F6B-F592-408D-8E31-152C701DEF05}" type="presParOf" srcId="{6F67A3F4-25EA-408E-AD56-E576CB13192B}" destId="{295B36EC-606A-4B96-846D-9A5FCFE500FB}" srcOrd="3" destOrd="0" presId="urn:microsoft.com/office/officeart/2018/2/layout/IconCircleList"/>
    <dgm:cxn modelId="{7056AE52-4695-44A6-B1BE-533A8CCF55E3}" type="presParOf" srcId="{79D041E9-33D2-4E1D-930A-2F7291739B5D}" destId="{835FAEE9-B478-43BF-A705-FFACD90853D8}" srcOrd="5" destOrd="0" presId="urn:microsoft.com/office/officeart/2018/2/layout/IconCircleList"/>
    <dgm:cxn modelId="{0A5A0617-CC50-462B-B2DA-F926F9577C79}" type="presParOf" srcId="{79D041E9-33D2-4E1D-930A-2F7291739B5D}" destId="{09F23636-5127-440D-9A4F-4E5A43E8EFA1}" srcOrd="6" destOrd="0" presId="urn:microsoft.com/office/officeart/2018/2/layout/IconCircleList"/>
    <dgm:cxn modelId="{86B51A58-6593-430B-82AD-F0BFB8B77421}" type="presParOf" srcId="{09F23636-5127-440D-9A4F-4E5A43E8EFA1}" destId="{1D9C089F-A726-4CED-AD8C-5A982E6A885A}" srcOrd="0" destOrd="0" presId="urn:microsoft.com/office/officeart/2018/2/layout/IconCircleList"/>
    <dgm:cxn modelId="{AC36D083-ADD1-4E04-9E91-94A9498A6015}" type="presParOf" srcId="{09F23636-5127-440D-9A4F-4E5A43E8EFA1}" destId="{3F736780-37AC-4BEE-8624-BF3F9D4CD904}" srcOrd="1" destOrd="0" presId="urn:microsoft.com/office/officeart/2018/2/layout/IconCircleList"/>
    <dgm:cxn modelId="{640D1C91-112F-4D81-B929-B1470650A18D}" type="presParOf" srcId="{09F23636-5127-440D-9A4F-4E5A43E8EFA1}" destId="{5FD711CC-A998-4A07-9618-81D44C5849C8}" srcOrd="2" destOrd="0" presId="urn:microsoft.com/office/officeart/2018/2/layout/IconCircleList"/>
    <dgm:cxn modelId="{CE1EDB14-4A35-4215-8938-E7DCD657B0DF}" type="presParOf" srcId="{09F23636-5127-440D-9A4F-4E5A43E8EFA1}" destId="{50209A80-C45B-4A6D-90BB-DBE301EF2150}" srcOrd="3" destOrd="0" presId="urn:microsoft.com/office/officeart/2018/2/layout/IconCircleList"/>
    <dgm:cxn modelId="{93003237-318A-40D1-9456-25FA69D45750}" type="presParOf" srcId="{79D041E9-33D2-4E1D-930A-2F7291739B5D}" destId="{52703853-2782-470E-8F17-D894B9C24DD0}" srcOrd="7" destOrd="0" presId="urn:microsoft.com/office/officeart/2018/2/layout/IconCircleList"/>
    <dgm:cxn modelId="{F0C0974C-DAA2-4A67-9977-4A7DFB999891}" type="presParOf" srcId="{79D041E9-33D2-4E1D-930A-2F7291739B5D}" destId="{B33955C3-33A5-47D1-B965-51954CF5A874}" srcOrd="8" destOrd="0" presId="urn:microsoft.com/office/officeart/2018/2/layout/IconCircleList"/>
    <dgm:cxn modelId="{C9F541D1-8438-458C-A54A-427F09EB8542}" type="presParOf" srcId="{B33955C3-33A5-47D1-B965-51954CF5A874}" destId="{300204D8-248B-49DF-995C-31E06F1CC645}" srcOrd="0" destOrd="0" presId="urn:microsoft.com/office/officeart/2018/2/layout/IconCircleList"/>
    <dgm:cxn modelId="{63DC749F-7BC7-4AC2-A189-AE98EA83F905}" type="presParOf" srcId="{B33955C3-33A5-47D1-B965-51954CF5A874}" destId="{5A546AD3-E19D-4A02-826E-17ABFC6B65D9}" srcOrd="1" destOrd="0" presId="urn:microsoft.com/office/officeart/2018/2/layout/IconCircleList"/>
    <dgm:cxn modelId="{AF972CB7-E21E-45F7-84BE-932B6E916859}" type="presParOf" srcId="{B33955C3-33A5-47D1-B965-51954CF5A874}" destId="{BE110A36-8B2B-46E0-989A-0488DF76FF71}" srcOrd="2" destOrd="0" presId="urn:microsoft.com/office/officeart/2018/2/layout/IconCircleList"/>
    <dgm:cxn modelId="{ECC0F7A0-8D5E-4E0D-BB88-6B43AC8CA27A}" type="presParOf" srcId="{B33955C3-33A5-47D1-B965-51954CF5A874}" destId="{2295B6AF-D0C3-4023-8F8F-55C6998E03DF}" srcOrd="3" destOrd="0" presId="urn:microsoft.com/office/officeart/2018/2/layout/IconCircleList"/>
    <dgm:cxn modelId="{6ACCA7B1-CD1C-4D8E-8D18-330C618BAEC7}" type="presParOf" srcId="{79D041E9-33D2-4E1D-930A-2F7291739B5D}" destId="{72B8C06A-AAEA-41BF-A78A-BBE222BA83F8}" srcOrd="9" destOrd="0" presId="urn:microsoft.com/office/officeart/2018/2/layout/IconCircleList"/>
    <dgm:cxn modelId="{BC6C8E66-094A-406B-A68B-0671143540B7}" type="presParOf" srcId="{79D041E9-33D2-4E1D-930A-2F7291739B5D}" destId="{8FE6DF64-0D35-433B-804F-0044CA0A30C0}" srcOrd="10" destOrd="0" presId="urn:microsoft.com/office/officeart/2018/2/layout/IconCircleList"/>
    <dgm:cxn modelId="{692DB035-BB81-4CEE-B41E-897C1311F9C4}" type="presParOf" srcId="{8FE6DF64-0D35-433B-804F-0044CA0A30C0}" destId="{84187E4D-A7A6-49EC-8827-2B787E576419}" srcOrd="0" destOrd="0" presId="urn:microsoft.com/office/officeart/2018/2/layout/IconCircleList"/>
    <dgm:cxn modelId="{5CF8CDF2-A66C-4D0F-B020-7E519BA60330}" type="presParOf" srcId="{8FE6DF64-0D35-433B-804F-0044CA0A30C0}" destId="{888F99C1-DF03-4FE4-8CAC-EAE773106EF1}" srcOrd="1" destOrd="0" presId="urn:microsoft.com/office/officeart/2018/2/layout/IconCircleList"/>
    <dgm:cxn modelId="{8F1C4785-582B-4173-8C0F-DC9941CEE71F}" type="presParOf" srcId="{8FE6DF64-0D35-433B-804F-0044CA0A30C0}" destId="{C92BCE6F-DB41-4D07-B928-63AB3C6BBDF6}" srcOrd="2" destOrd="0" presId="urn:microsoft.com/office/officeart/2018/2/layout/IconCircleList"/>
    <dgm:cxn modelId="{3187FEA5-7C88-4547-A373-AA21B339F1D9}" type="presParOf" srcId="{8FE6DF64-0D35-433B-804F-0044CA0A30C0}" destId="{51532305-475E-4E63-A182-ACD9D7B8561B}"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C2D58A5-DB78-47EF-AF50-535EAC85FDEB}" type="doc">
      <dgm:prSet loTypeId="urn:microsoft.com/office/officeart/2005/8/layout/vProcess5" loCatId="process" qsTypeId="urn:microsoft.com/office/officeart/2005/8/quickstyle/3d2" qsCatId="3D" csTypeId="urn:microsoft.com/office/officeart/2005/8/colors/accent1_2" csCatId="accent1" phldr="1"/>
      <dgm:spPr/>
      <dgm:t>
        <a:bodyPr/>
        <a:lstStyle/>
        <a:p>
          <a:endParaRPr lang="en-US"/>
        </a:p>
      </dgm:t>
    </dgm:pt>
    <dgm:pt modelId="{E58A2055-7673-4293-98BB-3B051684F573}">
      <dgm:prSet custT="1"/>
      <dgm:spPr/>
      <dgm:t>
        <a:bodyPr/>
        <a:lstStyle/>
        <a:p>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16 years old</a:t>
          </a:r>
          <a:endParaRPr lang="en-US" sz="1800" b="1" dirty="0"/>
        </a:p>
      </dgm:t>
    </dgm:pt>
    <dgm:pt modelId="{07465859-C43D-4F37-932F-7854A980D964}" cxnId="{6F3C369A-E596-4CE9-858D-BCE1DA7F6AD9}" type="parTrans">
      <dgm:prSet/>
      <dgm:spPr/>
      <dgm:t>
        <a:bodyPr/>
        <a:lstStyle/>
        <a:p>
          <a:endParaRPr lang="en-US"/>
        </a:p>
      </dgm:t>
    </dgm:pt>
    <dgm:pt modelId="{838FA279-47FA-45B8-93FB-B3A0ECA969F9}" cxnId="{6F3C369A-E596-4CE9-858D-BCE1DA7F6AD9}" type="sibTrans">
      <dgm:prSet/>
      <dgm:spPr/>
      <dgm:t>
        <a:bodyPr/>
        <a:lstStyle/>
        <a:p>
          <a:endParaRPr lang="en-US"/>
        </a:p>
      </dgm:t>
    </dgm:pt>
    <dgm:pt modelId="{05617775-C6C7-44FA-8E1A-6F80BDC23B19}">
      <dgm:prSet custT="1"/>
      <dgm:spPr/>
      <dgm:t>
        <a:bodyPr/>
        <a:lstStyle/>
        <a:p>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Young carer for her mother</a:t>
          </a:r>
          <a:endParaRPr lang="en-US" sz="1800" b="1" dirty="0"/>
        </a:p>
      </dgm:t>
    </dgm:pt>
    <dgm:pt modelId="{45264670-04C9-4216-94A8-D6227F9CCA2E}" cxnId="{708EE8E5-3A73-45FB-BE9A-25E718B109C2}" type="parTrans">
      <dgm:prSet/>
      <dgm:spPr/>
      <dgm:t>
        <a:bodyPr/>
        <a:lstStyle/>
        <a:p>
          <a:endParaRPr lang="en-GB"/>
        </a:p>
      </dgm:t>
    </dgm:pt>
    <dgm:pt modelId="{5827C79F-0F0B-492D-8A3B-89B361C86506}" cxnId="{708EE8E5-3A73-45FB-BE9A-25E718B109C2}" type="sibTrans">
      <dgm:prSet/>
      <dgm:spPr/>
      <dgm:t>
        <a:bodyPr/>
        <a:lstStyle/>
        <a:p>
          <a:endParaRPr lang="en-GB"/>
        </a:p>
      </dgm:t>
    </dgm:pt>
    <dgm:pt modelId="{F54EED83-115C-4225-974C-6DA4FF2DE76E}">
      <dgm:prSet custT="1"/>
      <dgm:spPr/>
      <dgm:t>
        <a:bodyPr/>
        <a:lstStyle/>
        <a:p>
          <a:pPr>
            <a:buNone/>
          </a:pPr>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5 years of caring (since age 11</a:t>
          </a:r>
          <a:r>
            <a:rPr lang="en-US" sz="1500" dirty="0">
              <a:solidFill>
                <a:srgbClr val="1A1A2E"/>
              </a:solidFill>
              <a:latin typeface="Calibri" panose="020F0502020204030204" pitchFamily="34" charset="0"/>
              <a:ea typeface="Calibri" panose="020F0502020204030204" pitchFamily="34" charset="-122"/>
              <a:cs typeface="Calibri" panose="020F0502020204030204" pitchFamily="34" charset="-120"/>
            </a:rPr>
            <a:t>)</a:t>
          </a:r>
          <a:endParaRPr lang="en-US" sz="1500" dirty="0"/>
        </a:p>
      </dgm:t>
    </dgm:pt>
    <dgm:pt modelId="{796C2D68-0A52-4934-BCC5-4A17FCBB9742}" cxnId="{C0536448-D62F-4ED9-B743-D1D51D71EF9F}" type="parTrans">
      <dgm:prSet/>
      <dgm:spPr/>
      <dgm:t>
        <a:bodyPr/>
        <a:lstStyle/>
        <a:p>
          <a:endParaRPr lang="en-US"/>
        </a:p>
      </dgm:t>
    </dgm:pt>
    <dgm:pt modelId="{EE2A5619-C36D-47D3-BA09-2C40D0288089}" cxnId="{C0536448-D62F-4ED9-B743-D1D51D71EF9F}" type="sibTrans">
      <dgm:prSet/>
      <dgm:spPr/>
      <dgm:t>
        <a:bodyPr/>
        <a:lstStyle/>
        <a:p>
          <a:endParaRPr lang="en-US"/>
        </a:p>
      </dgm:t>
    </dgm:pt>
    <dgm:pt modelId="{65544F21-84A5-45BC-AD5F-6B73E5E096F4}">
      <dgm:prSet/>
      <dgm:spPr/>
      <dgm:t>
        <a:bodyPr/>
        <a:lstStyle/>
        <a:p>
          <a:endParaRPr lang="en-US" dirty="0"/>
        </a:p>
      </dgm:t>
    </dgm:pt>
    <dgm:pt modelId="{43681F2D-AE62-4129-9D51-09E2A3089399}" cxnId="{18C7E932-D5EA-4865-ABA8-949ACE49CA49}" type="parTrans">
      <dgm:prSet/>
      <dgm:spPr/>
      <dgm:t>
        <a:bodyPr/>
        <a:lstStyle/>
        <a:p>
          <a:endParaRPr lang="en-US"/>
        </a:p>
      </dgm:t>
    </dgm:pt>
    <dgm:pt modelId="{83244031-AA49-4DF2-A9F7-8AF8834CD639}" cxnId="{18C7E932-D5EA-4865-ABA8-949ACE49CA49}" type="sibTrans">
      <dgm:prSet/>
      <dgm:spPr/>
      <dgm:t>
        <a:bodyPr/>
        <a:lstStyle/>
        <a:p>
          <a:endParaRPr lang="en-US"/>
        </a:p>
      </dgm:t>
    </dgm:pt>
    <dgm:pt modelId="{D33151DE-1C93-4FEF-B2B6-134181382A1F}">
      <dgm:prSet custT="1"/>
      <dgm:spPr/>
      <dgm:t>
        <a:bodyPr/>
        <a:lstStyle/>
        <a:p>
          <a:pPr>
            <a:buNone/>
          </a:pPr>
          <a:endParaRPr lang="en-US" sz="1600" b="1" dirty="0">
            <a:solidFill>
              <a:srgbClr val="1A1A2E"/>
            </a:solidFill>
            <a:latin typeface="Calibri" panose="020F0502020204030204" pitchFamily="34" charset="0"/>
            <a:ea typeface="Calibri" panose="020F0502020204030204" pitchFamily="34" charset="-122"/>
            <a:cs typeface="Calibri" panose="020F0502020204030204" pitchFamily="34" charset="-120"/>
          </a:endParaRPr>
        </a:p>
        <a:p>
          <a:pPr>
            <a:buNone/>
          </a:pPr>
          <a:r>
            <a:rPr lang="en-US" sz="1600" b="1" dirty="0">
              <a:solidFill>
                <a:srgbClr val="1A1A2E"/>
              </a:solidFill>
              <a:latin typeface="Calibri" panose="020F0502020204030204" pitchFamily="34" charset="0"/>
              <a:ea typeface="Calibri" panose="020F0502020204030204" pitchFamily="34" charset="-122"/>
              <a:cs typeface="Calibri" panose="020F0502020204030204" pitchFamily="34" charset="-120"/>
            </a:rPr>
            <a:t>Mobility difficulties, memory problems, low mood</a:t>
          </a:r>
          <a:endParaRPr lang="en-US" sz="1600" b="1" dirty="0"/>
        </a:p>
      </dgm:t>
    </dgm:pt>
    <dgm:pt modelId="{484175D4-03AF-4E83-A1B4-A5EAEE4E0B09}" cxnId="{696F7D9C-BEEE-47BD-9CF8-47DA74B3F398}" type="parTrans">
      <dgm:prSet/>
      <dgm:spPr/>
      <dgm:t>
        <a:bodyPr/>
        <a:lstStyle/>
        <a:p>
          <a:endParaRPr lang="en-GB"/>
        </a:p>
      </dgm:t>
    </dgm:pt>
    <dgm:pt modelId="{8531369D-092F-4490-AA60-9F62585F7DD5}" cxnId="{696F7D9C-BEEE-47BD-9CF8-47DA74B3F398}" type="sibTrans">
      <dgm:prSet/>
      <dgm:spPr/>
      <dgm:t>
        <a:bodyPr/>
        <a:lstStyle/>
        <a:p>
          <a:endParaRPr lang="en-GB"/>
        </a:p>
      </dgm:t>
    </dgm:pt>
    <dgm:pt modelId="{43DB1B8C-9B8B-47AB-A74B-09EDFFFA8531}" type="pres">
      <dgm:prSet presAssocID="{6C2D58A5-DB78-47EF-AF50-535EAC85FDEB}" presName="outerComposite" presStyleCnt="0">
        <dgm:presLayoutVars>
          <dgm:chMax val="5"/>
          <dgm:dir/>
          <dgm:resizeHandles val="exact"/>
        </dgm:presLayoutVars>
      </dgm:prSet>
      <dgm:spPr/>
    </dgm:pt>
    <dgm:pt modelId="{D2C9E77E-7774-43E7-A0B0-BD43EE3DF04A}" type="pres">
      <dgm:prSet presAssocID="{6C2D58A5-DB78-47EF-AF50-535EAC85FDEB}" presName="dummyMaxCanvas" presStyleCnt="0">
        <dgm:presLayoutVars/>
      </dgm:prSet>
      <dgm:spPr/>
    </dgm:pt>
    <dgm:pt modelId="{A1B626B4-4747-4A9B-A8F1-69161035AA0E}" type="pres">
      <dgm:prSet presAssocID="{6C2D58A5-DB78-47EF-AF50-535EAC85FDEB}" presName="FiveNodes_1" presStyleLbl="node1" presStyleIdx="0" presStyleCnt="5">
        <dgm:presLayoutVars>
          <dgm:bulletEnabled val="1"/>
        </dgm:presLayoutVars>
      </dgm:prSet>
      <dgm:spPr/>
    </dgm:pt>
    <dgm:pt modelId="{3C85C13C-A438-40AD-A6EA-95664657BBEB}" type="pres">
      <dgm:prSet presAssocID="{6C2D58A5-DB78-47EF-AF50-535EAC85FDEB}" presName="FiveNodes_2" presStyleLbl="node1" presStyleIdx="1" presStyleCnt="5">
        <dgm:presLayoutVars>
          <dgm:bulletEnabled val="1"/>
        </dgm:presLayoutVars>
      </dgm:prSet>
      <dgm:spPr/>
    </dgm:pt>
    <dgm:pt modelId="{1DF5439B-C63A-47BB-9457-13293DDD2D61}" type="pres">
      <dgm:prSet presAssocID="{6C2D58A5-DB78-47EF-AF50-535EAC85FDEB}" presName="FiveNodes_3" presStyleLbl="node1" presStyleIdx="2" presStyleCnt="5">
        <dgm:presLayoutVars>
          <dgm:bulletEnabled val="1"/>
        </dgm:presLayoutVars>
      </dgm:prSet>
      <dgm:spPr/>
    </dgm:pt>
    <dgm:pt modelId="{46E0AFFA-9D5A-47B5-AA14-E8D7D23016D1}" type="pres">
      <dgm:prSet presAssocID="{6C2D58A5-DB78-47EF-AF50-535EAC85FDEB}" presName="FiveNodes_4" presStyleLbl="node1" presStyleIdx="3" presStyleCnt="5">
        <dgm:presLayoutVars>
          <dgm:bulletEnabled val="1"/>
        </dgm:presLayoutVars>
      </dgm:prSet>
      <dgm:spPr/>
    </dgm:pt>
    <dgm:pt modelId="{0AE92FF5-A959-498E-88F3-B9C17A5460C7}" type="pres">
      <dgm:prSet presAssocID="{6C2D58A5-DB78-47EF-AF50-535EAC85FDEB}" presName="FiveNodes_5" presStyleLbl="node1" presStyleIdx="4" presStyleCnt="5">
        <dgm:presLayoutVars>
          <dgm:bulletEnabled val="1"/>
        </dgm:presLayoutVars>
      </dgm:prSet>
      <dgm:spPr/>
    </dgm:pt>
    <dgm:pt modelId="{62B67963-0F81-4D53-9487-F2A12A037613}" type="pres">
      <dgm:prSet presAssocID="{6C2D58A5-DB78-47EF-AF50-535EAC85FDEB}" presName="FiveConn_1-2" presStyleLbl="fgAccFollowNode1" presStyleIdx="0" presStyleCnt="4">
        <dgm:presLayoutVars>
          <dgm:bulletEnabled val="1"/>
        </dgm:presLayoutVars>
      </dgm:prSet>
      <dgm:spPr/>
    </dgm:pt>
    <dgm:pt modelId="{B4C65BD0-6FB7-4F5F-8A0B-B2D11C0AA592}" type="pres">
      <dgm:prSet presAssocID="{6C2D58A5-DB78-47EF-AF50-535EAC85FDEB}" presName="FiveConn_2-3" presStyleLbl="fgAccFollowNode1" presStyleIdx="1" presStyleCnt="4">
        <dgm:presLayoutVars>
          <dgm:bulletEnabled val="1"/>
        </dgm:presLayoutVars>
      </dgm:prSet>
      <dgm:spPr/>
    </dgm:pt>
    <dgm:pt modelId="{ECEB0AAE-C86A-4ED9-A724-662BC9E8B9E3}" type="pres">
      <dgm:prSet presAssocID="{6C2D58A5-DB78-47EF-AF50-535EAC85FDEB}" presName="FiveConn_3-4" presStyleLbl="fgAccFollowNode1" presStyleIdx="2" presStyleCnt="4">
        <dgm:presLayoutVars>
          <dgm:bulletEnabled val="1"/>
        </dgm:presLayoutVars>
      </dgm:prSet>
      <dgm:spPr/>
    </dgm:pt>
    <dgm:pt modelId="{9077DABF-2B16-47DD-8131-C0C2DF9C6FEC}" type="pres">
      <dgm:prSet presAssocID="{6C2D58A5-DB78-47EF-AF50-535EAC85FDEB}" presName="FiveConn_4-5" presStyleLbl="fgAccFollowNode1" presStyleIdx="3" presStyleCnt="4">
        <dgm:presLayoutVars>
          <dgm:bulletEnabled val="1"/>
        </dgm:presLayoutVars>
      </dgm:prSet>
      <dgm:spPr/>
    </dgm:pt>
    <dgm:pt modelId="{94D18AFA-54FB-4DB5-BE0B-D32114BC3BDD}" type="pres">
      <dgm:prSet presAssocID="{6C2D58A5-DB78-47EF-AF50-535EAC85FDEB}" presName="FiveNodes_1_text" presStyleCnt="0">
        <dgm:presLayoutVars>
          <dgm:bulletEnabled val="1"/>
        </dgm:presLayoutVars>
      </dgm:prSet>
      <dgm:spPr/>
    </dgm:pt>
    <dgm:pt modelId="{DCC19BA6-B7AA-4220-ABDD-304579D988A1}" type="pres">
      <dgm:prSet presAssocID="{6C2D58A5-DB78-47EF-AF50-535EAC85FDEB}" presName="FiveNodes_2_text" presStyleCnt="0">
        <dgm:presLayoutVars>
          <dgm:bulletEnabled val="1"/>
        </dgm:presLayoutVars>
      </dgm:prSet>
      <dgm:spPr/>
    </dgm:pt>
    <dgm:pt modelId="{19442FDC-1E16-4895-A0DF-AAAA97808A97}" type="pres">
      <dgm:prSet presAssocID="{6C2D58A5-DB78-47EF-AF50-535EAC85FDEB}" presName="FiveNodes_3_text" presStyleCnt="0">
        <dgm:presLayoutVars>
          <dgm:bulletEnabled val="1"/>
        </dgm:presLayoutVars>
      </dgm:prSet>
      <dgm:spPr/>
    </dgm:pt>
    <dgm:pt modelId="{D2820E70-29AF-4B9E-A333-ADB4E69E63A7}" type="pres">
      <dgm:prSet presAssocID="{6C2D58A5-DB78-47EF-AF50-535EAC85FDEB}" presName="FiveNodes_4_text" presStyleCnt="0">
        <dgm:presLayoutVars>
          <dgm:bulletEnabled val="1"/>
        </dgm:presLayoutVars>
      </dgm:prSet>
      <dgm:spPr/>
    </dgm:pt>
    <dgm:pt modelId="{8786A9C4-E924-48E7-B236-49CF7FE57612}" type="pres">
      <dgm:prSet presAssocID="{6C2D58A5-DB78-47EF-AF50-535EAC85FDEB}" presName="FiveNodes_5_text" presStyleCnt="0">
        <dgm:presLayoutVars>
          <dgm:bulletEnabled val="1"/>
        </dgm:presLayoutVars>
      </dgm:prSet>
      <dgm:spPr/>
    </dgm:pt>
  </dgm:ptLst>
  <dgm:cxnLst>
    <dgm:cxn modelId="{6F3C369A-E596-4CE9-858D-BCE1DA7F6AD9}" srcId="{6C2D58A5-DB78-47EF-AF50-535EAC85FDEB}" destId="{E58A2055-7673-4293-98BB-3B051684F573}" srcOrd="0" destOrd="0" parTransId="{07465859-C43D-4F37-932F-7854A980D964}" sibTransId="{838FA279-47FA-45B8-93FB-B3A0ECA969F9}"/>
    <dgm:cxn modelId="{708EE8E5-3A73-45FB-BE9A-25E718B109C2}" srcId="{6C2D58A5-DB78-47EF-AF50-535EAC85FDEB}" destId="{05617775-C6C7-44FA-8E1A-6F80BDC23B19}" srcOrd="1" destOrd="0" parTransId="{45264670-04C9-4216-94A8-D6227F9CCA2E}" sibTransId="{5827C79F-0F0B-492D-8A3B-89B361C86506}"/>
    <dgm:cxn modelId="{C0536448-D62F-4ED9-B743-D1D51D71EF9F}" srcId="{6C2D58A5-DB78-47EF-AF50-535EAC85FDEB}" destId="{F54EED83-115C-4225-974C-6DA4FF2DE76E}" srcOrd="2" destOrd="0" parTransId="{796C2D68-0A52-4934-BCC5-4A17FCBB9742}" sibTransId="{EE2A5619-C36D-47D3-BA09-2C40D0288089}"/>
    <dgm:cxn modelId="{18C7E932-D5EA-4865-ABA8-949ACE49CA49}" srcId="{6C2D58A5-DB78-47EF-AF50-535EAC85FDEB}" destId="{65544F21-84A5-45BC-AD5F-6B73E5E096F4}" srcOrd="3" destOrd="0" parTransId="{43681F2D-AE62-4129-9D51-09E2A3089399}" sibTransId="{83244031-AA49-4DF2-A9F7-8AF8834CD639}"/>
    <dgm:cxn modelId="{696F7D9C-BEEE-47BD-9CF8-47DA74B3F398}" srcId="{6C2D58A5-DB78-47EF-AF50-535EAC85FDEB}" destId="{D33151DE-1C93-4FEF-B2B6-134181382A1F}" srcOrd="4" destOrd="0" parTransId="{484175D4-03AF-4E83-A1B4-A5EAEE4E0B09}" sibTransId="{8531369D-092F-4490-AA60-9F62585F7DD5}"/>
    <dgm:cxn modelId="{72068368-B671-4677-BC54-5497C010C3C6}" type="presOf" srcId="{6C2D58A5-DB78-47EF-AF50-535EAC85FDEB}" destId="{43DB1B8C-9B8B-47AB-A74B-09EDFFFA8531}" srcOrd="0" destOrd="0" presId="urn:microsoft.com/office/officeart/2005/8/layout/vProcess5"/>
    <dgm:cxn modelId="{83A6C483-B774-43F8-9AC1-7A8B8BCFB696}" type="presParOf" srcId="{43DB1B8C-9B8B-47AB-A74B-09EDFFFA8531}" destId="{D2C9E77E-7774-43E7-A0B0-BD43EE3DF04A}" srcOrd="0" destOrd="0" presId="urn:microsoft.com/office/officeart/2005/8/layout/vProcess5"/>
    <dgm:cxn modelId="{7FC35730-E2E8-4288-A91C-8513C3536143}" type="presParOf" srcId="{43DB1B8C-9B8B-47AB-A74B-09EDFFFA8531}" destId="{A1B626B4-4747-4A9B-A8F1-69161035AA0E}" srcOrd="1" destOrd="0" presId="urn:microsoft.com/office/officeart/2005/8/layout/vProcess5"/>
    <dgm:cxn modelId="{C1FADDCF-A887-4AE8-B43B-1353785EBEF0}" type="presOf" srcId="{E58A2055-7673-4293-98BB-3B051684F573}" destId="{A1B626B4-4747-4A9B-A8F1-69161035AA0E}" srcOrd="0" destOrd="0" presId="urn:microsoft.com/office/officeart/2005/8/layout/vProcess5"/>
    <dgm:cxn modelId="{2A930B41-F44F-4428-A25B-112A4B875A9A}" type="presParOf" srcId="{43DB1B8C-9B8B-47AB-A74B-09EDFFFA8531}" destId="{3C85C13C-A438-40AD-A6EA-95664657BBEB}" srcOrd="2" destOrd="0" presId="urn:microsoft.com/office/officeart/2005/8/layout/vProcess5"/>
    <dgm:cxn modelId="{230A5BE4-394B-4B7F-86B8-286A51A78CF5}" type="presOf" srcId="{05617775-C6C7-44FA-8E1A-6F80BDC23B19}" destId="{3C85C13C-A438-40AD-A6EA-95664657BBEB}" srcOrd="0" destOrd="0" presId="urn:microsoft.com/office/officeart/2005/8/layout/vProcess5"/>
    <dgm:cxn modelId="{77A30909-A4DB-4E31-B1B0-0CC1EEF0D66B}" type="presParOf" srcId="{43DB1B8C-9B8B-47AB-A74B-09EDFFFA8531}" destId="{1DF5439B-C63A-47BB-9457-13293DDD2D61}" srcOrd="3" destOrd="0" presId="urn:microsoft.com/office/officeart/2005/8/layout/vProcess5"/>
    <dgm:cxn modelId="{AF357C9E-7A36-464F-8572-98F5B4AEB594}" type="presOf" srcId="{F54EED83-115C-4225-974C-6DA4FF2DE76E}" destId="{1DF5439B-C63A-47BB-9457-13293DDD2D61}" srcOrd="0" destOrd="0" presId="urn:microsoft.com/office/officeart/2005/8/layout/vProcess5"/>
    <dgm:cxn modelId="{81B6F3E6-7EA7-47F3-9A35-3F6053455837}" type="presParOf" srcId="{43DB1B8C-9B8B-47AB-A74B-09EDFFFA8531}" destId="{46E0AFFA-9D5A-47B5-AA14-E8D7D23016D1}" srcOrd="4" destOrd="0" presId="urn:microsoft.com/office/officeart/2005/8/layout/vProcess5"/>
    <dgm:cxn modelId="{B9E4D7C3-C13A-4793-9C41-68AE2C70FFE0}" type="presOf" srcId="{65544F21-84A5-45BC-AD5F-6B73E5E096F4}" destId="{46E0AFFA-9D5A-47B5-AA14-E8D7D23016D1}" srcOrd="0" destOrd="0" presId="urn:microsoft.com/office/officeart/2005/8/layout/vProcess5"/>
    <dgm:cxn modelId="{54DA1E06-BF44-421B-AD2F-A42557EF9B24}" type="presParOf" srcId="{43DB1B8C-9B8B-47AB-A74B-09EDFFFA8531}" destId="{0AE92FF5-A959-498E-88F3-B9C17A5460C7}" srcOrd="5" destOrd="0" presId="urn:microsoft.com/office/officeart/2005/8/layout/vProcess5"/>
    <dgm:cxn modelId="{5FB5130B-2E4B-48D0-9511-2DC8C1F73E49}" type="presOf" srcId="{D33151DE-1C93-4FEF-B2B6-134181382A1F}" destId="{0AE92FF5-A959-498E-88F3-B9C17A5460C7}" srcOrd="0" destOrd="0" presId="urn:microsoft.com/office/officeart/2005/8/layout/vProcess5"/>
    <dgm:cxn modelId="{0D5AA12A-5A13-4E5A-90AD-DBD588021BB5}" type="presParOf" srcId="{43DB1B8C-9B8B-47AB-A74B-09EDFFFA8531}" destId="{62B67963-0F81-4D53-9487-F2A12A037613}" srcOrd="6" destOrd="0" presId="urn:microsoft.com/office/officeart/2005/8/layout/vProcess5"/>
    <dgm:cxn modelId="{D6977372-8502-4F14-8216-A323965D8D20}" type="presOf" srcId="{838FA279-47FA-45B8-93FB-B3A0ECA969F9}" destId="{62B67963-0F81-4D53-9487-F2A12A037613}" srcOrd="0" destOrd="0" presId="urn:microsoft.com/office/officeart/2005/8/layout/vProcess5"/>
    <dgm:cxn modelId="{50BBCCC5-00B4-437D-AE1D-68987B38302D}" type="presParOf" srcId="{43DB1B8C-9B8B-47AB-A74B-09EDFFFA8531}" destId="{B4C65BD0-6FB7-4F5F-8A0B-B2D11C0AA592}" srcOrd="7" destOrd="0" presId="urn:microsoft.com/office/officeart/2005/8/layout/vProcess5"/>
    <dgm:cxn modelId="{80AB794C-F525-4FAF-A311-6F9F3F977E83}" type="presOf" srcId="{5827C79F-0F0B-492D-8A3B-89B361C86506}" destId="{B4C65BD0-6FB7-4F5F-8A0B-B2D11C0AA592}" srcOrd="0" destOrd="0" presId="urn:microsoft.com/office/officeart/2005/8/layout/vProcess5"/>
    <dgm:cxn modelId="{4DAB915F-1565-4C37-81F3-DF005FF2B27C}" type="presParOf" srcId="{43DB1B8C-9B8B-47AB-A74B-09EDFFFA8531}" destId="{ECEB0AAE-C86A-4ED9-A724-662BC9E8B9E3}" srcOrd="8" destOrd="0" presId="urn:microsoft.com/office/officeart/2005/8/layout/vProcess5"/>
    <dgm:cxn modelId="{E5B2BA65-7A82-4C21-955B-576466C0216F}" type="presOf" srcId="{EE2A5619-C36D-47D3-BA09-2C40D0288089}" destId="{ECEB0AAE-C86A-4ED9-A724-662BC9E8B9E3}" srcOrd="0" destOrd="0" presId="urn:microsoft.com/office/officeart/2005/8/layout/vProcess5"/>
    <dgm:cxn modelId="{10102F7C-0BA9-4F98-ABE6-25484BE5493D}" type="presParOf" srcId="{43DB1B8C-9B8B-47AB-A74B-09EDFFFA8531}" destId="{9077DABF-2B16-47DD-8131-C0C2DF9C6FEC}" srcOrd="9" destOrd="0" presId="urn:microsoft.com/office/officeart/2005/8/layout/vProcess5"/>
    <dgm:cxn modelId="{9606C8D2-FFAB-4565-8A6A-D070C49C317F}" type="presOf" srcId="{83244031-AA49-4DF2-A9F7-8AF8834CD639}" destId="{9077DABF-2B16-47DD-8131-C0C2DF9C6FEC}" srcOrd="0" destOrd="0" presId="urn:microsoft.com/office/officeart/2005/8/layout/vProcess5"/>
    <dgm:cxn modelId="{6CAA2851-ADB8-4A1C-8EE6-D631AA8E121A}" type="presParOf" srcId="{43DB1B8C-9B8B-47AB-A74B-09EDFFFA8531}" destId="{94D18AFA-54FB-4DB5-BE0B-D32114BC3BDD}" srcOrd="10" destOrd="0" presId="urn:microsoft.com/office/officeart/2005/8/layout/vProcess5"/>
    <dgm:cxn modelId="{C391976B-7645-4170-9768-B85938DE4144}" type="presOf" srcId="{E58A2055-7673-4293-98BB-3B051684F573}" destId="{94D18AFA-54FB-4DB5-BE0B-D32114BC3BDD}" srcOrd="1" destOrd="0" presId="urn:microsoft.com/office/officeart/2005/8/layout/vProcess5"/>
    <dgm:cxn modelId="{C7ED9A43-9165-4CEA-B78B-550A62CF485C}" type="presParOf" srcId="{43DB1B8C-9B8B-47AB-A74B-09EDFFFA8531}" destId="{DCC19BA6-B7AA-4220-ABDD-304579D988A1}" srcOrd="11" destOrd="0" presId="urn:microsoft.com/office/officeart/2005/8/layout/vProcess5"/>
    <dgm:cxn modelId="{B2E36602-4DAB-4C3B-A804-9966EAAA2974}" type="presOf" srcId="{05617775-C6C7-44FA-8E1A-6F80BDC23B19}" destId="{DCC19BA6-B7AA-4220-ABDD-304579D988A1}" srcOrd="1" destOrd="0" presId="urn:microsoft.com/office/officeart/2005/8/layout/vProcess5"/>
    <dgm:cxn modelId="{60D7820A-A456-41A8-81A3-FF095FC6026C}" type="presParOf" srcId="{43DB1B8C-9B8B-47AB-A74B-09EDFFFA8531}" destId="{19442FDC-1E16-4895-A0DF-AAAA97808A97}" srcOrd="12" destOrd="0" presId="urn:microsoft.com/office/officeart/2005/8/layout/vProcess5"/>
    <dgm:cxn modelId="{6F6C4502-31CD-4894-A6DE-FDD5698F143A}" type="presOf" srcId="{F54EED83-115C-4225-974C-6DA4FF2DE76E}" destId="{19442FDC-1E16-4895-A0DF-AAAA97808A97}" srcOrd="1" destOrd="0" presId="urn:microsoft.com/office/officeart/2005/8/layout/vProcess5"/>
    <dgm:cxn modelId="{9C67734F-CD06-4D6D-BFEF-3B722394479A}" type="presParOf" srcId="{43DB1B8C-9B8B-47AB-A74B-09EDFFFA8531}" destId="{D2820E70-29AF-4B9E-A333-ADB4E69E63A7}" srcOrd="13" destOrd="0" presId="urn:microsoft.com/office/officeart/2005/8/layout/vProcess5"/>
    <dgm:cxn modelId="{1F035BAE-768A-4BD3-ADDC-546C1C30CF7A}" type="presOf" srcId="{65544F21-84A5-45BC-AD5F-6B73E5E096F4}" destId="{D2820E70-29AF-4B9E-A333-ADB4E69E63A7}" srcOrd="1" destOrd="0" presId="urn:microsoft.com/office/officeart/2005/8/layout/vProcess5"/>
    <dgm:cxn modelId="{645E9527-1994-4126-ADC8-AC31499116F9}" type="presParOf" srcId="{43DB1B8C-9B8B-47AB-A74B-09EDFFFA8531}" destId="{8786A9C4-E924-48E7-B236-49CF7FE57612}" srcOrd="14" destOrd="0" presId="urn:microsoft.com/office/officeart/2005/8/layout/vProcess5"/>
    <dgm:cxn modelId="{0447D2A8-2C7C-4AEB-920D-9914E9A3D5BA}" type="presOf" srcId="{D33151DE-1C93-4FEF-B2B6-134181382A1F}" destId="{8786A9C4-E924-48E7-B236-49CF7FE57612}" srcOrd="1" destOrd="0" presId="urn:microsoft.com/office/officeart/2005/8/layout/vProcess5"/>
  </dgm:cxnLst>
  <dgm:bg/>
  <dgm:whole/>
  <dgm:extLst>
    <a:ext uri="http://schemas.microsoft.com/office/drawing/2008/diagram">
      <dsp:dataModelExt xmlns:dsp="http://schemas.microsoft.com/office/drawing/2008/diagram" relId="rId5"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6812280" cy="3141922"/>
        <a:chOff x="0" y="0"/>
        <a:chExt cx="6812280" cy="3141922"/>
      </a:xfrm>
    </dsp:grpSpPr>
    <dsp:sp modelId="{456D3508-6658-4A3B-AAD9-6E03A4F39680}">
      <dsp:nvSpPr>
        <dsp:cNvPr id="3" name="Oval 2"/>
        <dsp:cNvSpPr/>
      </dsp:nvSpPr>
      <dsp:spPr bwMode="white">
        <a:xfrm>
          <a:off x="78518" y="1905"/>
          <a:ext cx="882004" cy="882004"/>
        </a:xfrm>
        <a:prstGeom prst="ellipse">
          <a:avLst/>
        </a:prstGeom>
      </dsp:spPr>
      <dsp:style>
        <a:lnRef idx="0">
          <a:schemeClr val="dk2"/>
        </a:lnRef>
        <a:fillRef idx="1">
          <a:schemeClr val="dk2">
            <a:tint val="40000"/>
          </a:schemeClr>
        </a:fillRef>
        <a:effectRef idx="2">
          <a:scrgbClr r="0" g="0" b="0"/>
        </a:effectRef>
        <a:fontRef idx="minor"/>
      </dsp:style>
      <dsp:txXfrm>
        <a:off x="78518" y="1905"/>
        <a:ext cx="882004" cy="882004"/>
      </dsp:txXfrm>
    </dsp:sp>
    <dsp:sp modelId="{22BE27C8-D5CA-4B71-B6B6-6E199805820A}">
      <dsp:nvSpPr>
        <dsp:cNvPr id="4" name="Rectangles 3"/>
        <dsp:cNvSpPr/>
      </dsp:nvSpPr>
      <dsp:spPr bwMode="white">
        <a:xfrm>
          <a:off x="263738" y="187126"/>
          <a:ext cx="511562" cy="511562"/>
        </a:xfrm>
        <a:prstGeom prst="rect">
          <a:avLst/>
        </a:prstGeom>
        <a:blipFill>
          <a:blip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sp:spPr>
      <dsp:style>
        <a:lnRef idx="0">
          <a:schemeClr val="lt2"/>
        </a:lnRef>
        <a:fillRef idx="3">
          <a:schemeClr val="dk2"/>
        </a:fillRef>
        <a:effectRef idx="2">
          <a:scrgbClr r="0" g="0" b="0"/>
        </a:effectRef>
        <a:fontRef idx="minor">
          <a:schemeClr val="lt1"/>
        </a:fontRef>
      </dsp:style>
      <dsp:txXfrm>
        <a:off x="263738" y="187126"/>
        <a:ext cx="511562" cy="511562"/>
      </dsp:txXfrm>
    </dsp:sp>
    <dsp:sp modelId="{38E6FB82-E363-43AF-8F58-4FCA206CA31E}">
      <dsp:nvSpPr>
        <dsp:cNvPr id="5" name="Rectangles 4"/>
        <dsp:cNvSpPr/>
      </dsp:nvSpPr>
      <dsp:spPr bwMode="white">
        <a:xfrm>
          <a:off x="1149522" y="1905"/>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dirty="0">
              <a:solidFill>
                <a:schemeClr val="tx1"/>
              </a:solidFill>
            </a:rPr>
            <a:t>Module Title: Psychology in Health and Social Care</a:t>
          </a:r>
          <a:endParaRPr lang="en-US" b="1" dirty="0">
            <a:solidFill>
              <a:schemeClr val="tx1"/>
            </a:solidFill>
          </a:endParaRPr>
        </a:p>
      </dsp:txBody>
      <dsp:txXfrm>
        <a:off x="1149522" y="1905"/>
        <a:ext cx="2079009" cy="882004"/>
      </dsp:txXfrm>
    </dsp:sp>
    <dsp:sp modelId="{EC5957D3-444E-4773-ADD9-898D6FA9701F}">
      <dsp:nvSpPr>
        <dsp:cNvPr id="6" name="Oval 5"/>
        <dsp:cNvSpPr/>
      </dsp:nvSpPr>
      <dsp:spPr bwMode="white">
        <a:xfrm>
          <a:off x="3590783" y="1905"/>
          <a:ext cx="882004" cy="882004"/>
        </a:xfrm>
        <a:prstGeom prst="ellipse">
          <a:avLst/>
        </a:prstGeom>
      </dsp:spPr>
      <dsp:style>
        <a:lnRef idx="0">
          <a:schemeClr val="dk2"/>
        </a:lnRef>
        <a:fillRef idx="1">
          <a:schemeClr val="dk2">
            <a:tint val="40000"/>
          </a:schemeClr>
        </a:fillRef>
        <a:effectRef idx="2">
          <a:scrgbClr r="0" g="0" b="0"/>
        </a:effectRef>
        <a:fontRef idx="minor"/>
      </dsp:style>
      <dsp:txXfrm>
        <a:off x="3590783" y="1905"/>
        <a:ext cx="882004" cy="882004"/>
      </dsp:txXfrm>
    </dsp:sp>
    <dsp:sp modelId="{F4D0BFF1-9EC0-452E-9BD9-9742989404DE}">
      <dsp:nvSpPr>
        <dsp:cNvPr id="7" name="Rectangles 6"/>
        <dsp:cNvSpPr/>
      </dsp:nvSpPr>
      <dsp:spPr bwMode="white">
        <a:xfrm>
          <a:off x="3776004" y="187126"/>
          <a:ext cx="511562" cy="511562"/>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sp:spPr>
      <dsp:style>
        <a:lnRef idx="0">
          <a:schemeClr val="lt2"/>
        </a:lnRef>
        <a:fillRef idx="3">
          <a:schemeClr val="dk2"/>
        </a:fillRef>
        <a:effectRef idx="2">
          <a:scrgbClr r="0" g="0" b="0"/>
        </a:effectRef>
        <a:fontRef idx="minor">
          <a:schemeClr val="lt1"/>
        </a:fontRef>
      </dsp:style>
      <dsp:txXfrm>
        <a:off x="3776004" y="187126"/>
        <a:ext cx="511562" cy="511562"/>
      </dsp:txXfrm>
    </dsp:sp>
    <dsp:sp modelId="{D988BFEB-7988-4F14-A3BD-1025D9466630}">
      <dsp:nvSpPr>
        <dsp:cNvPr id="8" name="Rectangles 7"/>
        <dsp:cNvSpPr/>
      </dsp:nvSpPr>
      <dsp:spPr bwMode="white">
        <a:xfrm>
          <a:off x="4661788" y="1905"/>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u="sng">
              <a:solidFill>
                <a:schemeClr val="tx1"/>
              </a:solidFill>
            </a:rPr>
            <a:t>Module Number</a:t>
          </a:r>
          <a:r>
            <a:rPr lang="en-GB">
              <a:solidFill>
                <a:schemeClr val="tx1"/>
              </a:solidFill>
            </a:rPr>
            <a:t>: </a:t>
          </a:r>
          <a:r>
            <a:rPr lang="en-GB" b="1" i="1">
              <a:solidFill>
                <a:schemeClr val="tx1"/>
              </a:solidFill>
            </a:rPr>
            <a:t>LCHS 4010 (LON)</a:t>
          </a:r>
          <a:endParaRPr lang="en-US" b="1">
            <a:solidFill>
              <a:schemeClr val="tx1"/>
            </a:solidFill>
          </a:endParaRPr>
        </a:p>
      </dsp:txBody>
      <dsp:txXfrm>
        <a:off x="4661788" y="1905"/>
        <a:ext cx="2079009" cy="882004"/>
      </dsp:txXfrm>
    </dsp:sp>
    <dsp:sp modelId="{78B6D81A-8ED0-4FE1-AA08-09700F782F27}">
      <dsp:nvSpPr>
        <dsp:cNvPr id="9" name="Oval 8"/>
        <dsp:cNvSpPr/>
      </dsp:nvSpPr>
      <dsp:spPr bwMode="white">
        <a:xfrm>
          <a:off x="78518" y="1129959"/>
          <a:ext cx="882004" cy="882004"/>
        </a:xfrm>
        <a:prstGeom prst="ellipse">
          <a:avLst/>
        </a:prstGeom>
      </dsp:spPr>
      <dsp:style>
        <a:lnRef idx="0">
          <a:schemeClr val="dk2"/>
        </a:lnRef>
        <a:fillRef idx="1">
          <a:schemeClr val="dk2">
            <a:tint val="40000"/>
          </a:schemeClr>
        </a:fillRef>
        <a:effectRef idx="2">
          <a:scrgbClr r="0" g="0" b="0"/>
        </a:effectRef>
        <a:fontRef idx="minor"/>
      </dsp:style>
      <dsp:txXfrm>
        <a:off x="78518" y="1129959"/>
        <a:ext cx="882004" cy="882004"/>
      </dsp:txXfrm>
    </dsp:sp>
    <dsp:sp modelId="{810E81E8-D501-4040-92BC-2D1E2D25B067}">
      <dsp:nvSpPr>
        <dsp:cNvPr id="10" name="Rectangles 9"/>
        <dsp:cNvSpPr/>
      </dsp:nvSpPr>
      <dsp:spPr bwMode="white">
        <a:xfrm>
          <a:off x="263738" y="1315180"/>
          <a:ext cx="511562" cy="511562"/>
        </a:xfrm>
        <a:prstGeom prst="rect">
          <a:avLst/>
        </a:prstGeom>
        <a: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sp:spPr>
      <dsp:style>
        <a:lnRef idx="0">
          <a:schemeClr val="lt2"/>
        </a:lnRef>
        <a:fillRef idx="3">
          <a:schemeClr val="dk2"/>
        </a:fillRef>
        <a:effectRef idx="2">
          <a:scrgbClr r="0" g="0" b="0"/>
        </a:effectRef>
        <a:fontRef idx="minor">
          <a:schemeClr val="lt1"/>
        </a:fontRef>
      </dsp:style>
      <dsp:txXfrm>
        <a:off x="263738" y="1315180"/>
        <a:ext cx="511562" cy="511562"/>
      </dsp:txXfrm>
    </dsp:sp>
    <dsp:sp modelId="{295B36EC-606A-4B96-846D-9A5FCFE500FB}">
      <dsp:nvSpPr>
        <dsp:cNvPr id="11" name="Rectangles 10"/>
        <dsp:cNvSpPr/>
      </dsp:nvSpPr>
      <dsp:spPr bwMode="white">
        <a:xfrm>
          <a:off x="1149522" y="1129959"/>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u="sng">
              <a:solidFill>
                <a:schemeClr val="tx1"/>
              </a:solidFill>
            </a:rPr>
            <a:t>Assignment No</a:t>
          </a:r>
          <a:r>
            <a:rPr lang="en-GB" b="1" i="1">
              <a:solidFill>
                <a:schemeClr val="tx1"/>
              </a:solidFill>
            </a:rPr>
            <a:t>:   ASSIGNMENT 1</a:t>
          </a:r>
          <a:endParaRPr lang="en-US" b="1">
            <a:solidFill>
              <a:schemeClr val="tx1"/>
            </a:solidFill>
          </a:endParaRPr>
        </a:p>
      </dsp:txBody>
      <dsp:txXfrm>
        <a:off x="1149522" y="1129959"/>
        <a:ext cx="2079009" cy="882004"/>
      </dsp:txXfrm>
    </dsp:sp>
    <dsp:sp modelId="{1D9C089F-A726-4CED-AD8C-5A982E6A885A}">
      <dsp:nvSpPr>
        <dsp:cNvPr id="12" name="Oval 11"/>
        <dsp:cNvSpPr/>
      </dsp:nvSpPr>
      <dsp:spPr bwMode="white">
        <a:xfrm>
          <a:off x="3590783" y="1129959"/>
          <a:ext cx="882004" cy="882004"/>
        </a:xfrm>
        <a:prstGeom prst="ellipse">
          <a:avLst/>
        </a:prstGeom>
      </dsp:spPr>
      <dsp:style>
        <a:lnRef idx="0">
          <a:schemeClr val="dk2"/>
        </a:lnRef>
        <a:fillRef idx="1">
          <a:schemeClr val="dk2">
            <a:tint val="40000"/>
          </a:schemeClr>
        </a:fillRef>
        <a:effectRef idx="2">
          <a:scrgbClr r="0" g="0" b="0"/>
        </a:effectRef>
        <a:fontRef idx="minor"/>
      </dsp:style>
      <dsp:txXfrm>
        <a:off x="3590783" y="1129959"/>
        <a:ext cx="882004" cy="882004"/>
      </dsp:txXfrm>
    </dsp:sp>
    <dsp:sp modelId="{3F736780-37AC-4BEE-8624-BF3F9D4CD904}">
      <dsp:nvSpPr>
        <dsp:cNvPr id="13" name="Rectangles 12"/>
        <dsp:cNvSpPr/>
      </dsp:nvSpPr>
      <dsp:spPr bwMode="white">
        <a:xfrm>
          <a:off x="3776004" y="1315180"/>
          <a:ext cx="511562" cy="511562"/>
        </a:xfrm>
        <a:prstGeom prst="rect">
          <a:avLst/>
        </a:prstGeom>
        <a: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sp:spPr>
      <dsp:style>
        <a:lnRef idx="0">
          <a:schemeClr val="lt2"/>
        </a:lnRef>
        <a:fillRef idx="3">
          <a:schemeClr val="dk2"/>
        </a:fillRef>
        <a:effectRef idx="2">
          <a:scrgbClr r="0" g="0" b="0"/>
        </a:effectRef>
        <a:fontRef idx="minor">
          <a:schemeClr val="lt1"/>
        </a:fontRef>
      </dsp:style>
      <dsp:txXfrm>
        <a:off x="3776004" y="1315180"/>
        <a:ext cx="511562" cy="511562"/>
      </dsp:txXfrm>
    </dsp:sp>
    <dsp:sp modelId="{50209A80-C45B-4A6D-90BB-DBE301EF2150}">
      <dsp:nvSpPr>
        <dsp:cNvPr id="14" name="Rectangles 13"/>
        <dsp:cNvSpPr/>
      </dsp:nvSpPr>
      <dsp:spPr bwMode="white">
        <a:xfrm>
          <a:off x="4661788" y="1129959"/>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u="sng">
              <a:solidFill>
                <a:schemeClr val="tx1"/>
              </a:solidFill>
            </a:rPr>
            <a:t>Student Name</a:t>
          </a:r>
          <a:r>
            <a:rPr lang="en-GB" i="1">
              <a:solidFill>
                <a:schemeClr val="tx1"/>
              </a:solidFill>
            </a:rPr>
            <a:t>:</a:t>
          </a:r>
          <a:r>
            <a:rPr lang="en-GB" b="1" i="1">
              <a:solidFill>
                <a:schemeClr val="tx1"/>
              </a:solidFill>
            </a:rPr>
            <a:t>Fatemeh kazeminojehdeh</a:t>
          </a:r>
          <a:endParaRPr lang="en-US" b="1">
            <a:solidFill>
              <a:schemeClr val="tx1"/>
            </a:solidFill>
          </a:endParaRPr>
        </a:p>
      </dsp:txBody>
      <dsp:txXfrm>
        <a:off x="4661788" y="1129959"/>
        <a:ext cx="2079009" cy="882004"/>
      </dsp:txXfrm>
    </dsp:sp>
    <dsp:sp modelId="{300204D8-248B-49DF-995C-31E06F1CC645}">
      <dsp:nvSpPr>
        <dsp:cNvPr id="15" name="Oval 14"/>
        <dsp:cNvSpPr/>
      </dsp:nvSpPr>
      <dsp:spPr bwMode="white">
        <a:xfrm>
          <a:off x="78518" y="2258013"/>
          <a:ext cx="882004" cy="882004"/>
        </a:xfrm>
        <a:prstGeom prst="ellipse">
          <a:avLst/>
        </a:prstGeom>
      </dsp:spPr>
      <dsp:style>
        <a:lnRef idx="0">
          <a:schemeClr val="dk2"/>
        </a:lnRef>
        <a:fillRef idx="1">
          <a:schemeClr val="dk2">
            <a:tint val="40000"/>
          </a:schemeClr>
        </a:fillRef>
        <a:effectRef idx="2">
          <a:scrgbClr r="0" g="0" b="0"/>
        </a:effectRef>
        <a:fontRef idx="minor"/>
      </dsp:style>
      <dsp:txXfrm>
        <a:off x="78518" y="2258013"/>
        <a:ext cx="882004" cy="882004"/>
      </dsp:txXfrm>
    </dsp:sp>
    <dsp:sp modelId="{5A546AD3-E19D-4A02-826E-17ABFC6B65D9}">
      <dsp:nvSpPr>
        <dsp:cNvPr id="16" name="Rectangles 15"/>
        <dsp:cNvSpPr/>
      </dsp:nvSpPr>
      <dsp:spPr bwMode="white">
        <a:xfrm>
          <a:off x="263738" y="2443234"/>
          <a:ext cx="511562" cy="511562"/>
        </a:xfrm>
        <a:prstGeom prst="rect">
          <a:avLst/>
        </a:prstGeom>
        <a: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sp:spPr>
      <dsp:style>
        <a:lnRef idx="0">
          <a:schemeClr val="lt2"/>
        </a:lnRef>
        <a:fillRef idx="3">
          <a:schemeClr val="dk2"/>
        </a:fillRef>
        <a:effectRef idx="2">
          <a:scrgbClr r="0" g="0" b="0"/>
        </a:effectRef>
        <a:fontRef idx="minor">
          <a:schemeClr val="lt1"/>
        </a:fontRef>
      </dsp:style>
      <dsp:txXfrm>
        <a:off x="263738" y="2443234"/>
        <a:ext cx="511562" cy="511562"/>
      </dsp:txXfrm>
    </dsp:sp>
    <dsp:sp modelId="{2295B6AF-D0C3-4023-8F8F-55C6998E03DF}">
      <dsp:nvSpPr>
        <dsp:cNvPr id="17" name="Rectangles 16"/>
        <dsp:cNvSpPr/>
      </dsp:nvSpPr>
      <dsp:spPr bwMode="white">
        <a:xfrm>
          <a:off x="1149522" y="2258013"/>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u="sng">
              <a:solidFill>
                <a:schemeClr val="tx1"/>
              </a:solidFill>
            </a:rPr>
            <a:t>Student ID: 2442621</a:t>
          </a:r>
          <a:endParaRPr lang="en-US" b="1">
            <a:solidFill>
              <a:schemeClr val="tx1"/>
            </a:solidFill>
          </a:endParaRPr>
        </a:p>
      </dsp:txBody>
      <dsp:txXfrm>
        <a:off x="1149522" y="2258013"/>
        <a:ext cx="2079009" cy="882004"/>
      </dsp:txXfrm>
    </dsp:sp>
    <dsp:sp modelId="{84187E4D-A7A6-49EC-8827-2B787E576419}">
      <dsp:nvSpPr>
        <dsp:cNvPr id="18" name="Oval 17"/>
        <dsp:cNvSpPr/>
      </dsp:nvSpPr>
      <dsp:spPr bwMode="white">
        <a:xfrm>
          <a:off x="3590783" y="2258013"/>
          <a:ext cx="882004" cy="882004"/>
        </a:xfrm>
        <a:prstGeom prst="ellipse">
          <a:avLst/>
        </a:prstGeom>
      </dsp:spPr>
      <dsp:style>
        <a:lnRef idx="0">
          <a:schemeClr val="dk2"/>
        </a:lnRef>
        <a:fillRef idx="1">
          <a:schemeClr val="dk2">
            <a:tint val="40000"/>
          </a:schemeClr>
        </a:fillRef>
        <a:effectRef idx="2">
          <a:scrgbClr r="0" g="0" b="0"/>
        </a:effectRef>
        <a:fontRef idx="minor"/>
      </dsp:style>
      <dsp:txXfrm>
        <a:off x="3590783" y="2258013"/>
        <a:ext cx="882004" cy="882004"/>
      </dsp:txXfrm>
    </dsp:sp>
    <dsp:sp modelId="{888F99C1-DF03-4FE4-8CAC-EAE773106EF1}">
      <dsp:nvSpPr>
        <dsp:cNvPr id="19" name="Rectangles 18"/>
        <dsp:cNvSpPr/>
      </dsp:nvSpPr>
      <dsp:spPr bwMode="white">
        <a:xfrm>
          <a:off x="3776004" y="2443234"/>
          <a:ext cx="511562" cy="511562"/>
        </a:xfrm>
        <a:prstGeom prst="rect">
          <a:avLst/>
        </a:prstGeom>
        <a: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sp:spPr>
      <dsp:style>
        <a:lnRef idx="0">
          <a:schemeClr val="lt2"/>
        </a:lnRef>
        <a:fillRef idx="3">
          <a:schemeClr val="dk2"/>
        </a:fillRef>
        <a:effectRef idx="2">
          <a:scrgbClr r="0" g="0" b="0"/>
        </a:effectRef>
        <a:fontRef idx="minor">
          <a:schemeClr val="lt1"/>
        </a:fontRef>
      </dsp:style>
      <dsp:txXfrm>
        <a:off x="3776004" y="2443234"/>
        <a:ext cx="511562" cy="511562"/>
      </dsp:txXfrm>
    </dsp:sp>
    <dsp:sp modelId="{51532305-475E-4E63-A182-ACD9D7B8561B}">
      <dsp:nvSpPr>
        <dsp:cNvPr id="20" name="Rectangles 19"/>
        <dsp:cNvSpPr/>
      </dsp:nvSpPr>
      <dsp:spPr bwMode="white">
        <a:xfrm>
          <a:off x="4661788" y="2258013"/>
          <a:ext cx="2079009" cy="882004"/>
        </a:xfrm>
        <a:prstGeom prst="rect">
          <a:avLst/>
        </a:prstGeom>
      </dsp:spPr>
      <dsp:style>
        <a:lnRef idx="0">
          <a:schemeClr val="dk1">
            <a:alpha val="0"/>
          </a:schemeClr>
        </a:lnRef>
        <a:fillRef idx="0">
          <a:schemeClr val="lt2">
            <a:alpha val="0"/>
          </a:schemeClr>
        </a:fillRef>
        <a:effectRef idx="0">
          <a:scrgbClr r="0" g="0" b="0"/>
        </a:effectRef>
        <a:fontRef idx="minor"/>
      </dsp:style>
      <dsp:txBody>
        <a:bodyPr lIns="0" tIns="0" rIns="0" bIns="0" anchor="ctr"/>
        <a:lstStyle>
          <a:lvl1pPr algn="l">
            <a:defRPr sz="1500"/>
          </a:lvl1pPr>
          <a:lvl2pPr marL="57150" indent="-57150" algn="l">
            <a:defRPr sz="1100"/>
          </a:lvl2pPr>
          <a:lvl3pPr marL="114300" indent="-57150" algn="l">
            <a:defRPr sz="1100"/>
          </a:lvl3pPr>
          <a:lvl4pPr marL="171450" indent="-57150" algn="l">
            <a:defRPr sz="1100"/>
          </a:lvl4pPr>
          <a:lvl5pPr marL="228600" indent="-57150" algn="l">
            <a:defRPr sz="1100"/>
          </a:lvl5pPr>
          <a:lvl6pPr marL="285750" indent="-57150" algn="l">
            <a:defRPr sz="1100"/>
          </a:lvl6pPr>
          <a:lvl7pPr marL="342900" indent="-57150" algn="l">
            <a:defRPr sz="1100"/>
          </a:lvl7pPr>
          <a:lvl8pPr marL="400050" indent="-57150" algn="l">
            <a:defRPr sz="1100"/>
          </a:lvl8pPr>
          <a:lvl9pPr marL="457200" indent="-57150" algn="l">
            <a:defRPr sz="1100"/>
          </a:lvl9pPr>
        </a:lstStyle>
        <a:p>
          <a:pPr lvl="0">
            <a:lnSpc>
              <a:spcPct val="100000"/>
            </a:lnSpc>
            <a:spcBef>
              <a:spcPct val="0"/>
            </a:spcBef>
            <a:spcAft>
              <a:spcPct val="35000"/>
            </a:spcAft>
          </a:pPr>
          <a:r>
            <a:rPr lang="en-GB" b="1" u="sng" dirty="0">
              <a:solidFill>
                <a:schemeClr val="tx1"/>
              </a:solidFill>
            </a:rPr>
            <a:t>Lecturer’s </a:t>
          </a:r>
          <a:r>
            <a:rPr lang="en-GB" b="1" u="sng" dirty="0" err="1">
              <a:solidFill>
                <a:schemeClr val="tx1"/>
              </a:solidFill>
            </a:rPr>
            <a:t>Name</a:t>
          </a:r>
          <a:r>
            <a:rPr lang="en-GB" b="1" i="1" dirty="0" err="1">
              <a:solidFill>
                <a:schemeClr val="tx1"/>
              </a:solidFill>
            </a:rPr>
            <a:t>:Dr</a:t>
          </a:r>
          <a:r>
            <a:rPr lang="en-GB" b="1" i="1" dirty="0">
              <a:solidFill>
                <a:schemeClr val="tx1"/>
              </a:solidFill>
            </a:rPr>
            <a:t> Farah Wiita</a:t>
          </a:r>
          <a:endParaRPr lang="en-US" b="1" dirty="0">
            <a:solidFill>
              <a:schemeClr val="tx1"/>
            </a:solidFill>
          </a:endParaRPr>
        </a:p>
      </dsp:txBody>
      <dsp:txXfrm>
        <a:off x="4661788" y="2258013"/>
        <a:ext cx="2079009" cy="882004"/>
      </dsp:txXfrm>
    </dsp:sp>
  </dsp:spTree>
</dsp:drawing>
</file>

<file path=ppt/diagrams/drawing2.xml><?xml version="1.0" encoding="utf-8"?>
<dsp:drawing xmlns:dgm="http://schemas.openxmlformats.org/drawingml/2006/diagram" xmlns:dsp="http://schemas.microsoft.com/office/drawing/2008/diagram" xmlns:a="http://schemas.openxmlformats.org/drawingml/2006/main" xmlns:r="http://schemas.openxmlformats.org/officeDocument/2006/relationships">
  <dsp:spTree>
    <dsp:nvGrpSpPr>
      <dsp:cNvPr id="2" name="Group 1"/>
      <dsp:cNvGrpSpPr/>
    </dsp:nvGrpSpPr>
    <dsp:grpSpPr>
      <a:xfrm>
        <a:off x="0" y="0"/>
        <a:ext cx="5135880" cy="4299008"/>
        <a:chOff x="0" y="0"/>
        <a:chExt cx="5135880" cy="4299008"/>
      </a:xfrm>
    </dsp:grpSpPr>
    <dsp:sp modelId="{A1B626B4-4747-4A9B-A8F1-69161035AA0E}">
      <dsp:nvSpPr>
        <dsp:cNvPr id="3" name="Rounded Rectangle 2"/>
        <dsp:cNvSpPr/>
      </dsp:nvSpPr>
      <dsp:spPr bwMode="white">
        <a:xfrm>
          <a:off x="0" y="0"/>
          <a:ext cx="3954628" cy="773821"/>
        </a:xfrm>
        <a:prstGeom prst="roundRect">
          <a:avLst>
            <a:gd name="adj" fmla="val 10000"/>
          </a:avLst>
        </a:prstGeom>
        <a:sp3d prstMaterial="plastic">
          <a:bevelT w="127000" h="25400" prst="relaxedInset"/>
        </a:sp3d>
      </dsp:spPr>
      <dsp:style>
        <a:lnRef idx="0">
          <a:schemeClr val="lt1"/>
        </a:lnRef>
        <a:fillRef idx="3">
          <a:schemeClr val="accent1"/>
        </a:fillRef>
        <a:effectRef idx="2">
          <a:scrgbClr r="0" g="0" b="0"/>
        </a:effectRef>
        <a:fontRef idx="minor">
          <a:schemeClr val="lt1"/>
        </a:fontRef>
      </dsp:style>
      <dsp:txBody>
        <a:bodyPr lIns="68580" tIns="68580" rIns="68580" bIns="6858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16 years old</a:t>
          </a:r>
          <a:endParaRPr lang="en-US" sz="1800" b="1" dirty="0"/>
        </a:p>
      </dsp:txBody>
      <dsp:txXfrm>
        <a:off x="0" y="0"/>
        <a:ext cx="3954628" cy="773821"/>
      </dsp:txXfrm>
    </dsp:sp>
    <dsp:sp modelId="{3C85C13C-A438-40AD-A6EA-95664657BBEB}">
      <dsp:nvSpPr>
        <dsp:cNvPr id="4" name="Rounded Rectangle 3"/>
        <dsp:cNvSpPr/>
      </dsp:nvSpPr>
      <dsp:spPr bwMode="white">
        <a:xfrm>
          <a:off x="295313" y="881297"/>
          <a:ext cx="3954628" cy="773821"/>
        </a:xfrm>
        <a:prstGeom prst="roundRect">
          <a:avLst>
            <a:gd name="adj" fmla="val 10000"/>
          </a:avLst>
        </a:prstGeom>
        <a:sp3d prstMaterial="plastic">
          <a:bevelT w="127000" h="25400" prst="relaxedInset"/>
        </a:sp3d>
      </dsp:spPr>
      <dsp:style>
        <a:lnRef idx="0">
          <a:schemeClr val="lt1"/>
        </a:lnRef>
        <a:fillRef idx="3">
          <a:schemeClr val="accent1"/>
        </a:fillRef>
        <a:effectRef idx="2">
          <a:scrgbClr r="0" g="0" b="0"/>
        </a:effectRef>
        <a:fontRef idx="minor">
          <a:schemeClr val="lt1"/>
        </a:fontRef>
      </dsp:style>
      <dsp:txBody>
        <a:bodyPr lIns="68580" tIns="68580" rIns="68580" bIns="6858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pPr>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Young carer for her mother</a:t>
          </a:r>
          <a:endParaRPr lang="en-US" sz="1800" b="1" dirty="0"/>
        </a:p>
      </dsp:txBody>
      <dsp:txXfrm>
        <a:off x="295313" y="881297"/>
        <a:ext cx="3954628" cy="773821"/>
      </dsp:txXfrm>
    </dsp:sp>
    <dsp:sp modelId="{1DF5439B-C63A-47BB-9457-13293DDD2D61}">
      <dsp:nvSpPr>
        <dsp:cNvPr id="5" name="Rounded Rectangle 4"/>
        <dsp:cNvSpPr/>
      </dsp:nvSpPr>
      <dsp:spPr bwMode="white">
        <a:xfrm>
          <a:off x="590626" y="1762593"/>
          <a:ext cx="3954628" cy="773821"/>
        </a:xfrm>
        <a:prstGeom prst="roundRect">
          <a:avLst>
            <a:gd name="adj" fmla="val 10000"/>
          </a:avLst>
        </a:prstGeom>
        <a:sp3d prstMaterial="plastic">
          <a:bevelT w="127000" h="25400" prst="relaxedInset"/>
        </a:sp3d>
      </dsp:spPr>
      <dsp:style>
        <a:lnRef idx="0">
          <a:schemeClr val="lt1"/>
        </a:lnRef>
        <a:fillRef idx="3">
          <a:schemeClr val="accent1"/>
        </a:fillRef>
        <a:effectRef idx="2">
          <a:scrgbClr r="0" g="0" b="0"/>
        </a:effectRef>
        <a:fontRef idx="minor">
          <a:schemeClr val="lt1"/>
        </a:fontRef>
      </dsp:style>
      <dsp:txBody>
        <a:bodyPr lIns="68580" tIns="68580" rIns="68580" bIns="6858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buNone/>
          </a:pPr>
          <a:r>
            <a:rPr lang="en-US" sz="1800" b="1" dirty="0">
              <a:solidFill>
                <a:srgbClr val="1A1A2E"/>
              </a:solidFill>
              <a:latin typeface="Calibri" panose="020F0502020204030204" pitchFamily="34" charset="0"/>
              <a:ea typeface="Calibri" panose="020F0502020204030204" pitchFamily="34" charset="-122"/>
              <a:cs typeface="Calibri" panose="020F0502020204030204" pitchFamily="34" charset="-120"/>
            </a:rPr>
            <a:t>5 years of caring (since age 11</a:t>
          </a:r>
          <a:r>
            <a:rPr lang="en-US" sz="1500" dirty="0">
              <a:solidFill>
                <a:srgbClr val="1A1A2E"/>
              </a:solidFill>
              <a:latin typeface="Calibri" panose="020F0502020204030204" pitchFamily="34" charset="0"/>
              <a:ea typeface="Calibri" panose="020F0502020204030204" pitchFamily="34" charset="-122"/>
              <a:cs typeface="Calibri" panose="020F0502020204030204" pitchFamily="34" charset="-120"/>
            </a:rPr>
            <a:t>)</a:t>
          </a:r>
          <a:endParaRPr lang="en-US" sz="1500" dirty="0"/>
        </a:p>
      </dsp:txBody>
      <dsp:txXfrm>
        <a:off x="590626" y="1762593"/>
        <a:ext cx="3954628" cy="773821"/>
      </dsp:txXfrm>
    </dsp:sp>
    <dsp:sp modelId="{46E0AFFA-9D5A-47B5-AA14-E8D7D23016D1}">
      <dsp:nvSpPr>
        <dsp:cNvPr id="6" name="Rounded Rectangle 5"/>
        <dsp:cNvSpPr/>
      </dsp:nvSpPr>
      <dsp:spPr bwMode="white">
        <a:xfrm>
          <a:off x="885939" y="2643890"/>
          <a:ext cx="3954628" cy="773821"/>
        </a:xfrm>
        <a:prstGeom prst="roundRect">
          <a:avLst>
            <a:gd name="adj" fmla="val 10000"/>
          </a:avLst>
        </a:prstGeom>
        <a:sp3d prstMaterial="plastic">
          <a:bevelT w="127000" h="25400" prst="relaxedInset"/>
        </a:sp3d>
      </dsp:spPr>
      <dsp:style>
        <a:lnRef idx="0">
          <a:schemeClr val="lt1"/>
        </a:lnRef>
        <a:fillRef idx="3">
          <a:schemeClr val="accent1"/>
        </a:fillRef>
        <a:effectRef idx="2">
          <a:scrgbClr r="0" g="0" b="0"/>
        </a:effectRef>
        <a:fontRef idx="minor">
          <a:schemeClr val="lt1"/>
        </a:fontRef>
      </dsp:style>
      <dsp:txBody>
        <a:bodyPr lIns="102870" tIns="102870" rIns="102870" bIns="102870" anchor="ctr"/>
        <a:lstStyle>
          <a:lvl1pPr algn="l">
            <a:defRPr sz="2700"/>
          </a:lvl1pPr>
          <a:lvl2pPr marL="228600" indent="-228600" algn="l">
            <a:defRPr sz="2100"/>
          </a:lvl2pPr>
          <a:lvl3pPr marL="457200" indent="-228600" algn="l">
            <a:defRPr sz="2100"/>
          </a:lvl3pPr>
          <a:lvl4pPr marL="685800" indent="-228600" algn="l">
            <a:defRPr sz="2100"/>
          </a:lvl4pPr>
          <a:lvl5pPr marL="914400" indent="-228600" algn="l">
            <a:defRPr sz="2100"/>
          </a:lvl5pPr>
          <a:lvl6pPr marL="1143000" indent="-228600" algn="l">
            <a:defRPr sz="2100"/>
          </a:lvl6pPr>
          <a:lvl7pPr marL="1371600" indent="-228600" algn="l">
            <a:defRPr sz="2100"/>
          </a:lvl7pPr>
          <a:lvl8pPr marL="1600200" indent="-228600" algn="l">
            <a:defRPr sz="2100"/>
          </a:lvl8pPr>
          <a:lvl9pPr marL="1828800" indent="-228600" algn="l">
            <a:defRPr sz="2100"/>
          </a:lvl9pPr>
        </a:lstStyle>
        <a:p>
          <a:pPr lvl="0">
            <a:lnSpc>
              <a:spcPct val="100000"/>
            </a:lnSpc>
            <a:spcBef>
              <a:spcPct val="0"/>
            </a:spcBef>
            <a:spcAft>
              <a:spcPct val="35000"/>
            </a:spcAft>
          </a:pPr>
          <a:endParaRPr lang="en-US" dirty="0"/>
        </a:p>
      </dsp:txBody>
      <dsp:txXfrm>
        <a:off x="885939" y="2643890"/>
        <a:ext cx="3954628" cy="773821"/>
      </dsp:txXfrm>
    </dsp:sp>
    <dsp:sp modelId="{0AE92FF5-A959-498E-88F3-B9C17A5460C7}">
      <dsp:nvSpPr>
        <dsp:cNvPr id="7" name="Rounded Rectangle 6"/>
        <dsp:cNvSpPr/>
      </dsp:nvSpPr>
      <dsp:spPr bwMode="white">
        <a:xfrm>
          <a:off x="1181252" y="3525187"/>
          <a:ext cx="3954628" cy="773821"/>
        </a:xfrm>
        <a:prstGeom prst="roundRect">
          <a:avLst>
            <a:gd name="adj" fmla="val 10000"/>
          </a:avLst>
        </a:prstGeom>
        <a:sp3d prstMaterial="plastic">
          <a:bevelT w="127000" h="25400" prst="relaxedInset"/>
        </a:sp3d>
      </dsp:spPr>
      <dsp:style>
        <a:lnRef idx="0">
          <a:schemeClr val="lt1"/>
        </a:lnRef>
        <a:fillRef idx="3">
          <a:schemeClr val="accent1"/>
        </a:fillRef>
        <a:effectRef idx="2">
          <a:scrgbClr r="0" g="0" b="0"/>
        </a:effectRef>
        <a:fontRef idx="minor">
          <a:schemeClr val="lt1"/>
        </a:fontRef>
      </dsp:style>
      <dsp:txBody>
        <a:bodyPr lIns="60960" tIns="60960" rIns="60960" bIns="60960" anchor="ctr"/>
        <a:lstStyle>
          <a:lvl1pPr algn="l">
            <a:defRPr sz="6500"/>
          </a:lvl1pPr>
          <a:lvl2pPr marL="285750" indent="-285750" algn="l">
            <a:defRPr sz="5000"/>
          </a:lvl2pPr>
          <a:lvl3pPr marL="571500" indent="-285750" algn="l">
            <a:defRPr sz="5000"/>
          </a:lvl3pPr>
          <a:lvl4pPr marL="857250" indent="-285750" algn="l">
            <a:defRPr sz="5000"/>
          </a:lvl4pPr>
          <a:lvl5pPr marL="1143000" indent="-285750" algn="l">
            <a:defRPr sz="5000"/>
          </a:lvl5pPr>
          <a:lvl6pPr marL="1428750" indent="-285750" algn="l">
            <a:defRPr sz="5000"/>
          </a:lvl6pPr>
          <a:lvl7pPr marL="1714500" indent="-285750" algn="l">
            <a:defRPr sz="5000"/>
          </a:lvl7pPr>
          <a:lvl8pPr marL="2000250" indent="-285750" algn="l">
            <a:defRPr sz="5000"/>
          </a:lvl8pPr>
          <a:lvl9pPr marL="2286000" indent="-285750" algn="l">
            <a:defRPr sz="5000"/>
          </a:lvl9pPr>
        </a:lstStyle>
        <a:p>
          <a:pPr lvl="0">
            <a:lnSpc>
              <a:spcPct val="100000"/>
            </a:lnSpc>
            <a:spcBef>
              <a:spcPct val="0"/>
            </a:spcBef>
            <a:spcAft>
              <a:spcPct val="35000"/>
            </a:spcAft>
            <a:buNone/>
          </a:pPr>
          <a:endParaRPr lang="en-US" sz="1600" b="1" dirty="0">
            <a:solidFill>
              <a:srgbClr val="1A1A2E"/>
            </a:solidFill>
            <a:latin typeface="Calibri" panose="020F0502020204030204" pitchFamily="34" charset="0"/>
            <a:ea typeface="Calibri" panose="020F0502020204030204" pitchFamily="34" charset="-122"/>
            <a:cs typeface="Calibri" panose="020F0502020204030204" pitchFamily="34" charset="-120"/>
          </a:endParaRPr>
        </a:p>
        <a:p>
          <a:pPr lvl="0">
            <a:lnSpc>
              <a:spcPct val="100000"/>
            </a:lnSpc>
            <a:spcBef>
              <a:spcPct val="0"/>
            </a:spcBef>
            <a:spcAft>
              <a:spcPct val="35000"/>
            </a:spcAft>
            <a:buNone/>
          </a:pPr>
          <a:r>
            <a:rPr lang="en-US" sz="1600" b="1" dirty="0">
              <a:solidFill>
                <a:srgbClr val="1A1A2E"/>
              </a:solidFill>
              <a:latin typeface="Calibri" panose="020F0502020204030204" pitchFamily="34" charset="0"/>
              <a:ea typeface="Calibri" panose="020F0502020204030204" pitchFamily="34" charset="-122"/>
              <a:cs typeface="Calibri" panose="020F0502020204030204" pitchFamily="34" charset="-120"/>
            </a:rPr>
            <a:t>Mobility difficulties, memory problems, low mood</a:t>
          </a:r>
          <a:endParaRPr lang="en-US" sz="1600" b="1" dirty="0"/>
        </a:p>
      </dsp:txBody>
      <dsp:txXfrm>
        <a:off x="1181252" y="3525187"/>
        <a:ext cx="3954628" cy="773821"/>
      </dsp:txXfrm>
    </dsp:sp>
    <dsp:sp modelId="{62B67963-0F81-4D53-9487-F2A12A037613}">
      <dsp:nvSpPr>
        <dsp:cNvPr id="8" name="Down Arrow 7"/>
        <dsp:cNvSpPr/>
      </dsp:nvSpPr>
      <dsp:spPr bwMode="white">
        <a:xfrm>
          <a:off x="3451644" y="565320"/>
          <a:ext cx="502984" cy="502984"/>
        </a:xfrm>
        <a:prstGeom prst="downArrow">
          <a:avLst>
            <a:gd name="adj1" fmla="val 55000"/>
            <a:gd name="adj2" fmla="val 45000"/>
          </a:avLst>
        </a:prstGeom>
        <a:sp3d z="152400" extrusionH="63500" prstMaterial="dkEdge">
          <a:bevelT w="125400" h="36350" prst="relaxedInset"/>
          <a:contourClr>
            <a:schemeClr val="bg1"/>
          </a:contourClr>
        </a:sp3d>
      </dsp:spPr>
      <dsp:style>
        <a:lnRef idx="1">
          <a:schemeClr val="accent1">
            <a:alpha val="90000"/>
            <a:tint val="40000"/>
          </a:schemeClr>
        </a:lnRef>
        <a:fillRef idx="1">
          <a:schemeClr val="accent1">
            <a:alpha val="90000"/>
            <a:tint val="40000"/>
          </a:schemeClr>
        </a:fillRef>
        <a:effectRef idx="0">
          <a:scrgbClr r="0" g="0" b="0"/>
        </a:effectRef>
        <a:fontRef idx="minor"/>
      </dsp:style>
      <dsp:txBody>
        <a:bodyPr lIns="21590" tIns="21590" rIns="21590" bIns="2159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en-US">
            <a:solidFill>
              <a:schemeClr val="dk1"/>
            </a:solidFill>
          </a:endParaRPr>
        </a:p>
      </dsp:txBody>
      <dsp:txXfrm>
        <a:off x="3451644" y="565320"/>
        <a:ext cx="502984" cy="502984"/>
      </dsp:txXfrm>
    </dsp:sp>
    <dsp:sp modelId="{B4C65BD0-6FB7-4F5F-8A0B-B2D11C0AA592}">
      <dsp:nvSpPr>
        <dsp:cNvPr id="9" name="Down Arrow 8"/>
        <dsp:cNvSpPr/>
      </dsp:nvSpPr>
      <dsp:spPr bwMode="white">
        <a:xfrm>
          <a:off x="3746957" y="1446616"/>
          <a:ext cx="502984" cy="502984"/>
        </a:xfrm>
        <a:prstGeom prst="downArrow">
          <a:avLst>
            <a:gd name="adj1" fmla="val 55000"/>
            <a:gd name="adj2" fmla="val 45000"/>
          </a:avLst>
        </a:prstGeom>
        <a:sp3d z="152400" extrusionH="63500" prstMaterial="dkEdge">
          <a:bevelT w="125400" h="36350" prst="relaxedInset"/>
          <a:contourClr>
            <a:schemeClr val="bg1"/>
          </a:contourClr>
        </a:sp3d>
      </dsp:spPr>
      <dsp:style>
        <a:lnRef idx="1">
          <a:schemeClr val="accent1">
            <a:alpha val="90000"/>
            <a:tint val="40000"/>
          </a:schemeClr>
        </a:lnRef>
        <a:fillRef idx="1">
          <a:schemeClr val="accent1">
            <a:alpha val="90000"/>
            <a:tint val="40000"/>
          </a:schemeClr>
        </a:fillRef>
        <a:effectRef idx="0">
          <a:scrgbClr r="0" g="0" b="0"/>
        </a:effectRef>
        <a:fontRef idx="minor"/>
      </dsp:style>
      <dsp:txBody>
        <a:bodyPr lIns="21590" tIns="21590" rIns="21590" bIns="2159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en-GB">
            <a:solidFill>
              <a:schemeClr val="dk1"/>
            </a:solidFill>
          </a:endParaRPr>
        </a:p>
      </dsp:txBody>
      <dsp:txXfrm>
        <a:off x="3746957" y="1446616"/>
        <a:ext cx="502984" cy="502984"/>
      </dsp:txXfrm>
    </dsp:sp>
    <dsp:sp modelId="{ECEB0AAE-C86A-4ED9-A724-662BC9E8B9E3}">
      <dsp:nvSpPr>
        <dsp:cNvPr id="10" name="Down Arrow 9"/>
        <dsp:cNvSpPr/>
      </dsp:nvSpPr>
      <dsp:spPr bwMode="white">
        <a:xfrm>
          <a:off x="4042270" y="2315016"/>
          <a:ext cx="502984" cy="502984"/>
        </a:xfrm>
        <a:prstGeom prst="downArrow">
          <a:avLst>
            <a:gd name="adj1" fmla="val 55000"/>
            <a:gd name="adj2" fmla="val 45000"/>
          </a:avLst>
        </a:prstGeom>
        <a:sp3d z="152400" extrusionH="63500" prstMaterial="dkEdge">
          <a:bevelT w="125400" h="36350" prst="relaxedInset"/>
          <a:contourClr>
            <a:schemeClr val="bg1"/>
          </a:contourClr>
        </a:sp3d>
      </dsp:spPr>
      <dsp:style>
        <a:lnRef idx="1">
          <a:schemeClr val="accent1">
            <a:alpha val="90000"/>
            <a:tint val="40000"/>
          </a:schemeClr>
        </a:lnRef>
        <a:fillRef idx="1">
          <a:schemeClr val="accent1">
            <a:alpha val="90000"/>
            <a:tint val="40000"/>
          </a:schemeClr>
        </a:fillRef>
        <a:effectRef idx="0">
          <a:scrgbClr r="0" g="0" b="0"/>
        </a:effectRef>
        <a:fontRef idx="minor"/>
      </dsp:style>
      <dsp:txBody>
        <a:bodyPr lIns="21590" tIns="21590" rIns="21590" bIns="2159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en-US">
            <a:solidFill>
              <a:schemeClr val="dk1"/>
            </a:solidFill>
          </a:endParaRPr>
        </a:p>
      </dsp:txBody>
      <dsp:txXfrm>
        <a:off x="4042270" y="2315016"/>
        <a:ext cx="502984" cy="502984"/>
      </dsp:txXfrm>
    </dsp:sp>
    <dsp:sp modelId="{9077DABF-2B16-47DD-8131-C0C2DF9C6FEC}">
      <dsp:nvSpPr>
        <dsp:cNvPr id="11" name="Down Arrow 10"/>
        <dsp:cNvSpPr/>
      </dsp:nvSpPr>
      <dsp:spPr bwMode="white">
        <a:xfrm>
          <a:off x="4337583" y="3204910"/>
          <a:ext cx="502984" cy="502984"/>
        </a:xfrm>
        <a:prstGeom prst="downArrow">
          <a:avLst>
            <a:gd name="adj1" fmla="val 55000"/>
            <a:gd name="adj2" fmla="val 45000"/>
          </a:avLst>
        </a:prstGeom>
        <a:sp3d z="152400" extrusionH="63500" prstMaterial="dkEdge">
          <a:bevelT w="125400" h="36350" prst="relaxedInset"/>
          <a:contourClr>
            <a:schemeClr val="bg1"/>
          </a:contourClr>
        </a:sp3d>
      </dsp:spPr>
      <dsp:style>
        <a:lnRef idx="1">
          <a:schemeClr val="accent1">
            <a:alpha val="90000"/>
            <a:tint val="40000"/>
          </a:schemeClr>
        </a:lnRef>
        <a:fillRef idx="1">
          <a:schemeClr val="accent1">
            <a:alpha val="90000"/>
            <a:tint val="40000"/>
          </a:schemeClr>
        </a:fillRef>
        <a:effectRef idx="0">
          <a:scrgbClr r="0" g="0" b="0"/>
        </a:effectRef>
        <a:fontRef idx="minor"/>
      </dsp:style>
      <dsp:txBody>
        <a:bodyPr lIns="21590" tIns="21590" rIns="21590" bIns="21590" anchor="ctr"/>
        <a:lstStyle>
          <a:lvl1pPr algn="ctr">
            <a:defRPr sz="1700"/>
          </a:lvl1pPr>
          <a:lvl2pPr marL="114300" indent="-114300" algn="ctr">
            <a:defRPr sz="1300"/>
          </a:lvl2pPr>
          <a:lvl3pPr marL="228600" indent="-114300" algn="ctr">
            <a:defRPr sz="1300"/>
          </a:lvl3pPr>
          <a:lvl4pPr marL="342900" indent="-114300" algn="ctr">
            <a:defRPr sz="1300"/>
          </a:lvl4pPr>
          <a:lvl5pPr marL="457200" indent="-114300" algn="ctr">
            <a:defRPr sz="1300"/>
          </a:lvl5pPr>
          <a:lvl6pPr marL="571500" indent="-114300" algn="ctr">
            <a:defRPr sz="1300"/>
          </a:lvl6pPr>
          <a:lvl7pPr marL="685800" indent="-114300" algn="ctr">
            <a:defRPr sz="1300"/>
          </a:lvl7pPr>
          <a:lvl8pPr marL="800100" indent="-114300" algn="ctr">
            <a:defRPr sz="1300"/>
          </a:lvl8pPr>
          <a:lvl9pPr marL="914400" indent="-114300" algn="ctr">
            <a:defRPr sz="1300"/>
          </a:lvl9pPr>
        </a:lstStyle>
        <a:p>
          <a:pPr lvl="0">
            <a:lnSpc>
              <a:spcPct val="100000"/>
            </a:lnSpc>
            <a:spcBef>
              <a:spcPct val="0"/>
            </a:spcBef>
            <a:spcAft>
              <a:spcPct val="35000"/>
            </a:spcAft>
          </a:pPr>
          <a:endParaRPr lang="en-US">
            <a:solidFill>
              <a:schemeClr val="dk1"/>
            </a:solidFill>
          </a:endParaRPr>
        </a:p>
      </dsp:txBody>
      <dsp:txXfrm>
        <a:off x="4337583" y="3204910"/>
        <a:ext cx="502984" cy="50298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contDir" val="sameDir"/>
            <dgm:param type="grDir" val="tL"/>
            <dgm:param type="flowDir" val="row"/>
          </dgm:alg>
        </dgm:if>
        <dgm:else name="Name5">
          <dgm:alg type="snake">
            <dgm:param type="contDir" val="sameDir"/>
            <dgm:param type="grDir" val="tR"/>
            <dgm:param type="flowDir" val="row"/>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parTxLTRAlign" val="l"/>
                  <dgm:param type="parTxRTLAlign" val="l"/>
                  <dgm:param type="shpTxLTRAlignCh" val="l"/>
                  <dgm:param type="shpTxRTLAlignCh" val="l"/>
                  <dgm:param type="txAnchorVert" val="mid"/>
                </dgm:alg>
              </dgm:if>
              <dgm:else name="Name9">
                <dgm:alg type="tx">
                  <dgm:param type="parTxLTRAlign" val="r"/>
                  <dgm:param type="parTxRTLAlign" val="r"/>
                  <dgm:param type="shpTxLTRAlignCh" val="r"/>
                  <dgm:param type="shpTxRTLAlignCh" val="r"/>
                  <dgm:param type="txAnchorVert" val="mid"/>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rSet qsTypeId="urn:microsoft.com/office/officeart/2005/8/quickstyle/simple5"/>
        </dgm:pt>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align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alig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asst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b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b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callout">
    <dgm:scene3d>
      <a:camera prst="orthographicFront"/>
      <a:lightRig rig="threePt" dir="t"/>
    </dgm:scene3d>
    <dgm:txPr/>
    <dgm:style>
      <a:lnRef idx="2">
        <a:scrgbClr r="0" g="0" b="0"/>
      </a:lnRef>
      <a:fillRef idx="1">
        <a:scrgbClr r="0" g="0" b="0"/>
      </a:fillRef>
      <a:effectRef idx="1">
        <a:scrgbClr r="0" g="0" b="0"/>
      </a:effectRef>
      <a:fontRef idx="minor"/>
    </dgm:style>
  </dgm:styleLbl>
  <dgm:styleLbl name="con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dkBgShp">
    <dgm:scene3d>
      <a:camera prst="orthographicFront"/>
      <a:lightRig rig="threePt" dir="t"/>
    </dgm:scene3d>
    <dgm:txPr/>
    <dgm:style>
      <a:lnRef idx="0">
        <a:scrgbClr r="0" g="0" b="0"/>
      </a:lnRef>
      <a:fillRef idx="1">
        <a:scrgbClr r="0" g="0" b="0"/>
      </a:fillRef>
      <a:effectRef idx="2">
        <a:scrgbClr r="0" g="0" b="0"/>
      </a:effectRef>
      <a:fontRef idx="minor"/>
    </dgm:style>
  </dgm:styleLbl>
  <dgm:styleLbl name="fgAcc0">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dgm:scene3d>
    <dgm:txPr/>
    <dgm:style>
      <a:lnRef idx="0">
        <a:scrgbClr r="0" g="0" b="0"/>
      </a:lnRef>
      <a:fillRef idx="1">
        <a:scrgbClr r="0" g="0" b="0"/>
      </a:fillRef>
      <a:effectRef idx="2">
        <a:scrgbClr r="0" g="0" b="0"/>
      </a:effectRef>
      <a:fontRef idx="minor"/>
    </dgm:style>
  </dgm:styleLbl>
  <dgm:styleLbl name="fgShp">
    <dgm:scene3d>
      <a:camera prst="orthographicFront"/>
      <a:lightRig rig="threePt" dir="t"/>
    </dgm:scene3d>
    <dgm:txPr/>
    <dgm:style>
      <a:lnRef idx="0">
        <a:scrgbClr r="0" g="0" b="0"/>
      </a:lnRef>
      <a:fillRef idx="3">
        <a:scrgbClr r="0" g="0" b="0"/>
      </a:fillRef>
      <a:effectRef idx="2">
        <a:scrgbClr r="0" g="0" b="0"/>
      </a:effectRef>
      <a:fontRef idx="minor"/>
    </dgm:style>
  </dgm:styleLbl>
  <dgm:styleLbl name="fg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txPr/>
    <dgm:style>
      <a:lnRef idx="1">
        <a:scrgbClr r="0" g="0" b="0"/>
      </a:lnRef>
      <a:fillRef idx="0">
        <a:scrgbClr r="0" g="0" b="0"/>
      </a:fillRef>
      <a:effectRef idx="0">
        <a:scrgbClr r="0" g="0" b="0"/>
      </a:effectRef>
      <a:fontRef idx="minor"/>
    </dgm:style>
  </dgm:styleLbl>
  <dgm:styleLbl name="parCh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txPr/>
    <dgm:style>
      <a:lnRef idx="1">
        <a:scrgbClr r="0" g="0" b="0"/>
      </a:lnRef>
      <a:fillRef idx="3">
        <a:scrgbClr r="0" g="0" b="0"/>
      </a:fillRef>
      <a:effectRef idx="2">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dgm:scene3d>
    <dgm:txPr/>
    <dgm:style>
      <a:lnRef idx="1">
        <a:scrgbClr r="0" g="0" b="0"/>
      </a:lnRef>
      <a:fillRef idx="0">
        <a:scrgbClr r="0" g="0" b="0"/>
      </a:fillRef>
      <a:effectRef idx="0">
        <a:scrgbClr r="0" g="0" b="0"/>
      </a:effectRef>
      <a:fontRef idx="minor"/>
    </dgm:style>
  </dgm:styleLbl>
  <dgm:styleLbl name="sibTrans2D1">
    <dgm:scene3d>
      <a:camera prst="orthographicFront"/>
      <a:lightRig rig="threePt" dir="t"/>
    </dgm:scene3d>
    <dgm:txPr/>
    <dgm:style>
      <a:lnRef idx="0">
        <a:scrgbClr r="0" g="0" b="0"/>
      </a:lnRef>
      <a:fillRef idx="3">
        <a:scrgbClr r="0" g="0" b="0"/>
      </a:fillRef>
      <a:effectRef idx="2">
        <a:scrgbClr r="0" g="0" b="0"/>
      </a:effectRef>
      <a:fontRef idx="minor">
        <a:schemeClr val="lt1"/>
      </a:fontRef>
    </dgm:style>
  </dgm:styleLbl>
  <dgm:styleLbl name="solid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txPr/>
    <dgm:style>
      <a:lnRef idx="1">
        <a:scrgbClr r="0" g="0" b="0"/>
      </a:lnRef>
      <a:fillRef idx="1">
        <a:scrgbClr r="0" g="0" b="0"/>
      </a:fillRef>
      <a:effectRef idx="0">
        <a:scrgbClr r="0" g="0" b="0"/>
      </a:effectRef>
      <a:fontRef idx="minor"/>
    </dgm:style>
  </dgm:styleLbl>
  <dgm:styleLbl name="trBgShp">
    <dgm:scene3d>
      <a:camera prst="orthographicFront"/>
      <a:lightRig rig="threePt" dir="t"/>
    </dgm:scene3d>
    <dgm:txPr/>
    <dgm:style>
      <a:lnRef idx="0">
        <a:scrgbClr r="0" g="0" b="0"/>
      </a:lnRef>
      <a:fillRef idx="1">
        <a:scrgbClr r="0" g="0" b="0"/>
      </a:fillRef>
      <a:effectRef idx="0">
        <a:scrgbClr r="0" g="0" b="0"/>
      </a:effectRef>
      <a:fontRef idx="minor"/>
    </dgm:style>
  </dgm:styleLbl>
  <dgm:styleLbl name="vennNode1">
    <dgm:scene3d>
      <a:camera prst="orthographicFront"/>
      <a:lightRig rig="threePt" dir="t"/>
    </dgm:scene3d>
    <dgm:txPr/>
    <dgm:style>
      <a:lnRef idx="0">
        <a:scrgbClr r="0" g="0" b="0"/>
      </a:lnRef>
      <a:fillRef idx="3">
        <a:scrgbClr r="0" g="0" b="0"/>
      </a:fillRef>
      <a:effectRef idx="0">
        <a:scrgbClr r="0" g="0" b="0"/>
      </a:effectRef>
      <a:fontRef idx="minor">
        <a:schemeClr val="tx1"/>
      </a:fontRef>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revTx">
    <dgm:scene3d>
      <a:camera prst="orthographicFront"/>
      <a:lightRig rig="threePt" dir="t"/>
    </dgm:scene3d>
    <dgm:txPr/>
    <dgm:style>
      <a:lnRef idx="0">
        <a:scrgbClr r="0" g="0" b="0"/>
      </a:lnRef>
      <a:fillRef idx="0">
        <a:scrgbClr r="0" g="0" b="0"/>
      </a:fillRef>
      <a:effectRef idx="0">
        <a:scrgbClr r="0" g="0" b="0"/>
      </a:effectRef>
      <a:fontRef idx="minor"/>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3DB28A-D502-4B12-887F-9F04E4796DA5}" type="datetimeFigureOut">
              <a:rPr lang="en-GB" smtClean="0"/>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8F84C6-A89B-4752-B6C0-254C144AA6DE}" type="slidenum">
              <a:rPr lang="en-GB" smtClean="0"/>
            </a:fld>
            <a:endParaRPr lang="en-GB"/>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D8F84C6-A89B-4752-B6C0-254C144AA6DE}"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fld>
            <a:endParaRPr lang="en-GB" altLang="en-US"/>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A8346AB5-70ED-450A-9530-2033B8E8E0D8}" type="slidenum">
              <a:rPr lang="en-GB" altLang="en-US"/>
            </a:fld>
            <a:endParaRPr lang="en-GB"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30226994-B490-4403-8CE4-43D4FD570BBD}" type="datetime1">
              <a:rPr lang="en-GB" altLang="en-US"/>
            </a:fld>
            <a:endParaRPr lang="en-GB" altLang="en-US"/>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AFB928A-D6AD-4F2A-B2DD-923741E90643}" type="slidenum">
              <a:rPr lang="en-GB" altLang="en-US"/>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endParaRPr lang="en-US"/>
          </a:p>
        </p:txBody>
      </p:sp>
      <p:sp>
        <p:nvSpPr>
          <p:cNvPr id="4" name="Date Placeholder 3"/>
          <p:cNvSpPr>
            <a:spLocks noGrp="1"/>
          </p:cNvSpPr>
          <p:nvPr>
            <p:ph type="dt" sz="half" idx="10"/>
          </p:nvPr>
        </p:nvSpPr>
        <p:spPr/>
        <p:txBody>
          <a:bodyPr/>
          <a:lstStyle>
            <a:lvl1pPr>
              <a:defRPr/>
            </a:lvl1pPr>
          </a:lstStyle>
          <a:p>
            <a:pPr>
              <a:defRPr/>
            </a:pPr>
            <a:fld id="{031DCA91-53F4-49BC-9425-BD4ED78DF6F3}"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CA86B909-6953-454E-922A-05FE74F3E91B}" type="slidenum">
              <a:rPr lang="en-GB" altLang="en-US"/>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742C5CC8-B2EB-4FCA-9C2F-BDABBC953608}"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3DA9162A-D4C6-4BE6-80AC-343E718106D9}" type="slidenum">
              <a:rPr lang="en-GB" altLang="en-US"/>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endParaRPr lang="en-US"/>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192482D0-6B59-43EB-A2E6-BEADFA88CF98}" type="datetime1">
              <a:rPr lang="en-GB" altLang="en-US"/>
            </a:fld>
            <a:endParaRPr lang="en-GB" altLang="en-US"/>
          </a:p>
        </p:txBody>
      </p:sp>
      <p:sp>
        <p:nvSpPr>
          <p:cNvPr id="8" name="Slide Number Placeholder 5"/>
          <p:cNvSpPr>
            <a:spLocks noGrp="1"/>
          </p:cNvSpPr>
          <p:nvPr>
            <p:ph type="sldNum" sz="quarter" idx="11"/>
          </p:nvPr>
        </p:nvSpPr>
        <p:spPr/>
        <p:txBody>
          <a:bodyPr/>
          <a:lstStyle>
            <a:lvl1pPr>
              <a:defRPr/>
            </a:lvl1pPr>
          </a:lstStyle>
          <a:p>
            <a:pPr>
              <a:defRPr/>
            </a:pPr>
            <a:fld id="{92F3B91C-6529-43C7-B4BA-62549480CC9D}" type="slidenum">
              <a:rPr lang="en-GB" altLang="en-US"/>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C8139EDA-6186-42E4-AD19-8C038518D62B}" type="datetime1">
              <a:rPr lang="en-GB" altLang="en-US"/>
            </a:fld>
            <a:endParaRPr lang="en-GB" altLang="en-US"/>
          </a:p>
        </p:txBody>
      </p:sp>
      <p:sp>
        <p:nvSpPr>
          <p:cNvPr id="4" name="Slide Number Placeholder 5"/>
          <p:cNvSpPr>
            <a:spLocks noGrp="1"/>
          </p:cNvSpPr>
          <p:nvPr>
            <p:ph type="sldNum" sz="quarter" idx="11"/>
          </p:nvPr>
        </p:nvSpPr>
        <p:spPr/>
        <p:txBody>
          <a:bodyPr/>
          <a:lstStyle>
            <a:lvl1pPr>
              <a:defRPr/>
            </a:lvl1pPr>
          </a:lstStyle>
          <a:p>
            <a:pPr>
              <a:defRPr/>
            </a:pPr>
            <a:fld id="{3A35B565-CEE5-45AB-B707-06E43140C85F}" type="slidenum">
              <a:rPr lang="en-GB" altLang="en-US"/>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5E23D760-A5D6-4408-9293-3816AB405458}" type="datetime1">
              <a:rPr lang="en-GB" altLang="en-US"/>
            </a:fld>
            <a:endParaRPr lang="en-GB" altLang="en-US"/>
          </a:p>
        </p:txBody>
      </p:sp>
      <p:sp>
        <p:nvSpPr>
          <p:cNvPr id="3" name="Slide Number Placeholder 5"/>
          <p:cNvSpPr>
            <a:spLocks noGrp="1"/>
          </p:cNvSpPr>
          <p:nvPr>
            <p:ph type="sldNum" sz="quarter" idx="11"/>
          </p:nvPr>
        </p:nvSpPr>
        <p:spPr/>
        <p:txBody>
          <a:bodyPr/>
          <a:lstStyle>
            <a:lvl1pPr>
              <a:defRPr/>
            </a:lvl1pPr>
          </a:lstStyle>
          <a:p>
            <a:pPr>
              <a:defRPr/>
            </a:pPr>
            <a:fld id="{1627DB7A-9E6D-4CCE-BDBB-D06183803CCF}" type="slidenum">
              <a:rPr lang="en-GB" altLang="en-US"/>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1815CC12-B3B9-474E-933E-043F12DE8238}"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C6450803-9B60-429C-BEAC-5774A5E11D5A}" type="slidenum">
              <a:rPr lang="en-GB" altLang="en-US"/>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endParaRPr lang="en-US"/>
          </a:p>
        </p:txBody>
      </p:sp>
      <p:sp>
        <p:nvSpPr>
          <p:cNvPr id="5" name="Date Placeholder 3"/>
          <p:cNvSpPr>
            <a:spLocks noGrp="1"/>
          </p:cNvSpPr>
          <p:nvPr>
            <p:ph type="dt" sz="half" idx="10"/>
          </p:nvPr>
        </p:nvSpPr>
        <p:spPr/>
        <p:txBody>
          <a:bodyPr/>
          <a:lstStyle>
            <a:lvl1pPr>
              <a:defRPr/>
            </a:lvl1pPr>
          </a:lstStyle>
          <a:p>
            <a:pPr>
              <a:defRPr/>
            </a:pPr>
            <a:fld id="{14FA25EF-011C-4B5E-B678-5C09381164A5}" type="datetime1">
              <a:rPr lang="en-GB" altLang="en-US"/>
            </a:fld>
            <a:endParaRPr lang="en-GB" altLang="en-US"/>
          </a:p>
        </p:txBody>
      </p:sp>
      <p:sp>
        <p:nvSpPr>
          <p:cNvPr id="6" name="Slide Number Placeholder 5"/>
          <p:cNvSpPr>
            <a:spLocks noGrp="1"/>
          </p:cNvSpPr>
          <p:nvPr>
            <p:ph type="sldNum" sz="quarter" idx="11"/>
          </p:nvPr>
        </p:nvSpPr>
        <p:spPr/>
        <p:txBody>
          <a:bodyPr/>
          <a:lstStyle>
            <a:lvl1pPr>
              <a:defRPr/>
            </a:lvl1pPr>
          </a:lstStyle>
          <a:p>
            <a:pPr>
              <a:defRPr/>
            </a:pPr>
            <a:fld id="{6C223C29-2C36-480D-8620-E0754310421F}" type="slidenum">
              <a:rPr lang="en-GB" altLang="en-US"/>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5943883-E3DA-4D48-9F4D-6A70BAD0FEF1}"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E48D0294-2879-4E90-A38D-0837A1E4FE15}" type="slidenum">
              <a:rPr lang="en-GB" altLang="en-US"/>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693BB2BA-946C-474B-8A44-50EB5173BE02}" type="datetime1">
              <a:rPr lang="en-GB" altLang="en-US"/>
            </a:fld>
            <a:endParaRPr lang="en-GB" altLang="en-US"/>
          </a:p>
        </p:txBody>
      </p:sp>
      <p:sp>
        <p:nvSpPr>
          <p:cNvPr id="5" name="Slide Number Placeholder 5"/>
          <p:cNvSpPr>
            <a:spLocks noGrp="1"/>
          </p:cNvSpPr>
          <p:nvPr>
            <p:ph type="sldNum" sz="quarter" idx="11"/>
          </p:nvPr>
        </p:nvSpPr>
        <p:spPr/>
        <p:txBody>
          <a:bodyPr/>
          <a:lstStyle>
            <a:lvl1pPr>
              <a:defRPr/>
            </a:lvl1pPr>
          </a:lstStyle>
          <a:p>
            <a:pPr>
              <a:defRPr/>
            </a:pPr>
            <a:fld id="{03445F48-3446-4FB0-88BE-B3679A1B7DE7}" type="slidenum">
              <a:rPr lang="en-GB" altLang="en-US"/>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3" Type="http://schemas.openxmlformats.org/officeDocument/2006/relationships/theme" Target="../theme/theme1.xml"/><Relationship Id="rId12" Type="http://schemas.openxmlformats.org/officeDocument/2006/relationships/image" Target="../media/image2.jpeg"/><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2"/>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lstStyle/>
          <a:p>
            <a:pPr lvl="0"/>
            <a:r>
              <a:rPr lang="en-US" altLang="en-US"/>
              <a:t>Edit Master text styles</a:t>
            </a:r>
            <a:endParaRPr lang="en-US" altLang="en-US"/>
          </a:p>
          <a:p>
            <a:pPr lvl="1"/>
            <a:r>
              <a:rPr lang="en-US" altLang="en-US"/>
              <a:t>Second level</a:t>
            </a:r>
            <a:endParaRPr lang="en-US" altLang="en-US"/>
          </a:p>
          <a:p>
            <a:pPr lvl="2"/>
            <a:r>
              <a:rPr lang="en-US" altLang="en-US"/>
              <a:t>Third level</a:t>
            </a:r>
            <a:endParaRPr lang="en-US" altLang="en-US"/>
          </a:p>
          <a:p>
            <a:pPr lvl="3"/>
            <a:r>
              <a:rPr lang="en-US" altLang="en-US"/>
              <a:t>Fourth level</a:t>
            </a:r>
            <a:endParaRPr lang="en-US" altLang="en-US"/>
          </a:p>
          <a:p>
            <a:pPr lvl="4"/>
            <a:r>
              <a:rPr lang="en-US" altLang="en-US"/>
              <a:t>Fifth level</a:t>
            </a:r>
            <a:endParaRPr lang="en-GB" altLang="en-US"/>
          </a:p>
        </p:txBody>
      </p:sp>
      <p:sp>
        <p:nvSpPr>
          <p:cNvPr id="4"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fld>
            <a:endParaRPr lang="en-GB" altLang="en-US"/>
          </a:p>
        </p:txBody>
      </p:sp>
      <p:sp>
        <p:nvSpPr>
          <p:cNvPr id="6"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lstStyle>
            <a:lvl1pPr algn="r" eaLnBrk="1" hangingPunct="1">
              <a:defRPr sz="1200">
                <a:solidFill>
                  <a:srgbClr val="898989"/>
                </a:solidFill>
                <a:latin typeface="Myriad Pro"/>
              </a:defRPr>
            </a:lvl1pPr>
          </a:lstStyle>
          <a:p>
            <a:pPr>
              <a:defRPr/>
            </a:pPr>
            <a:fld id="{EB2DCD1C-9E31-48E8-81D6-875A32184C3F}" type="slidenum">
              <a:rPr lang="en-GB" altLang="en-US"/>
            </a:fld>
            <a:endParaRPr lang="en-GB"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autoUpdateAnimBg="0" build="p">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9" Type="http://schemas.openxmlformats.org/officeDocument/2006/relationships/notesSlide" Target="../notesSlides/notesSlide1.xml"/><Relationship Id="rId8" Type="http://schemas.openxmlformats.org/officeDocument/2006/relationships/slideLayout" Target="../slideLayouts/slideLayout2.xml"/><Relationship Id="rId7" Type="http://schemas.microsoft.com/office/2007/relationships/diagramDrawing" Target="../diagrams/drawing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3" Type="http://schemas.openxmlformats.org/officeDocument/2006/relationships/diagramData" Target="../diagrams/data1.xml"/><Relationship Id="rId2" Type="http://schemas.openxmlformats.org/officeDocument/2006/relationships/image" Target="../media/image4.jpeg"/><Relationship Id="rId1" Type="http://schemas.openxmlformats.org/officeDocument/2006/relationships/image" Target="../media/image3.jpeg"/></Relationships>
</file>

<file path=ppt/slides/_rels/slide2.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creativecommons.org/licenses/by/3.0/" TargetMode="External"/><Relationship Id="rId2" Type="http://schemas.openxmlformats.org/officeDocument/2006/relationships/hyperlink" Target="https://globalvoices.org/2023/06/30/a-brief-overview-of-ai-use-in-west-asia-and-north-africa/" TargetMode="External"/><Relationship Id="rId1" Type="http://schemas.openxmlformats.org/officeDocument/2006/relationships/image" Target="../media/image5.png"/></Relationships>
</file>

<file path=ppt/slides/_rels/slide3.xml.rels><?xml version="1.0" encoding="UTF-8" standalone="yes"?>
<Relationships xmlns="http://schemas.openxmlformats.org/package/2006/relationships"><Relationship Id="rId6" Type="http://schemas.openxmlformats.org/officeDocument/2006/relationships/slideLayout" Target="../slideLayouts/slideLayout2.xml"/><Relationship Id="rId5" Type="http://schemas.microsoft.com/office/2007/relationships/diagramDrawing" Target="../diagrams/drawing2.xml"/><Relationship Id="rId4" Type="http://schemas.openxmlformats.org/officeDocument/2006/relationships/diagramColors" Target="../diagrams/colors2.xml"/><Relationship Id="rId3" Type="http://schemas.openxmlformats.org/officeDocument/2006/relationships/diagramQuickStyle" Target="../diagrams/quickStyle2.xml"/><Relationship Id="rId2" Type="http://schemas.openxmlformats.org/officeDocument/2006/relationships/diagramLayout" Target="../diagrams/layout2.xml"/><Relationship Id="rId1" Type="http://schemas.openxmlformats.org/officeDocument/2006/relationships/diagramData" Target="../diagrams/data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5" Type="http://schemas.openxmlformats.org/officeDocument/2006/relationships/slideLayout" Target="../slideLayouts/slideLayout2.xml"/><Relationship Id="rId4" Type="http://schemas.microsoft.com/office/2007/relationships/hdphoto" Target="../media/image9.wdp"/><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image" Target="../media/image6.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0.jpeg"/></Relationships>
</file>

<file path=ppt/slides/_rels/slide11.xml.rels><?xml version="1.0" encoding="UTF-8" standalone="yes"?>
<Relationships xmlns="http://schemas.openxmlformats.org/package/2006/relationships"><Relationship Id="rId4" Type="http://schemas.openxmlformats.org/officeDocument/2006/relationships/slideLayout" Target="../slideLayouts/slideLayout2.xml"/><Relationship Id="rId3" Type="http://schemas.openxmlformats.org/officeDocument/2006/relationships/hyperlink" Target="https://creativecommons.org/licenses/by-nd/3.0/" TargetMode="External"/><Relationship Id="rId2" Type="http://schemas.openxmlformats.org/officeDocument/2006/relationships/hyperlink" Target="https://4mygodsglory.wordpress.com/2014/09/13/a-microphone/" TargetMode="External"/><Relationship Id="rId1" Type="http://schemas.openxmlformats.org/officeDocument/2006/relationships/image" Target="../media/image11.jpeg"/></Relationships>
</file>

<file path=ppt/slides/_rels/slide1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12.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225" name="Rectangle 6224"/>
          <p:cNvSpPr>
            <a:spLocks noGrp="1" noRot="1" noChangeAspect="1" noMove="1" noResize="1" noEditPoints="1" noAdjustHandles="1" noChangeArrowheads="1" noChangeShapeType="1" noTextEdit="1"/>
          </p:cNvSpPr>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descr="UWTSD logo | Discover Dylan Thomas"/>
          <p:cNvPicPr>
            <a:picLocks noChangeAspect="1" noChangeArrowheads="1"/>
          </p:cNvPicPr>
          <p:nvPr/>
        </p:nvPicPr>
        <p:blipFill>
          <a:blip r:embed="rId1">
            <a:extLst>
              <a:ext uri="{28A0092B-C50C-407E-A947-70E740481C1C}">
                <a14:useLocalDpi xmlns:a14="http://schemas.microsoft.com/office/drawing/2010/main" val="0"/>
              </a:ext>
            </a:extLst>
          </a:blip>
          <a:srcRect r="40407"/>
          <a:stretch>
            <a:fillRect/>
          </a:stretch>
        </p:blipFill>
        <p:spPr bwMode="auto">
          <a:xfrm>
            <a:off x="8001001" y="552892"/>
            <a:ext cx="3352798" cy="2250485"/>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10"/>
          <p:cNvPicPr>
            <a:picLocks noChangeAspect="1"/>
          </p:cNvPicPr>
          <p:nvPr/>
        </p:nvPicPr>
        <p:blipFill>
          <a:blip r:embed="rId2"/>
          <a:srcRect t="106"/>
          <a:stretch>
            <a:fillRect/>
          </a:stretch>
        </p:blipFill>
        <p:spPr>
          <a:xfrm>
            <a:off x="8001001" y="2955850"/>
            <a:ext cx="3352798" cy="3349257"/>
          </a:xfrm>
          <a:prstGeom prst="rect">
            <a:avLst/>
          </a:prstGeom>
        </p:spPr>
      </p:pic>
      <p:sp>
        <p:nvSpPr>
          <p:cNvPr id="4" name="Date Placeholder 3"/>
          <p:cNvSpPr>
            <a:spLocks noGrp="1"/>
          </p:cNvSpPr>
          <p:nvPr>
            <p:ph type="dt" sz="quarter" idx="10"/>
          </p:nvPr>
        </p:nvSpPr>
        <p:spPr>
          <a:xfrm>
            <a:off x="838200" y="6356350"/>
            <a:ext cx="2743200" cy="365125"/>
          </a:xfrm>
        </p:spPr>
        <p:txBody>
          <a:bodyPr>
            <a:normAutofit/>
          </a:bodyPr>
          <a:lstStyle/>
          <a:p>
            <a:pPr>
              <a:spcAft>
                <a:spcPts val="600"/>
              </a:spcAft>
              <a:defRPr/>
            </a:pPr>
            <a:fld id="{9C9D1F96-3DE6-40B6-9DCF-E50C656CAE8D}" type="datetime1">
              <a:rPr lang="en-GB" altLang="en-US" smtClean="0">
                <a:latin typeface="Myriad Pro"/>
              </a:rPr>
            </a:fld>
            <a:endParaRPr lang="en-GB" altLang="en-US">
              <a:latin typeface="Myriad Pro"/>
            </a:endParaRPr>
          </a:p>
        </p:txBody>
      </p:sp>
      <p:sp>
        <p:nvSpPr>
          <p:cNvPr id="6147" name="Slide Number Placeholder 4"/>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lnSpc>
                <a:spcPct val="90000"/>
              </a:lnSpc>
              <a:spcBef>
                <a:spcPct val="0"/>
              </a:spcBef>
              <a:spcAft>
                <a:spcPts val="600"/>
              </a:spcAft>
              <a:buNone/>
            </a:pPr>
            <a:fld id="{AE6B05AB-4810-4491-ACB1-BBF1B714F398}" type="slidenum">
              <a:rPr lang="en-GB" altLang="en-US" sz="1800" smtClean="0">
                <a:cs typeface="Arial" panose="020B0604020202020204" pitchFamily="34" charset="0"/>
              </a:rPr>
            </a:fld>
            <a:endParaRPr lang="en-GB" altLang="en-US" sz="1800">
              <a:cs typeface="Arial" panose="020B0604020202020204" pitchFamily="34" charset="0"/>
            </a:endParaRPr>
          </a:p>
        </p:txBody>
      </p:sp>
      <p:graphicFrame>
        <p:nvGraphicFramePr>
          <p:cNvPr id="6181" name="Content Placeholder 2"/>
          <p:cNvGraphicFramePr>
            <a:graphicFrameLocks noGrp="1"/>
          </p:cNvGraphicFramePr>
          <p:nvPr>
            <p:ph idx="1"/>
          </p:nvPr>
        </p:nvGraphicFramePr>
        <p:xfrm>
          <a:off x="838200" y="2955851"/>
          <a:ext cx="6812280" cy="314192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p:cNvPicPr>
            <a:picLocks noChangeAspect="1"/>
          </p:cNvPicPr>
          <p:nvPr/>
        </p:nvPicPr>
        <p:blipFill>
          <a:blip r:embed="rId1"/>
          <a:srcRect t="9091" r="35364"/>
          <a:stretch>
            <a:fillRect/>
          </a:stretch>
        </p:blipFill>
        <p:spPr>
          <a:xfrm>
            <a:off x="3523488" y="0"/>
            <a:ext cx="8668512" cy="6857990"/>
          </a:xfrm>
          <a:prstGeom prst="rect">
            <a:avLst/>
          </a:prstGeom>
        </p:spPr>
      </p:pic>
      <p:sp>
        <p:nvSpPr>
          <p:cNvPr id="20" name="Rectangle 19"/>
          <p:cNvSpPr>
            <a:spLocks noGrp="1" noRot="1" noChangeAspect="1" noMove="1" noResize="1" noEditPoints="1" noAdjustHandles="1" noChangeArrowheads="1" noChangeShapeType="1" noTextEdit="1"/>
          </p:cNvSpPr>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477981" y="550041"/>
            <a:ext cx="4023360" cy="3204134"/>
          </a:xfrm>
        </p:spPr>
        <p:txBody>
          <a:bodyPr vert="horz" lIns="91440" tIns="45720" rIns="91440" bIns="45720" rtlCol="0" anchor="b">
            <a:normAutofit/>
          </a:bodyPr>
          <a:lstStyle/>
          <a:p>
            <a:pPr algn="l" eaLnBrk="1" hangingPunct="1">
              <a:lnSpc>
                <a:spcPct val="90000"/>
              </a:lnSpc>
            </a:pPr>
            <a:r>
              <a:rPr lang="en-US" b="1" dirty="0"/>
              <a:t>Acknowledge use of AI</a:t>
            </a:r>
            <a:endParaRPr lang="en-US" b="1" dirty="0"/>
          </a:p>
        </p:txBody>
      </p:sp>
      <p:sp>
        <p:nvSpPr>
          <p:cNvPr id="22" name="Rectangle 21"/>
          <p:cNvSpPr>
            <a:spLocks noGrp="1" noRot="1" noChangeAspect="1" noMove="1" noResize="1" noEditPoints="1" noAdjustHandles="1" noChangeArrowheads="1" noChangeShapeType="1" noTextEdit="1"/>
          </p:cNvSpPr>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p:cNvSpPr>
            <a:spLocks noGrp="1" noRot="1" noChangeAspect="1" noMove="1" noResize="1" noEditPoints="1" noAdjustHandles="1" noChangeArrowheads="1" noChangeShapeType="1" noTextEdit="1"/>
          </p:cNvSpPr>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Date Placeholder 3"/>
          <p:cNvSpPr>
            <a:spLocks noGrp="1"/>
          </p:cNvSpPr>
          <p:nvPr>
            <p:ph type="dt" sz="half" idx="10"/>
          </p:nvPr>
        </p:nvSpPr>
        <p:spPr>
          <a:xfrm>
            <a:off x="477981" y="6356350"/>
            <a:ext cx="1214339" cy="365125"/>
          </a:xfrm>
        </p:spPr>
        <p:txBody>
          <a:bodyPr vert="horz" lIns="91440" tIns="45720" rIns="91440" bIns="45720" rtlCol="0" anchor="ctr">
            <a:normAutofit/>
          </a:bodyPr>
          <a:lstStyle/>
          <a:p>
            <a:pPr algn="l">
              <a:spcAft>
                <a:spcPts val="600"/>
              </a:spcAft>
              <a:defRPr/>
            </a:pPr>
            <a:fld id="{30226994-B490-4403-8CE4-43D4FD570BBD}" type="datetime1">
              <a:rPr lang="en-US" altLang="en-US" sz="1200">
                <a:solidFill>
                  <a:schemeClr val="tx1">
                    <a:lumMod val="50000"/>
                    <a:lumOff val="50000"/>
                  </a:schemeClr>
                </a:solidFill>
                <a:latin typeface="Calibri" panose="020F0502020204030204"/>
              </a:rPr>
            </a:fld>
            <a:endParaRPr lang="en-US" altLang="en-US" sz="1200">
              <a:solidFill>
                <a:schemeClr val="tx1">
                  <a:lumMod val="50000"/>
                  <a:lumOff val="50000"/>
                </a:schemeClr>
              </a:solidFill>
              <a:latin typeface="Calibri" panose="020F0502020204030204"/>
            </a:endParaRPr>
          </a:p>
        </p:txBody>
      </p:sp>
      <p:sp>
        <p:nvSpPr>
          <p:cNvPr id="5" name="Slide Number Placeholder 4"/>
          <p:cNvSpPr>
            <a:spLocks noGrp="1"/>
          </p:cNvSpPr>
          <p:nvPr>
            <p:ph type="sldNum" sz="quarter" idx="12"/>
          </p:nvPr>
        </p:nvSpPr>
        <p:spPr>
          <a:xfrm>
            <a:off x="8970819" y="6356350"/>
            <a:ext cx="2743200" cy="365125"/>
          </a:xfrm>
        </p:spPr>
        <p:txBody>
          <a:bodyPr vert="horz" lIns="91440" tIns="45720" rIns="91440" bIns="45720" rtlCol="0" anchor="ctr">
            <a:normAutofit/>
          </a:bodyPr>
          <a:lstStyle/>
          <a:p>
            <a:pPr>
              <a:spcAft>
                <a:spcPts val="600"/>
              </a:spcAft>
              <a:defRPr/>
            </a:pPr>
            <a:fld id="{9AFB928A-D6AD-4F2A-B2DD-923741E90643}" type="slidenum">
              <a:rPr lang="en-US" altLang="en-US">
                <a:solidFill>
                  <a:schemeClr val="bg1"/>
                </a:solidFill>
                <a:latin typeface="Calibri" panose="020F0502020204030204"/>
              </a:rPr>
            </a:fld>
            <a:endParaRPr lang="en-US" altLang="en-US">
              <a:solidFill>
                <a:schemeClr val="bg1"/>
              </a:solidFill>
              <a:latin typeface="Calibri" panose="020F0502020204030204"/>
            </a:endParaRPr>
          </a:p>
        </p:txBody>
      </p:sp>
      <p:sp>
        <p:nvSpPr>
          <p:cNvPr id="8" name="TextBox 7"/>
          <p:cNvSpPr txBox="1"/>
          <p:nvPr/>
        </p:nvSpPr>
        <p:spPr>
          <a:xfrm>
            <a:off x="9819236" y="6657945"/>
            <a:ext cx="2372764"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2" tooltip="https://globalvoices.org/2023/06/30/a-brief-overview-of-ai-use-in-west-asia-and-north-africa/"/>
              </a:rPr>
              <a:t>This Photo</a:t>
            </a:r>
            <a:r>
              <a:rPr lang="en-GB" sz="700">
                <a:solidFill>
                  <a:srgbClr val="FFFFFF"/>
                </a:solidFill>
              </a:rPr>
              <a:t> by Unknown Author is licensed under </a:t>
            </a:r>
            <a:r>
              <a:rPr lang="en-GB" sz="700">
                <a:solidFill>
                  <a:srgbClr val="FFFFFF"/>
                </a:solidFill>
                <a:hlinkClick r:id="rId3" tooltip="https://creativecommons.org/licenses/by/3.0/"/>
              </a:rPr>
              <a:t>CC BY</a:t>
            </a:r>
            <a:endParaRPr lang="en-GB" sz="700">
              <a:solidFill>
                <a:srgbClr val="FFFFFF"/>
              </a:solidFill>
            </a:endParaRPr>
          </a:p>
        </p:txBody>
      </p:sp>
      <p:sp>
        <p:nvSpPr>
          <p:cNvPr id="9" name="TextBox 8"/>
          <p:cNvSpPr txBox="1"/>
          <p:nvPr/>
        </p:nvSpPr>
        <p:spPr>
          <a:xfrm>
            <a:off x="559165" y="4440432"/>
            <a:ext cx="6512634" cy="2031325"/>
          </a:xfrm>
          <a:prstGeom prst="rect">
            <a:avLst/>
          </a:prstGeom>
          <a:noFill/>
        </p:spPr>
        <p:txBody>
          <a:bodyPr wrap="square" rtlCol="0">
            <a:spAutoFit/>
          </a:bodyPr>
          <a:lstStyle/>
          <a:p>
            <a:r>
              <a:rPr lang="en-US" altLang="en-GB" dirty="0">
                <a:latin typeface="Arial" panose="020B0604020202020204" pitchFamily="34" charset="0"/>
                <a:cs typeface="Arial" panose="020B0604020202020204" pitchFamily="34" charset="0"/>
              </a:rPr>
              <a:t>For this assessment, I have used Generative AI (Grammarly) for proofreading purposes only, in line with the permitted use stated in the assessment specification. All research, writing, structure, and content are my own original work. No AI tools were used for research, writing, or creating any part of the submission content.</a:t>
            </a:r>
            <a:endParaRPr lang="en-US" altLang="en-GB" dirty="0">
              <a:latin typeface="Arial" panose="020B0604020202020204" pitchFamily="34" charset="0"/>
              <a:cs typeface="Arial" panose="020B0604020202020204" pitchFamily="34" charset="0"/>
            </a:endParaRPr>
          </a:p>
          <a:p>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9C9D1F96-3DE6-40B6-9DCF-E50C656CAE8D}" type="datetime1">
              <a:rPr lang="en-GB" altLang="en-US" smtClean="0"/>
            </a:fld>
            <a:endParaRPr lang="en-GB" altLang="en-US"/>
          </a:p>
        </p:txBody>
      </p:sp>
      <p:sp>
        <p:nvSpPr>
          <p:cNvPr id="18436"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fld>
            <a:endParaRPr lang="en-GB" altLang="en-US" sz="1200">
              <a:solidFill>
                <a:srgbClr val="898989"/>
              </a:solidFill>
            </a:endParaRPr>
          </a:p>
        </p:txBody>
      </p:sp>
      <p:graphicFrame>
        <p:nvGraphicFramePr>
          <p:cNvPr id="18438" name="Content Placeholder 1"/>
          <p:cNvGraphicFramePr>
            <a:graphicFrameLocks noGrp="1"/>
          </p:cNvGraphicFramePr>
          <p:nvPr>
            <p:ph idx="1"/>
          </p:nvPr>
        </p:nvGraphicFramePr>
        <p:xfrm>
          <a:off x="556260" y="1279496"/>
          <a:ext cx="5135880" cy="4299008"/>
        </p:xfrm>
        <a:graphic>
          <a:graphicData uri="http://schemas.openxmlformats.org/drawingml/2006/diagram">
            <dgm:relIds xmlns:dgm="http://schemas.openxmlformats.org/drawingml/2006/diagram" xmlns:r="http://schemas.openxmlformats.org/officeDocument/2006/relationships" r:dm="rId1" r:lo="rId2" r:qs="rId3" r:cs="rId4"/>
          </a:graphicData>
        </a:graphic>
      </p:graphicFrame>
      <p:sp>
        <p:nvSpPr>
          <p:cNvPr id="3" name="TextBox 2"/>
          <p:cNvSpPr txBox="1"/>
          <p:nvPr/>
        </p:nvSpPr>
        <p:spPr>
          <a:xfrm>
            <a:off x="601556" y="1318261"/>
            <a:ext cx="1646344" cy="646331"/>
          </a:xfrm>
          <a:prstGeom prst="rect">
            <a:avLst/>
          </a:prstGeom>
          <a:noFill/>
        </p:spPr>
        <p:txBody>
          <a:bodyPr wrap="square" rtlCol="0">
            <a:spAutoFit/>
          </a:bodyPr>
          <a:lstStyle/>
          <a:p>
            <a:r>
              <a:rPr lang="en-US" b="1" dirty="0">
                <a:solidFill>
                  <a:srgbClr val="028090"/>
                </a:solidFill>
                <a:latin typeface="Calibri" panose="020F0502020204030204" pitchFamily="34" charset="0"/>
                <a:ea typeface="Calibri" panose="020F0502020204030204" pitchFamily="34" charset="-122"/>
                <a:cs typeface="Calibri" panose="020F0502020204030204" pitchFamily="34" charset="-120"/>
              </a:rPr>
              <a:t>AGE</a:t>
            </a:r>
            <a:endParaRPr lang="en-US" dirty="0"/>
          </a:p>
          <a:p>
            <a:endParaRPr lang="en-GB" dirty="0"/>
          </a:p>
        </p:txBody>
      </p:sp>
      <p:sp>
        <p:nvSpPr>
          <p:cNvPr id="5" name="TextBox 4"/>
          <p:cNvSpPr txBox="1"/>
          <p:nvPr/>
        </p:nvSpPr>
        <p:spPr>
          <a:xfrm>
            <a:off x="472440" y="770085"/>
            <a:ext cx="5623560" cy="646331"/>
          </a:xfrm>
          <a:prstGeom prst="rect">
            <a:avLst/>
          </a:prstGeom>
          <a:noFill/>
        </p:spPr>
        <p:txBody>
          <a:bodyPr wrap="square" rtlCol="0">
            <a:spAutoFit/>
          </a:bodyPr>
          <a:lstStyle/>
          <a:p>
            <a:r>
              <a:rPr lang="en-US" b="1" kern="0" spc="200" dirty="0">
                <a:solidFill>
                  <a:srgbClr val="028090"/>
                </a:solidFill>
                <a:latin typeface="Calibri" panose="020F0502020204030204" pitchFamily="34" charset="0"/>
                <a:ea typeface="Calibri" panose="020F0502020204030204" pitchFamily="34" charset="-122"/>
                <a:cs typeface="Calibri" panose="020F0502020204030204" pitchFamily="34" charset="-120"/>
              </a:rPr>
              <a:t>JENNY'S PROFILE</a:t>
            </a:r>
            <a:endParaRPr lang="en-US" dirty="0"/>
          </a:p>
          <a:p>
            <a:endParaRPr lang="en-GB" dirty="0"/>
          </a:p>
        </p:txBody>
      </p:sp>
      <p:sp>
        <p:nvSpPr>
          <p:cNvPr id="6" name="TextBox 5"/>
          <p:cNvSpPr txBox="1"/>
          <p:nvPr/>
        </p:nvSpPr>
        <p:spPr>
          <a:xfrm>
            <a:off x="879474" y="2178581"/>
            <a:ext cx="1501140" cy="369332"/>
          </a:xfrm>
          <a:prstGeom prst="rect">
            <a:avLst/>
          </a:prstGeom>
          <a:noFill/>
        </p:spPr>
        <p:txBody>
          <a:bodyPr wrap="square" rtlCol="0">
            <a:spAutoFit/>
          </a:bodyPr>
          <a:lstStyle/>
          <a:p>
            <a:r>
              <a:rPr lang="en-US" b="1" dirty="0">
                <a:solidFill>
                  <a:srgbClr val="028090"/>
                </a:solidFill>
                <a:latin typeface="Calibri" panose="020F0502020204030204" pitchFamily="34" charset="0"/>
                <a:ea typeface="Calibri" panose="020F0502020204030204" pitchFamily="34" charset="-122"/>
                <a:cs typeface="Calibri" panose="020F0502020204030204" pitchFamily="34" charset="-120"/>
              </a:rPr>
              <a:t>ROLE</a:t>
            </a:r>
            <a:endParaRPr lang="en-US" dirty="0"/>
          </a:p>
        </p:txBody>
      </p:sp>
      <p:sp>
        <p:nvSpPr>
          <p:cNvPr id="7" name="TextBox 6"/>
          <p:cNvSpPr txBox="1"/>
          <p:nvPr/>
        </p:nvSpPr>
        <p:spPr>
          <a:xfrm>
            <a:off x="1147655" y="3096089"/>
            <a:ext cx="3086947" cy="615553"/>
          </a:xfrm>
          <a:prstGeom prst="rect">
            <a:avLst/>
          </a:prstGeom>
          <a:noFill/>
        </p:spPr>
        <p:txBody>
          <a:bodyPr wrap="square" rtlCol="0">
            <a:spAutoFit/>
          </a:bodyPr>
          <a:lstStyle/>
          <a:p>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DURATION</a:t>
            </a:r>
            <a:endParaRPr lang="en-US" sz="1600" dirty="0"/>
          </a:p>
          <a:p>
            <a:endParaRPr lang="en-GB" dirty="0"/>
          </a:p>
        </p:txBody>
      </p:sp>
      <p:sp>
        <p:nvSpPr>
          <p:cNvPr id="8" name="TextBox 7"/>
          <p:cNvSpPr txBox="1"/>
          <p:nvPr/>
        </p:nvSpPr>
        <p:spPr>
          <a:xfrm>
            <a:off x="1463039" y="4178870"/>
            <a:ext cx="3322320" cy="646331"/>
          </a:xfrm>
          <a:prstGeom prst="rect">
            <a:avLst/>
          </a:prstGeom>
          <a:noFill/>
        </p:spPr>
        <p:txBody>
          <a:bodyPr wrap="square" rtlCol="0">
            <a:spAutoFit/>
          </a:bodyPr>
          <a:lstStyle/>
          <a:p>
            <a:r>
              <a:rPr lang="en-US" b="1" dirty="0">
                <a:solidFill>
                  <a:srgbClr val="1A1A2E"/>
                </a:solidFill>
                <a:latin typeface="Calibri" panose="020F0502020204030204" pitchFamily="34" charset="0"/>
                <a:ea typeface="Calibri" panose="020F0502020204030204" pitchFamily="34" charset="-122"/>
                <a:cs typeface="Calibri" panose="020F0502020204030204" pitchFamily="34" charset="-120"/>
              </a:rPr>
              <a:t>Father deceased</a:t>
            </a:r>
            <a:endParaRPr lang="en-US" b="1" dirty="0"/>
          </a:p>
          <a:p>
            <a:endParaRPr lang="en-GB" dirty="0"/>
          </a:p>
        </p:txBody>
      </p:sp>
      <p:sp>
        <p:nvSpPr>
          <p:cNvPr id="9" name="TextBox 8"/>
          <p:cNvSpPr txBox="1"/>
          <p:nvPr/>
        </p:nvSpPr>
        <p:spPr>
          <a:xfrm>
            <a:off x="1587922" y="3952041"/>
            <a:ext cx="1623907" cy="614045"/>
          </a:xfrm>
          <a:prstGeom prst="rect">
            <a:avLst/>
          </a:prstGeom>
          <a:noFill/>
        </p:spPr>
        <p:txBody>
          <a:bodyPr wrap="square" rtlCol="0">
            <a:spAutoFit/>
          </a:bodyPr>
          <a:lstStyle/>
          <a:p>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FAMILY</a:t>
            </a:r>
            <a:endParaRPr lang="en-US" sz="1600" dirty="0"/>
          </a:p>
          <a:p>
            <a:r>
              <a:rPr lang="en-GB" dirty="0"/>
              <a:t>    </a:t>
            </a:r>
            <a:endParaRPr lang="en-GB" dirty="0"/>
          </a:p>
        </p:txBody>
      </p:sp>
      <p:sp>
        <p:nvSpPr>
          <p:cNvPr id="10" name="TextBox 9"/>
          <p:cNvSpPr txBox="1"/>
          <p:nvPr/>
        </p:nvSpPr>
        <p:spPr>
          <a:xfrm>
            <a:off x="1692275" y="4732020"/>
            <a:ext cx="1996440" cy="615553"/>
          </a:xfrm>
          <a:prstGeom prst="rect">
            <a:avLst/>
          </a:prstGeom>
          <a:noFill/>
        </p:spPr>
        <p:txBody>
          <a:bodyPr wrap="square" rtlCol="0">
            <a:spAutoFit/>
          </a:bodyPr>
          <a:lstStyle/>
          <a:p>
            <a:r>
              <a:rPr lang="en-US" sz="1600" b="1" dirty="0">
                <a:solidFill>
                  <a:srgbClr val="028090"/>
                </a:solidFill>
                <a:latin typeface="Calibri" panose="020F0502020204030204" pitchFamily="34" charset="0"/>
                <a:ea typeface="Calibri" panose="020F0502020204030204" pitchFamily="34" charset="-122"/>
                <a:cs typeface="Calibri" panose="020F0502020204030204" pitchFamily="34" charset="-120"/>
              </a:rPr>
              <a:t>MOTHER'S NEEDS</a:t>
            </a:r>
            <a:endParaRPr lang="en-US" sz="1600" dirty="0"/>
          </a:p>
          <a:p>
            <a:endParaRPr lang="en-GB" dirty="0"/>
          </a:p>
        </p:txBody>
      </p:sp>
      <p:sp>
        <p:nvSpPr>
          <p:cNvPr id="12" name="TextBox 11"/>
          <p:cNvSpPr txBox="1"/>
          <p:nvPr/>
        </p:nvSpPr>
        <p:spPr>
          <a:xfrm>
            <a:off x="334433" y="186763"/>
            <a:ext cx="11636587" cy="523220"/>
          </a:xfrm>
          <a:prstGeom prst="rect">
            <a:avLst/>
          </a:prstGeom>
          <a:solidFill>
            <a:schemeClr val="tx2"/>
          </a:solidFill>
        </p:spPr>
        <p:txBody>
          <a:bodyPr wrap="square" rtlCol="0">
            <a:spAutoFit/>
          </a:bodyPr>
          <a:lstStyle/>
          <a:p>
            <a:pPr algn="ct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Introduction: Who is Jenny?</a:t>
            </a:r>
            <a:endParaRPr lang="en-US" sz="2800" dirty="0"/>
          </a:p>
        </p:txBody>
      </p:sp>
      <p:sp>
        <p:nvSpPr>
          <p:cNvPr id="14" name="TextBox 13"/>
          <p:cNvSpPr txBox="1"/>
          <p:nvPr/>
        </p:nvSpPr>
        <p:spPr>
          <a:xfrm>
            <a:off x="6225540" y="1972290"/>
            <a:ext cx="5760720" cy="2041585"/>
          </a:xfrm>
          <a:prstGeom prst="rect">
            <a:avLst/>
          </a:prstGeom>
          <a:noFill/>
        </p:spPr>
        <p:txBody>
          <a:bodyPr wrap="square" rtlCol="0">
            <a:spAutoFit/>
          </a:bodyPr>
          <a:lstStyle/>
          <a:p>
            <a:pPr>
              <a:spcAft>
                <a:spcPts val="800"/>
              </a:spcAft>
            </a:pPr>
            <a:r>
              <a:rPr lang="en-US" sz="2000" dirty="0">
                <a:solidFill>
                  <a:srgbClr val="1A1A2E"/>
                </a:solidFill>
                <a:latin typeface="Arial" panose="020B0604020202020204" pitchFamily="34" charset="0"/>
                <a:ea typeface="Calibri" panose="020F0502020204030204" pitchFamily="34" charset="-122"/>
                <a:cs typeface="Arial" panose="020B0604020202020204" pitchFamily="34" charset="0"/>
              </a:rPr>
              <a:t>Jenny is a 16-year-old young carer who has supported her mother for five years, following the death of her father. Her situation raises critical questions about how social environment shapes adolescent development (Aldridge, 2018).</a:t>
            </a:r>
            <a:endParaRPr lang="en-US" sz="2000" dirty="0">
              <a:latin typeface="Arial" panose="020B0604020202020204" pitchFamily="34" charset="0"/>
              <a:cs typeface="Arial" panose="020B0604020202020204" pitchFamily="34" charset="0"/>
            </a:endParaRPr>
          </a:p>
          <a:p>
            <a:pPr>
              <a:spcAft>
                <a:spcPts val="800"/>
              </a:spcAft>
            </a:pPr>
            <a:endParaRPr lang="en-US" sz="2000" dirty="0"/>
          </a:p>
        </p:txBody>
      </p:sp>
      <p:sp>
        <p:nvSpPr>
          <p:cNvPr id="16" name="TextBox 15"/>
          <p:cNvSpPr txBox="1"/>
          <p:nvPr/>
        </p:nvSpPr>
        <p:spPr>
          <a:xfrm>
            <a:off x="6294120" y="1055615"/>
            <a:ext cx="5623560" cy="646331"/>
          </a:xfrm>
          <a:prstGeom prst="rect">
            <a:avLst/>
          </a:prstGeom>
          <a:solidFill>
            <a:srgbClr val="4BACC6"/>
          </a:solidFill>
        </p:spPr>
        <p:txBody>
          <a:bodyPr wrap="square" rtlCol="0">
            <a:spAutoFit/>
          </a:bodyPr>
          <a:lstStyle/>
          <a:p>
            <a:r>
              <a:rPr lang="en-US" b="1" kern="0" spc="200" dirty="0">
                <a:latin typeface="Calibri" panose="020F0502020204030204" pitchFamily="34" charset="0"/>
                <a:ea typeface="Calibri" panose="020F0502020204030204" pitchFamily="34" charset="-122"/>
                <a:cs typeface="Calibri" panose="020F0502020204030204" pitchFamily="34" charset="-120"/>
              </a:rPr>
              <a:t>CONTEXT AND AIM</a:t>
            </a:r>
            <a:endParaRPr lang="en-US" dirty="0"/>
          </a:p>
          <a:p>
            <a:endParaRPr lang="en-GB" dirty="0"/>
          </a:p>
        </p:txBody>
      </p:sp>
      <p:sp>
        <p:nvSpPr>
          <p:cNvPr id="19" name="TextBox 18"/>
          <p:cNvSpPr txBox="1"/>
          <p:nvPr/>
        </p:nvSpPr>
        <p:spPr>
          <a:xfrm>
            <a:off x="6170686" y="4178870"/>
            <a:ext cx="5800334" cy="1399634"/>
          </a:xfrm>
          <a:prstGeom prst="rect">
            <a:avLst/>
          </a:prstGeom>
          <a:noFill/>
        </p:spPr>
        <p:txBody>
          <a:bodyPr wrap="square" rtlCol="0">
            <a:spAutoFit/>
          </a:bodyPr>
          <a:lstStyle/>
          <a:p>
            <a:endParaRPr lang="en-GB" dirty="0"/>
          </a:p>
        </p:txBody>
      </p:sp>
      <p:sp>
        <p:nvSpPr>
          <p:cNvPr id="22" name="Rectangle 10"/>
          <p:cNvSpPr>
            <a:spLocks noChangeArrowheads="1"/>
          </p:cNvSpPr>
          <p:nvPr/>
        </p:nvSpPr>
        <p:spPr bwMode="auto">
          <a:xfrm>
            <a:off x="5833111" y="3890487"/>
            <a:ext cx="6137909" cy="16004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spAutoFit/>
          </a:bodyPr>
          <a:lstStyle/>
          <a:p>
            <a:pPr marL="0" marR="0" lvl="0" indent="0" algn="l" defTabSz="914400" rtl="0" eaLnBrk="0" fontAlgn="base" latinLnBrk="0" hangingPunct="0">
              <a:lnSpc>
                <a:spcPct val="100000"/>
              </a:lnSpc>
              <a:spcBef>
                <a:spcPct val="0"/>
              </a:spcBef>
              <a:spcAft>
                <a:spcPct val="0"/>
              </a:spcAft>
              <a:buClrTx/>
              <a:buSzTx/>
              <a:buFontTx/>
              <a:buNone/>
            </a:pPr>
            <a:r>
              <a:rPr lang="en-GB" altLang="en-US" sz="2000" dirty="0">
                <a:solidFill>
                  <a:srgbClr val="1A1A2E"/>
                </a:solidFill>
                <a:latin typeface="Arial" panose="020B0604020202020204" pitchFamily="34" charset="0"/>
                <a:cs typeface="Arial" panose="020B0604020202020204" pitchFamily="34" charset="0"/>
              </a:rPr>
              <a:t>This presentation applies Vygotsky’s (1978) sociocultural theory to Jenny’s situation in order to understand her developmental needs and consider what types of support could help her.</a:t>
            </a:r>
            <a:endParaRPr lang="en-GB" altLang="en-US" sz="2000" dirty="0">
              <a:solidFill>
                <a:srgbClr val="1A1A2E"/>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
        <p:nvSpPr>
          <p:cNvPr id="23" name="Horizontal Line 703"/>
          <p:cNvSpPr/>
          <p:nvPr/>
        </p:nvSpPr>
        <p:spPr>
          <a:xfrm>
            <a:off x="152400" y="152400"/>
            <a:ext cx="0" cy="0"/>
          </a:xfrm>
          <a:prstGeom prst="rect">
            <a:avLst/>
          </a:prstGeom>
          <a:noFill/>
          <a:ln w="9528" cap="flat">
            <a:solidFill>
              <a:srgbClr val="A0A0A0"/>
            </a:solidFill>
            <a:prstDash val="solid"/>
            <a:miter/>
          </a:ln>
        </p:spPr>
        <p:txBody>
          <a:bodyPr lIns="0" tIns="0" rIns="0" bIns="0"/>
          <a:lstStyle/>
          <a:p>
            <a:endParaRPr lang="en-GB"/>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 name="Shape 11"/>
          <p:cNvSpPr/>
          <p:nvPr/>
        </p:nvSpPr>
        <p:spPr>
          <a:xfrm>
            <a:off x="2940007" y="1624983"/>
            <a:ext cx="1645920" cy="3905881"/>
          </a:xfrm>
          <a:prstGeom prst="rect">
            <a:avLst/>
          </a:prstGeom>
          <a:solidFill>
            <a:srgbClr val="FFFFFF"/>
          </a:solidFill>
          <a:ln w="12700">
            <a:noFill/>
            <a:prstDash val="solid"/>
          </a:ln>
          <a:effectLst>
            <a:glow rad="63500">
              <a:schemeClr val="accent1">
                <a:satMod val="175000"/>
                <a:alpha val="40000"/>
              </a:schemeClr>
            </a:glow>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a:p>
        </p:txBody>
      </p:sp>
      <p:sp>
        <p:nvSpPr>
          <p:cNvPr id="19459" name="Content Placeholder 2"/>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9221"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fld>
            <a:endParaRPr lang="en-GB" altLang="en-US" sz="900">
              <a:solidFill>
                <a:srgbClr val="898989"/>
              </a:solidFill>
            </a:endParaRPr>
          </a:p>
        </p:txBody>
      </p:sp>
      <p:sp>
        <p:nvSpPr>
          <p:cNvPr id="2" name="Title 1"/>
          <p:cNvSpPr>
            <a:spLocks noGrp="1"/>
          </p:cNvSpPr>
          <p:nvPr>
            <p:ph type="title"/>
          </p:nvPr>
        </p:nvSpPr>
        <p:spPr>
          <a:xfrm>
            <a:off x="167640" y="57311"/>
            <a:ext cx="11750040" cy="592858"/>
          </a:xfrm>
          <a:solidFill>
            <a:schemeClr val="accent1">
              <a:lumMod val="50000"/>
            </a:schemeClr>
          </a:solidFill>
        </p:spPr>
        <p:txBody>
          <a:bodyPr/>
          <a:lstStyle/>
          <a:p>
            <a:b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br>
            <a: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t>Overview of Vygotsky's Sociocultural Theory</a:t>
            </a:r>
            <a:br>
              <a:rPr lang="en-US" dirty="0"/>
            </a:br>
            <a:endParaRPr lang="en-GB" dirty="0"/>
          </a:p>
        </p:txBody>
      </p:sp>
      <p:sp>
        <p:nvSpPr>
          <p:cNvPr id="6" name="Shape 3"/>
          <p:cNvSpPr/>
          <p:nvPr/>
        </p:nvSpPr>
        <p:spPr>
          <a:xfrm>
            <a:off x="809274" y="1616853"/>
            <a:ext cx="1645920" cy="3905881"/>
          </a:xfrm>
          <a:prstGeom prst="rect">
            <a:avLst/>
          </a:prstGeom>
          <a:solidFill>
            <a:srgbClr val="FFFFFF"/>
          </a:solidFill>
          <a:ln w="12700">
            <a:solidFill>
              <a:schemeClr val="accent1">
                <a:lumMod val="60000"/>
                <a:lumOff val="40000"/>
              </a:schemeClr>
            </a:solid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a:p>
        </p:txBody>
      </p:sp>
      <p:sp>
        <p:nvSpPr>
          <p:cNvPr id="7" name="Text 5"/>
          <p:cNvSpPr/>
          <p:nvPr/>
        </p:nvSpPr>
        <p:spPr>
          <a:xfrm>
            <a:off x="898313" y="1788863"/>
            <a:ext cx="1463040" cy="34715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B3A5C"/>
                </a:solidFill>
                <a:latin typeface="Cambria" panose="02040503050406030204" pitchFamily="34" charset="0"/>
                <a:ea typeface="Cambria" panose="02040503050406030204" pitchFamily="34" charset="-122"/>
                <a:cs typeface="Cambria" panose="02040503050406030204" pitchFamily="34" charset="-120"/>
              </a:rPr>
              <a:t>Zone of Proximal Development (ZPD</a:t>
            </a: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a:t>
            </a:r>
            <a:endParaRPr lang="en-US" sz="1100" dirty="0"/>
          </a:p>
        </p:txBody>
      </p:sp>
      <p:sp>
        <p:nvSpPr>
          <p:cNvPr id="8" name="Text 6"/>
          <p:cNvSpPr/>
          <p:nvPr/>
        </p:nvSpPr>
        <p:spPr>
          <a:xfrm>
            <a:off x="898313" y="2412064"/>
            <a:ext cx="1463040" cy="233172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Calibri" panose="020F0502020204030204" pitchFamily="34" charset="0"/>
                <a:ea typeface="Calibri" panose="020F0502020204030204" pitchFamily="34" charset="-122"/>
                <a:cs typeface="Calibri" panose="020F0502020204030204" pitchFamily="34" charset="-120"/>
              </a:rPr>
              <a:t>The gap between independent ability and potential with guidance. Development is most effective within this zone (Vygotsky, 1978).</a:t>
            </a:r>
            <a:endParaRPr lang="en-US" dirty="0"/>
          </a:p>
        </p:txBody>
      </p:sp>
      <p:sp>
        <p:nvSpPr>
          <p:cNvPr id="9" name="Text 9"/>
          <p:cNvSpPr/>
          <p:nvPr/>
        </p:nvSpPr>
        <p:spPr>
          <a:xfrm>
            <a:off x="3169736" y="1678813"/>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B3A5C"/>
                </a:solidFill>
                <a:latin typeface="Cambria" panose="02040503050406030204" pitchFamily="34" charset="0"/>
                <a:ea typeface="Cambria" panose="02040503050406030204" pitchFamily="34" charset="-122"/>
                <a:cs typeface="Cambria" panose="02040503050406030204" pitchFamily="34" charset="-120"/>
              </a:rPr>
              <a:t>Scaffolding</a:t>
            </a:r>
            <a:endParaRPr lang="en-US" sz="1400" dirty="0"/>
          </a:p>
        </p:txBody>
      </p:sp>
      <p:sp>
        <p:nvSpPr>
          <p:cNvPr id="10" name="Text 10"/>
          <p:cNvSpPr/>
          <p:nvPr/>
        </p:nvSpPr>
        <p:spPr>
          <a:xfrm>
            <a:off x="3169736" y="2316480"/>
            <a:ext cx="1463040" cy="233172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Arial" panose="020B0604020202020204" pitchFamily="34" charset="0"/>
                <a:ea typeface="Calibri" panose="020F0502020204030204" pitchFamily="34" charset="-122"/>
                <a:cs typeface="Arial" panose="020B0604020202020204" pitchFamily="34" charset="0"/>
              </a:rPr>
              <a:t>Responsive, temporary support from an MKO, gradually withdrawn as independence develops (Wood, Bruner and Ross, 1976).</a:t>
            </a:r>
            <a:endParaRPr lang="en-US" dirty="0">
              <a:latin typeface="Arial" panose="020B0604020202020204" pitchFamily="34" charset="0"/>
              <a:cs typeface="Arial" panose="020B0604020202020204" pitchFamily="34" charset="0"/>
            </a:endParaRPr>
          </a:p>
        </p:txBody>
      </p:sp>
      <p:sp>
        <p:nvSpPr>
          <p:cNvPr id="11" name="Shape 11"/>
          <p:cNvSpPr/>
          <p:nvPr/>
        </p:nvSpPr>
        <p:spPr>
          <a:xfrm>
            <a:off x="4986528" y="1616853"/>
            <a:ext cx="1645920" cy="3897751"/>
          </a:xfrm>
          <a:prstGeom prst="rect">
            <a:avLst/>
          </a:prstGeom>
          <a:solidFill>
            <a:srgbClr val="FFFFFF"/>
          </a:solidFill>
          <a:ln w="12700">
            <a:solidFill>
              <a:srgbClr val="4BACC6"/>
            </a:solid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dirty="0"/>
          </a:p>
        </p:txBody>
      </p:sp>
      <p:sp>
        <p:nvSpPr>
          <p:cNvPr id="12" name="Text 13"/>
          <p:cNvSpPr/>
          <p:nvPr/>
        </p:nvSpPr>
        <p:spPr>
          <a:xfrm>
            <a:off x="5154169" y="1697990"/>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B3A5C"/>
                </a:solidFill>
                <a:latin typeface="Cambria" panose="02040503050406030204" pitchFamily="34" charset="0"/>
                <a:ea typeface="Cambria" panose="02040503050406030204" pitchFamily="34" charset="-122"/>
                <a:cs typeface="Cambria" panose="02040503050406030204" pitchFamily="34" charset="-120"/>
              </a:rPr>
              <a:t>More Knowledgeable Other (MKO)</a:t>
            </a:r>
            <a:endParaRPr lang="en-US" sz="1400" dirty="0"/>
          </a:p>
        </p:txBody>
      </p:sp>
      <p:sp>
        <p:nvSpPr>
          <p:cNvPr id="13" name="Text 14"/>
          <p:cNvSpPr/>
          <p:nvPr/>
        </p:nvSpPr>
        <p:spPr>
          <a:xfrm>
            <a:off x="5257380" y="2514600"/>
            <a:ext cx="1463040" cy="233172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Arial" panose="020B0604020202020204" pitchFamily="34" charset="0"/>
                <a:ea typeface="Calibri" panose="020F0502020204030204" pitchFamily="34" charset="-122"/>
                <a:cs typeface="Arial" panose="020B0604020202020204" pitchFamily="34" charset="0"/>
              </a:rPr>
              <a:t>A teacher, peer or professional with greater knowledge who guides development (Daniels, 2016).</a:t>
            </a:r>
            <a:endParaRPr lang="en-US" dirty="0">
              <a:latin typeface="Arial" panose="020B0604020202020204" pitchFamily="34" charset="0"/>
              <a:cs typeface="Arial" panose="020B0604020202020204" pitchFamily="34" charset="0"/>
            </a:endParaRPr>
          </a:p>
        </p:txBody>
      </p:sp>
      <p:sp>
        <p:nvSpPr>
          <p:cNvPr id="14" name="Shape 15"/>
          <p:cNvSpPr/>
          <p:nvPr/>
        </p:nvSpPr>
        <p:spPr>
          <a:xfrm>
            <a:off x="7037832" y="1614915"/>
            <a:ext cx="1645920" cy="3897750"/>
          </a:xfrm>
          <a:prstGeom prst="rect">
            <a:avLst/>
          </a:prstGeom>
          <a:solidFill>
            <a:srgbClr val="FFFFFF"/>
          </a:solidFill>
          <a:ln w="12700">
            <a:solidFill>
              <a:srgbClr val="4BACC6"/>
            </a:solid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a:p>
        </p:txBody>
      </p:sp>
      <p:sp>
        <p:nvSpPr>
          <p:cNvPr id="15" name="Text 17"/>
          <p:cNvSpPr/>
          <p:nvPr/>
        </p:nvSpPr>
        <p:spPr>
          <a:xfrm>
            <a:off x="7075518" y="1678813"/>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B3A5C"/>
                </a:solidFill>
                <a:latin typeface="Cambria" panose="02040503050406030204" pitchFamily="34" charset="0"/>
                <a:ea typeface="Cambria" panose="02040503050406030204" pitchFamily="34" charset="-122"/>
                <a:cs typeface="Cambria" panose="02040503050406030204" pitchFamily="34" charset="-120"/>
              </a:rPr>
              <a:t>Social Origin of Learning</a:t>
            </a:r>
            <a:endParaRPr lang="en-US" sz="1400" dirty="0"/>
          </a:p>
        </p:txBody>
      </p:sp>
      <p:sp>
        <p:nvSpPr>
          <p:cNvPr id="16" name="Text 18"/>
          <p:cNvSpPr/>
          <p:nvPr/>
        </p:nvSpPr>
        <p:spPr>
          <a:xfrm>
            <a:off x="7164110" y="2199911"/>
            <a:ext cx="1463040" cy="233172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Arial" panose="020B0604020202020204" pitchFamily="34" charset="0"/>
                <a:ea typeface="Calibri" panose="020F0502020204030204" pitchFamily="34" charset="-122"/>
                <a:cs typeface="Arial" panose="020B0604020202020204" pitchFamily="34" charset="0"/>
              </a:rPr>
              <a:t>Higher functions develop inter-psychologically (between people) before becoming intra-psychological (within the individual).</a:t>
            </a:r>
            <a:endParaRPr lang="en-US" dirty="0">
              <a:latin typeface="Arial" panose="020B0604020202020204" pitchFamily="34" charset="0"/>
              <a:cs typeface="Arial" panose="020B0604020202020204" pitchFamily="34" charset="0"/>
            </a:endParaRPr>
          </a:p>
        </p:txBody>
      </p:sp>
      <p:sp>
        <p:nvSpPr>
          <p:cNvPr id="21" name="Shape 11"/>
          <p:cNvSpPr/>
          <p:nvPr/>
        </p:nvSpPr>
        <p:spPr>
          <a:xfrm>
            <a:off x="9037504" y="1624983"/>
            <a:ext cx="1645920" cy="3887682"/>
          </a:xfrm>
          <a:prstGeom prst="rect">
            <a:avLst/>
          </a:prstGeom>
          <a:solidFill>
            <a:srgbClr val="FFFFFF"/>
          </a:solidFill>
          <a:ln w="12700">
            <a:solidFill>
              <a:srgbClr val="4BACC6"/>
            </a:solidFill>
            <a:prstDash val="solid"/>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txBody>
          <a:bodyPr/>
          <a:lstStyle/>
          <a:p>
            <a:endParaRPr lang="en-GB"/>
          </a:p>
        </p:txBody>
      </p:sp>
      <p:sp>
        <p:nvSpPr>
          <p:cNvPr id="17" name="Text 21"/>
          <p:cNvSpPr/>
          <p:nvPr/>
        </p:nvSpPr>
        <p:spPr>
          <a:xfrm>
            <a:off x="9095206" y="1673644"/>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B3A5C"/>
                </a:solidFill>
                <a:latin typeface="Cambria" panose="02040503050406030204" pitchFamily="34" charset="0"/>
                <a:ea typeface="Cambria" panose="02040503050406030204" pitchFamily="34" charset="-122"/>
                <a:cs typeface="Cambria" panose="02040503050406030204" pitchFamily="34" charset="-120"/>
              </a:rPr>
              <a:t>Language and Culture</a:t>
            </a:r>
            <a:endParaRPr lang="en-US" sz="1400" dirty="0"/>
          </a:p>
        </p:txBody>
      </p:sp>
      <p:sp>
        <p:nvSpPr>
          <p:cNvPr id="18" name="Text 22"/>
          <p:cNvSpPr/>
          <p:nvPr/>
        </p:nvSpPr>
        <p:spPr>
          <a:xfrm>
            <a:off x="9095206" y="2465427"/>
            <a:ext cx="1463040" cy="233172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Arial" panose="020B0604020202020204" pitchFamily="34" charset="0"/>
                <a:ea typeface="Calibri" panose="020F0502020204030204" pitchFamily="34" charset="-122"/>
                <a:cs typeface="Arial" panose="020B0604020202020204" pitchFamily="34" charset="0"/>
              </a:rPr>
              <a:t>Language is the primary cognitive tool; culture determines what is taught and valued across generations (Vygotsky, 1978).</a:t>
            </a:r>
            <a:endParaRPr lang="en-US" dirty="0">
              <a:latin typeface="Arial" panose="020B0604020202020204" pitchFamily="34" charset="0"/>
              <a:cs typeface="Arial" panose="020B0604020202020204" pitchFamily="34" charset="0"/>
            </a:endParaRPr>
          </a:p>
        </p:txBody>
      </p:sp>
      <p:sp>
        <p:nvSpPr>
          <p:cNvPr id="25" name="TextBox 24"/>
          <p:cNvSpPr txBox="1"/>
          <p:nvPr/>
        </p:nvSpPr>
        <p:spPr>
          <a:xfrm>
            <a:off x="324461" y="811377"/>
            <a:ext cx="11583247" cy="984885"/>
          </a:xfrm>
          <a:prstGeom prst="rect">
            <a:avLst/>
          </a:prstGeom>
          <a:noFill/>
        </p:spPr>
        <p:txBody>
          <a:bodyPr wrap="square" rtlCol="0">
            <a:spAutoFit/>
          </a:bodyPr>
          <a:lstStyle/>
          <a:p>
            <a:r>
              <a:rPr lang="en-US" sz="2000" b="1" dirty="0">
                <a:solidFill>
                  <a:srgbClr val="1A1A2E"/>
                </a:solidFill>
                <a:latin typeface="Calibri" panose="020F0502020204030204" pitchFamily="34" charset="0"/>
                <a:ea typeface="Calibri" panose="020F0502020204030204" pitchFamily="34" charset="-122"/>
                <a:cs typeface="Calibri" panose="020F0502020204030204" pitchFamily="34" charset="-120"/>
              </a:rPr>
              <a:t>Vygotsky (1978) argued that development is fundamentally social — shaped by culture, language, and relationships. Learning occurs through interaction before it is internalized (</a:t>
            </a:r>
            <a:r>
              <a:rPr lang="en-US" sz="2000" b="1" dirty="0" err="1">
                <a:solidFill>
                  <a:srgbClr val="1A1A2E"/>
                </a:solidFill>
                <a:latin typeface="Calibri" panose="020F0502020204030204" pitchFamily="34" charset="0"/>
                <a:ea typeface="Calibri" panose="020F0502020204030204" pitchFamily="34" charset="-122"/>
                <a:cs typeface="Calibri" panose="020F0502020204030204" pitchFamily="34" charset="-120"/>
              </a:rPr>
              <a:t>Kozulin</a:t>
            </a:r>
            <a:r>
              <a:rPr lang="en-US" sz="2000" b="1" dirty="0">
                <a:solidFill>
                  <a:srgbClr val="1A1A2E"/>
                </a:solidFill>
                <a:latin typeface="Calibri" panose="020F0502020204030204" pitchFamily="34" charset="0"/>
                <a:ea typeface="Calibri" panose="020F0502020204030204" pitchFamily="34" charset="-122"/>
                <a:cs typeface="Calibri" panose="020F0502020204030204" pitchFamily="34" charset="-120"/>
              </a:rPr>
              <a:t>, 2003).</a:t>
            </a:r>
            <a:endParaRPr lang="en-US" sz="2000" b="1" dirty="0"/>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sp>
        <p:nvSpPr>
          <p:cNvPr id="6" name="Shape 0"/>
          <p:cNvSpPr>
            <a:spLocks noGrp="1"/>
          </p:cNvSpPr>
          <p:nvPr>
            <p:ph type="title"/>
          </p:nvPr>
        </p:nvSpPr>
        <p:spPr>
          <a:xfrm>
            <a:off x="101596" y="11235"/>
            <a:ext cx="11902440" cy="660940"/>
          </a:xfrm>
          <a:prstGeom prst="rect">
            <a:avLst/>
          </a:prstGeom>
          <a:solidFill>
            <a:srgbClr val="1B3A5C"/>
          </a:solidFill>
          <a:ln w="12700">
            <a:solidFill>
              <a:srgbClr val="1B3A5C"/>
            </a:solidFill>
            <a:prstDash val="solid"/>
          </a:ln>
        </p:spPr>
        <p:txBody>
          <a:bodyPr/>
          <a:lstStyle/>
          <a:p>
            <a:br>
              <a:rPr lang="en-US" sz="2800" b="1" dirty="0">
                <a:solidFill>
                  <a:srgbClr val="FFFFFF"/>
                </a:solidFill>
                <a:latin typeface="Cambria" panose="02040503050406030204" pitchFamily="34" charset="0"/>
                <a:ea typeface="Cambria" panose="02040503050406030204" pitchFamily="34" charset="-122"/>
                <a:cs typeface="Cambria" panose="02040503050406030204" pitchFamily="34" charset="-120"/>
              </a:rPr>
            </a:br>
            <a:br>
              <a:rPr lang="en-US" sz="2000" b="1" dirty="0">
                <a:solidFill>
                  <a:srgbClr val="FFFFFF"/>
                </a:solidFill>
                <a:latin typeface="Cambria" panose="02040503050406030204" pitchFamily="34" charset="0"/>
                <a:ea typeface="Cambria" panose="02040503050406030204" pitchFamily="34" charset="-122"/>
                <a:cs typeface="Cambria" panose="02040503050406030204" pitchFamily="34" charset="-120"/>
              </a:rPr>
            </a:br>
            <a:r>
              <a:rPr lang="en-US" sz="2000" b="1" dirty="0">
                <a:solidFill>
                  <a:srgbClr val="FFFFFF"/>
                </a:solidFill>
                <a:latin typeface="Cambria" panose="02040503050406030204" pitchFamily="34" charset="0"/>
                <a:ea typeface="Cambria" panose="02040503050406030204" pitchFamily="34" charset="-122"/>
                <a:cs typeface="Cambria" panose="02040503050406030204" pitchFamily="34" charset="-120"/>
              </a:rPr>
              <a:t>The ZPD and Scaffolding: Understanding Jenny's Learning and Support Needs</a:t>
            </a:r>
            <a:br>
              <a:rPr lang="en-US" dirty="0"/>
            </a:br>
            <a:endParaRPr lang="en-GB" dirty="0"/>
          </a:p>
        </p:txBody>
      </p:sp>
      <p:sp>
        <p:nvSpPr>
          <p:cNvPr id="11" name="TextBox 10"/>
          <p:cNvSpPr txBox="1"/>
          <p:nvPr/>
        </p:nvSpPr>
        <p:spPr>
          <a:xfrm>
            <a:off x="228944" y="770959"/>
            <a:ext cx="5608320" cy="369332"/>
          </a:xfrm>
          <a:prstGeom prst="rect">
            <a:avLst/>
          </a:prstGeom>
          <a:noFill/>
        </p:spPr>
        <p:txBody>
          <a:bodyPr wrap="square" rtlCol="0">
            <a:spAutoFit/>
          </a:bodyPr>
          <a:lstStyle/>
          <a:p>
            <a:r>
              <a:rPr lang="en-US" b="1" kern="0" spc="100" dirty="0">
                <a:solidFill>
                  <a:srgbClr val="028090"/>
                </a:solidFill>
                <a:latin typeface="Calibri" panose="020F0502020204030204" pitchFamily="34" charset="0"/>
                <a:ea typeface="Calibri" panose="020F0502020204030204" pitchFamily="34" charset="-122"/>
                <a:cs typeface="Calibri" panose="020F0502020204030204" pitchFamily="34" charset="-120"/>
              </a:rPr>
              <a:t>WHAT IS THE ZPD?</a:t>
            </a:r>
            <a:endParaRPr lang="en-US" dirty="0"/>
          </a:p>
        </p:txBody>
      </p:sp>
      <p:sp>
        <p:nvSpPr>
          <p:cNvPr id="10" name="TextBox 9"/>
          <p:cNvSpPr txBox="1"/>
          <p:nvPr/>
        </p:nvSpPr>
        <p:spPr>
          <a:xfrm>
            <a:off x="228944" y="1096322"/>
            <a:ext cx="11574780" cy="2308324"/>
          </a:xfrm>
          <a:prstGeom prst="rect">
            <a:avLst/>
          </a:prstGeom>
          <a:noFill/>
          <a:ln>
            <a:noFill/>
          </a:ln>
        </p:spPr>
        <p:txBody>
          <a:bodyPr wrap="square" rtlCol="0">
            <a:sp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Vygotsky (1978) defined the ZPD as the gap between independent achievement and potential with an MKO’s support.</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Development is most effective when tasks challenge the learner but remain manageable (</a:t>
            </a:r>
            <a:r>
              <a:rPr lang="en-GB" dirty="0" err="1">
                <a:latin typeface="Arial" panose="020B0604020202020204" pitchFamily="34" charset="0"/>
                <a:cs typeface="Arial" panose="020B0604020202020204" pitchFamily="34" charset="0"/>
              </a:rPr>
              <a:t>Chaiklin</a:t>
            </a:r>
            <a:r>
              <a:rPr lang="en-GB" dirty="0">
                <a:latin typeface="Arial" panose="020B0604020202020204" pitchFamily="34" charset="0"/>
                <a:cs typeface="Arial" panose="020B0604020202020204" pitchFamily="34" charset="0"/>
              </a:rPr>
              <a:t>, 2003).</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Scaffolding is temporary support that promotes independence rather than dependency (Wood, Bruner and Ross, 1976).</a:t>
            </a:r>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This informs how Jenny’s support plan should be designed.</a:t>
            </a:r>
            <a:endParaRPr lang="en-GB" dirty="0">
              <a:latin typeface="Arial" panose="020B0604020202020204" pitchFamily="34" charset="0"/>
              <a:cs typeface="Arial" panose="020B0604020202020204" pitchFamily="34" charset="0"/>
            </a:endParaRPr>
          </a:p>
          <a:p>
            <a:endParaRPr lang="en-GB" dirty="0"/>
          </a:p>
        </p:txBody>
      </p:sp>
      <p:sp>
        <p:nvSpPr>
          <p:cNvPr id="27" name="Shape 6"/>
          <p:cNvSpPr/>
          <p:nvPr/>
        </p:nvSpPr>
        <p:spPr>
          <a:xfrm>
            <a:off x="239606" y="3686041"/>
            <a:ext cx="11574780" cy="1938992"/>
          </a:xfrm>
          <a:prstGeom prst="rect">
            <a:avLst/>
          </a:prstGeom>
          <a:solidFill>
            <a:schemeClr val="accent5">
              <a:lumMod val="20000"/>
              <a:lumOff val="80000"/>
            </a:schemeClr>
          </a:solidFill>
          <a:ln w="12700">
            <a:noFill/>
            <a:prstDash val="solid"/>
          </a:ln>
          <a:effectLst>
            <a:outerShdw blurRad="101600" dist="38100" dir="8100000" algn="bl" rotWithShape="0">
              <a:srgbClr val="000000">
                <a:alpha val="10000"/>
              </a:srgbClr>
            </a:outerShdw>
          </a:effectLst>
        </p:spPr>
        <p:txBody>
          <a:bodyPr/>
          <a:lstStyle/>
          <a:p>
            <a:endParaRPr lang="en-GB"/>
          </a:p>
        </p:txBody>
      </p:sp>
      <p:sp>
        <p:nvSpPr>
          <p:cNvPr id="28" name="Text 9"/>
          <p:cNvSpPr/>
          <p:nvPr/>
        </p:nvSpPr>
        <p:spPr>
          <a:xfrm>
            <a:off x="334433" y="3686041"/>
            <a:ext cx="10694090" cy="1619821"/>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Jenny has been managing adult-level responsibilities without adequate scaffolding, beyond what is developmentally appropriate (Aldridge, 2018).</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Without an MKO to guide her through grief and caregiving, these pressures may affect her emotional wellbeing and cognitive development (Becker, 2007).</a:t>
            </a: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endParaRPr lang="en-GB"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q"/>
            </a:pPr>
            <a:r>
              <a:rPr lang="en-GB" sz="1600" dirty="0">
                <a:latin typeface="Arial" panose="020B0604020202020204" pitchFamily="34" charset="0"/>
                <a:cs typeface="Arial" panose="020B0604020202020204" pitchFamily="34" charset="0"/>
              </a:rPr>
              <a:t>With appropriate scaffolding from social workers, teachers and peers, Jenny can develop resilience and a stronger sense of identity (Daniels, 2016; UWTSD, 2024).</a:t>
            </a:r>
            <a:endParaRPr lang="en-GB" sz="1600" dirty="0">
              <a:latin typeface="Arial" panose="020B0604020202020204" pitchFamily="34" charset="0"/>
              <a:cs typeface="Arial" panose="020B0604020202020204" pitchFamily="34" charset="0"/>
            </a:endParaRPr>
          </a:p>
          <a:p>
            <a:pPr marL="0" indent="0">
              <a:spcAft>
                <a:spcPts val="800"/>
              </a:spcAft>
              <a:buNone/>
            </a:pPr>
            <a:endParaRPr lang="en-US" sz="1400" dirty="0"/>
          </a:p>
        </p:txBody>
      </p:sp>
      <p:sp>
        <p:nvSpPr>
          <p:cNvPr id="29" name="Arrow: Bent 28"/>
          <p:cNvSpPr/>
          <p:nvPr/>
        </p:nvSpPr>
        <p:spPr>
          <a:xfrm flipH="1">
            <a:off x="11483340" y="3596640"/>
            <a:ext cx="520696" cy="1927860"/>
          </a:xfrm>
          <a:prstGeom prst="bentArrow">
            <a:avLst/>
          </a:prstGeom>
          <a:solidFill>
            <a:schemeClr val="accent5">
              <a:lumMod val="60000"/>
              <a:lumOff val="40000"/>
              <a:alpha val="50000"/>
            </a:schemeClr>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GB">
              <a:solidFill>
                <a:schemeClr val="tx1"/>
              </a:solidFill>
            </a:endParaRPr>
          </a:p>
        </p:txBody>
      </p:sp>
      <p:sp>
        <p:nvSpPr>
          <p:cNvPr id="32" name="TextBox 31"/>
          <p:cNvSpPr txBox="1"/>
          <p:nvPr/>
        </p:nvSpPr>
        <p:spPr>
          <a:xfrm>
            <a:off x="228944" y="3144634"/>
            <a:ext cx="11026987" cy="369332"/>
          </a:xfrm>
          <a:prstGeom prst="rect">
            <a:avLst/>
          </a:prstGeom>
        </p:spPr>
        <p:style>
          <a:lnRef idx="1">
            <a:schemeClr val="accent1"/>
          </a:lnRef>
          <a:fillRef idx="3">
            <a:schemeClr val="accent1"/>
          </a:fillRef>
          <a:effectRef idx="2">
            <a:schemeClr val="accent1"/>
          </a:effectRef>
          <a:fontRef idx="minor">
            <a:schemeClr val="lt1"/>
          </a:fontRef>
        </p:style>
        <p:txBody>
          <a:bodyPr wrap="square" rtlCol="0">
            <a:spAutoFit/>
          </a:bodyPr>
          <a:lstStyle/>
          <a:p>
            <a:r>
              <a:rPr lang="en-US" b="1" kern="0" spc="100" dirty="0">
                <a:solidFill>
                  <a:schemeClr val="tx1">
                    <a:lumMod val="95000"/>
                    <a:lumOff val="5000"/>
                  </a:schemeClr>
                </a:solidFill>
                <a:latin typeface="Calibri" panose="020F0502020204030204" pitchFamily="34" charset="0"/>
                <a:ea typeface="Calibri" panose="020F0502020204030204" pitchFamily="34" charset="-122"/>
                <a:cs typeface="Calibri" panose="020F0502020204030204" pitchFamily="34" charset="-120"/>
              </a:rPr>
              <a:t>HOW THIS APPLIES TO JENNY</a:t>
            </a:r>
            <a:endParaRPr lang="en-US" dirty="0">
              <a:solidFill>
                <a:schemeClr val="tx1">
                  <a:lumMod val="95000"/>
                  <a:lumOff val="5000"/>
                </a:schemeClr>
              </a:solidFill>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sp>
        <p:nvSpPr>
          <p:cNvPr id="19" name="Text 1"/>
          <p:cNvSpPr/>
          <p:nvPr/>
        </p:nvSpPr>
        <p:spPr>
          <a:xfrm>
            <a:off x="1981200" y="1289304"/>
            <a:ext cx="822960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Applying Vygotsky's Theory to Jenny's Situation</a:t>
            </a:r>
            <a:endParaRPr lang="en-US" sz="2200" dirty="0"/>
          </a:p>
        </p:txBody>
      </p:sp>
      <p:sp>
        <p:nvSpPr>
          <p:cNvPr id="20" name="Text 2"/>
          <p:cNvSpPr/>
          <p:nvPr/>
        </p:nvSpPr>
        <p:spPr>
          <a:xfrm>
            <a:off x="334433" y="1161288"/>
            <a:ext cx="8229600" cy="569266"/>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b="1" dirty="0">
                <a:solidFill>
                  <a:srgbClr val="1A1A2E"/>
                </a:solidFill>
                <a:latin typeface="Abadi" panose="020B0604020104020204" pitchFamily="34" charset="0"/>
                <a:ea typeface="Calibri" panose="020F0502020204030204" pitchFamily="34" charset="-122"/>
                <a:cs typeface="Calibri" panose="020F0502020204030204" pitchFamily="34" charset="-120"/>
              </a:rPr>
              <a:t>Applying Vygotsky’s core concepts — ZPD, scaffolding, MKO and social learning — reveals key gaps in Jenny’s developmental environment.</a:t>
            </a:r>
            <a:endParaRPr lang="en-US" sz="1600" b="1" dirty="0">
              <a:latin typeface="Abadi" panose="020B0604020104020204" pitchFamily="34" charset="0"/>
            </a:endParaRPr>
          </a:p>
        </p:txBody>
      </p:sp>
      <p:sp>
        <p:nvSpPr>
          <p:cNvPr id="22" name="Text 5"/>
          <p:cNvSpPr/>
          <p:nvPr/>
        </p:nvSpPr>
        <p:spPr>
          <a:xfrm>
            <a:off x="342053" y="1833546"/>
            <a:ext cx="2286000" cy="2286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US" sz="1400" b="1" dirty="0">
                <a:solidFill>
                  <a:srgbClr val="028090"/>
                </a:solidFill>
                <a:latin typeface="Calibri" panose="020F0502020204030204" pitchFamily="34" charset="0"/>
                <a:ea typeface="Calibri" panose="020F0502020204030204" pitchFamily="34" charset="-122"/>
                <a:cs typeface="Calibri" panose="020F0502020204030204" pitchFamily="34" charset="-120"/>
              </a:rPr>
              <a:t>Lack of a Consistent MKO</a:t>
            </a:r>
            <a:endParaRPr lang="en-US" sz="1400" dirty="0"/>
          </a:p>
        </p:txBody>
      </p:sp>
      <p:sp>
        <p:nvSpPr>
          <p:cNvPr id="23" name="Text 6"/>
          <p:cNvSpPr/>
          <p:nvPr/>
        </p:nvSpPr>
        <p:spPr>
          <a:xfrm>
            <a:off x="334432" y="2244443"/>
            <a:ext cx="11492211"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Arial" panose="020B0604020202020204" pitchFamily="34" charset="0"/>
                <a:ea typeface="Calibri" panose="020F0502020204030204" pitchFamily="34" charset="-122"/>
                <a:cs typeface="Arial" panose="020B0604020202020204" pitchFamily="34" charset="0"/>
              </a:rPr>
              <a:t>Since her father’s death, Jenny has lost her primary MKO. Her mother’s health difficulties further limit the guidance available, leaving Jenny without the mentorship Vygotsky (1978) considered essential to development.</a:t>
            </a:r>
            <a:endParaRPr lang="en-US" dirty="0">
              <a:latin typeface="Arial" panose="020B0604020202020204" pitchFamily="34" charset="0"/>
              <a:cs typeface="Arial" panose="020B0604020202020204" pitchFamily="34" charset="0"/>
            </a:endParaRPr>
          </a:p>
        </p:txBody>
      </p:sp>
      <p:sp>
        <p:nvSpPr>
          <p:cNvPr id="24" name="Text 9"/>
          <p:cNvSpPr/>
          <p:nvPr/>
        </p:nvSpPr>
        <p:spPr>
          <a:xfrm>
            <a:off x="342053" y="2861152"/>
            <a:ext cx="3951388" cy="278034"/>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US" sz="1400" b="1" dirty="0">
                <a:solidFill>
                  <a:schemeClr val="accent5">
                    <a:lumMod val="75000"/>
                  </a:schemeClr>
                </a:solidFill>
                <a:latin typeface="Calibri" panose="020F0502020204030204" pitchFamily="34" charset="0"/>
                <a:ea typeface="Calibri" panose="020F0502020204030204" pitchFamily="34" charset="-122"/>
                <a:cs typeface="Calibri" panose="020F0502020204030204" pitchFamily="34" charset="-120"/>
              </a:rPr>
              <a:t>Social Isolation Limiting </a:t>
            </a:r>
            <a:r>
              <a:rPr lang="en-US" sz="1400" b="1" dirty="0">
                <a:solidFill>
                  <a:schemeClr val="accent5">
                    <a:lumMod val="75000"/>
                  </a:schemeClr>
                </a:solidFill>
                <a:latin typeface="Calibri" panose="020F0502020204030204" pitchFamily="34" charset="0"/>
                <a:cs typeface="Calibri" panose="020F0502020204030204" pitchFamily="34" charset="-120"/>
              </a:rPr>
              <a:t>Cognitive Growth</a:t>
            </a:r>
            <a:endParaRPr lang="en-US" sz="1400" b="1" dirty="0">
              <a:solidFill>
                <a:schemeClr val="accent5">
                  <a:lumMod val="75000"/>
                </a:schemeClr>
              </a:solidFill>
              <a:latin typeface="Calibri" panose="020F0502020204030204" pitchFamily="34" charset="0"/>
              <a:cs typeface="Calibri" panose="020F0502020204030204" pitchFamily="34" charset="-120"/>
            </a:endParaRPr>
          </a:p>
        </p:txBody>
      </p:sp>
      <p:sp>
        <p:nvSpPr>
          <p:cNvPr id="25" name="Text 10"/>
          <p:cNvSpPr/>
          <p:nvPr/>
        </p:nvSpPr>
        <p:spPr>
          <a:xfrm>
            <a:off x="334432" y="3256979"/>
            <a:ext cx="11492211"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dirty="0">
                <a:solidFill>
                  <a:srgbClr val="1A1A2E"/>
                </a:solidFill>
                <a:latin typeface="Arial" panose="020B0604020202020204" pitchFamily="34" charset="0"/>
                <a:cs typeface="Arial" panose="020B0604020202020204" pitchFamily="34" charset="0"/>
              </a:rPr>
              <a:t>Jenny’s caregiving duties significantly reduce peer interaction. Becker (2007) confirms young carers frequently experience social isolation, which Vygotskian theory predicts will restrict cognitive and emotional development.</a:t>
            </a:r>
            <a:endParaRPr lang="en-US" sz="1600" dirty="0">
              <a:solidFill>
                <a:srgbClr val="1A1A2E"/>
              </a:solidFill>
              <a:latin typeface="Arial" panose="020B0604020202020204" pitchFamily="34" charset="0"/>
              <a:cs typeface="Arial" panose="020B0604020202020204" pitchFamily="34" charset="0"/>
            </a:endParaRPr>
          </a:p>
        </p:txBody>
      </p:sp>
      <p:sp>
        <p:nvSpPr>
          <p:cNvPr id="26" name="Text 13"/>
          <p:cNvSpPr/>
          <p:nvPr/>
        </p:nvSpPr>
        <p:spPr>
          <a:xfrm>
            <a:off x="334433" y="3808857"/>
            <a:ext cx="2593340" cy="2921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US" sz="1400" b="1" dirty="0">
                <a:solidFill>
                  <a:srgbClr val="4B8FA6"/>
                </a:solidFill>
                <a:latin typeface="Calibri" panose="020F0502020204030204" pitchFamily="34" charset="0"/>
                <a:ea typeface="Calibri" panose="020F0502020204030204" pitchFamily="34" charset="-122"/>
                <a:cs typeface="Calibri" panose="020F0502020204030204" pitchFamily="34" charset="-120"/>
              </a:rPr>
              <a:t>Reversed Scaffolding Dynamic</a:t>
            </a:r>
            <a:endParaRPr lang="en-US" sz="1400" b="1" dirty="0">
              <a:solidFill>
                <a:srgbClr val="4B8FA6"/>
              </a:solidFill>
              <a:latin typeface="Calibri" panose="020F0502020204030204" pitchFamily="34" charset="0"/>
              <a:ea typeface="Calibri" panose="020F0502020204030204" pitchFamily="34" charset="-122"/>
              <a:cs typeface="Calibri" panose="020F0502020204030204" pitchFamily="34" charset="-120"/>
            </a:endParaRPr>
          </a:p>
          <a:p>
            <a:pPr marL="0" indent="0">
              <a:buNone/>
            </a:pPr>
            <a:endParaRPr lang="en-US" sz="1400" dirty="0"/>
          </a:p>
        </p:txBody>
      </p:sp>
      <p:sp>
        <p:nvSpPr>
          <p:cNvPr id="27" name="Text 14"/>
          <p:cNvSpPr/>
          <p:nvPr/>
        </p:nvSpPr>
        <p:spPr>
          <a:xfrm>
            <a:off x="413937" y="4182238"/>
            <a:ext cx="1133320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dirty="0">
                <a:solidFill>
                  <a:srgbClr val="1A1A2E"/>
                </a:solidFill>
                <a:latin typeface="Arial" panose="020B0604020202020204" pitchFamily="34" charset="0"/>
                <a:cs typeface="Arial" panose="020B0604020202020204" pitchFamily="34" charset="0"/>
              </a:rPr>
              <a:t>Jenny’s role is reversed — she scaffolds her mother rather than receiving support herself. This “parentification” places adult responsibilities on a young person still within her own ZPD (Aldridge, 2018).</a:t>
            </a:r>
            <a:endParaRPr lang="en-US" sz="1600" dirty="0">
              <a:solidFill>
                <a:srgbClr val="1A1A2E"/>
              </a:solidFill>
              <a:latin typeface="Arial" panose="020B0604020202020204" pitchFamily="34" charset="0"/>
              <a:cs typeface="Arial" panose="020B0604020202020204" pitchFamily="34" charset="0"/>
            </a:endParaRPr>
          </a:p>
          <a:p>
            <a:pPr marL="0" indent="0">
              <a:buNone/>
            </a:pPr>
            <a:endParaRPr lang="en-US" sz="1600" dirty="0">
              <a:solidFill>
                <a:srgbClr val="1A1A2E"/>
              </a:solidFill>
              <a:latin typeface="Arial" panose="020B0604020202020204" pitchFamily="34" charset="0"/>
              <a:cs typeface="Arial" panose="020B0604020202020204" pitchFamily="34" charset="0"/>
            </a:endParaRPr>
          </a:p>
        </p:txBody>
      </p:sp>
      <p:sp>
        <p:nvSpPr>
          <p:cNvPr id="28" name="Text 17"/>
          <p:cNvSpPr/>
          <p:nvPr/>
        </p:nvSpPr>
        <p:spPr>
          <a:xfrm>
            <a:off x="334433" y="4693113"/>
            <a:ext cx="3305000" cy="235503"/>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a:buFont typeface="Wingdings" panose="05000000000000000000" pitchFamily="2" charset="2"/>
              <a:buChar char="Ø"/>
            </a:pPr>
            <a:r>
              <a:rPr lang="en-US" sz="1400" b="1" dirty="0">
                <a:solidFill>
                  <a:schemeClr val="accent5">
                    <a:lumMod val="75000"/>
                  </a:schemeClr>
                </a:solidFill>
                <a:latin typeface="Calibri" panose="020F0502020204030204" pitchFamily="34" charset="0"/>
                <a:cs typeface="Calibri" panose="020F0502020204030204" pitchFamily="34" charset="-120"/>
              </a:rPr>
              <a:t>Cultural and Linguistic Invisibility</a:t>
            </a:r>
            <a:endParaRPr lang="en-US" sz="1400" b="1" dirty="0">
              <a:solidFill>
                <a:schemeClr val="accent5">
                  <a:lumMod val="75000"/>
                </a:schemeClr>
              </a:solidFill>
              <a:latin typeface="Calibri" panose="020F0502020204030204" pitchFamily="34" charset="0"/>
              <a:cs typeface="Calibri" panose="020F0502020204030204" pitchFamily="34" charset="-120"/>
            </a:endParaRPr>
          </a:p>
          <a:p>
            <a:pPr marL="0" indent="0">
              <a:buNone/>
            </a:pPr>
            <a:endParaRPr lang="en-US" sz="1400" b="1" dirty="0">
              <a:solidFill>
                <a:schemeClr val="accent5">
                  <a:lumMod val="75000"/>
                </a:schemeClr>
              </a:solidFill>
              <a:latin typeface="Calibri" panose="020F0502020204030204" pitchFamily="34" charset="0"/>
              <a:cs typeface="Calibri" panose="020F0502020204030204" pitchFamily="34" charset="-120"/>
            </a:endParaRPr>
          </a:p>
        </p:txBody>
      </p:sp>
      <p:sp>
        <p:nvSpPr>
          <p:cNvPr id="29" name="Text 18"/>
          <p:cNvSpPr/>
          <p:nvPr/>
        </p:nvSpPr>
        <p:spPr>
          <a:xfrm>
            <a:off x="334432" y="4928617"/>
            <a:ext cx="11134929"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dirty="0">
                <a:solidFill>
                  <a:srgbClr val="1A1A2E"/>
                </a:solidFill>
                <a:latin typeface="Arial" panose="020B0604020202020204" pitchFamily="34" charset="0"/>
                <a:cs typeface="Arial" panose="020B0604020202020204" pitchFamily="34" charset="0"/>
              </a:rPr>
              <a:t>Young carers are a largely hidden population. Where their role goes unacknowledged at school or in the community, this cultural invisibility undermines identity and self-worth (Stamatopoulos, 2016).</a:t>
            </a:r>
            <a:endParaRPr lang="en-US" sz="1600" dirty="0">
              <a:solidFill>
                <a:srgbClr val="1A1A2E"/>
              </a:solidFill>
              <a:latin typeface="Arial" panose="020B0604020202020204" pitchFamily="34" charset="0"/>
              <a:cs typeface="Arial" panose="020B0604020202020204" pitchFamily="34" charset="0"/>
            </a:endParaRPr>
          </a:p>
        </p:txBody>
      </p:sp>
      <p:sp>
        <p:nvSpPr>
          <p:cNvPr id="30" name="Shape 0"/>
          <p:cNvSpPr/>
          <p:nvPr/>
        </p:nvSpPr>
        <p:spPr>
          <a:xfrm>
            <a:off x="510540" y="274320"/>
            <a:ext cx="10165080" cy="658368"/>
          </a:xfrm>
          <a:prstGeom prst="rect">
            <a:avLst/>
          </a:prstGeom>
          <a:solidFill>
            <a:srgbClr val="1B3A5C"/>
          </a:solidFill>
          <a:ln w="12700">
            <a:solidFill>
              <a:srgbClr val="1B3A5C"/>
            </a:solidFill>
            <a:prstDash val="solid"/>
          </a:ln>
        </p:spPr>
        <p:txBody>
          <a:bodyPr/>
          <a:lstStyle/>
          <a:p>
            <a:endParaRPr lang="en-GB"/>
          </a:p>
        </p:txBody>
      </p:sp>
      <p:sp>
        <p:nvSpPr>
          <p:cNvPr id="31" name="Text 1"/>
          <p:cNvSpPr/>
          <p:nvPr/>
        </p:nvSpPr>
        <p:spPr>
          <a:xfrm>
            <a:off x="1023366" y="365760"/>
            <a:ext cx="9148572"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FFFFFF"/>
                </a:solidFill>
                <a:latin typeface="Cambria" panose="02040503050406030204" pitchFamily="34" charset="0"/>
                <a:ea typeface="Cambria" panose="02040503050406030204" pitchFamily="34" charset="-122"/>
                <a:cs typeface="Cambria" panose="02040503050406030204" pitchFamily="34" charset="-120"/>
              </a:rPr>
              <a:t>Applying Vygotsky's Theory to Jenny's Situation</a:t>
            </a:r>
            <a:endParaRPr lang="en-US" sz="2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3369" y="255476"/>
            <a:ext cx="8229600" cy="797260"/>
          </a:xfrm>
        </p:spPr>
        <p:txBody>
          <a:bodyPr/>
          <a:lstStyle/>
          <a:p>
            <a:br>
              <a:rPr lang="en-GB" sz="2800" dirty="0"/>
            </a:br>
            <a:endParaRPr lang="en-GB" sz="2800" b="1" dirty="0"/>
          </a:p>
        </p:txBody>
      </p:sp>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sp>
        <p:nvSpPr>
          <p:cNvPr id="7" name="Shape 0"/>
          <p:cNvSpPr/>
          <p:nvPr/>
        </p:nvSpPr>
        <p:spPr>
          <a:xfrm>
            <a:off x="190500" y="114299"/>
            <a:ext cx="11811000" cy="658368"/>
          </a:xfrm>
          <a:prstGeom prst="rect">
            <a:avLst/>
          </a:prstGeom>
          <a:solidFill>
            <a:srgbClr val="1B3A5C"/>
          </a:solidFill>
          <a:ln w="12700">
            <a:solidFill>
              <a:srgbClr val="1B3A5C"/>
            </a:solidFill>
            <a:prstDash val="solid"/>
          </a:ln>
        </p:spPr>
        <p:txBody>
          <a:bodyPr/>
          <a:lstStyle/>
          <a:p>
            <a:endParaRPr lang="en-GB"/>
          </a:p>
        </p:txBody>
      </p:sp>
      <p:sp>
        <p:nvSpPr>
          <p:cNvPr id="8" name="Text 1"/>
          <p:cNvSpPr/>
          <p:nvPr/>
        </p:nvSpPr>
        <p:spPr>
          <a:xfrm>
            <a:off x="647700" y="205739"/>
            <a:ext cx="1062990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900" b="1" dirty="0">
                <a:solidFill>
                  <a:srgbClr val="FFFFFF"/>
                </a:solidFill>
                <a:latin typeface="Cambria" panose="02040503050406030204" pitchFamily="34" charset="0"/>
                <a:ea typeface="Cambria" panose="02040503050406030204" pitchFamily="34" charset="-122"/>
                <a:cs typeface="Cambria" panose="02040503050406030204" pitchFamily="34" charset="-120"/>
              </a:rPr>
              <a:t>Nature and Nurture: A Vygotskian Perspective on Jenny's Development</a:t>
            </a:r>
            <a:endParaRPr lang="en-US" sz="1900" dirty="0"/>
          </a:p>
        </p:txBody>
      </p:sp>
      <p:sp>
        <p:nvSpPr>
          <p:cNvPr id="12" name="TextBox 11"/>
          <p:cNvSpPr txBox="1"/>
          <p:nvPr/>
        </p:nvSpPr>
        <p:spPr>
          <a:xfrm>
            <a:off x="190500" y="937260"/>
            <a:ext cx="11811000" cy="923330"/>
          </a:xfrm>
          <a:prstGeom prst="rect">
            <a:avLst/>
          </a:prstGeom>
          <a:noFill/>
        </p:spPr>
        <p:txBody>
          <a:bodyPr wrap="square" rtlCol="0">
            <a:spAutoFit/>
          </a:bodyPr>
          <a:lstStyle/>
          <a:p>
            <a:r>
              <a:rPr lang="en-US" dirty="0">
                <a:solidFill>
                  <a:srgbClr val="1A1A2E"/>
                </a:solidFill>
                <a:latin typeface="Calibri" panose="020F0502020204030204" pitchFamily="34" charset="0"/>
                <a:ea typeface="Calibri" panose="020F0502020204030204" pitchFamily="34" charset="-122"/>
                <a:cs typeface="Calibri" panose="020F0502020204030204" pitchFamily="34" charset="-120"/>
              </a:rPr>
              <a:t>Vygotsky emphasized nurture, but acknowledged biology as a foundation. Development emerges from the interaction of both (Vygotsky, 1978).</a:t>
            </a:r>
            <a:endParaRPr lang="en-US" dirty="0"/>
          </a:p>
          <a:p>
            <a:endParaRPr lang="en-GB" dirty="0"/>
          </a:p>
        </p:txBody>
      </p:sp>
      <p:sp>
        <p:nvSpPr>
          <p:cNvPr id="14" name="TextBox 13"/>
          <p:cNvSpPr txBox="1"/>
          <p:nvPr/>
        </p:nvSpPr>
        <p:spPr>
          <a:xfrm>
            <a:off x="334433" y="1641515"/>
            <a:ext cx="4900507" cy="646331"/>
          </a:xfrm>
          <a:prstGeom prst="rect">
            <a:avLst/>
          </a:prstGeom>
          <a:noFill/>
        </p:spPr>
        <p:txBody>
          <a:bodyPr wrap="square" rtlCol="0">
            <a:spAutoFit/>
          </a:bodyPr>
          <a:lstStyle/>
          <a:p>
            <a:r>
              <a:rPr lang="en-US" b="1" dirty="0">
                <a:solidFill>
                  <a:srgbClr val="028090"/>
                </a:solidFill>
                <a:latin typeface="Cambria" panose="02040503050406030204" pitchFamily="34" charset="0"/>
                <a:ea typeface="Cambria" panose="02040503050406030204" pitchFamily="34" charset="-122"/>
                <a:cs typeface="Cambria" panose="02040503050406030204" pitchFamily="34" charset="-120"/>
              </a:rPr>
              <a:t>NATURE (Biological)</a:t>
            </a:r>
            <a:endParaRPr lang="en-US" dirty="0"/>
          </a:p>
          <a:p>
            <a:endParaRPr lang="en-GB" dirty="0"/>
          </a:p>
        </p:txBody>
      </p:sp>
      <p:sp>
        <p:nvSpPr>
          <p:cNvPr id="16" name="Shape 3"/>
          <p:cNvSpPr/>
          <p:nvPr/>
        </p:nvSpPr>
        <p:spPr>
          <a:xfrm>
            <a:off x="143362" y="2064644"/>
            <a:ext cx="5615940" cy="3195326"/>
          </a:xfrm>
          <a:prstGeom prst="rect">
            <a:avLst/>
          </a:prstGeom>
          <a:ln>
            <a:noFill/>
          </a:ln>
        </p:spPr>
        <p:style>
          <a:lnRef idx="2">
            <a:schemeClr val="accent1"/>
          </a:lnRef>
          <a:fillRef idx="1">
            <a:schemeClr val="lt1"/>
          </a:fillRef>
          <a:effectRef idx="0">
            <a:schemeClr val="accent1"/>
          </a:effectRef>
          <a:fontRef idx="minor">
            <a:schemeClr val="dk1"/>
          </a:fontRef>
        </p:style>
        <p:txBody>
          <a:bodyPr/>
          <a:lstStyle/>
          <a:p>
            <a:endParaRPr lang="en-GB"/>
          </a:p>
        </p:txBody>
      </p:sp>
      <p:sp>
        <p:nvSpPr>
          <p:cNvPr id="17" name="Text 6"/>
          <p:cNvSpPr/>
          <p:nvPr/>
        </p:nvSpPr>
        <p:spPr>
          <a:xfrm>
            <a:off x="334433" y="2130854"/>
            <a:ext cx="5093527" cy="872122"/>
          </a:xfrm>
          <a:prstGeom prst="rect">
            <a:avLst/>
          </a:prstGeom>
        </p:spPr>
        <p:style>
          <a:lnRef idx="2">
            <a:schemeClr val="accent5"/>
          </a:lnRef>
          <a:fillRef idx="1">
            <a:schemeClr val="lt1"/>
          </a:fillRef>
          <a:effectRef idx="0">
            <a:schemeClr val="accent5"/>
          </a:effectRef>
          <a:fontRef idx="minor">
            <a:schemeClr val="dk1"/>
          </a:fontRef>
        </p:style>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Aft>
                <a:spcPts val="600"/>
              </a:spcAft>
              <a:buNone/>
            </a:pPr>
            <a:r>
              <a:rPr lang="en-US" sz="1400" b="1" dirty="0">
                <a:latin typeface="Calibri" panose="020F0502020204030204" pitchFamily="34" charset="0"/>
                <a:ea typeface="Calibri" panose="020F0502020204030204" pitchFamily="34" charset="-122"/>
                <a:cs typeface="Calibri" panose="020F0502020204030204" pitchFamily="34" charset="-120"/>
              </a:rPr>
              <a:t> › The adolescent prefrontal cortex is still maturing. Chronic stress   during this period can have lasting neurological consequences (Blakemore and Choudhury, 2006).</a:t>
            </a:r>
            <a:endParaRPr lang="en-US" sz="1400" b="1" dirty="0"/>
          </a:p>
        </p:txBody>
      </p:sp>
      <p:sp>
        <p:nvSpPr>
          <p:cNvPr id="18" name="Text 7"/>
          <p:cNvSpPr/>
          <p:nvPr/>
        </p:nvSpPr>
        <p:spPr>
          <a:xfrm>
            <a:off x="404569" y="3251637"/>
            <a:ext cx="5093527" cy="821340"/>
          </a:xfrm>
          <a:prstGeom prst="rect">
            <a:avLst/>
          </a:prstGeom>
        </p:spPr>
        <p:style>
          <a:lnRef idx="2">
            <a:schemeClr val="accent5"/>
          </a:lnRef>
          <a:fillRef idx="1">
            <a:schemeClr val="lt1"/>
          </a:fillRef>
          <a:effectRef idx="0">
            <a:schemeClr val="accent5"/>
          </a:effectRef>
          <a:fontRef idx="minor">
            <a:schemeClr val="dk1"/>
          </a:fontRef>
        </p:style>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Aft>
                <a:spcPts val="600"/>
              </a:spcAft>
              <a:buNone/>
            </a:pPr>
            <a:r>
              <a:rPr lang="en-US" sz="1400" b="1" dirty="0">
                <a:latin typeface="Calibri" panose="020F0502020204030204" pitchFamily="34" charset="0"/>
                <a:ea typeface="Calibri" panose="020F0502020204030204" pitchFamily="34" charset="-122"/>
                <a:cs typeface="Calibri" panose="020F0502020204030204" pitchFamily="34" charset="-120"/>
              </a:rPr>
              <a:t>›</a:t>
            </a:r>
            <a:r>
              <a:rPr lang="en-US" sz="1200" b="1" dirty="0">
                <a:latin typeface="Calibri" panose="020F0502020204030204" pitchFamily="34" charset="0"/>
                <a:ea typeface="Calibri" panose="020F0502020204030204" pitchFamily="34" charset="-122"/>
                <a:cs typeface="Calibri" panose="020F0502020204030204" pitchFamily="34" charset="-120"/>
              </a:rPr>
              <a:t> </a:t>
            </a:r>
            <a:r>
              <a:rPr lang="en-US" sz="1400" b="1" dirty="0">
                <a:latin typeface="Calibri" panose="020F0502020204030204" pitchFamily="34" charset="0"/>
                <a:ea typeface="Calibri" panose="020F0502020204030204" pitchFamily="34" charset="-122"/>
                <a:cs typeface="Calibri" panose="020F0502020204030204" pitchFamily="34" charset="-120"/>
              </a:rPr>
              <a:t>Biology sets the foundation, but social interaction is what activates developmental potential (Vygotsky, 1978</a:t>
            </a:r>
            <a:r>
              <a:rPr lang="en-US" sz="1200" dirty="0">
                <a:latin typeface="Calibri" panose="020F0502020204030204" pitchFamily="34" charset="0"/>
                <a:ea typeface="Calibri" panose="020F0502020204030204" pitchFamily="34" charset="-122"/>
                <a:cs typeface="Calibri" panose="020F0502020204030204" pitchFamily="34" charset="-120"/>
              </a:rPr>
              <a:t>).</a:t>
            </a:r>
            <a:endParaRPr lang="en-US" sz="1200" dirty="0"/>
          </a:p>
        </p:txBody>
      </p:sp>
      <p:sp>
        <p:nvSpPr>
          <p:cNvPr id="19" name="Text 8"/>
          <p:cNvSpPr/>
          <p:nvPr/>
        </p:nvSpPr>
        <p:spPr>
          <a:xfrm>
            <a:off x="404569" y="4308403"/>
            <a:ext cx="5093527" cy="821340"/>
          </a:xfrm>
          <a:prstGeom prst="rect">
            <a:avLst/>
          </a:prstGeom>
        </p:spPr>
        <p:style>
          <a:lnRef idx="2">
            <a:schemeClr val="accent5"/>
          </a:lnRef>
          <a:fillRef idx="1">
            <a:schemeClr val="lt1"/>
          </a:fillRef>
          <a:effectRef idx="0">
            <a:schemeClr val="accent5"/>
          </a:effectRef>
          <a:fontRef idx="minor">
            <a:schemeClr val="dk1"/>
          </a:fontRef>
        </p:style>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Aft>
                <a:spcPts val="600"/>
              </a:spcAft>
              <a:buNone/>
            </a:pPr>
            <a:r>
              <a:rPr lang="en-US" sz="1400" b="1" dirty="0">
                <a:latin typeface="Calibri" panose="020F0502020204030204" pitchFamily="34" charset="0"/>
                <a:ea typeface="Calibri" panose="020F0502020204030204" pitchFamily="34" charset="-122"/>
                <a:cs typeface="Calibri" panose="020F0502020204030204" pitchFamily="34" charset="-120"/>
              </a:rPr>
              <a:t>› Genetic vulnerability to depression may exist, but biological risk is always mediated by social context (Plomin et al., 2013).</a:t>
            </a:r>
            <a:endParaRPr lang="en-US" sz="1400" b="1" dirty="0"/>
          </a:p>
        </p:txBody>
      </p:sp>
      <p:sp>
        <p:nvSpPr>
          <p:cNvPr id="23" name="Left Brace 22"/>
          <p:cNvSpPr/>
          <p:nvPr/>
        </p:nvSpPr>
        <p:spPr>
          <a:xfrm>
            <a:off x="6385562" y="4290514"/>
            <a:ext cx="356834" cy="792000"/>
          </a:xfrm>
          <a:prstGeom prst="leftBrace">
            <a:avLst>
              <a:gd name="adj1" fmla="val 35000"/>
              <a:gd name="adj2" fmla="val 50000"/>
            </a:avLst>
          </a:prstGeom>
        </p:spPr>
        <p:style>
          <a:lnRef idx="2">
            <a:schemeClr val="accent5">
              <a:hueOff val="0"/>
              <a:satOff val="0"/>
              <a:lumOff val="0"/>
              <a:alphaOff val="0"/>
            </a:schemeClr>
          </a:lnRef>
          <a:fillRef idx="0">
            <a:schemeClr val="accent5">
              <a:hueOff val="0"/>
              <a:satOff val="0"/>
              <a:lumOff val="0"/>
              <a:alphaOff val="0"/>
            </a:schemeClr>
          </a:fillRef>
          <a:effectRef idx="0">
            <a:schemeClr val="accent5">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6" name="Left Brace 25"/>
          <p:cNvSpPr/>
          <p:nvPr/>
        </p:nvSpPr>
        <p:spPr>
          <a:xfrm>
            <a:off x="6337440" y="2193730"/>
            <a:ext cx="356834" cy="792000"/>
          </a:xfrm>
          <a:prstGeom prst="leftBrace">
            <a:avLst>
              <a:gd name="adj1" fmla="val 35000"/>
              <a:gd name="adj2" fmla="val 50000"/>
            </a:avLst>
          </a:prstGeom>
        </p:spPr>
        <p:style>
          <a:lnRef idx="2">
            <a:schemeClr val="accent5">
              <a:hueOff val="0"/>
              <a:satOff val="0"/>
              <a:lumOff val="0"/>
              <a:alphaOff val="0"/>
            </a:schemeClr>
          </a:lnRef>
          <a:fillRef idx="0">
            <a:schemeClr val="accent5">
              <a:hueOff val="0"/>
              <a:satOff val="0"/>
              <a:lumOff val="0"/>
              <a:alphaOff val="0"/>
            </a:schemeClr>
          </a:fillRef>
          <a:effectRef idx="0">
            <a:schemeClr val="accent5">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7" name="Left Brace 26"/>
          <p:cNvSpPr/>
          <p:nvPr/>
        </p:nvSpPr>
        <p:spPr>
          <a:xfrm>
            <a:off x="6337440" y="3224196"/>
            <a:ext cx="356834" cy="792000"/>
          </a:xfrm>
          <a:prstGeom prst="leftBrace">
            <a:avLst>
              <a:gd name="adj1" fmla="val 35000"/>
              <a:gd name="adj2" fmla="val 50000"/>
            </a:avLst>
          </a:prstGeom>
        </p:spPr>
        <p:style>
          <a:lnRef idx="2">
            <a:schemeClr val="accent5">
              <a:hueOff val="0"/>
              <a:satOff val="0"/>
              <a:lumOff val="0"/>
              <a:alphaOff val="0"/>
            </a:schemeClr>
          </a:lnRef>
          <a:fillRef idx="0">
            <a:schemeClr val="accent5">
              <a:hueOff val="0"/>
              <a:satOff val="0"/>
              <a:lumOff val="0"/>
              <a:alphaOff val="0"/>
            </a:schemeClr>
          </a:fillRef>
          <a:effectRef idx="0">
            <a:schemeClr val="accent5">
              <a:hueOff val="0"/>
              <a:satOff val="0"/>
              <a:lumOff val="0"/>
              <a:alphaOff val="0"/>
            </a:schemeClr>
          </a:effectRef>
          <a:fontRef idx="minor">
            <a:schemeClr val="tx1">
              <a:hueOff val="0"/>
              <a:satOff val="0"/>
              <a:lumOff val="0"/>
              <a:alphaOff val="0"/>
            </a:schemeClr>
          </a:fontRef>
        </p:style>
        <p:txBody>
          <a:bodyPr/>
          <a:lstStyle/>
          <a:p>
            <a:endParaRPr lang="en-GB"/>
          </a:p>
        </p:txBody>
      </p:sp>
      <p:sp>
        <p:nvSpPr>
          <p:cNvPr id="28" name="TextBox 27"/>
          <p:cNvSpPr txBox="1"/>
          <p:nvPr/>
        </p:nvSpPr>
        <p:spPr>
          <a:xfrm>
            <a:off x="6909473" y="2192672"/>
            <a:ext cx="5014061" cy="923330"/>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spcAft>
                <a:spcPts val="600"/>
              </a:spcAft>
            </a:pPr>
            <a:r>
              <a:rPr lang="en-US" dirty="0">
                <a:solidFill>
                  <a:srgbClr val="1A1A2E"/>
                </a:solidFill>
                <a:latin typeface="Calibri" panose="020F0502020204030204" pitchFamily="34" charset="0"/>
                <a:ea typeface="Calibri" panose="020F0502020204030204" pitchFamily="34" charset="-122"/>
                <a:cs typeface="Calibri" panose="020F0502020204030204" pitchFamily="34" charset="-120"/>
              </a:rPr>
              <a:t>› Her father’s death removed Jenny’s primary MKO at a formative developmental stage (Vygotsky, 1978).</a:t>
            </a:r>
            <a:endParaRPr lang="en-US" dirty="0"/>
          </a:p>
        </p:txBody>
      </p:sp>
      <p:sp>
        <p:nvSpPr>
          <p:cNvPr id="29" name="TextBox 28"/>
          <p:cNvSpPr txBox="1"/>
          <p:nvPr/>
        </p:nvSpPr>
        <p:spPr>
          <a:xfrm>
            <a:off x="6909473" y="4313134"/>
            <a:ext cx="5014061" cy="83099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spcAft>
                <a:spcPts val="600"/>
              </a:spcAft>
            </a:pPr>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 Schools and communities have largely failed to </a:t>
            </a:r>
            <a:r>
              <a:rPr lang="en-US" sz="1600" dirty="0" err="1">
                <a:solidFill>
                  <a:srgbClr val="1A1A2E"/>
                </a:solidFill>
                <a:latin typeface="Calibri" panose="020F0502020204030204" pitchFamily="34" charset="0"/>
                <a:ea typeface="Calibri" panose="020F0502020204030204" pitchFamily="34" charset="-122"/>
                <a:cs typeface="Calibri" panose="020F0502020204030204" pitchFamily="34" charset="-120"/>
              </a:rPr>
              <a:t>recognise</a:t>
            </a:r>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 Jenny’s situation — a cultural failing Vygotsky’s theory identifies as directly harmful (Becker, 2007).</a:t>
            </a:r>
            <a:endParaRPr lang="en-US" sz="1600" dirty="0"/>
          </a:p>
        </p:txBody>
      </p:sp>
      <p:sp>
        <p:nvSpPr>
          <p:cNvPr id="30" name="TextBox 29"/>
          <p:cNvSpPr txBox="1"/>
          <p:nvPr/>
        </p:nvSpPr>
        <p:spPr>
          <a:xfrm>
            <a:off x="6909473" y="3241980"/>
            <a:ext cx="5014061" cy="830997"/>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 Five years of caregiving have placed Jenny in adult social practices without the scaffolding to make them manageable (Aldridge, 2018)</a:t>
            </a:r>
            <a:endParaRPr lang="en-GB" sz="1600" dirty="0"/>
          </a:p>
        </p:txBody>
      </p:sp>
      <p:sp>
        <p:nvSpPr>
          <p:cNvPr id="31" name="TextBox 30"/>
          <p:cNvSpPr txBox="1"/>
          <p:nvPr/>
        </p:nvSpPr>
        <p:spPr>
          <a:xfrm>
            <a:off x="6957062" y="1702017"/>
            <a:ext cx="3372986" cy="646331"/>
          </a:xfrm>
          <a:prstGeom prst="rect">
            <a:avLst/>
          </a:prstGeom>
          <a:noFill/>
        </p:spPr>
        <p:txBody>
          <a:bodyPr wrap="square" rtlCol="0">
            <a:spAutoFit/>
          </a:bodyPr>
          <a:lstStyle/>
          <a:p>
            <a:r>
              <a:rPr lang="en-US" b="1" dirty="0">
                <a:solidFill>
                  <a:srgbClr val="C5922A"/>
                </a:solidFill>
                <a:latin typeface="Cambria" panose="02040503050406030204" pitchFamily="34" charset="0"/>
                <a:ea typeface="Cambria" panose="02040503050406030204" pitchFamily="34" charset="-122"/>
                <a:cs typeface="Cambria" panose="02040503050406030204" pitchFamily="34" charset="-120"/>
              </a:rPr>
              <a:t>NURTURE (Social &amp; Cultural)</a:t>
            </a:r>
            <a:endParaRPr lang="en-US" dirty="0"/>
          </a:p>
          <a:p>
            <a:endParaRPr lang="en-GB" dirty="0"/>
          </a:p>
        </p:txBody>
      </p:sp>
      <p:pic>
        <p:nvPicPr>
          <p:cNvPr id="35" name="Picture 34"/>
          <p:cNvPicPr>
            <a:picLocks noChangeAspect="1"/>
          </p:cNvPicPr>
          <p:nvPr/>
        </p:nvPicPr>
        <p:blipFill>
          <a:blip r:embed="rId1"/>
          <a:stretch>
            <a:fillRect/>
          </a:stretch>
        </p:blipFill>
        <p:spPr>
          <a:xfrm>
            <a:off x="5690708" y="2116333"/>
            <a:ext cx="1111509" cy="1092335"/>
          </a:xfrm>
          <a:prstGeom prst="rect">
            <a:avLst/>
          </a:prstGeom>
        </p:spPr>
      </p:pic>
      <p:pic>
        <p:nvPicPr>
          <p:cNvPr id="37" name="Picture 36"/>
          <p:cNvPicPr>
            <a:picLocks noChangeAspect="1"/>
          </p:cNvPicPr>
          <p:nvPr/>
        </p:nvPicPr>
        <p:blipFill>
          <a:blip r:embed="rId2"/>
          <a:stretch>
            <a:fillRect/>
          </a:stretch>
        </p:blipFill>
        <p:spPr>
          <a:xfrm>
            <a:off x="5690708" y="3256179"/>
            <a:ext cx="1111509" cy="797508"/>
          </a:xfrm>
          <a:prstGeom prst="rect">
            <a:avLst/>
          </a:prstGeom>
        </p:spPr>
      </p:pic>
      <p:pic>
        <p:nvPicPr>
          <p:cNvPr id="41" name="Picture 40"/>
          <p:cNvPicPr>
            <a:picLocks noChangeAspect="1"/>
          </p:cNvPicPr>
          <p:nvPr/>
        </p:nvPicPr>
        <p:blipFill>
          <a:blip r:embed="rId3">
            <a:extLst>
              <a:ext uri="{BEBA8EAE-BF5A-486C-A8C5-ECC9F3942E4B}">
                <a14:imgProps xmlns:a14="http://schemas.microsoft.com/office/drawing/2010/main">
                  <a14:imgLayer r:embed="rId4">
                    <a14:imgEffect>
                      <a14:saturation sat="0"/>
                    </a14:imgEffect>
                  </a14:imgLayer>
                </a14:imgProps>
              </a:ext>
            </a:extLst>
          </a:blip>
          <a:stretch>
            <a:fillRect/>
          </a:stretch>
        </p:blipFill>
        <p:spPr>
          <a:xfrm>
            <a:off x="5762130" y="4155224"/>
            <a:ext cx="980266" cy="998753"/>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 name="Oval 32"/>
          <p:cNvSpPr/>
          <p:nvPr/>
        </p:nvSpPr>
        <p:spPr>
          <a:xfrm>
            <a:off x="8967632" y="2192587"/>
            <a:ext cx="1822743" cy="2924869"/>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32" name="Oval 31"/>
          <p:cNvSpPr/>
          <p:nvPr/>
        </p:nvSpPr>
        <p:spPr>
          <a:xfrm>
            <a:off x="6992569" y="2193680"/>
            <a:ext cx="1822743" cy="2924869"/>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34" name="Oval 33"/>
          <p:cNvSpPr/>
          <p:nvPr/>
        </p:nvSpPr>
        <p:spPr>
          <a:xfrm>
            <a:off x="4905825" y="2282185"/>
            <a:ext cx="1822743" cy="2924869"/>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30" name="Oval 29"/>
          <p:cNvSpPr/>
          <p:nvPr/>
        </p:nvSpPr>
        <p:spPr>
          <a:xfrm>
            <a:off x="2785890" y="2282185"/>
            <a:ext cx="1822743" cy="2924869"/>
          </a:xfrm>
          <a:prstGeom prst="ellipse">
            <a:avLst/>
          </a:prstGeom>
          <a:ln>
            <a:no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29" name="Oval 28"/>
          <p:cNvSpPr/>
          <p:nvPr/>
        </p:nvSpPr>
        <p:spPr>
          <a:xfrm>
            <a:off x="736547" y="2325876"/>
            <a:ext cx="1822743" cy="2924869"/>
          </a:xfrm>
          <a:prstGeom prst="ellipse">
            <a:avLst/>
          </a:prstGeom>
          <a:ln>
            <a:solidFill>
              <a:schemeClr val="bg1"/>
            </a:solidFill>
          </a:ln>
          <a:effectLst>
            <a:outerShdw blurRad="149987" dist="250190" dir="8460000" algn="ctr">
              <a:srgbClr val="000000">
                <a:alpha val="28000"/>
              </a:srgbClr>
            </a:outerShdw>
          </a:effectLst>
          <a:scene3d>
            <a:camera prst="orthographicFront">
              <a:rot lat="0" lon="0" rev="0"/>
            </a:camera>
            <a:lightRig rig="contrasting" dir="t">
              <a:rot lat="0" lon="0" rev="1500000"/>
            </a:lightRig>
          </a:scene3d>
          <a:sp3d prstMaterial="metal">
            <a:bevelT w="88900" h="88900"/>
          </a:sp3d>
        </p:spPr>
        <p:style>
          <a:lnRef idx="2">
            <a:schemeClr val="accent5"/>
          </a:lnRef>
          <a:fillRef idx="1">
            <a:schemeClr val="lt1"/>
          </a:fillRef>
          <a:effectRef idx="0">
            <a:schemeClr val="accent5"/>
          </a:effectRef>
          <a:fontRef idx="minor">
            <a:schemeClr val="dk1"/>
          </a:fontRef>
        </p:style>
        <p:txBody>
          <a:bodyPr rtlCol="0" anchor="ctr"/>
          <a:lstStyle/>
          <a:p>
            <a:pPr algn="ctr"/>
            <a:endParaRPr lang="en-GB"/>
          </a:p>
        </p:txBody>
      </p:sp>
      <p:sp>
        <p:nvSpPr>
          <p:cNvPr id="4" name="Date Placeholder 3"/>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229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fld>
            <a:endParaRPr lang="en-GB" altLang="en-US" sz="900">
              <a:solidFill>
                <a:srgbClr val="898989"/>
              </a:solidFill>
            </a:endParaRPr>
          </a:p>
        </p:txBody>
      </p:sp>
      <p:sp>
        <p:nvSpPr>
          <p:cNvPr id="3" name="Shape 0"/>
          <p:cNvSpPr/>
          <p:nvPr/>
        </p:nvSpPr>
        <p:spPr>
          <a:xfrm>
            <a:off x="84780" y="214884"/>
            <a:ext cx="11959866" cy="658368"/>
          </a:xfrm>
          <a:prstGeom prst="rect">
            <a:avLst/>
          </a:prstGeom>
          <a:solidFill>
            <a:srgbClr val="1B3A5C"/>
          </a:solidFill>
          <a:ln w="12700">
            <a:solidFill>
              <a:srgbClr val="1B3A5C"/>
            </a:solidFill>
            <a:prstDash val="solid"/>
          </a:ln>
        </p:spPr>
        <p:txBody>
          <a:bodyPr/>
          <a:lstStyle/>
          <a:p>
            <a:endParaRPr lang="en-GB"/>
          </a:p>
        </p:txBody>
      </p:sp>
      <p:sp>
        <p:nvSpPr>
          <p:cNvPr id="5" name="Text 1"/>
          <p:cNvSpPr/>
          <p:nvPr/>
        </p:nvSpPr>
        <p:spPr>
          <a:xfrm>
            <a:off x="791632" y="315468"/>
            <a:ext cx="9339435"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1900" b="1" dirty="0">
                <a:solidFill>
                  <a:srgbClr val="FFFFFF"/>
                </a:solidFill>
                <a:latin typeface="Cambria" panose="02040503050406030204" pitchFamily="34" charset="0"/>
                <a:ea typeface="Cambria" panose="02040503050406030204" pitchFamily="34" charset="-122"/>
                <a:cs typeface="Cambria" panose="02040503050406030204" pitchFamily="34" charset="-120"/>
              </a:rPr>
              <a:t>Proposed Interventions: Supporting Jenny Through Vygotsky's Framework</a:t>
            </a:r>
            <a:endParaRPr lang="en-US" sz="1900" dirty="0"/>
          </a:p>
        </p:txBody>
      </p:sp>
      <p:sp>
        <p:nvSpPr>
          <p:cNvPr id="6" name="Text 2"/>
          <p:cNvSpPr/>
          <p:nvPr/>
        </p:nvSpPr>
        <p:spPr>
          <a:xfrm>
            <a:off x="1533083" y="1284701"/>
            <a:ext cx="822960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dirty="0">
                <a:solidFill>
                  <a:srgbClr val="1A1A2E"/>
                </a:solidFill>
                <a:latin typeface="Calibri" panose="020F0502020204030204" pitchFamily="34" charset="0"/>
                <a:ea typeface="Calibri" panose="020F0502020204030204" pitchFamily="34" charset="-122"/>
                <a:cs typeface="Calibri" panose="020F0502020204030204" pitchFamily="34" charset="-120"/>
              </a:rPr>
              <a:t>Each intervention restores the social scaffolding Jenny needs, grounded in Vygotsky’s (1978) framework.</a:t>
            </a:r>
            <a:endParaRPr lang="en-US" dirty="0"/>
          </a:p>
        </p:txBody>
      </p:sp>
      <p:sp>
        <p:nvSpPr>
          <p:cNvPr id="7" name="Text 5"/>
          <p:cNvSpPr/>
          <p:nvPr/>
        </p:nvSpPr>
        <p:spPr>
          <a:xfrm>
            <a:off x="1339072" y="2560050"/>
            <a:ext cx="146304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028090"/>
                </a:solidFill>
                <a:latin typeface="Cambria" panose="02040503050406030204" pitchFamily="34" charset="0"/>
                <a:ea typeface="Cambria" panose="02040503050406030204" pitchFamily="34" charset="-122"/>
                <a:cs typeface="Cambria" panose="02040503050406030204" pitchFamily="34" charset="-120"/>
              </a:rPr>
              <a:t>01</a:t>
            </a:r>
            <a:endParaRPr lang="en-US" sz="2200" dirty="0"/>
          </a:p>
        </p:txBody>
      </p:sp>
      <p:sp>
        <p:nvSpPr>
          <p:cNvPr id="8" name="Text 6"/>
          <p:cNvSpPr/>
          <p:nvPr/>
        </p:nvSpPr>
        <p:spPr>
          <a:xfrm>
            <a:off x="1028933" y="2935606"/>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Dedicated MKO Support</a:t>
            </a:r>
            <a:endParaRPr lang="en-US" sz="1100" dirty="0"/>
          </a:p>
        </p:txBody>
      </p:sp>
      <p:sp>
        <p:nvSpPr>
          <p:cNvPr id="9" name="Text 7"/>
          <p:cNvSpPr/>
          <p:nvPr/>
        </p:nvSpPr>
        <p:spPr>
          <a:xfrm>
            <a:off x="907255" y="3497931"/>
            <a:ext cx="1481328" cy="21945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dirty="0">
                <a:solidFill>
                  <a:srgbClr val="1A1A2E"/>
                </a:solidFill>
                <a:latin typeface="Calibri" panose="020F0502020204030204" pitchFamily="34" charset="0"/>
                <a:ea typeface="Calibri" panose="020F0502020204030204" pitchFamily="34" charset="-122"/>
                <a:cs typeface="Calibri" panose="020F0502020204030204" pitchFamily="34" charset="-120"/>
              </a:rPr>
              <a:t>Assign a consistent key worker as a trusted MKO. A stable adult relationship is the foundation of effective support (Vygotsky, 1978; Dolan et al., 2006).</a:t>
            </a:r>
            <a:endParaRPr lang="en-US" sz="1100" dirty="0"/>
          </a:p>
        </p:txBody>
      </p:sp>
      <p:sp>
        <p:nvSpPr>
          <p:cNvPr id="10" name="Text 10"/>
          <p:cNvSpPr/>
          <p:nvPr/>
        </p:nvSpPr>
        <p:spPr>
          <a:xfrm>
            <a:off x="3470678" y="2527617"/>
            <a:ext cx="146304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C5922A"/>
                </a:solidFill>
                <a:latin typeface="Cambria" panose="02040503050406030204" pitchFamily="34" charset="0"/>
                <a:ea typeface="Cambria" panose="02040503050406030204" pitchFamily="34" charset="-122"/>
                <a:cs typeface="Cambria" panose="02040503050406030204" pitchFamily="34" charset="-120"/>
              </a:rPr>
              <a:t>02</a:t>
            </a:r>
            <a:endParaRPr lang="en-US" sz="2200" dirty="0"/>
          </a:p>
        </p:txBody>
      </p:sp>
      <p:sp>
        <p:nvSpPr>
          <p:cNvPr id="11" name="Text 11"/>
          <p:cNvSpPr/>
          <p:nvPr/>
        </p:nvSpPr>
        <p:spPr>
          <a:xfrm>
            <a:off x="3199876" y="2935606"/>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Scaffolded Counselling</a:t>
            </a:r>
            <a:endParaRPr lang="en-US" sz="1100" dirty="0"/>
          </a:p>
        </p:txBody>
      </p:sp>
      <p:sp>
        <p:nvSpPr>
          <p:cNvPr id="12" name="Text 12"/>
          <p:cNvSpPr/>
          <p:nvPr/>
        </p:nvSpPr>
        <p:spPr>
          <a:xfrm>
            <a:off x="3098817" y="3529685"/>
            <a:ext cx="1481328" cy="21945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dirty="0">
                <a:solidFill>
                  <a:srgbClr val="1A1A2E"/>
                </a:solidFill>
                <a:latin typeface="Calibri" panose="020F0502020204030204" pitchFamily="34" charset="0"/>
                <a:ea typeface="Calibri" panose="020F0502020204030204" pitchFamily="34" charset="-122"/>
                <a:cs typeface="Calibri" panose="020F0502020204030204" pitchFamily="34" charset="-120"/>
              </a:rPr>
              <a:t>Graduated, ZPD-aligned counselling that meets Jenny emotionally and builds coping capacity over time, gradually withdrawn as independence grows (Daniels, 2016).</a:t>
            </a:r>
            <a:endParaRPr lang="en-US" sz="1100" dirty="0"/>
          </a:p>
        </p:txBody>
      </p:sp>
      <p:sp>
        <p:nvSpPr>
          <p:cNvPr id="14" name="Text 15"/>
          <p:cNvSpPr/>
          <p:nvPr/>
        </p:nvSpPr>
        <p:spPr>
          <a:xfrm>
            <a:off x="5556504" y="2520435"/>
            <a:ext cx="146304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4B8FA6"/>
                </a:solidFill>
                <a:latin typeface="Cambria" panose="02040503050406030204" pitchFamily="34" charset="0"/>
                <a:ea typeface="Cambria" panose="02040503050406030204" pitchFamily="34" charset="-122"/>
                <a:cs typeface="Cambria" panose="02040503050406030204" pitchFamily="34" charset="-120"/>
              </a:rPr>
              <a:t>03</a:t>
            </a:r>
            <a:endParaRPr lang="en-US" sz="2200" dirty="0"/>
          </a:p>
        </p:txBody>
      </p:sp>
      <p:sp>
        <p:nvSpPr>
          <p:cNvPr id="15" name="Text 16"/>
          <p:cNvSpPr/>
          <p:nvPr/>
        </p:nvSpPr>
        <p:spPr>
          <a:xfrm>
            <a:off x="5355488" y="2912364"/>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Young Carers Peer Group</a:t>
            </a:r>
            <a:endParaRPr lang="en-US" sz="1100" dirty="0"/>
          </a:p>
        </p:txBody>
      </p:sp>
      <p:sp>
        <p:nvSpPr>
          <p:cNvPr id="16" name="Text 17"/>
          <p:cNvSpPr/>
          <p:nvPr/>
        </p:nvSpPr>
        <p:spPr>
          <a:xfrm>
            <a:off x="5187953" y="3415284"/>
            <a:ext cx="1481328" cy="21945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dirty="0">
                <a:solidFill>
                  <a:srgbClr val="1A1A2E"/>
                </a:solidFill>
                <a:latin typeface="Calibri" panose="020F0502020204030204" pitchFamily="34" charset="0"/>
                <a:ea typeface="Calibri" panose="020F0502020204030204" pitchFamily="34" charset="-122"/>
                <a:cs typeface="Calibri" panose="020F0502020204030204" pitchFamily="34" charset="-120"/>
              </a:rPr>
              <a:t>Peer group for young carers enables inter-psychological learning — shared language, validation and collaborative problem-solving (Becker, 2007; Stamatopoulos, 2016).</a:t>
            </a:r>
            <a:endParaRPr lang="en-US" sz="1100" dirty="0"/>
          </a:p>
        </p:txBody>
      </p:sp>
      <p:sp>
        <p:nvSpPr>
          <p:cNvPr id="17" name="Text 20"/>
          <p:cNvSpPr/>
          <p:nvPr/>
        </p:nvSpPr>
        <p:spPr>
          <a:xfrm>
            <a:off x="7427743" y="2500884"/>
            <a:ext cx="146304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7B6B8D"/>
                </a:solidFill>
                <a:latin typeface="Cambria" panose="02040503050406030204" pitchFamily="34" charset="0"/>
                <a:ea typeface="Cambria" panose="02040503050406030204" pitchFamily="34" charset="-122"/>
                <a:cs typeface="Cambria" panose="02040503050406030204" pitchFamily="34" charset="-120"/>
              </a:rPr>
              <a:t>04</a:t>
            </a:r>
            <a:endParaRPr lang="en-US" sz="2200" dirty="0"/>
          </a:p>
        </p:txBody>
      </p:sp>
      <p:sp>
        <p:nvSpPr>
          <p:cNvPr id="18" name="Text 21"/>
          <p:cNvSpPr/>
          <p:nvPr/>
        </p:nvSpPr>
        <p:spPr>
          <a:xfrm>
            <a:off x="7147560" y="2912364"/>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School-Based Scaffolding</a:t>
            </a:r>
            <a:endParaRPr lang="en-US" sz="1100" dirty="0"/>
          </a:p>
        </p:txBody>
      </p:sp>
      <p:sp>
        <p:nvSpPr>
          <p:cNvPr id="19" name="Text 22"/>
          <p:cNvSpPr/>
          <p:nvPr/>
        </p:nvSpPr>
        <p:spPr>
          <a:xfrm>
            <a:off x="7147560" y="3415284"/>
            <a:ext cx="1481328" cy="21945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dirty="0">
                <a:solidFill>
                  <a:srgbClr val="1A1A2E"/>
                </a:solidFill>
                <a:latin typeface="Calibri" panose="020F0502020204030204" pitchFamily="34" charset="0"/>
                <a:ea typeface="Calibri" panose="020F0502020204030204" pitchFamily="34" charset="-122"/>
                <a:cs typeface="Calibri" panose="020F0502020204030204" pitchFamily="34" charset="-120"/>
              </a:rPr>
              <a:t>A named teacher as educational MKO, with flexible deadlines and reasonable adjustments, prevents long-term narrowing of Jenny’s options (Aldridge, 2018).</a:t>
            </a:r>
            <a:endParaRPr lang="en-US" sz="1100" dirty="0"/>
          </a:p>
        </p:txBody>
      </p:sp>
      <p:sp>
        <p:nvSpPr>
          <p:cNvPr id="20" name="Text 25"/>
          <p:cNvSpPr/>
          <p:nvPr/>
        </p:nvSpPr>
        <p:spPr>
          <a:xfrm>
            <a:off x="9389888" y="2500884"/>
            <a:ext cx="146304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200" b="1" dirty="0">
                <a:solidFill>
                  <a:srgbClr val="5A7A5A"/>
                </a:solidFill>
                <a:latin typeface="Cambria" panose="02040503050406030204" pitchFamily="34" charset="0"/>
                <a:ea typeface="Cambria" panose="02040503050406030204" pitchFamily="34" charset="-122"/>
                <a:cs typeface="Cambria" panose="02040503050406030204" pitchFamily="34" charset="-120"/>
              </a:rPr>
              <a:t>05</a:t>
            </a:r>
            <a:endParaRPr lang="en-US" sz="2200" dirty="0"/>
          </a:p>
        </p:txBody>
      </p:sp>
      <p:sp>
        <p:nvSpPr>
          <p:cNvPr id="21" name="Text 26"/>
          <p:cNvSpPr/>
          <p:nvPr/>
        </p:nvSpPr>
        <p:spPr>
          <a:xfrm>
            <a:off x="9107795" y="2944098"/>
            <a:ext cx="1463040"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b="1" dirty="0">
                <a:solidFill>
                  <a:srgbClr val="1B3A5C"/>
                </a:solidFill>
                <a:latin typeface="Cambria" panose="02040503050406030204" pitchFamily="34" charset="0"/>
                <a:ea typeface="Cambria" panose="02040503050406030204" pitchFamily="34" charset="-122"/>
                <a:cs typeface="Cambria" panose="02040503050406030204" pitchFamily="34" charset="-120"/>
              </a:rPr>
              <a:t>Respite and Cultural Recognition</a:t>
            </a:r>
            <a:endParaRPr lang="en-US" sz="1100" dirty="0"/>
          </a:p>
        </p:txBody>
      </p:sp>
      <p:sp>
        <p:nvSpPr>
          <p:cNvPr id="22" name="Text 27"/>
          <p:cNvSpPr/>
          <p:nvPr/>
        </p:nvSpPr>
        <p:spPr>
          <a:xfrm>
            <a:off x="9234304" y="3462668"/>
            <a:ext cx="1481328" cy="219456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100" dirty="0">
                <a:solidFill>
                  <a:srgbClr val="1A1A2E"/>
                </a:solidFill>
                <a:latin typeface="Calibri" panose="020F0502020204030204" pitchFamily="34" charset="0"/>
                <a:ea typeface="Calibri" panose="020F0502020204030204" pitchFamily="34" charset="-122"/>
                <a:cs typeface="Calibri" panose="020F0502020204030204" pitchFamily="34" charset="-120"/>
              </a:rPr>
              <a:t>Respite care creates space for age-appropriate participation. Cultural recognition of young carers’ contributions is itself developmental (Vygotsky, 1978; Becker, 2007).</a:t>
            </a:r>
            <a:endParaRPr lang="en-US" sz="11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2293"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fld>
            <a:endParaRPr lang="en-GB" altLang="en-US" sz="900">
              <a:solidFill>
                <a:srgbClr val="898989"/>
              </a:solidFill>
            </a:endParaRPr>
          </a:p>
        </p:txBody>
      </p:sp>
      <p:sp>
        <p:nvSpPr>
          <p:cNvPr id="3" name="Shape 0"/>
          <p:cNvSpPr/>
          <p:nvPr/>
        </p:nvSpPr>
        <p:spPr>
          <a:xfrm>
            <a:off x="164511" y="61298"/>
            <a:ext cx="11921742" cy="658368"/>
          </a:xfrm>
          <a:prstGeom prst="rect">
            <a:avLst/>
          </a:prstGeom>
          <a:solidFill>
            <a:srgbClr val="1B3A5C"/>
          </a:solidFill>
          <a:ln w="12700">
            <a:solidFill>
              <a:srgbClr val="1B3A5C"/>
            </a:solidFill>
            <a:prstDash val="solid"/>
          </a:ln>
        </p:spPr>
        <p:txBody>
          <a:bodyPr/>
          <a:lstStyle/>
          <a:p>
            <a:endParaRPr lang="en-GB"/>
          </a:p>
        </p:txBody>
      </p:sp>
      <p:sp>
        <p:nvSpPr>
          <p:cNvPr id="5" name="Text 1"/>
          <p:cNvSpPr/>
          <p:nvPr/>
        </p:nvSpPr>
        <p:spPr>
          <a:xfrm>
            <a:off x="473346" y="205739"/>
            <a:ext cx="10729567"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2100" b="1" dirty="0">
                <a:solidFill>
                  <a:srgbClr val="FFFFFF"/>
                </a:solidFill>
                <a:latin typeface="Cambria" panose="02040503050406030204" pitchFamily="34" charset="0"/>
                <a:ea typeface="Cambria" panose="02040503050406030204" pitchFamily="34" charset="-122"/>
                <a:cs typeface="Cambria" panose="02040503050406030204" pitchFamily="34" charset="-120"/>
              </a:rPr>
              <a:t>Strengths of Vygotsky's Theory for Understanding Jenny</a:t>
            </a:r>
            <a:endParaRPr lang="en-US" sz="2100" dirty="0"/>
          </a:p>
        </p:txBody>
      </p:sp>
      <p:sp>
        <p:nvSpPr>
          <p:cNvPr id="6" name="Text 2"/>
          <p:cNvSpPr/>
          <p:nvPr/>
        </p:nvSpPr>
        <p:spPr>
          <a:xfrm>
            <a:off x="164511" y="978408"/>
            <a:ext cx="10596342"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A1A2E"/>
                </a:solidFill>
                <a:latin typeface="Calibri" panose="020F0502020204030204" pitchFamily="34" charset="0"/>
                <a:ea typeface="Calibri" panose="020F0502020204030204" pitchFamily="34" charset="-122"/>
                <a:cs typeface="Calibri" panose="020F0502020204030204" pitchFamily="34" charset="-120"/>
              </a:rPr>
              <a:t>Vygotsky’s theory is well-suited to Jenny’s situation, where social relationships and environment are central to her experience</a:t>
            </a:r>
            <a:r>
              <a:rPr lang="en-US" sz="1200" dirty="0">
                <a:solidFill>
                  <a:srgbClr val="1A1A2E"/>
                </a:solidFill>
                <a:latin typeface="Calibri" panose="020F0502020204030204" pitchFamily="34" charset="0"/>
                <a:ea typeface="Calibri" panose="020F0502020204030204" pitchFamily="34" charset="-122"/>
                <a:cs typeface="Calibri" panose="020F0502020204030204" pitchFamily="34" charset="-120"/>
              </a:rPr>
              <a:t>.</a:t>
            </a:r>
            <a:endParaRPr lang="en-US" sz="1200" dirty="0"/>
          </a:p>
        </p:txBody>
      </p:sp>
      <p:sp>
        <p:nvSpPr>
          <p:cNvPr id="7" name="Text 5"/>
          <p:cNvSpPr/>
          <p:nvPr/>
        </p:nvSpPr>
        <p:spPr>
          <a:xfrm>
            <a:off x="1039852" y="1924812"/>
            <a:ext cx="3749040" cy="27432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chemeClr val="accent6">
                    <a:lumMod val="75000"/>
                  </a:schemeClr>
                </a:solidFill>
                <a:latin typeface="Cambria" panose="02040503050406030204" pitchFamily="34" charset="0"/>
                <a:ea typeface="Cambria" panose="02040503050406030204" pitchFamily="34" charset="-122"/>
                <a:cs typeface="Cambria" panose="02040503050406030204" pitchFamily="34" charset="-120"/>
              </a:rPr>
              <a:t>Places Relationships at the Centre</a:t>
            </a:r>
            <a:endParaRPr lang="en-US" dirty="0">
              <a:solidFill>
                <a:schemeClr val="accent6">
                  <a:lumMod val="75000"/>
                </a:schemeClr>
              </a:solidFill>
            </a:endParaRPr>
          </a:p>
        </p:txBody>
      </p:sp>
      <p:sp>
        <p:nvSpPr>
          <p:cNvPr id="8" name="Text 6"/>
          <p:cNvSpPr/>
          <p:nvPr/>
        </p:nvSpPr>
        <p:spPr>
          <a:xfrm>
            <a:off x="1039852" y="2453428"/>
            <a:ext cx="3749040" cy="1097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Directly addresses social relationships — ideal for a young carer whose development has been shaped by loss, isolation and absent adult support (Daniels, 2016).</a:t>
            </a:r>
            <a:endParaRPr lang="en-US" sz="1600" dirty="0"/>
          </a:p>
        </p:txBody>
      </p:sp>
      <p:sp>
        <p:nvSpPr>
          <p:cNvPr id="10" name="Text 9"/>
          <p:cNvSpPr/>
          <p:nvPr/>
        </p:nvSpPr>
        <p:spPr>
          <a:xfrm>
            <a:off x="1039852" y="3667844"/>
            <a:ext cx="3749040" cy="27432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chemeClr val="accent6">
                    <a:lumMod val="75000"/>
                  </a:schemeClr>
                </a:solidFill>
                <a:latin typeface="Cambria" panose="02040503050406030204" pitchFamily="34" charset="0"/>
                <a:ea typeface="Cambria" panose="02040503050406030204" pitchFamily="34" charset="-122"/>
              </a:rPr>
              <a:t>Directly Informs Intervention </a:t>
            </a:r>
            <a:endParaRPr lang="en-US" b="1" dirty="0">
              <a:solidFill>
                <a:schemeClr val="accent6">
                  <a:lumMod val="75000"/>
                </a:schemeClr>
              </a:solidFill>
              <a:latin typeface="Cambria" panose="02040503050406030204" pitchFamily="34" charset="0"/>
              <a:ea typeface="Cambria" panose="02040503050406030204" pitchFamily="34" charset="-122"/>
            </a:endParaRPr>
          </a:p>
        </p:txBody>
      </p:sp>
      <p:sp>
        <p:nvSpPr>
          <p:cNvPr id="11" name="Text 10"/>
          <p:cNvSpPr/>
          <p:nvPr/>
        </p:nvSpPr>
        <p:spPr>
          <a:xfrm>
            <a:off x="1039852" y="4290111"/>
            <a:ext cx="3749040" cy="1097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1600" dirty="0">
                <a:solidFill>
                  <a:srgbClr val="1A1A2E"/>
                </a:solidFill>
                <a:latin typeface="Calibri" panose="020F0502020204030204" pitchFamily="34" charset="0"/>
                <a:cs typeface="Calibri" panose="020F0502020204030204" pitchFamily="34" charset="-120"/>
              </a:rPr>
              <a:t>ZPD, scaffolding and MKO translate directly into practical strategies, specifying what Jenny needs and how to deliver it (Vygotsky, 1978).</a:t>
            </a:r>
            <a:endParaRPr lang="en-US" sz="1600" dirty="0">
              <a:solidFill>
                <a:srgbClr val="1A1A2E"/>
              </a:solidFill>
              <a:latin typeface="Calibri" panose="020F0502020204030204" pitchFamily="34" charset="0"/>
              <a:cs typeface="Calibri" panose="020F0502020204030204" pitchFamily="34" charset="-120"/>
            </a:endParaRPr>
          </a:p>
        </p:txBody>
      </p:sp>
      <p:sp>
        <p:nvSpPr>
          <p:cNvPr id="12" name="Text 13"/>
          <p:cNvSpPr/>
          <p:nvPr/>
        </p:nvSpPr>
        <p:spPr>
          <a:xfrm>
            <a:off x="6312601" y="1909173"/>
            <a:ext cx="3749040" cy="27432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b="1" dirty="0">
                <a:solidFill>
                  <a:schemeClr val="accent6">
                    <a:lumMod val="75000"/>
                  </a:schemeClr>
                </a:solidFill>
                <a:latin typeface="Cambria" panose="02040503050406030204" pitchFamily="34" charset="0"/>
                <a:ea typeface="Cambria" panose="02040503050406030204" pitchFamily="34" charset="-122"/>
              </a:rPr>
              <a:t>Acknowledges Culture and Context</a:t>
            </a:r>
            <a:endParaRPr lang="en-US" b="1" dirty="0">
              <a:solidFill>
                <a:schemeClr val="accent6">
                  <a:lumMod val="75000"/>
                </a:schemeClr>
              </a:solidFill>
              <a:latin typeface="Cambria" panose="02040503050406030204" pitchFamily="34" charset="0"/>
              <a:ea typeface="Cambria" panose="02040503050406030204" pitchFamily="34" charset="-122"/>
            </a:endParaRPr>
          </a:p>
        </p:txBody>
      </p:sp>
      <p:sp>
        <p:nvSpPr>
          <p:cNvPr id="13" name="Text 14"/>
          <p:cNvSpPr/>
          <p:nvPr/>
        </p:nvSpPr>
        <p:spPr>
          <a:xfrm>
            <a:off x="6312601" y="2453428"/>
            <a:ext cx="3749040" cy="1097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sz="1600" dirty="0">
                <a:solidFill>
                  <a:srgbClr val="1A1A2E"/>
                </a:solidFill>
                <a:latin typeface="Calibri" panose="020F0502020204030204" pitchFamily="34" charset="0"/>
                <a:cs typeface="Calibri" panose="020F0502020204030204" pitchFamily="34" charset="-120"/>
              </a:rPr>
              <a:t>Culture shapes development. For Jenny, whether school and community recognise her role directly affects her developmental outcomes (Aldridge, 2018).</a:t>
            </a:r>
            <a:endParaRPr lang="en-US" sz="1600" dirty="0">
              <a:solidFill>
                <a:srgbClr val="1A1A2E"/>
              </a:solidFill>
              <a:latin typeface="Calibri" panose="020F0502020204030204" pitchFamily="34" charset="0"/>
              <a:cs typeface="Calibri" panose="020F0502020204030204" pitchFamily="34" charset="-120"/>
            </a:endParaRPr>
          </a:p>
        </p:txBody>
      </p:sp>
      <p:sp>
        <p:nvSpPr>
          <p:cNvPr id="14" name="Text 17"/>
          <p:cNvSpPr/>
          <p:nvPr/>
        </p:nvSpPr>
        <p:spPr>
          <a:xfrm>
            <a:off x="6370320" y="3625073"/>
            <a:ext cx="3749040" cy="27432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b="1" dirty="0">
                <a:solidFill>
                  <a:schemeClr val="accent6">
                    <a:lumMod val="75000"/>
                  </a:schemeClr>
                </a:solidFill>
                <a:latin typeface="Cambria" panose="02040503050406030204" pitchFamily="34" charset="0"/>
                <a:ea typeface="Cambria" panose="02040503050406030204" pitchFamily="34" charset="-122"/>
              </a:rPr>
              <a:t>Empowering and Strengths-Based</a:t>
            </a:r>
            <a:endParaRPr lang="en-US" b="1" dirty="0">
              <a:solidFill>
                <a:schemeClr val="accent6">
                  <a:lumMod val="75000"/>
                </a:schemeClr>
              </a:solidFill>
              <a:latin typeface="Cambria" panose="02040503050406030204" pitchFamily="34" charset="0"/>
              <a:ea typeface="Cambria" panose="02040503050406030204" pitchFamily="34" charset="-122"/>
            </a:endParaRPr>
          </a:p>
        </p:txBody>
      </p:sp>
      <p:sp>
        <p:nvSpPr>
          <p:cNvPr id="15" name="Text 18"/>
          <p:cNvSpPr/>
          <p:nvPr/>
        </p:nvSpPr>
        <p:spPr>
          <a:xfrm>
            <a:off x="6312601" y="4245117"/>
            <a:ext cx="3749040" cy="1097280"/>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buNone/>
            </a:pPr>
            <a:r>
              <a:rPr lang="en-US" sz="1600" dirty="0">
                <a:solidFill>
                  <a:srgbClr val="1A1A2E"/>
                </a:solidFill>
                <a:latin typeface="Calibri" panose="020F0502020204030204" pitchFamily="34" charset="0"/>
                <a:cs typeface="Calibri" panose="020F0502020204030204" pitchFamily="34" charset="-120"/>
              </a:rPr>
              <a:t>Fundamentally optimistic: potential is not fixed. The right scaffolding can always support further development — a powerful message for practitioners (Kozulin, 2003).</a:t>
            </a:r>
            <a:endParaRPr lang="en-US" sz="1600" dirty="0">
              <a:solidFill>
                <a:srgbClr val="1A1A2E"/>
              </a:solidFill>
              <a:latin typeface="Calibri" panose="020F0502020204030204" pitchFamily="34" charset="0"/>
              <a:cs typeface="Calibri" panose="020F0502020204030204" pitchFamily="34" charset="-12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pic>
        <p:nvPicPr>
          <p:cNvPr id="9" name="Picture 8"/>
          <p:cNvPicPr>
            <a:picLocks noChangeAspect="1"/>
          </p:cNvPicPr>
          <p:nvPr/>
        </p:nvPicPr>
        <p:blipFill>
          <a:blip r:embed="rId1"/>
          <a:stretch>
            <a:fillRect/>
          </a:stretch>
        </p:blipFill>
        <p:spPr>
          <a:xfrm>
            <a:off x="0" y="-91746"/>
            <a:ext cx="11857566" cy="5810384"/>
          </a:xfrm>
          <a:prstGeom prst="rect">
            <a:avLst/>
          </a:prstGeom>
        </p:spPr>
      </p:pic>
      <p:sp>
        <p:nvSpPr>
          <p:cNvPr id="11" name="Shape 0"/>
          <p:cNvSpPr/>
          <p:nvPr/>
        </p:nvSpPr>
        <p:spPr>
          <a:xfrm>
            <a:off x="1" y="3713"/>
            <a:ext cx="12191999" cy="904275"/>
          </a:xfrm>
          <a:prstGeom prst="rect">
            <a:avLst/>
          </a:prstGeom>
          <a:solidFill>
            <a:srgbClr val="1B3A5C"/>
          </a:solidFill>
          <a:ln w="12700">
            <a:solidFill>
              <a:srgbClr val="1B3A5C"/>
            </a:solidFill>
            <a:prstDash val="solid"/>
          </a:ln>
        </p:spPr>
        <p:txBody>
          <a:bodyPr/>
          <a:lstStyle/>
          <a:p>
            <a:endParaRPr lang="en-GB"/>
          </a:p>
        </p:txBody>
      </p:sp>
      <p:sp>
        <p:nvSpPr>
          <p:cNvPr id="13" name="Text 1"/>
          <p:cNvSpPr/>
          <p:nvPr/>
        </p:nvSpPr>
        <p:spPr>
          <a:xfrm>
            <a:off x="1629833" y="-75267"/>
            <a:ext cx="9219236" cy="580261"/>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900" b="1" dirty="0">
                <a:solidFill>
                  <a:srgbClr val="FFFFFF"/>
                </a:solidFill>
                <a:latin typeface="Cambria" panose="02040503050406030204" pitchFamily="34" charset="0"/>
                <a:ea typeface="Cambria" panose="02040503050406030204" pitchFamily="34" charset="-122"/>
                <a:cs typeface="Cambria" panose="02040503050406030204" pitchFamily="34" charset="-120"/>
              </a:rPr>
              <a:t>Limitations of Vygotsky's Theory in Health and Social Care Practice</a:t>
            </a:r>
            <a:endParaRPr lang="en-US" sz="1900" dirty="0"/>
          </a:p>
        </p:txBody>
      </p:sp>
      <p:sp>
        <p:nvSpPr>
          <p:cNvPr id="15" name="Text 2"/>
          <p:cNvSpPr/>
          <p:nvPr/>
        </p:nvSpPr>
        <p:spPr>
          <a:xfrm>
            <a:off x="104172" y="1007695"/>
            <a:ext cx="8229600" cy="384048"/>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1400" b="1" dirty="0">
                <a:solidFill>
                  <a:srgbClr val="1A1A2E"/>
                </a:solidFill>
                <a:latin typeface="Calibri" panose="020F0502020204030204" pitchFamily="34" charset="0"/>
                <a:ea typeface="Calibri" panose="020F0502020204030204" pitchFamily="34" charset="-122"/>
                <a:cs typeface="Calibri" panose="020F0502020204030204" pitchFamily="34" charset="-120"/>
              </a:rPr>
              <a:t>Critical engagement with Vygotsky’s limitations is essential for balanced academic analysis</a:t>
            </a:r>
            <a:r>
              <a:rPr lang="en-US" sz="1200" dirty="0">
                <a:solidFill>
                  <a:srgbClr val="1A1A2E"/>
                </a:solidFill>
                <a:latin typeface="Calibri" panose="020F0502020204030204" pitchFamily="34" charset="0"/>
                <a:ea typeface="Calibri" panose="020F0502020204030204" pitchFamily="34" charset="-122"/>
                <a:cs typeface="Calibri" panose="020F0502020204030204" pitchFamily="34" charset="-120"/>
              </a:rPr>
              <a:t>.</a:t>
            </a:r>
            <a:endParaRPr lang="en-US" sz="1200" dirty="0"/>
          </a:p>
        </p:txBody>
      </p:sp>
      <p:sp>
        <p:nvSpPr>
          <p:cNvPr id="19" name="TextBox 18"/>
          <p:cNvSpPr txBox="1"/>
          <p:nvPr/>
        </p:nvSpPr>
        <p:spPr>
          <a:xfrm>
            <a:off x="334434" y="1705451"/>
            <a:ext cx="4184292" cy="2215991"/>
          </a:xfrm>
          <a:prstGeom prst="rect">
            <a:avLst/>
          </a:prstGeom>
          <a:ln>
            <a:solidFill>
              <a:schemeClr val="bg1"/>
            </a:solid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b="1" i="1" dirty="0">
                <a:solidFill>
                  <a:srgbClr val="C0392B"/>
                </a:solidFill>
                <a:latin typeface="Cambria" panose="02040503050406030204" pitchFamily="34" charset="0"/>
                <a:ea typeface="Cambria" panose="02040503050406030204" pitchFamily="34" charset="-122"/>
                <a:cs typeface="Cambria" panose="02040503050406030204" pitchFamily="34" charset="-120"/>
              </a:rPr>
              <a:t>Underestimates Biology and Individual Differences</a:t>
            </a:r>
            <a:endParaRPr lang="en-US" b="1" i="1" dirty="0">
              <a:solidFill>
                <a:srgbClr val="C0392B"/>
              </a:solidFill>
              <a:latin typeface="Cambria" panose="02040503050406030204" pitchFamily="34" charset="0"/>
              <a:ea typeface="Cambria" panose="02040503050406030204" pitchFamily="34" charset="-122"/>
              <a:cs typeface="Cambria" panose="02040503050406030204" pitchFamily="34" charset="-120"/>
            </a:endParaRPr>
          </a:p>
          <a:p>
            <a:endParaRPr lang="en-US" sz="1400" dirty="0">
              <a:solidFill>
                <a:srgbClr val="1A1A2E"/>
              </a:solidFill>
              <a:latin typeface="Calibri" panose="020F0502020204030204" pitchFamily="34" charset="0"/>
              <a:cs typeface="Calibri" panose="020F0502020204030204" pitchFamily="34" charset="-120"/>
            </a:endParaRPr>
          </a:p>
          <a:p>
            <a:r>
              <a:rPr lang="en-US" sz="1400" dirty="0">
                <a:solidFill>
                  <a:srgbClr val="1A1A2E"/>
                </a:solidFill>
                <a:latin typeface="Calibri" panose="020F0502020204030204" pitchFamily="34" charset="0"/>
                <a:cs typeface="Calibri" panose="020F0502020204030204" pitchFamily="34" charset="-120"/>
              </a:rPr>
              <a:t>Overemphasis on social environment underplays biology. Blakemore and Choudhury (2006) note that neurological readiness sets limits on what scaffolding can achieve.</a:t>
            </a:r>
            <a:endParaRPr lang="en-US" sz="1400" dirty="0">
              <a:solidFill>
                <a:srgbClr val="1A1A2E"/>
              </a:solidFill>
              <a:latin typeface="Calibri" panose="020F0502020204030204" pitchFamily="34" charset="0"/>
              <a:cs typeface="Calibri" panose="020F0502020204030204" pitchFamily="34" charset="-120"/>
            </a:endParaRPr>
          </a:p>
          <a:p>
            <a:endParaRPr lang="en-US" sz="1400" dirty="0"/>
          </a:p>
          <a:p>
            <a:endParaRPr lang="en-GB" dirty="0"/>
          </a:p>
        </p:txBody>
      </p:sp>
      <p:sp>
        <p:nvSpPr>
          <p:cNvPr id="21" name="TextBox 20"/>
          <p:cNvSpPr txBox="1"/>
          <p:nvPr/>
        </p:nvSpPr>
        <p:spPr>
          <a:xfrm>
            <a:off x="334434" y="3590636"/>
            <a:ext cx="4078934" cy="1477328"/>
          </a:xfrm>
          <a:prstGeom prst="rect">
            <a:avLst/>
          </a:prstGeom>
          <a:ln>
            <a:noFill/>
          </a:ln>
        </p:spPr>
        <p:style>
          <a:lnRef idx="2">
            <a:schemeClr val="dk1"/>
          </a:lnRef>
          <a:fillRef idx="1">
            <a:schemeClr val="lt1"/>
          </a:fillRef>
          <a:effectRef idx="0">
            <a:schemeClr val="dk1"/>
          </a:effectRef>
          <a:fontRef idx="minor">
            <a:schemeClr val="dk1"/>
          </a:fontRef>
        </p:style>
        <p:txBody>
          <a:bodyPr wrap="square" rtlCol="0">
            <a:spAutoFit/>
          </a:bodyPr>
          <a:lstStyle/>
          <a:p>
            <a:r>
              <a:rPr lang="en-US" b="1" i="1" dirty="0">
                <a:solidFill>
                  <a:schemeClr val="tx2">
                    <a:lumMod val="60000"/>
                    <a:lumOff val="40000"/>
                  </a:schemeClr>
                </a:solidFill>
                <a:latin typeface="Cambria" panose="02040503050406030204" pitchFamily="34" charset="0"/>
                <a:ea typeface="Cambria" panose="02040503050406030204" pitchFamily="34" charset="-122"/>
              </a:rPr>
              <a:t>The ZPD Is Difficult to Measure</a:t>
            </a:r>
            <a:endParaRPr lang="en-US" b="1" i="1" dirty="0">
              <a:solidFill>
                <a:schemeClr val="tx2">
                  <a:lumMod val="60000"/>
                  <a:lumOff val="40000"/>
                </a:schemeClr>
              </a:solidFill>
              <a:latin typeface="Cambria" panose="02040503050406030204" pitchFamily="34" charset="0"/>
              <a:ea typeface="Cambria" panose="02040503050406030204" pitchFamily="34" charset="-122"/>
            </a:endParaRPr>
          </a:p>
          <a:p>
            <a:endParaRPr lang="en-US" sz="1200" dirty="0">
              <a:solidFill>
                <a:srgbClr val="1A1A2E"/>
              </a:solidFill>
              <a:latin typeface="Calibri" panose="020F0502020204030204" pitchFamily="34" charset="0"/>
              <a:ea typeface="Calibri" panose="020F0502020204030204" pitchFamily="34" charset="-122"/>
              <a:cs typeface="Calibri" panose="020F0502020204030204" pitchFamily="34" charset="-120"/>
            </a:endParaRPr>
          </a:p>
          <a:p>
            <a:r>
              <a:rPr lang="en-US" sz="1400" dirty="0">
                <a:solidFill>
                  <a:srgbClr val="1A1A2E"/>
                </a:solidFill>
                <a:latin typeface="Calibri" panose="020F0502020204030204" pitchFamily="34" charset="0"/>
                <a:cs typeface="Calibri" panose="020F0502020204030204" pitchFamily="34" charset="-120"/>
              </a:rPr>
              <a:t>No agreed method exists for measuring the ZPD (</a:t>
            </a:r>
            <a:r>
              <a:rPr lang="en-US" sz="1400" dirty="0" err="1">
                <a:solidFill>
                  <a:srgbClr val="1A1A2E"/>
                </a:solidFill>
                <a:latin typeface="Calibri" panose="020F0502020204030204" pitchFamily="34" charset="0"/>
                <a:cs typeface="Calibri" panose="020F0502020204030204" pitchFamily="34" charset="-120"/>
              </a:rPr>
              <a:t>Chaiklin</a:t>
            </a:r>
            <a:r>
              <a:rPr lang="en-US" sz="1400" dirty="0">
                <a:solidFill>
                  <a:srgbClr val="1A1A2E"/>
                </a:solidFill>
                <a:latin typeface="Calibri" panose="020F0502020204030204" pitchFamily="34" charset="0"/>
                <a:cs typeface="Calibri" panose="020F0502020204030204" pitchFamily="34" charset="-120"/>
              </a:rPr>
              <a:t>, 2003). This makes consistent application difficult for busy health and social care practitioners.</a:t>
            </a:r>
            <a:endParaRPr lang="en-US" sz="1400" dirty="0">
              <a:solidFill>
                <a:srgbClr val="1A1A2E"/>
              </a:solidFill>
              <a:latin typeface="Calibri" panose="020F0502020204030204" pitchFamily="34" charset="0"/>
              <a:cs typeface="Calibri" panose="020F0502020204030204" pitchFamily="34" charset="-120"/>
            </a:endParaRPr>
          </a:p>
          <a:p>
            <a:endParaRPr lang="en-GB" dirty="0"/>
          </a:p>
        </p:txBody>
      </p:sp>
      <p:sp>
        <p:nvSpPr>
          <p:cNvPr id="23" name="TextBox 22"/>
          <p:cNvSpPr txBox="1"/>
          <p:nvPr/>
        </p:nvSpPr>
        <p:spPr>
          <a:xfrm>
            <a:off x="8029935" y="1744885"/>
            <a:ext cx="3929933" cy="2000548"/>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b="1" i="1" dirty="0">
                <a:solidFill>
                  <a:srgbClr val="FF9933"/>
                </a:solidFill>
                <a:latin typeface="Cambria" panose="02040503050406030204" pitchFamily="34" charset="0"/>
                <a:ea typeface="Cambria" panose="02040503050406030204" pitchFamily="34" charset="0"/>
                <a:cs typeface="Cambria" panose="02040503050406030204" pitchFamily="34" charset="-120"/>
              </a:rPr>
              <a:t>Limited Focus on Emotional Development</a:t>
            </a:r>
            <a:endParaRPr lang="en-US" i="1" dirty="0">
              <a:solidFill>
                <a:srgbClr val="FF9933"/>
              </a:solidFill>
              <a:latin typeface="Cambria" panose="02040503050406030204" pitchFamily="34" charset="0"/>
              <a:ea typeface="Cambria" panose="02040503050406030204" pitchFamily="34" charset="0"/>
            </a:endParaRPr>
          </a:p>
          <a:p>
            <a:r>
              <a:rPr lang="en-GB" sz="1400" dirty="0">
                <a:solidFill>
                  <a:srgbClr val="1A1A2E"/>
                </a:solidFill>
                <a:latin typeface="Calibri" panose="020F0502020204030204" pitchFamily="34" charset="0"/>
                <a:cs typeface="Calibri" panose="020F0502020204030204" pitchFamily="34" charset="-120"/>
              </a:rPr>
              <a:t>However, Vygotsky’s work mainly focuses on cognitive development and provides less explanation</a:t>
            </a:r>
            <a:r>
              <a:rPr lang="en-GB" sz="1400" dirty="0"/>
              <a:t> </a:t>
            </a:r>
            <a:r>
              <a:rPr lang="en-GB" sz="1400" dirty="0">
                <a:solidFill>
                  <a:srgbClr val="1A1A2E"/>
                </a:solidFill>
                <a:latin typeface="Calibri" panose="020F0502020204030204" pitchFamily="34" charset="0"/>
                <a:cs typeface="Calibri" panose="020F0502020204030204" pitchFamily="34" charset="-120"/>
              </a:rPr>
              <a:t>for emotional experiences such as grief or trauma</a:t>
            </a:r>
            <a:r>
              <a:rPr lang="en-US" sz="1400" dirty="0">
                <a:solidFill>
                  <a:srgbClr val="1A1A2E"/>
                </a:solidFill>
                <a:latin typeface="Calibri" panose="020F0502020204030204" pitchFamily="34" charset="0"/>
                <a:ea typeface="Calibri" panose="020F0502020204030204" pitchFamily="34" charset="-122"/>
                <a:cs typeface="Calibri" panose="020F0502020204030204" pitchFamily="34" charset="-120"/>
              </a:rPr>
              <a:t>— all central to Jenny’s experience (</a:t>
            </a:r>
            <a:r>
              <a:rPr lang="en-US" sz="1400" dirty="0" err="1">
                <a:solidFill>
                  <a:srgbClr val="1A1A2E"/>
                </a:solidFill>
                <a:latin typeface="Calibri" panose="020F0502020204030204" pitchFamily="34" charset="0"/>
                <a:ea typeface="Calibri" panose="020F0502020204030204" pitchFamily="34" charset="-122"/>
                <a:cs typeface="Calibri" panose="020F0502020204030204" pitchFamily="34" charset="-120"/>
              </a:rPr>
              <a:t>Wertsch</a:t>
            </a:r>
            <a:r>
              <a:rPr lang="en-US" sz="1400" dirty="0">
                <a:solidFill>
                  <a:srgbClr val="1A1A2E"/>
                </a:solidFill>
                <a:latin typeface="Calibri" panose="020F0502020204030204" pitchFamily="34" charset="0"/>
                <a:ea typeface="Calibri" panose="020F0502020204030204" pitchFamily="34" charset="-122"/>
                <a:cs typeface="Calibri" panose="020F0502020204030204" pitchFamily="34" charset="-120"/>
              </a:rPr>
              <a:t>, 1991).</a:t>
            </a:r>
            <a:endParaRPr lang="en-US" sz="1400" dirty="0"/>
          </a:p>
          <a:p>
            <a:endParaRPr lang="en-GB" dirty="0"/>
          </a:p>
        </p:txBody>
      </p:sp>
      <p:sp>
        <p:nvSpPr>
          <p:cNvPr id="25" name="TextBox 24"/>
          <p:cNvSpPr txBox="1"/>
          <p:nvPr/>
        </p:nvSpPr>
        <p:spPr>
          <a:xfrm>
            <a:off x="8029934" y="3518806"/>
            <a:ext cx="3929933" cy="1969770"/>
          </a:xfrm>
          <a:prstGeom prst="rect">
            <a:avLst/>
          </a:prstGeom>
          <a:ln>
            <a:noFill/>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US" b="1" i="1" dirty="0">
                <a:solidFill>
                  <a:srgbClr val="C0392B"/>
                </a:solidFill>
                <a:latin typeface="Cambria" panose="02040503050406030204" pitchFamily="34" charset="0"/>
                <a:ea typeface="Cambria" panose="02040503050406030204" pitchFamily="34" charset="-122"/>
              </a:rPr>
              <a:t>Assumes Availability of Supportive Others</a:t>
            </a:r>
            <a:endParaRPr lang="en-US" b="1" i="1" dirty="0">
              <a:solidFill>
                <a:srgbClr val="C0392B"/>
              </a:solidFill>
              <a:latin typeface="Cambria" panose="02040503050406030204" pitchFamily="34" charset="0"/>
              <a:ea typeface="Cambria" panose="02040503050406030204" pitchFamily="34" charset="-122"/>
            </a:endParaRPr>
          </a:p>
          <a:p>
            <a:endParaRPr lang="en-GB" sz="1200" dirty="0"/>
          </a:p>
          <a:p>
            <a:r>
              <a:rPr lang="en-US" sz="1400" dirty="0">
                <a:solidFill>
                  <a:srgbClr val="1A1A2E"/>
                </a:solidFill>
                <a:latin typeface="Calibri" panose="020F0502020204030204" pitchFamily="34" charset="0"/>
                <a:ea typeface="Calibri" panose="020F0502020204030204" pitchFamily="34" charset="-122"/>
                <a:cs typeface="Calibri" panose="020F0502020204030204" pitchFamily="34" charset="-120"/>
              </a:rPr>
              <a:t>The theory assumes MKOs are available. For many young carers, their absence is the core problem. Systemic barriers go unaddressed by Vygotsky’s framework (Aldridge, 2018).</a:t>
            </a:r>
            <a:endParaRPr lang="en-US" sz="1400" dirty="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1">
            <a:alphaModFix amt="35000"/>
          </a:blip>
          <a:stretch>
            <a:fillRect/>
          </a:stretch>
        </p:blipFill>
        <p:spPr>
          <a:xfrm>
            <a:off x="44176" y="581239"/>
            <a:ext cx="12103646" cy="5111052"/>
          </a:xfrm>
          <a:prstGeom prst="rect">
            <a:avLst/>
          </a:prstGeom>
        </p:spPr>
      </p:pic>
      <p:sp>
        <p:nvSpPr>
          <p:cNvPr id="5" name="TextBox 4"/>
          <p:cNvSpPr txBox="1"/>
          <p:nvPr/>
        </p:nvSpPr>
        <p:spPr>
          <a:xfrm>
            <a:off x="147289" y="5393501"/>
            <a:ext cx="12015292" cy="230832"/>
          </a:xfrm>
          <a:prstGeom prst="rect">
            <a:avLst/>
          </a:prstGeom>
          <a:noFill/>
        </p:spPr>
        <p:txBody>
          <a:bodyPr wrap="square" rtlCol="0">
            <a:spAutoFit/>
          </a:bodyPr>
          <a:lstStyle/>
          <a:p>
            <a:r>
              <a:rPr lang="en-GB" sz="900">
                <a:hlinkClick r:id="rId2" tooltip="https://4mygodsglory.wordpress.com/2014/09/13/a-microphone/"/>
              </a:rPr>
              <a:t>This Photo</a:t>
            </a:r>
            <a:r>
              <a:rPr lang="en-GB" sz="900"/>
              <a:t> by Unknown Author is licensed under </a:t>
            </a:r>
            <a:r>
              <a:rPr lang="en-GB" sz="900">
                <a:hlinkClick r:id="rId3" tooltip="https://creativecommons.org/licenses/by-nd/3.0/"/>
              </a:rPr>
              <a:t>CC BY-ND</a:t>
            </a:r>
            <a:endParaRPr lang="en-GB" sz="900"/>
          </a:p>
        </p:txBody>
      </p:sp>
      <p:sp>
        <p:nvSpPr>
          <p:cNvPr id="4" name="Date Placeholder 3"/>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fld>
            <a:endParaRPr lang="en-GB" altLang="en-US">
              <a:solidFill>
                <a:prstClr val="black">
                  <a:tint val="75000"/>
                </a:prstClr>
              </a:solidFill>
              <a:latin typeface="Myriad Pro"/>
            </a:endParaRPr>
          </a:p>
        </p:txBody>
      </p:sp>
      <p:sp>
        <p:nvSpPr>
          <p:cNvPr id="13317" name="Slide Number Placeholder 4"/>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530" indent="-214630">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fld>
            <a:endParaRPr lang="en-GB" altLang="en-US" sz="900">
              <a:solidFill>
                <a:srgbClr val="898989"/>
              </a:solidFill>
            </a:endParaRPr>
          </a:p>
        </p:txBody>
      </p:sp>
      <p:sp>
        <p:nvSpPr>
          <p:cNvPr id="7" name="Text 4"/>
          <p:cNvSpPr/>
          <p:nvPr/>
        </p:nvSpPr>
        <p:spPr>
          <a:xfrm>
            <a:off x="580084" y="1439717"/>
            <a:ext cx="3566160" cy="256032"/>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sz="1000" dirty="0"/>
          </a:p>
        </p:txBody>
      </p:sp>
      <p:sp>
        <p:nvSpPr>
          <p:cNvPr id="8" name="Text 5"/>
          <p:cNvSpPr/>
          <p:nvPr/>
        </p:nvSpPr>
        <p:spPr>
          <a:xfrm>
            <a:off x="126242" y="352639"/>
            <a:ext cx="5969757" cy="2031765"/>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spcAft>
                <a:spcPts val="800"/>
              </a:spcAft>
              <a:buNone/>
            </a:pPr>
            <a:endParaRPr lang="en-US" sz="2000" dirty="0">
              <a:solidFill>
                <a:srgbClr val="1A1A2E"/>
              </a:solidFill>
              <a:latin typeface="Calibri" panose="020F0502020204030204" pitchFamily="34" charset="0"/>
              <a:ea typeface="Calibri" panose="020F0502020204030204" pitchFamily="34" charset="-122"/>
              <a:cs typeface="Calibri" panose="020F0502020204030204" pitchFamily="34" charset="-120"/>
            </a:endParaRPr>
          </a:p>
          <a:p>
            <a:pPr>
              <a:spcAft>
                <a:spcPts val="800"/>
              </a:spcAft>
            </a:pPr>
            <a:r>
              <a:rPr lang="en-US" sz="2000" b="1" kern="0" spc="200" dirty="0">
                <a:solidFill>
                  <a:srgbClr val="028090"/>
                </a:solidFill>
                <a:latin typeface="Calibri" panose="020F0502020204030204" pitchFamily="34" charset="0"/>
                <a:ea typeface="Calibri" panose="020F0502020204030204" pitchFamily="34" charset="-122"/>
                <a:cs typeface="Calibri" panose="020F0502020204030204" pitchFamily="34" charset="-120"/>
              </a:rPr>
              <a:t>WHAT VYGOTSKY OFFERS US</a:t>
            </a:r>
            <a:endParaRPr lang="en-US" sz="2000" dirty="0"/>
          </a:p>
          <a:p>
            <a:pPr marL="0" indent="0">
              <a:spcAft>
                <a:spcPts val="800"/>
              </a:spcAft>
              <a:buNone/>
            </a:pPr>
            <a:endParaRPr lang="en-US" dirty="0">
              <a:solidFill>
                <a:srgbClr val="1A1A2E"/>
              </a:solidFill>
              <a:latin typeface="Calibri" panose="020F0502020204030204" pitchFamily="34" charset="0"/>
              <a:ea typeface="Calibri" panose="020F0502020204030204" pitchFamily="34" charset="-122"/>
              <a:cs typeface="Calibri" panose="020F0502020204030204" pitchFamily="34" charset="-120"/>
            </a:endParaRPr>
          </a:p>
          <a:p>
            <a:pPr marL="0" indent="0">
              <a:spcAft>
                <a:spcPts val="800"/>
              </a:spcAft>
              <a:buNone/>
            </a:pPr>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Vygotsky’s theory centres relationships, social context and the absence of support — exactly what defines Jenny’s situation (Vygotsky, 1978).</a:t>
            </a:r>
            <a:endParaRPr lang="en-US" sz="1600" dirty="0"/>
          </a:p>
          <a:p>
            <a:pPr marL="0" indent="0">
              <a:spcAft>
                <a:spcPts val="800"/>
              </a:spcAft>
              <a:buNone/>
            </a:pPr>
            <a:r>
              <a:rPr lang="en-US" sz="1600" dirty="0">
                <a:solidFill>
                  <a:srgbClr val="1A1A2E"/>
                </a:solidFill>
                <a:latin typeface="Calibri" panose="020F0502020204030204" pitchFamily="34" charset="0"/>
                <a:ea typeface="Calibri" panose="020F0502020204030204" pitchFamily="34" charset="-122"/>
                <a:cs typeface="Calibri" panose="020F0502020204030204" pitchFamily="34" charset="-120"/>
              </a:rPr>
              <a:t>ZPD and scaffolding provide practitioners with a clear, actionable framework — pointing to what needs to change, not merely diagnosing what has gone wrong (Daniels, 2016).</a:t>
            </a:r>
            <a:endParaRPr lang="en-US" sz="1600" dirty="0"/>
          </a:p>
          <a:p>
            <a:pPr marL="0" indent="0">
              <a:spcAft>
                <a:spcPts val="800"/>
              </a:spcAft>
              <a:buNone/>
            </a:pPr>
            <a:endParaRPr lang="en-US" sz="1100" dirty="0"/>
          </a:p>
        </p:txBody>
      </p:sp>
      <p:sp>
        <p:nvSpPr>
          <p:cNvPr id="10" name="Text 8"/>
          <p:cNvSpPr/>
          <p:nvPr/>
        </p:nvSpPr>
        <p:spPr>
          <a:xfrm>
            <a:off x="5888813" y="1439717"/>
            <a:ext cx="3840480" cy="256032"/>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endParaRPr lang="en-US" sz="1000" dirty="0"/>
          </a:p>
        </p:txBody>
      </p:sp>
      <p:sp>
        <p:nvSpPr>
          <p:cNvPr id="11" name="Text 9"/>
          <p:cNvSpPr/>
          <p:nvPr/>
        </p:nvSpPr>
        <p:spPr>
          <a:xfrm>
            <a:off x="126242" y="3216739"/>
            <a:ext cx="11937496" cy="395242"/>
          </a:xfrm>
          <a:prstGeom prst="rect">
            <a:avLst/>
          </a:prstGeom>
          <a:noFill/>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Aft>
                <a:spcPts val="800"/>
              </a:spcAft>
            </a:pPr>
            <a:r>
              <a:rPr lang="en-US" b="1" kern="0" spc="200" dirty="0">
                <a:solidFill>
                  <a:srgbClr val="C5922A"/>
                </a:solidFill>
                <a:latin typeface="Calibri" panose="020F0502020204030204" pitchFamily="34" charset="0"/>
                <a:ea typeface="Calibri" panose="020F0502020204030204" pitchFamily="34" charset="-122"/>
                <a:cs typeface="Calibri" panose="020F0502020204030204" pitchFamily="34" charset="-120"/>
              </a:rPr>
              <a:t>WHY IT NEEDS COMPLEMENTING</a:t>
            </a:r>
            <a:endParaRPr lang="en-US" dirty="0"/>
          </a:p>
          <a:p>
            <a:pPr marL="0" indent="0">
              <a:spcAft>
                <a:spcPts val="800"/>
              </a:spcAft>
              <a:buNone/>
            </a:pPr>
            <a:endParaRPr lang="en-US" dirty="0">
              <a:latin typeface="Calibri" panose="020F0502020204030204" pitchFamily="34" charset="0"/>
              <a:ea typeface="Calibri" panose="020F0502020204030204" pitchFamily="34" charset="-122"/>
              <a:cs typeface="Calibri" panose="020F0502020204030204" pitchFamily="34" charset="-120"/>
            </a:endParaRPr>
          </a:p>
          <a:p>
            <a:pPr marL="0" indent="0">
              <a:spcAft>
                <a:spcPts val="800"/>
              </a:spcAft>
              <a:buNone/>
            </a:pPr>
            <a:r>
              <a:rPr lang="en-US" sz="1600" dirty="0">
                <a:latin typeface="Calibri" panose="020F0502020204030204" pitchFamily="34" charset="0"/>
                <a:ea typeface="Calibri" panose="020F0502020204030204" pitchFamily="34" charset="-122"/>
                <a:cs typeface="Calibri" panose="020F0502020204030204" pitchFamily="34" charset="-120"/>
              </a:rPr>
              <a:t>Vygotsky alone cannot address grief, trauma, or emotional development — dimensions most urgent for Jenny’s wellbeing (Wertsch, 1991).</a:t>
            </a:r>
            <a:endParaRPr lang="en-US" sz="1600" dirty="0"/>
          </a:p>
          <a:p>
            <a:pPr marL="0" indent="0">
              <a:spcAft>
                <a:spcPts val="800"/>
              </a:spcAft>
              <a:buNone/>
            </a:pPr>
            <a:r>
              <a:rPr lang="en-US" sz="1600" dirty="0">
                <a:latin typeface="Calibri" panose="020F0502020204030204" pitchFamily="34" charset="0"/>
                <a:ea typeface="Calibri" panose="020F0502020204030204" pitchFamily="34" charset="-122"/>
                <a:cs typeface="Calibri" panose="020F0502020204030204" pitchFamily="34" charset="-120"/>
              </a:rPr>
              <a:t>A trauma-informed approach and Bowlby’s attachment theory would complement Vygotsky by addressing bereavement and disrupted early attachment (Howe, 2011).</a:t>
            </a:r>
            <a:endParaRPr lang="en-US" sz="1600" dirty="0"/>
          </a:p>
          <a:p>
            <a:pPr marL="0" indent="0">
              <a:spcAft>
                <a:spcPts val="800"/>
              </a:spcAft>
              <a:buNone/>
            </a:pPr>
            <a:r>
              <a:rPr lang="en-US" sz="1600" dirty="0">
                <a:latin typeface="Calibri" panose="020F0502020204030204" pitchFamily="34" charset="0"/>
                <a:ea typeface="Calibri" panose="020F0502020204030204" pitchFamily="34" charset="-122"/>
                <a:cs typeface="Calibri" panose="020F0502020204030204" pitchFamily="34" charset="-120"/>
              </a:rPr>
              <a:t>No single theory is sufficient. Effective practitioners draw on multiple frameworks. Vygotsky provides a strong social foundation; Jenny’s holistic needs require a holistic theoretical response .</a:t>
            </a:r>
            <a:endParaRPr lang="en-US" sz="1600" dirty="0"/>
          </a:p>
        </p:txBody>
      </p:sp>
      <p:sp>
        <p:nvSpPr>
          <p:cNvPr id="21" name="Shape 0"/>
          <p:cNvSpPr/>
          <p:nvPr/>
        </p:nvSpPr>
        <p:spPr>
          <a:xfrm>
            <a:off x="-29516" y="-1"/>
            <a:ext cx="12251031" cy="658368"/>
          </a:xfrm>
          <a:prstGeom prst="rect">
            <a:avLst/>
          </a:prstGeom>
          <a:solidFill>
            <a:srgbClr val="1B3A5C"/>
          </a:solidFill>
          <a:ln w="12700">
            <a:solidFill>
              <a:srgbClr val="1B3A5C"/>
            </a:solidFill>
            <a:prstDash val="solid"/>
          </a:ln>
        </p:spPr>
        <p:txBody>
          <a:bodyPr/>
          <a:lstStyle/>
          <a:p>
            <a:endParaRPr lang="en-GB"/>
          </a:p>
        </p:txBody>
      </p:sp>
      <p:sp>
        <p:nvSpPr>
          <p:cNvPr id="22" name="Text 1"/>
          <p:cNvSpPr/>
          <p:nvPr/>
        </p:nvSpPr>
        <p:spPr>
          <a:xfrm>
            <a:off x="1398696" y="124039"/>
            <a:ext cx="10271287"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lgn="ctr">
              <a:buNone/>
            </a:pPr>
            <a:r>
              <a:rPr lang="en-US" sz="2000" b="1" dirty="0">
                <a:solidFill>
                  <a:srgbClr val="FFFFFF"/>
                </a:solidFill>
                <a:latin typeface="Cambria" panose="02040503050406030204" pitchFamily="34" charset="0"/>
                <a:ea typeface="Cambria" panose="02040503050406030204" pitchFamily="34" charset="-122"/>
                <a:cs typeface="Cambria" panose="02040503050406030204" pitchFamily="34" charset="-120"/>
              </a:rPr>
              <a:t>Critical Evaluation: Vygotsky in Health and Social Care Practice</a:t>
            </a:r>
            <a:endParaRPr lang="en-US"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595" name="Rectangle 24594"/>
          <p:cNvSpPr>
            <a:spLocks noGrp="1" noRot="1" noChangeAspect="1" noMove="1" noResize="1" noEditPoints="1" noAdjustHandles="1" noChangeArrowheads="1" noChangeShapeType="1" noTextEdit="1"/>
          </p:cNvSpPr>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601" name="TextBox 24600"/>
          <p:cNvSpPr txBox="1"/>
          <p:nvPr/>
        </p:nvSpPr>
        <p:spPr>
          <a:xfrm>
            <a:off x="328684" y="608698"/>
            <a:ext cx="6205339" cy="4875192"/>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r>
              <a:rPr lang="en-US" dirty="0"/>
              <a:t>This presentation has applied Vygotsky’s (1978) Sociocultural Theory to Jenny’s situation as a 16-year-old young carer.</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Jenny’s development has been shaped by the loss of her primary MKO and a reversed scaffolding dynamic through her caregiving role.</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Both biological maturation and social factors are shaping her development. </a:t>
            </a:r>
            <a:endParaRPr lang="en-US" dirty="0"/>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a:p>
            <a:pPr indent="-228600">
              <a:lnSpc>
                <a:spcPct val="90000"/>
              </a:lnSpc>
              <a:spcAft>
                <a:spcPts val="600"/>
              </a:spcAft>
              <a:buFont typeface="Arial" panose="020B0604020202020204" pitchFamily="34" charset="0"/>
              <a:buChar char="•"/>
            </a:pPr>
            <a:endParaRPr lang="en-US" sz="1000" dirty="0"/>
          </a:p>
        </p:txBody>
      </p:sp>
      <p:pic>
        <p:nvPicPr>
          <p:cNvPr id="44" name="Picture 43"/>
          <p:cNvPicPr>
            <a:picLocks noChangeAspect="1"/>
          </p:cNvPicPr>
          <p:nvPr/>
        </p:nvPicPr>
        <p:blipFill>
          <a:blip r:embed="rId1"/>
          <a:srcRect t="18682" r="-1" b="5372"/>
          <a:stretch>
            <a:fillRect/>
          </a:stretch>
        </p:blipFill>
        <p:spPr>
          <a:xfrm>
            <a:off x="6049574" y="-4"/>
            <a:ext cx="6142426" cy="3209487"/>
          </a:xfrm>
          <a:custGeom>
            <a:avLst/>
            <a:gdLst/>
            <a:ahLst/>
            <a:cxnLst/>
            <a:rect l="l" t="t" r="r" b="b"/>
            <a:pathLst>
              <a:path w="7287684" h="3694372">
                <a:moveTo>
                  <a:pt x="1047969" y="0"/>
                </a:moveTo>
                <a:lnTo>
                  <a:pt x="7287684" y="0"/>
                </a:lnTo>
                <a:lnTo>
                  <a:pt x="7287684" y="814388"/>
                </a:lnTo>
                <a:lnTo>
                  <a:pt x="7287684" y="3694372"/>
                </a:lnTo>
                <a:lnTo>
                  <a:pt x="471411" y="3694372"/>
                </a:lnTo>
                <a:lnTo>
                  <a:pt x="470992" y="3686621"/>
                </a:lnTo>
                <a:cubicBezTo>
                  <a:pt x="458999" y="3642419"/>
                  <a:pt x="427907" y="3602236"/>
                  <a:pt x="376383" y="3554015"/>
                </a:cubicBezTo>
                <a:cubicBezTo>
                  <a:pt x="315976" y="3500438"/>
                  <a:pt x="255568" y="3454003"/>
                  <a:pt x="170288" y="3407569"/>
                </a:cubicBezTo>
                <a:cubicBezTo>
                  <a:pt x="365723" y="3382565"/>
                  <a:pt x="163181" y="3296841"/>
                  <a:pt x="230695" y="3243263"/>
                </a:cubicBezTo>
                <a:cubicBezTo>
                  <a:pt x="369276" y="3221831"/>
                  <a:pt x="479431" y="3393282"/>
                  <a:pt x="667759" y="3343275"/>
                </a:cubicBezTo>
                <a:cubicBezTo>
                  <a:pt x="440344" y="3196828"/>
                  <a:pt x="184501" y="3150393"/>
                  <a:pt x="17493" y="2953940"/>
                </a:cubicBezTo>
                <a:cubicBezTo>
                  <a:pt x="56580" y="2911078"/>
                  <a:pt x="95667" y="2953940"/>
                  <a:pt x="127647" y="2936081"/>
                </a:cubicBezTo>
                <a:cubicBezTo>
                  <a:pt x="127647" y="2925365"/>
                  <a:pt x="500751" y="2993232"/>
                  <a:pt x="522071" y="2714625"/>
                </a:cubicBezTo>
                <a:cubicBezTo>
                  <a:pt x="529178" y="2714625"/>
                  <a:pt x="536285" y="2714625"/>
                  <a:pt x="543391" y="2703909"/>
                </a:cubicBezTo>
                <a:cubicBezTo>
                  <a:pt x="582478" y="2664619"/>
                  <a:pt x="546945" y="2571750"/>
                  <a:pt x="610905" y="2564606"/>
                </a:cubicBezTo>
                <a:cubicBezTo>
                  <a:pt x="681973" y="2557462"/>
                  <a:pt x="749487" y="2525315"/>
                  <a:pt x="824107" y="2543175"/>
                </a:cubicBezTo>
                <a:cubicBezTo>
                  <a:pt x="880961" y="2557462"/>
                  <a:pt x="941368" y="2575322"/>
                  <a:pt x="1001776" y="2575322"/>
                </a:cubicBezTo>
                <a:cubicBezTo>
                  <a:pt x="1065736" y="2575322"/>
                  <a:pt x="1154570" y="2696766"/>
                  <a:pt x="1193658" y="2536031"/>
                </a:cubicBezTo>
                <a:cubicBezTo>
                  <a:pt x="1193658" y="2528888"/>
                  <a:pt x="1303812" y="2546747"/>
                  <a:pt x="1364219" y="2553891"/>
                </a:cubicBezTo>
                <a:cubicBezTo>
                  <a:pt x="1413966" y="2561035"/>
                  <a:pt x="1474374" y="2593181"/>
                  <a:pt x="1509907" y="2528888"/>
                </a:cubicBezTo>
                <a:cubicBezTo>
                  <a:pt x="1527674" y="2489596"/>
                  <a:pt x="1442393" y="2418159"/>
                  <a:pt x="1367772" y="2411015"/>
                </a:cubicBezTo>
                <a:cubicBezTo>
                  <a:pt x="1300259" y="2403872"/>
                  <a:pt x="1232745" y="2396728"/>
                  <a:pt x="1168784" y="2411015"/>
                </a:cubicBezTo>
                <a:cubicBezTo>
                  <a:pt x="1090610" y="2428875"/>
                  <a:pt x="1047969" y="2400300"/>
                  <a:pt x="1026649" y="2336007"/>
                </a:cubicBezTo>
                <a:cubicBezTo>
                  <a:pt x="1001776" y="2268141"/>
                  <a:pt x="955582" y="2232422"/>
                  <a:pt x="891621" y="2200275"/>
                </a:cubicBezTo>
                <a:cubicBezTo>
                  <a:pt x="735273" y="2121694"/>
                  <a:pt x="586032" y="2028825"/>
                  <a:pt x="415470" y="1982390"/>
                </a:cubicBezTo>
                <a:cubicBezTo>
                  <a:pt x="383490" y="1975246"/>
                  <a:pt x="344403" y="1960959"/>
                  <a:pt x="330189" y="1900238"/>
                </a:cubicBezTo>
                <a:cubicBezTo>
                  <a:pt x="792127" y="1993106"/>
                  <a:pt x="1211424" y="2232422"/>
                  <a:pt x="1687576" y="2218135"/>
                </a:cubicBezTo>
                <a:cubicBezTo>
                  <a:pt x="1559654" y="2143125"/>
                  <a:pt x="1406860" y="2139554"/>
                  <a:pt x="1268278" y="2085975"/>
                </a:cubicBezTo>
                <a:cubicBezTo>
                  <a:pt x="1367772" y="2046685"/>
                  <a:pt x="1460160" y="2089547"/>
                  <a:pt x="1552548" y="2110978"/>
                </a:cubicBezTo>
                <a:cubicBezTo>
                  <a:pt x="1630722" y="2128837"/>
                  <a:pt x="1701789" y="2132410"/>
                  <a:pt x="1708896" y="2021681"/>
                </a:cubicBezTo>
                <a:cubicBezTo>
                  <a:pt x="1708896" y="2010965"/>
                  <a:pt x="1708896" y="2003821"/>
                  <a:pt x="1708896" y="1993106"/>
                </a:cubicBezTo>
                <a:cubicBezTo>
                  <a:pt x="1680469" y="1946672"/>
                  <a:pt x="1641382" y="1925240"/>
                  <a:pt x="1591635" y="1910953"/>
                </a:cubicBezTo>
                <a:cubicBezTo>
                  <a:pt x="1563208" y="1903809"/>
                  <a:pt x="1524121" y="1889522"/>
                  <a:pt x="1524121" y="1857375"/>
                </a:cubicBezTo>
                <a:cubicBezTo>
                  <a:pt x="1527674" y="1735931"/>
                  <a:pt x="1431733" y="1700212"/>
                  <a:pt x="1339346" y="1664493"/>
                </a:cubicBezTo>
                <a:cubicBezTo>
                  <a:pt x="1389093" y="1603772"/>
                  <a:pt x="1431733" y="1646635"/>
                  <a:pt x="1470820" y="1643062"/>
                </a:cubicBezTo>
                <a:cubicBezTo>
                  <a:pt x="1495694" y="1639491"/>
                  <a:pt x="1520567" y="1635919"/>
                  <a:pt x="1520567" y="1603772"/>
                </a:cubicBezTo>
                <a:cubicBezTo>
                  <a:pt x="1520567" y="1578769"/>
                  <a:pt x="1509907" y="1546622"/>
                  <a:pt x="1485034" y="1546622"/>
                </a:cubicBezTo>
                <a:cubicBezTo>
                  <a:pt x="1328686" y="1543050"/>
                  <a:pt x="1239851" y="1371600"/>
                  <a:pt x="1076396" y="1371600"/>
                </a:cubicBezTo>
                <a:cubicBezTo>
                  <a:pt x="976902" y="1371600"/>
                  <a:pt x="1126144" y="1275159"/>
                  <a:pt x="1044416" y="1235869"/>
                </a:cubicBezTo>
                <a:cubicBezTo>
                  <a:pt x="1026649" y="1225153"/>
                  <a:pt x="1094163" y="1210866"/>
                  <a:pt x="1122590" y="1214437"/>
                </a:cubicBezTo>
                <a:cubicBezTo>
                  <a:pt x="1151017" y="1218009"/>
                  <a:pt x="1175891" y="1243013"/>
                  <a:pt x="1211424" y="1225153"/>
                </a:cubicBezTo>
                <a:cubicBezTo>
                  <a:pt x="1229191" y="1160860"/>
                  <a:pt x="1182997" y="1135856"/>
                  <a:pt x="1140357" y="1117997"/>
                </a:cubicBezTo>
                <a:cubicBezTo>
                  <a:pt x="1047969" y="1075135"/>
                  <a:pt x="955582" y="1025129"/>
                  <a:pt x="852534" y="1010841"/>
                </a:cubicBezTo>
                <a:cubicBezTo>
                  <a:pt x="817001" y="1007269"/>
                  <a:pt x="795680" y="989409"/>
                  <a:pt x="799234" y="953690"/>
                </a:cubicBezTo>
                <a:cubicBezTo>
                  <a:pt x="806340" y="907256"/>
                  <a:pt x="841874" y="921544"/>
                  <a:pt x="870301" y="925115"/>
                </a:cubicBezTo>
                <a:cubicBezTo>
                  <a:pt x="888068" y="928688"/>
                  <a:pt x="905835" y="939403"/>
                  <a:pt x="923602" y="914400"/>
                </a:cubicBezTo>
                <a:cubicBezTo>
                  <a:pt x="611794" y="724198"/>
                  <a:pt x="409919" y="684684"/>
                  <a:pt x="132090" y="589415"/>
                </a:cubicBezTo>
                <a:lnTo>
                  <a:pt x="31922" y="552917"/>
                </a:lnTo>
                <a:lnTo>
                  <a:pt x="26859" y="541335"/>
                </a:lnTo>
                <a:cubicBezTo>
                  <a:pt x="20137" y="534929"/>
                  <a:pt x="8953" y="532232"/>
                  <a:pt x="0" y="527681"/>
                </a:cubicBezTo>
                <a:cubicBezTo>
                  <a:pt x="5969" y="516305"/>
                  <a:pt x="7617" y="502963"/>
                  <a:pt x="17905" y="493550"/>
                </a:cubicBezTo>
                <a:cubicBezTo>
                  <a:pt x="23947" y="488022"/>
                  <a:pt x="35344" y="487159"/>
                  <a:pt x="44763" y="486724"/>
                </a:cubicBezTo>
                <a:lnTo>
                  <a:pt x="165722" y="483650"/>
                </a:lnTo>
                <a:lnTo>
                  <a:pt x="193385" y="498723"/>
                </a:lnTo>
                <a:cubicBezTo>
                  <a:pt x="210263" y="511671"/>
                  <a:pt x="227142" y="525066"/>
                  <a:pt x="315976" y="535781"/>
                </a:cubicBezTo>
                <a:cubicBezTo>
                  <a:pt x="401257" y="546497"/>
                  <a:pt x="479431" y="582216"/>
                  <a:pt x="575372" y="525066"/>
                </a:cubicBezTo>
                <a:cubicBezTo>
                  <a:pt x="639332" y="485775"/>
                  <a:pt x="742380" y="528637"/>
                  <a:pt x="820554" y="560785"/>
                </a:cubicBezTo>
                <a:cubicBezTo>
                  <a:pt x="884515" y="589360"/>
                  <a:pt x="948475" y="596503"/>
                  <a:pt x="1033756" y="560785"/>
                </a:cubicBezTo>
                <a:cubicBezTo>
                  <a:pt x="955582" y="539354"/>
                  <a:pt x="895175" y="521494"/>
                  <a:pt x="834767" y="507206"/>
                </a:cubicBezTo>
                <a:cubicBezTo>
                  <a:pt x="785020" y="496491"/>
                  <a:pt x="756593" y="471488"/>
                  <a:pt x="760147" y="417909"/>
                </a:cubicBezTo>
                <a:cubicBezTo>
                  <a:pt x="760147" y="389334"/>
                  <a:pt x="749487" y="350044"/>
                  <a:pt x="785020" y="335757"/>
                </a:cubicBezTo>
                <a:cubicBezTo>
                  <a:pt x="813447" y="321469"/>
                  <a:pt x="852534" y="335757"/>
                  <a:pt x="866748" y="360759"/>
                </a:cubicBezTo>
                <a:cubicBezTo>
                  <a:pt x="884515" y="407194"/>
                  <a:pt x="902281" y="450056"/>
                  <a:pt x="962689" y="453629"/>
                </a:cubicBezTo>
                <a:cubicBezTo>
                  <a:pt x="1044416" y="460771"/>
                  <a:pt x="998222" y="432197"/>
                  <a:pt x="984009" y="396478"/>
                </a:cubicBezTo>
                <a:cubicBezTo>
                  <a:pt x="969795" y="357188"/>
                  <a:pt x="1012436" y="346472"/>
                  <a:pt x="1040863" y="353615"/>
                </a:cubicBezTo>
                <a:cubicBezTo>
                  <a:pt x="1147464" y="385763"/>
                  <a:pt x="1257618" y="328613"/>
                  <a:pt x="1367772" y="375047"/>
                </a:cubicBezTo>
                <a:cubicBezTo>
                  <a:pt x="1339346" y="260747"/>
                  <a:pt x="1278938" y="210741"/>
                  <a:pt x="1151017" y="192881"/>
                </a:cubicBezTo>
                <a:cubicBezTo>
                  <a:pt x="1104823" y="189310"/>
                  <a:pt x="1055076" y="196453"/>
                  <a:pt x="1012436" y="164306"/>
                </a:cubicBezTo>
                <a:cubicBezTo>
                  <a:pt x="987562" y="146447"/>
                  <a:pt x="962689" y="125016"/>
                  <a:pt x="980456" y="89297"/>
                </a:cubicBezTo>
                <a:cubicBezTo>
                  <a:pt x="991116" y="64294"/>
                  <a:pt x="1019542" y="64294"/>
                  <a:pt x="1044416" y="71437"/>
                </a:cubicBezTo>
                <a:cubicBezTo>
                  <a:pt x="1147464" y="110728"/>
                  <a:pt x="1257618" y="121444"/>
                  <a:pt x="1364219" y="135731"/>
                </a:cubicBezTo>
                <a:cubicBezTo>
                  <a:pt x="1381986" y="139303"/>
                  <a:pt x="1399753" y="146447"/>
                  <a:pt x="1417520" y="110728"/>
                </a:cubicBezTo>
                <a:cubicBezTo>
                  <a:pt x="1293152" y="78581"/>
                  <a:pt x="1172337" y="35719"/>
                  <a:pt x="1047969" y="0"/>
                </a:cubicBezTo>
                <a:close/>
              </a:path>
            </a:pathLst>
          </a:custGeom>
        </p:spPr>
      </p:pic>
      <p:sp>
        <p:nvSpPr>
          <p:cNvPr id="4" name="Date Placeholder 3"/>
          <p:cNvSpPr>
            <a:spLocks noGrp="1"/>
          </p:cNvSpPr>
          <p:nvPr>
            <p:ph type="dt" sz="quarter" idx="10"/>
          </p:nvPr>
        </p:nvSpPr>
        <p:spPr>
          <a:xfrm>
            <a:off x="838200" y="6356350"/>
            <a:ext cx="2743200" cy="365125"/>
          </a:xfrm>
        </p:spPr>
        <p:txBody>
          <a:bodyPr vert="horz" lIns="91440" tIns="45720" rIns="91440" bIns="45720" rtlCol="0" anchor="ctr">
            <a:normAutofit/>
          </a:bodyPr>
          <a:lstStyle/>
          <a:p>
            <a:pPr algn="l">
              <a:spcAft>
                <a:spcPts val="600"/>
              </a:spcAft>
              <a:defRPr/>
            </a:pPr>
            <a:fld id="{0A1E2FF9-6E22-43E1-87D6-E523A978B113}" type="datetime1">
              <a:rPr lang="en-US" altLang="en-US" sz="1200" smtClean="0"/>
            </a:fld>
            <a:endParaRPr lang="en-US" altLang="en-US" sz="1200"/>
          </a:p>
        </p:txBody>
      </p:sp>
      <p:sp>
        <p:nvSpPr>
          <p:cNvPr id="24581" name="Slide Number Placeholder 4"/>
          <p:cNvSpPr>
            <a:spLocks noGrp="1" noChangeArrowheads="1"/>
          </p:cNvSpPr>
          <p:nvPr>
            <p:ph type="sldNum" sz="quarter" idx="12"/>
          </p:nvPr>
        </p:nvSpPr>
        <p:spPr bwMode="auto">
          <a:xfrm>
            <a:off x="10515600" y="6356350"/>
            <a:ext cx="838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spcAft>
                <a:spcPts val="600"/>
              </a:spcAft>
              <a:buFontTx/>
              <a:buNone/>
            </a:pPr>
            <a:fld id="{D82DD170-93EC-1F4D-960C-FC68072EBE52}" type="slidenum">
              <a:rPr lang="en-US" altLang="en-US" sz="1200">
                <a:solidFill>
                  <a:srgbClr val="FFFFFF"/>
                </a:solidFill>
                <a:latin typeface="+mn-lt"/>
              </a:rPr>
            </a:fld>
            <a:endParaRPr lang="en-US" altLang="en-US" sz="1200">
              <a:solidFill>
                <a:srgbClr val="FFFFFF"/>
              </a:solidFill>
              <a:latin typeface="+mn-lt"/>
            </a:endParaRPr>
          </a:p>
        </p:txBody>
      </p:sp>
      <p:sp>
        <p:nvSpPr>
          <p:cNvPr id="35" name="TextBox 34"/>
          <p:cNvSpPr txBox="1"/>
          <p:nvPr/>
        </p:nvSpPr>
        <p:spPr>
          <a:xfrm>
            <a:off x="0" y="393658"/>
            <a:ext cx="11819238" cy="654908"/>
          </a:xfrm>
          <a:prstGeom prst="rect">
            <a:avLst/>
          </a:prstGeom>
          <a:noFill/>
        </p:spPr>
        <p:txBody>
          <a:bodyPr wrap="square" rtlCol="0">
            <a:spAutoFit/>
          </a:bodyPr>
          <a:lstStyle/>
          <a:p>
            <a:endParaRPr lang="en-GB" dirty="0"/>
          </a:p>
        </p:txBody>
      </p:sp>
      <p:sp>
        <p:nvSpPr>
          <p:cNvPr id="38" name="TextBox 37"/>
          <p:cNvSpPr txBox="1"/>
          <p:nvPr/>
        </p:nvSpPr>
        <p:spPr>
          <a:xfrm>
            <a:off x="259492" y="325395"/>
            <a:ext cx="11819238" cy="654908"/>
          </a:xfrm>
          <a:prstGeom prst="rect">
            <a:avLst/>
          </a:prstGeom>
          <a:noFill/>
        </p:spPr>
        <p:txBody>
          <a:bodyPr wrap="square" rtlCol="0">
            <a:spAutoFit/>
          </a:bodyPr>
          <a:lstStyle/>
          <a:p>
            <a:endParaRPr lang="en-GB" dirty="0"/>
          </a:p>
        </p:txBody>
      </p:sp>
      <p:sp>
        <p:nvSpPr>
          <p:cNvPr id="2" name="TextBox 1"/>
          <p:cNvSpPr txBox="1"/>
          <p:nvPr/>
        </p:nvSpPr>
        <p:spPr>
          <a:xfrm>
            <a:off x="325636" y="3930103"/>
            <a:ext cx="11628176" cy="2172903"/>
          </a:xfrm>
          <a:prstGeom prst="rect">
            <a:avLst/>
          </a:prstGeom>
          <a:noFill/>
        </p:spPr>
        <p:txBody>
          <a:bodyPr wrap="square" rtlCol="0">
            <a:spAutoFit/>
          </a:bodyPr>
          <a:lstStyle/>
          <a:p>
            <a:pPr indent="-228600">
              <a:lnSpc>
                <a:spcPct val="90000"/>
              </a:lnSpc>
              <a:spcAft>
                <a:spcPts val="600"/>
              </a:spcAft>
              <a:buFont typeface="Arial" panose="020B0604020202020204" pitchFamily="34" charset="0"/>
              <a:buChar char="•"/>
            </a:pPr>
            <a:r>
              <a:rPr lang="en-US" dirty="0"/>
              <a:t>Vygotsky’s limitations — particularly around emotional development — mean it should be integrated with trauma-informed and attachment-based approaches.</a:t>
            </a:r>
            <a:endParaRPr lang="en-US" dirty="0"/>
          </a:p>
          <a:p>
            <a:pPr indent="-228600">
              <a:lnSpc>
                <a:spcPct val="90000"/>
              </a:lnSpc>
              <a:spcAft>
                <a:spcPts val="600"/>
              </a:spcAft>
              <a:buFont typeface="Arial" panose="020B0604020202020204" pitchFamily="34" charset="0"/>
              <a:buChar char="•"/>
            </a:pPr>
            <a:r>
              <a:rPr lang="en-US" dirty="0"/>
              <a:t>Theory clarifies how and what can be done.</a:t>
            </a:r>
            <a:endParaRPr lang="en-US" dirty="0"/>
          </a:p>
          <a:p>
            <a:pPr indent="-228600">
              <a:lnSpc>
                <a:spcPct val="90000"/>
              </a:lnSpc>
              <a:spcAft>
                <a:spcPts val="600"/>
              </a:spcAft>
              <a:buFont typeface="Arial" panose="020B0604020202020204" pitchFamily="34" charset="0"/>
              <a:buChar char="•"/>
            </a:pPr>
            <a:endParaRPr lang="en-US" dirty="0"/>
          </a:p>
          <a:p>
            <a:pPr indent="-228600">
              <a:lnSpc>
                <a:spcPct val="90000"/>
              </a:lnSpc>
              <a:spcAft>
                <a:spcPts val="600"/>
              </a:spcAft>
              <a:buFont typeface="Arial" panose="020B0604020202020204" pitchFamily="34" charset="0"/>
              <a:buChar char="•"/>
            </a:pPr>
            <a:r>
              <a:rPr lang="en-US" dirty="0"/>
              <a:t>Jenny deserves holistic, evidence-based support that sees her as a whole person — with her own ZPD, strengths, and future.</a:t>
            </a:r>
            <a:endParaRPr lang="en-US" dirty="0"/>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0226994-B490-4403-8CE4-43D4FD570BBD}" type="datetime1">
              <a:rPr lang="en-GB" altLang="en-US" smtClean="0"/>
            </a:fld>
            <a:endParaRPr lang="en-GB" altLang="en-US"/>
          </a:p>
        </p:txBody>
      </p:sp>
      <p:sp>
        <p:nvSpPr>
          <p:cNvPr id="5" name="Slide Number Placeholder 4"/>
          <p:cNvSpPr>
            <a:spLocks noGrp="1"/>
          </p:cNvSpPr>
          <p:nvPr>
            <p:ph type="sldNum" sz="quarter" idx="12"/>
          </p:nvPr>
        </p:nvSpPr>
        <p:spPr/>
        <p:txBody>
          <a:bodyPr/>
          <a:lstStyle/>
          <a:p>
            <a:pPr>
              <a:defRPr/>
            </a:pPr>
            <a:fld id="{9AFB928A-D6AD-4F2A-B2DD-923741E90643}" type="slidenum">
              <a:rPr lang="en-GB" altLang="en-US" smtClean="0"/>
            </a:fld>
            <a:endParaRPr lang="en-GB" altLang="en-US"/>
          </a:p>
        </p:txBody>
      </p:sp>
      <p:sp>
        <p:nvSpPr>
          <p:cNvPr id="7" name="Text 1"/>
          <p:cNvSpPr/>
          <p:nvPr/>
        </p:nvSpPr>
        <p:spPr>
          <a:xfrm>
            <a:off x="801808" y="198854"/>
            <a:ext cx="10476524" cy="457200"/>
          </a:xfrm>
          <a:prstGeom prst="rect">
            <a:avLst/>
          </a:prstGeom>
          <a:noFill/>
        </p:spPr>
        <p:txBody>
          <a:bodyPr wrap="square" lIns="0" tIns="0" rIns="0" bIns="0" rtlCol="0" anchor="ctr"/>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indent="0">
              <a:buNone/>
            </a:pPr>
            <a:r>
              <a:rPr lang="en-US" sz="2400" b="1" dirty="0">
                <a:solidFill>
                  <a:schemeClr val="tx1"/>
                </a:solidFill>
                <a:latin typeface="Cambria" panose="02040503050406030204" pitchFamily="34" charset="0"/>
                <a:ea typeface="Cambria" panose="02040503050406030204" pitchFamily="34" charset="-122"/>
                <a:cs typeface="Cambria" panose="02040503050406030204" pitchFamily="34" charset="-120"/>
              </a:rPr>
              <a:t>Reference List</a:t>
            </a:r>
            <a:r>
              <a:rPr lang="en-US" sz="2400" b="1" dirty="0">
                <a:solidFill>
                  <a:srgbClr val="FFFFFF"/>
                </a:solidFill>
                <a:latin typeface="Cambria" panose="02040503050406030204" pitchFamily="34" charset="0"/>
                <a:ea typeface="Cambria" panose="02040503050406030204" pitchFamily="34" charset="-122"/>
                <a:cs typeface="Cambria" panose="02040503050406030204" pitchFamily="34" charset="-120"/>
              </a:rPr>
              <a:t> </a:t>
            </a:r>
            <a:endParaRPr lang="en-US" sz="2400" dirty="0"/>
          </a:p>
        </p:txBody>
      </p:sp>
      <p:sp>
        <p:nvSpPr>
          <p:cNvPr id="10" name="TextBox 9"/>
          <p:cNvSpPr txBox="1"/>
          <p:nvPr/>
        </p:nvSpPr>
        <p:spPr>
          <a:xfrm>
            <a:off x="483673" y="656238"/>
            <a:ext cx="11469937" cy="5078313"/>
          </a:xfrm>
          <a:prstGeom prst="rect">
            <a:avLst/>
          </a:prstGeom>
          <a:noFill/>
        </p:spPr>
        <p:txBody>
          <a:bodyPr wrap="square" rtlCol="0">
            <a:spAutoFit/>
          </a:bodyPr>
          <a:lstStyle/>
          <a:p>
            <a:pPr>
              <a:lnSpc>
                <a:spcPct val="150000"/>
              </a:lnSpc>
            </a:pPr>
            <a:r>
              <a:rPr lang="en-GB" sz="1200" dirty="0"/>
              <a:t>Aldridge, J. (2018) ‘Where are we now? Twenty-five years of research, policy and practice on young carers’, </a:t>
            </a:r>
            <a:r>
              <a:rPr lang="en-GB" sz="1200" i="1" dirty="0"/>
              <a:t>Critical Social Policy</a:t>
            </a:r>
            <a:r>
              <a:rPr lang="en-GB" sz="1200" dirty="0"/>
              <a:t>, 38(1), pp. 155–165. Available via UWTSD Library: SAGE Journals.</a:t>
            </a:r>
            <a:endParaRPr lang="en-GB" sz="1200" dirty="0"/>
          </a:p>
          <a:p>
            <a:pPr>
              <a:lnSpc>
                <a:spcPct val="150000"/>
              </a:lnSpc>
            </a:pPr>
            <a:r>
              <a:rPr lang="en-GB" sz="1200" dirty="0"/>
              <a:t>Becker, S. (2007) ‘Global perspectives on children’s unpaid caregiving in the family’, </a:t>
            </a:r>
            <a:r>
              <a:rPr lang="en-GB" sz="1200" i="1" dirty="0"/>
              <a:t>Global Social Policy</a:t>
            </a:r>
            <a:r>
              <a:rPr lang="en-GB" sz="1200" dirty="0"/>
              <a:t>, 7(1), pp. 23–50. Available via UWTSD Library: SAGE Journals.</a:t>
            </a:r>
            <a:endParaRPr lang="en-GB" sz="1200" dirty="0"/>
          </a:p>
          <a:p>
            <a:pPr>
              <a:lnSpc>
                <a:spcPct val="150000"/>
              </a:lnSpc>
            </a:pPr>
            <a:r>
              <a:rPr lang="en-GB" sz="1200" dirty="0"/>
              <a:t>Blakemore, S.J. and Choudhury, S. (2006) ‘Development of the adolescent brain: implications for executive function and social cognition’, </a:t>
            </a:r>
            <a:r>
              <a:rPr lang="en-GB" sz="1200" i="1" dirty="0"/>
              <a:t>Journal of Child Psychology and Psychiatry</a:t>
            </a:r>
            <a:r>
              <a:rPr lang="en-GB" sz="1200" dirty="0"/>
              <a:t>, 47(3–4), pp. 296–312. Available via UWTSD Library: Wiley Online Library.</a:t>
            </a:r>
            <a:endParaRPr lang="en-GB" sz="1200" dirty="0"/>
          </a:p>
          <a:p>
            <a:pPr>
              <a:lnSpc>
                <a:spcPct val="150000"/>
              </a:lnSpc>
            </a:pPr>
            <a:r>
              <a:rPr lang="en-GB" sz="1200" dirty="0" err="1"/>
              <a:t>Chaiklin</a:t>
            </a:r>
            <a:r>
              <a:rPr lang="en-GB" sz="1200" dirty="0"/>
              <a:t>, S. (2003) ‘The zone of proximal development in Vygotsky’s analysis of learning and instruction’, in </a:t>
            </a:r>
            <a:r>
              <a:rPr lang="en-GB" sz="1200" dirty="0" err="1"/>
              <a:t>Kozulin</a:t>
            </a:r>
            <a:r>
              <a:rPr lang="en-GB" sz="1200" dirty="0"/>
              <a:t>, A. et al. (eds) </a:t>
            </a:r>
            <a:r>
              <a:rPr lang="en-GB" sz="1200" i="1" dirty="0"/>
              <a:t>Vygotsky’s Educational Theory in Cultural Context</a:t>
            </a:r>
            <a:r>
              <a:rPr lang="en-GB" sz="1200" dirty="0"/>
              <a:t>. Cambridge: Cambridge University Press, pp. 39–64. Available via UWTSD Library: Cambridge Core.</a:t>
            </a:r>
            <a:endParaRPr lang="en-GB" sz="1200" dirty="0"/>
          </a:p>
          <a:p>
            <a:pPr>
              <a:lnSpc>
                <a:spcPct val="150000"/>
              </a:lnSpc>
            </a:pPr>
            <a:r>
              <a:rPr lang="en-GB" sz="1200" dirty="0"/>
              <a:t>Daniels, H. (2016) </a:t>
            </a:r>
            <a:r>
              <a:rPr lang="en-GB" sz="1200" i="1" dirty="0"/>
              <a:t>Vygotsky and Pedagogy</a:t>
            </a:r>
            <a:r>
              <a:rPr lang="en-GB" sz="1200" dirty="0"/>
              <a:t>. 2nd </a:t>
            </a:r>
            <a:r>
              <a:rPr lang="en-GB" sz="1200" dirty="0" err="1"/>
              <a:t>edn</a:t>
            </a:r>
            <a:r>
              <a:rPr lang="en-GB" sz="1200" dirty="0"/>
              <a:t>. Abingdon: Routledge. Available via UWTSD Library: ProQuest </a:t>
            </a:r>
            <a:r>
              <a:rPr lang="en-GB" sz="1200" dirty="0" err="1"/>
              <a:t>Ebook</a:t>
            </a:r>
            <a:r>
              <a:rPr lang="en-GB" sz="1200" dirty="0"/>
              <a:t> Central.</a:t>
            </a:r>
            <a:endParaRPr lang="en-GB" sz="1200" dirty="0"/>
          </a:p>
          <a:p>
            <a:pPr>
              <a:lnSpc>
                <a:spcPct val="150000"/>
              </a:lnSpc>
            </a:pPr>
            <a:r>
              <a:rPr lang="en-GB" sz="1200" dirty="0"/>
              <a:t>Dolan, P. et al. (2006) ‘Protecting children and supporting families: reflections on the role of relationship-based practice’, </a:t>
            </a:r>
            <a:r>
              <a:rPr lang="en-GB" sz="1200" i="1" dirty="0"/>
              <a:t>Child and Family Social Work</a:t>
            </a:r>
            <a:r>
              <a:rPr lang="en-GB" sz="1200" dirty="0"/>
              <a:t>, 11(3), pp. 233–241. Available via UWTSD Library: Wiley.</a:t>
            </a:r>
            <a:endParaRPr lang="en-GB" sz="1200" dirty="0"/>
          </a:p>
          <a:p>
            <a:pPr>
              <a:lnSpc>
                <a:spcPct val="150000"/>
              </a:lnSpc>
            </a:pPr>
            <a:r>
              <a:rPr lang="en-GB" sz="1200" dirty="0"/>
              <a:t>Howe, D. (2011) </a:t>
            </a:r>
            <a:r>
              <a:rPr lang="en-GB" sz="1200" i="1" dirty="0"/>
              <a:t>Attachment Across the </a:t>
            </a:r>
            <a:r>
              <a:rPr lang="en-GB" sz="1200" i="1" dirty="0" err="1"/>
              <a:t>Lifecourse</a:t>
            </a:r>
            <a:r>
              <a:rPr lang="en-GB" sz="1200" dirty="0"/>
              <a:t>. Basingstoke: Palgrave Macmillan. Available via UWTSD Library: ProQuest </a:t>
            </a:r>
            <a:r>
              <a:rPr lang="en-GB" sz="1200" dirty="0" err="1"/>
              <a:t>Ebook</a:t>
            </a:r>
            <a:r>
              <a:rPr lang="en-GB" sz="1200" dirty="0"/>
              <a:t> Central.</a:t>
            </a:r>
            <a:endParaRPr lang="en-GB" sz="1200" dirty="0"/>
          </a:p>
          <a:p>
            <a:pPr>
              <a:lnSpc>
                <a:spcPct val="150000"/>
              </a:lnSpc>
            </a:pPr>
            <a:r>
              <a:rPr lang="en-GB" sz="1200" dirty="0"/>
              <a:t>Stamatopoulos, V. (2016) ‘Young carers in the social care system: expanding the research agenda’, </a:t>
            </a:r>
            <a:r>
              <a:rPr lang="en-GB" sz="1200" i="1" dirty="0"/>
              <a:t>Journal of Youth Studies</a:t>
            </a:r>
            <a:r>
              <a:rPr lang="en-GB" sz="1200" dirty="0"/>
              <a:t>, 19(3), pp. 406–424. Available via UWTSD Library: Taylor &amp; Francis.</a:t>
            </a:r>
            <a:endParaRPr lang="en-GB" sz="1200" dirty="0"/>
          </a:p>
          <a:p>
            <a:pPr>
              <a:lnSpc>
                <a:spcPct val="150000"/>
              </a:lnSpc>
            </a:pPr>
            <a:r>
              <a:rPr lang="en-GB" sz="1200" dirty="0"/>
              <a:t>Vygotsky, L.S. (1978) </a:t>
            </a:r>
            <a:r>
              <a:rPr lang="en-GB" sz="1200" i="1" dirty="0"/>
              <a:t>Mind in Society: The Development of Higher Psychological Processes</a:t>
            </a:r>
            <a:r>
              <a:rPr lang="en-GB" sz="1200" dirty="0"/>
              <a:t>. Cambridge, MA: Harvard University Press.</a:t>
            </a:r>
            <a:endParaRPr lang="en-GB" sz="1200" dirty="0"/>
          </a:p>
          <a:p>
            <a:pPr>
              <a:lnSpc>
                <a:spcPct val="150000"/>
              </a:lnSpc>
            </a:pPr>
            <a:r>
              <a:rPr lang="en-GB" sz="1200" dirty="0" err="1"/>
              <a:t>Wertsch</a:t>
            </a:r>
            <a:r>
              <a:rPr lang="en-GB" sz="1200" dirty="0"/>
              <a:t>, J.V. (1991) </a:t>
            </a:r>
            <a:r>
              <a:rPr lang="en-GB" sz="1200" i="1" dirty="0"/>
              <a:t>Voices of the Mind: A Sociocultural Approach to Mediated Action</a:t>
            </a:r>
            <a:r>
              <a:rPr lang="en-GB" sz="1200" dirty="0"/>
              <a:t>. Cambridge, MA: Harvard University Press.</a:t>
            </a:r>
            <a:endParaRPr lang="en-GB" sz="1200" dirty="0"/>
          </a:p>
          <a:p>
            <a:pPr>
              <a:lnSpc>
                <a:spcPct val="150000"/>
              </a:lnSpc>
            </a:pPr>
            <a:r>
              <a:rPr lang="en-GB" sz="1200" dirty="0"/>
              <a:t>Wood, D., Bruner, J.S. and Ross, G. (1976) ‘The role of tutoring in problem solving’, </a:t>
            </a:r>
            <a:r>
              <a:rPr lang="en-GB" sz="1200" i="1" dirty="0"/>
              <a:t>Journal of Child Psychology and Psychiatry</a:t>
            </a:r>
            <a:r>
              <a:rPr lang="en-GB" sz="1200" dirty="0"/>
              <a:t>, 17(2), pp. 89–100.</a:t>
            </a:r>
            <a:endParaRPr lang="en-GB" sz="1200" dirty="0"/>
          </a:p>
          <a:p>
            <a:br>
              <a:rPr lang="en-GB" dirty="0"/>
            </a:br>
            <a:endParaRPr lang="en-GB" dirty="0"/>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11714</Words>
  <Application>WPS Presentation</Application>
  <PresentationFormat>Widescreen</PresentationFormat>
  <Paragraphs>310</Paragraphs>
  <Slides>13</Slides>
  <Notes>1</Notes>
  <HiddenSlides>0</HiddenSlides>
  <MMClips>0</MMClips>
  <ScaleCrop>false</ScaleCrop>
  <HeadingPairs>
    <vt:vector size="6" baseType="variant">
      <vt:variant>
        <vt:lpstr>已用的字体</vt:lpstr>
      </vt:variant>
      <vt:variant>
        <vt:i4>18</vt:i4>
      </vt:variant>
      <vt:variant>
        <vt:lpstr>主题</vt:lpstr>
      </vt:variant>
      <vt:variant>
        <vt:i4>1</vt:i4>
      </vt:variant>
      <vt:variant>
        <vt:lpstr>幻灯片标题</vt:lpstr>
      </vt:variant>
      <vt:variant>
        <vt:i4>13</vt:i4>
      </vt:variant>
    </vt:vector>
  </HeadingPairs>
  <TitlesOfParts>
    <vt:vector size="32" baseType="lpstr">
      <vt:lpstr>Arial</vt:lpstr>
      <vt:lpstr>SimSun</vt:lpstr>
      <vt:lpstr>Wingdings</vt:lpstr>
      <vt:lpstr>Myriad Pro</vt:lpstr>
      <vt:lpstr>Segoe Print</vt:lpstr>
      <vt:lpstr>Calibri</vt:lpstr>
      <vt:lpstr>Calibri</vt:lpstr>
      <vt:lpstr>Calibri</vt:lpstr>
      <vt:lpstr>Calibri</vt:lpstr>
      <vt:lpstr>Cambria</vt:lpstr>
      <vt:lpstr>Cambria</vt:lpstr>
      <vt:lpstr>Cambria</vt:lpstr>
      <vt:lpstr>Abadi</vt:lpstr>
      <vt:lpstr>Microsoft YaHei</vt:lpstr>
      <vt:lpstr>Arial Unicode MS</vt:lpstr>
      <vt:lpstr>Aptos</vt:lpstr>
      <vt:lpstr>Segoe UI</vt:lpstr>
      <vt:lpstr>Myriad Pro</vt:lpstr>
      <vt:lpstr>20140311PresentationUWTSDTemplate</vt:lpstr>
      <vt:lpstr>PowerPoint 演示文稿</vt:lpstr>
      <vt:lpstr>Acknowledge use of AI</vt:lpstr>
      <vt:lpstr>PowerPoint 演示文稿</vt:lpstr>
      <vt:lpstr> Overview of Vygotsky's Sociocultural Theory </vt:lpstr>
      <vt:lpstr>  The ZPD and Scaffolding: Understanding Jenny's Learning and Support Needs </vt:lpstr>
      <vt:lpstr>PowerPoint 演示文稿</vt:lpstr>
      <vt:lpstr> </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Daria K</cp:lastModifiedBy>
  <cp:revision>35</cp:revision>
  <dcterms:created xsi:type="dcterms:W3CDTF">2025-02-21T18:28:00Z</dcterms:created>
  <dcterms:modified xsi:type="dcterms:W3CDTF">2026-03-14T15:18:17Z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C868CD1D36214E65B6CA0D3F55754816_13</vt:lpwstr>
  </property>
  <property fmtid="{D5CDD505-2E9C-101B-9397-08002B2CF9AE}" pid="3" name="KSOProductBuildVer">
    <vt:lpwstr>2057-12.2.0.23196</vt:lpwstr>
  </property>
</Properties>
</file>