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notesMasterIdLst>
    <p:notesMasterId r:id="rId18"/>
  </p:notesMasterIdLst>
  <p:handoutMasterIdLst>
    <p:handoutMasterId r:id="rId19"/>
  </p:handoutMasterIdLst>
  <p:sldIdLst>
    <p:sldId id="256" r:id="rId2"/>
    <p:sldId id="282" r:id="rId3"/>
    <p:sldId id="283" r:id="rId4"/>
    <p:sldId id="285" r:id="rId5"/>
    <p:sldId id="287" r:id="rId6"/>
    <p:sldId id="288" r:id="rId7"/>
    <p:sldId id="289" r:id="rId8"/>
    <p:sldId id="298" r:id="rId9"/>
    <p:sldId id="294" r:id="rId10"/>
    <p:sldId id="296" r:id="rId11"/>
    <p:sldId id="297" r:id="rId12"/>
    <p:sldId id="290" r:id="rId13"/>
    <p:sldId id="299" r:id="rId14"/>
    <p:sldId id="300" r:id="rId15"/>
    <p:sldId id="301" r:id="rId16"/>
    <p:sldId id="268" r:id="rId1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/>
    <p:restoredTop sz="94626"/>
  </p:normalViewPr>
  <p:slideViewPr>
    <p:cSldViewPr snapToGrid="0" snapToObjects="1">
      <p:cViewPr varScale="1">
        <p:scale>
          <a:sx n="108" d="100"/>
          <a:sy n="108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12CE57-0081-4821-A683-3EF0744F7C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F8223D-37D5-4462-8324-7DF49AD85A03}">
      <dgm:prSet/>
      <dgm:spPr/>
      <dgm:t>
        <a:bodyPr/>
        <a:lstStyle/>
        <a:p>
          <a:pPr rtl="0"/>
          <a:r>
            <a:rPr lang="en-US" smtClean="0"/>
            <a:t>A number of Transnational Corporations (TNC) have bigger budgets than some nation states and correspondingly considerable power to make decisions. </a:t>
          </a:r>
          <a:endParaRPr lang="en-GB"/>
        </a:p>
      </dgm:t>
    </dgm:pt>
    <dgm:pt modelId="{53C46ACD-C66D-44FE-B93C-938EDAB2A021}" type="parTrans" cxnId="{5E718DC2-A13D-490B-9D36-B0033E7F5B9D}">
      <dgm:prSet/>
      <dgm:spPr/>
      <dgm:t>
        <a:bodyPr/>
        <a:lstStyle/>
        <a:p>
          <a:endParaRPr lang="en-US"/>
        </a:p>
      </dgm:t>
    </dgm:pt>
    <dgm:pt modelId="{D11D25E8-86C0-4BF9-B9C7-D27D84877B86}" type="sibTrans" cxnId="{5E718DC2-A13D-490B-9D36-B0033E7F5B9D}">
      <dgm:prSet/>
      <dgm:spPr/>
      <dgm:t>
        <a:bodyPr/>
        <a:lstStyle/>
        <a:p>
          <a:endParaRPr lang="en-US"/>
        </a:p>
      </dgm:t>
    </dgm:pt>
    <dgm:pt modelId="{23244050-2F3B-4DD8-9E28-792666FB8293}" type="pres">
      <dgm:prSet presAssocID="{9912CE57-0081-4821-A683-3EF0744F7C9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863445D-9047-40F7-A467-61ABA8668A76}" type="pres">
      <dgm:prSet presAssocID="{D1F8223D-37D5-4462-8324-7DF49AD85A0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E718DC2-A13D-490B-9D36-B0033E7F5B9D}" srcId="{9912CE57-0081-4821-A683-3EF0744F7C94}" destId="{D1F8223D-37D5-4462-8324-7DF49AD85A03}" srcOrd="0" destOrd="0" parTransId="{53C46ACD-C66D-44FE-B93C-938EDAB2A021}" sibTransId="{D11D25E8-86C0-4BF9-B9C7-D27D84877B86}"/>
    <dgm:cxn modelId="{726ACBDB-8D90-489D-B664-7B49C2245D48}" type="presOf" srcId="{D1F8223D-37D5-4462-8324-7DF49AD85A03}" destId="{2863445D-9047-40F7-A467-61ABA8668A76}" srcOrd="0" destOrd="0" presId="urn:microsoft.com/office/officeart/2005/8/layout/vList2"/>
    <dgm:cxn modelId="{343AB43F-9651-453D-8A76-DE07AEDDF445}" type="presOf" srcId="{9912CE57-0081-4821-A683-3EF0744F7C94}" destId="{23244050-2F3B-4DD8-9E28-792666FB8293}" srcOrd="0" destOrd="0" presId="urn:microsoft.com/office/officeart/2005/8/layout/vList2"/>
    <dgm:cxn modelId="{37C09D4C-05B0-43E6-86C0-A09B72ACD326}" type="presParOf" srcId="{23244050-2F3B-4DD8-9E28-792666FB8293}" destId="{2863445D-9047-40F7-A467-61ABA8668A7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3445D-9047-40F7-A467-61ABA8668A76}">
      <dsp:nvSpPr>
        <dsp:cNvPr id="0" name=""/>
        <dsp:cNvSpPr/>
      </dsp:nvSpPr>
      <dsp:spPr>
        <a:xfrm>
          <a:off x="0" y="323369"/>
          <a:ext cx="7543801" cy="3376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smtClean="0"/>
            <a:t>A number of Transnational Corporations (TNC) have bigger budgets than some nation states and correspondingly considerable power to make decisions. </a:t>
          </a:r>
          <a:endParaRPr lang="en-GB" sz="3900" kern="1200"/>
        </a:p>
      </dsp:txBody>
      <dsp:txXfrm>
        <a:off x="164833" y="488202"/>
        <a:ext cx="7214135" cy="3046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E82F6-63BD-45AD-AD2D-47D83E62CE17}" type="datetimeFigureOut">
              <a:rPr lang="en-GB" smtClean="0"/>
              <a:t>28/02/2020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BCF5-75D3-42F2-9277-AC9995BFF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340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3D15-00EC-E149-83EB-08449CCBE957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8081B-BF2D-854D-A2C2-EE48561E2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862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386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373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D110F-3F4E-48D9-B8AA-5D0E825AFDBA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01892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444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694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479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EA7E191-5F94-4FC1-B823-BD7CABF7FA06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99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82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87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76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2731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yJ23a7_fvQ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PD477Fuqt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fulldisplay?docid=44UWTSD_ALMA21162124220002421&amp;context=L&amp;vid=44WHELF_UWTSD_VU1&amp;lang=en_US&amp;search_scope=CSCOP_EVERYTHING&amp;adaptor=Local%20Search%20Engine&amp;tab=tab1&amp;query=any,contains,Globalization&amp;offset=0" TargetMode="External"/><Relationship Id="rId2" Type="http://schemas.openxmlformats.org/officeDocument/2006/relationships/hyperlink" Target="https://whel-primo.hosted.exlibrisgroup.com/primo-explore/fulldisplay?docid=44UWTSD_ALMA21159489960002421&amp;context=L&amp;vid=44WHELF_UWTSD_VU1&amp;lang=en_US&amp;search_scope=CSCOP_EVERYTHING&amp;adaptor=Local%20Search%20Engine&amp;tab=tab1&amp;query=any,contains,Introduction%20to%20Globalization&amp;offset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chemeClr val="accent1"/>
                </a:solidFill>
              </a:rPr>
              <a:t>Globalisation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smtClean="0">
                <a:solidFill>
                  <a:schemeClr val="bg1"/>
                </a:solidFill>
              </a:rPr>
              <a:t>of Global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14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What do we mean by “Globalisation”?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Three groups consider the impact of the following in relation to </a:t>
            </a:r>
            <a:endParaRPr lang="en-US" dirty="0" smtClean="0"/>
          </a:p>
          <a:p>
            <a:pPr lvl="2"/>
            <a:endParaRPr lang="en-US" dirty="0"/>
          </a:p>
          <a:p>
            <a:pPr lvl="1"/>
            <a:r>
              <a:rPr lang="en-US" dirty="0"/>
              <a:t>G1: </a:t>
            </a:r>
            <a:r>
              <a:rPr lang="en-US" dirty="0" smtClean="0"/>
              <a:t>Consider </a:t>
            </a:r>
            <a:r>
              <a:rPr lang="en-US" dirty="0"/>
              <a:t>the impact of  Apple on the world </a:t>
            </a:r>
            <a:endParaRPr lang="en-US" dirty="0" smtClean="0"/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G2:   Consider the Impact of American / or British  music (choose an genre on the world)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G3: Consider the impact of Starbucks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sz="4000" dirty="0"/>
              <a:t>“Globalisation refers to the world coming together due to closer economic, cultural, environmental, political and technological interactions resulting in global interdependence</a:t>
            </a:r>
            <a:r>
              <a:rPr lang="en-US" sz="4000" dirty="0" smtClean="0"/>
              <a:t>”. </a:t>
            </a:r>
            <a:endParaRPr lang="en-US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438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Globalisastion Who has the power?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Oval Callout 1"/>
          <p:cNvSpPr/>
          <p:nvPr/>
        </p:nvSpPr>
        <p:spPr>
          <a:xfrm>
            <a:off x="1449877" y="1845734"/>
            <a:ext cx="5874327" cy="364374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What’s the difference between Tanzania and Goldman Sachs? </a:t>
            </a:r>
          </a:p>
        </p:txBody>
      </p:sp>
    </p:spTree>
    <p:extLst>
      <p:ext uri="{BB962C8B-B14F-4D97-AF65-F5344CB8AC3E}">
        <p14:creationId xmlns:p14="http://schemas.microsoft.com/office/powerpoint/2010/main" val="98920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Globalisastion Who </a:t>
            </a:r>
            <a:br>
              <a:rPr lang="en-US" dirty="0" smtClean="0"/>
            </a:br>
            <a:r>
              <a:rPr lang="en-US" dirty="0" smtClean="0"/>
              <a:t>has the power?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6705" y="2496897"/>
            <a:ext cx="7543801" cy="402336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  <a:p>
            <a:r>
              <a:rPr lang="en-US" dirty="0" smtClean="0"/>
              <a:t> </a:t>
            </a:r>
            <a:r>
              <a:rPr lang="en-US" b="1" dirty="0" smtClean="0"/>
              <a:t>One is an African country that makes $2.2 billion a year and shares it among 25 million people. </a:t>
            </a:r>
          </a:p>
          <a:p>
            <a:r>
              <a:rPr lang="en-US" b="1" dirty="0" smtClean="0"/>
              <a:t>The other is an investment bank that makes $2.6 billion and shares most of it between </a:t>
            </a:r>
            <a:r>
              <a:rPr lang="en-US" b="1" u="sng" dirty="0" smtClean="0"/>
              <a:t>161 people.</a:t>
            </a:r>
          </a:p>
          <a:p>
            <a:endParaRPr lang="en-US" dirty="0"/>
          </a:p>
          <a:p>
            <a:r>
              <a:rPr lang="en-US" dirty="0" smtClean="0"/>
              <a:t>(George in </a:t>
            </a:r>
            <a:r>
              <a:rPr lang="en-US" dirty="0" err="1" smtClean="0"/>
              <a:t>Pilger</a:t>
            </a:r>
            <a:r>
              <a:rPr lang="en-US" dirty="0" smtClean="0"/>
              <a:t>, 2001).</a:t>
            </a:r>
            <a:endParaRPr lang="en-US" dirty="0"/>
          </a:p>
          <a:p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5791200" y="271858"/>
            <a:ext cx="3255818" cy="222503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What’s the difference between Tanzania and Goldman Sachs?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61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Power from people to the TNC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925922"/>
              </p:ext>
            </p:extLst>
          </p:nvPr>
        </p:nvGraphicFramePr>
        <p:xfrm>
          <a:off x="822959" y="1845734"/>
          <a:ext cx="754380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1321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yJ23a7_fvQ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48158" y="1806713"/>
            <a:ext cx="6879459" cy="386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695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/>
              <a:t>G</a:t>
            </a:r>
            <a:r>
              <a:rPr lang="en-GB" dirty="0" err="1" smtClean="0"/>
              <a:t>lobalisastion</a:t>
            </a:r>
            <a:r>
              <a:rPr lang="en-GB" dirty="0" smtClean="0"/>
              <a:t> ? </a:t>
            </a:r>
            <a:endParaRPr lang="en-GB" dirty="0"/>
          </a:p>
        </p:txBody>
      </p:sp>
      <p:pic>
        <p:nvPicPr>
          <p:cNvPr id="4" name="xPD477Fuqt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98713" y="2003900"/>
            <a:ext cx="6842539" cy="384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62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20255" y="152400"/>
            <a:ext cx="8229600" cy="11398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en-US" sz="3600" dirty="0" smtClean="0">
                <a:solidFill>
                  <a:schemeClr val="accent2"/>
                </a:solidFill>
              </a:rPr>
              <a:t>Different Processes of </a:t>
            </a:r>
            <a:r>
              <a:rPr lang="en-US" altLang="en-US" sz="3600" dirty="0" err="1" smtClean="0">
                <a:solidFill>
                  <a:schemeClr val="accent2"/>
                </a:solidFill>
              </a:rPr>
              <a:t>Globalisastion</a:t>
            </a:r>
            <a:endParaRPr lang="en-US" altLang="en-US" sz="3600" dirty="0" smtClean="0">
              <a:solidFill>
                <a:schemeClr val="accent2"/>
              </a:solidFill>
            </a:endParaRPr>
          </a:p>
        </p:txBody>
      </p:sp>
      <p:pic>
        <p:nvPicPr>
          <p:cNvPr id="6" name="Picture 4" descr="globalisationmap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1524000"/>
            <a:ext cx="7135813" cy="453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524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to Globalisation </a:t>
            </a:r>
            <a:endParaRPr lang="en-GB" dirty="0"/>
          </a:p>
        </p:txBody>
      </p:sp>
      <p:pic>
        <p:nvPicPr>
          <p:cNvPr id="7" name="Content Placeholder 6" descr="Biological Attack on Humanity – Eye Opening Truth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30" y="3984303"/>
            <a:ext cx="3703638" cy="2083296"/>
          </a:xfrm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Why are these a challenge to Globalisation? </a:t>
            </a:r>
            <a:endParaRPr lang="en-GB" dirty="0"/>
          </a:p>
        </p:txBody>
      </p:sp>
      <p:pic>
        <p:nvPicPr>
          <p:cNvPr id="5" name="Content Placeholder 4" descr="GOP vs. GOP: Disqualification of Donald Trump"/>
          <p:cNvPicPr>
            <a:picLocks noGrp="1" noChangeAspect="1"/>
          </p:cNvPicPr>
          <p:nvPr>
            <p:ph sz="half" idx="4294967295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331" y="1809503"/>
            <a:ext cx="1895475" cy="1420812"/>
          </a:xfrm>
        </p:spPr>
      </p:pic>
    </p:spTree>
    <p:extLst>
      <p:ext uri="{BB962C8B-B14F-4D97-AF65-F5344CB8AC3E}">
        <p14:creationId xmlns:p14="http://schemas.microsoft.com/office/powerpoint/2010/main" val="176651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Globalisastion : Global Youth Work : Impacts on Young people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848" y="1811075"/>
            <a:ext cx="5836023" cy="4655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83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impact on Young people? </a:t>
            </a:r>
            <a:endParaRPr lang="en-GB" dirty="0"/>
          </a:p>
        </p:txBody>
      </p:sp>
      <p:pic>
        <p:nvPicPr>
          <p:cNvPr id="4" name="Content Placeholder 3" descr="close validation messages success message fail message ...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408" y="1846263"/>
            <a:ext cx="5363633" cy="4022725"/>
          </a:xfrm>
        </p:spPr>
      </p:pic>
    </p:spTree>
    <p:extLst>
      <p:ext uri="{BB962C8B-B14F-4D97-AF65-F5344CB8AC3E}">
        <p14:creationId xmlns:p14="http://schemas.microsoft.com/office/powerpoint/2010/main" val="42394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impact on Young people?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Youth Culture influence by globalisation?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Academic </a:t>
            </a:r>
            <a:r>
              <a:rPr lang="en-GB" dirty="0"/>
              <a:t>excellence alone is insufficient for youths to succeed in a globalised environment. It is important for youths to acquire skills and abilities to help them cope with rapidly rising population diversity and increasing jobs in international trade. 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Millennials </a:t>
            </a:r>
            <a:r>
              <a:rPr lang="en-GB" dirty="0" smtClean="0"/>
              <a:t>are </a:t>
            </a:r>
            <a:r>
              <a:rPr lang="en-GB" dirty="0"/>
              <a:t>more connected than ever across borders and cultures with the help of technology. 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Are any Young People being left behind?????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Negative Issues ? </a:t>
            </a:r>
            <a:r>
              <a:rPr lang="en-GB" dirty="0" err="1" smtClean="0"/>
              <a:t>E,g</a:t>
            </a:r>
            <a:r>
              <a:rPr lang="en-GB" dirty="0" smtClean="0"/>
              <a:t> what was the key issue </a:t>
            </a:r>
            <a:r>
              <a:rPr lang="en-GB" dirty="0" err="1" smtClean="0"/>
              <a:t>behing</a:t>
            </a:r>
            <a:r>
              <a:rPr lang="en-GB" dirty="0" smtClean="0"/>
              <a:t> </a:t>
            </a:r>
            <a:r>
              <a:rPr lang="en-GB" dirty="0" err="1" smtClean="0"/>
              <a:t>Brexit</a:t>
            </a:r>
            <a:r>
              <a:rPr lang="en-GB" dirty="0" smtClean="0"/>
              <a:t>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81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Engage in the activity around Globaliastion.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80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References</a:t>
            </a:r>
            <a:br>
              <a:rPr lang="en-US" dirty="0" smtClean="0"/>
            </a:br>
            <a:r>
              <a:rPr lang="cy-GB" dirty="0" smtClean="0">
                <a:latin typeface="Candara" charset="0"/>
              </a:rPr>
              <a:t>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Dower N. (2003)-</a:t>
            </a:r>
            <a:r>
              <a:rPr lang="en-GB" b="1" dirty="0" smtClean="0">
                <a:hlinkClick r:id="rId2"/>
              </a:rPr>
              <a:t>An</a:t>
            </a:r>
            <a:r>
              <a:rPr lang="en-GB" b="1" dirty="0">
                <a:hlinkClick r:id="rId2"/>
              </a:rPr>
              <a:t> introduction to global </a:t>
            </a:r>
            <a:r>
              <a:rPr lang="en-GB" b="1" dirty="0" smtClean="0">
                <a:hlinkClick r:id="rId2"/>
              </a:rPr>
              <a:t>citizenship</a:t>
            </a:r>
            <a:r>
              <a:rPr lang="en-GB" b="1" dirty="0" smtClean="0"/>
              <a:t> </a:t>
            </a:r>
            <a:r>
              <a:rPr lang="en-GB" dirty="0" smtClean="0"/>
              <a:t>Edinburgh </a:t>
            </a:r>
            <a:r>
              <a:rPr lang="en-GB" dirty="0"/>
              <a:t>: Edinburgh University Press </a:t>
            </a:r>
            <a:endParaRPr lang="en-GB" dirty="0" smtClean="0"/>
          </a:p>
          <a:p>
            <a:r>
              <a:rPr lang="en-GB" dirty="0" smtClean="0"/>
              <a:t>Ellwood W. (2001)  </a:t>
            </a:r>
            <a:r>
              <a:rPr lang="en-GB" b="1" dirty="0" smtClean="0">
                <a:hlinkClick r:id="rId3"/>
              </a:rPr>
              <a:t>The </a:t>
            </a:r>
            <a:r>
              <a:rPr lang="en-GB" b="1" dirty="0">
                <a:hlinkClick r:id="rId3"/>
              </a:rPr>
              <a:t>no-nonsense guide to globalization</a:t>
            </a:r>
            <a:endParaRPr lang="en-GB" b="1" dirty="0"/>
          </a:p>
          <a:p>
            <a:r>
              <a:rPr lang="en-GB" dirty="0" smtClean="0"/>
              <a:t>London </a:t>
            </a:r>
            <a:r>
              <a:rPr lang="en-GB" dirty="0"/>
              <a:t>: Verso in association with New Internationalist </a:t>
            </a:r>
            <a:endParaRPr lang="en-GB" dirty="0"/>
          </a:p>
          <a:p>
            <a:endParaRPr lang="en-GB" dirty="0" smtClean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2682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680</TotalTime>
  <Words>373</Words>
  <Application>Microsoft Office PowerPoint</Application>
  <PresentationFormat>On-screen Show (4:3)</PresentationFormat>
  <Paragraphs>41</Paragraphs>
  <Slides>16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Calibri</vt:lpstr>
      <vt:lpstr>Calibri Light</vt:lpstr>
      <vt:lpstr>Candara</vt:lpstr>
      <vt:lpstr>Retrospect</vt:lpstr>
      <vt:lpstr>Globalisation of Global</vt:lpstr>
      <vt:lpstr>PowerPoint Presentation</vt:lpstr>
      <vt:lpstr>PowerPoint Presentation</vt:lpstr>
      <vt:lpstr>PowerPoint Presentation</vt:lpstr>
      <vt:lpstr>Globalisastion Who has the power? </vt:lpstr>
      <vt:lpstr>Globalisastion Who  has the power? </vt:lpstr>
      <vt:lpstr>Power from people to the TNC </vt:lpstr>
      <vt:lpstr>PowerPoint Presentation</vt:lpstr>
      <vt:lpstr>What is Globalisastion ? </vt:lpstr>
      <vt:lpstr>PowerPoint Presentation</vt:lpstr>
      <vt:lpstr>Challenges to Globalisation </vt:lpstr>
      <vt:lpstr>Globalisastion : Global Youth Work : Impacts on Young people</vt:lpstr>
      <vt:lpstr>What is the impact on Young people? </vt:lpstr>
      <vt:lpstr>What is the impact on Young people? </vt:lpstr>
      <vt:lpstr>Activity </vt:lpstr>
      <vt:lpstr>References  </vt:lpstr>
    </vt:vector>
  </TitlesOfParts>
  <Company>Private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Sustainability Tarddiadau Cynaliadwyedd</dc:title>
  <dc:creator>Dolan Thomas</dc:creator>
  <cp:lastModifiedBy>Nicola Welton</cp:lastModifiedBy>
  <cp:revision>54</cp:revision>
  <cp:lastPrinted>2015-03-05T16:38:27Z</cp:lastPrinted>
  <dcterms:created xsi:type="dcterms:W3CDTF">2015-01-19T16:43:38Z</dcterms:created>
  <dcterms:modified xsi:type="dcterms:W3CDTF">2020-02-28T10:40:23Z</dcterms:modified>
</cp:coreProperties>
</file>