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3" r:id="rId28"/>
    <p:sldId id="284" r:id="rId29"/>
    <p:sldId id="285" r:id="rId30"/>
    <p:sldId id="286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6089E-ADD0-4D93-86C4-C16B6A2EFADE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96486D-A72D-4815-B2D3-3E75445EB27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b="1" dirty="0" smtClean="0"/>
              <a:t>Focus on efficiency  </a:t>
            </a:r>
            <a:r>
              <a:rPr lang="en-GB" dirty="0" smtClean="0"/>
              <a:t>Opportunities for inventory reduction</a:t>
            </a:r>
          </a:p>
          <a:p>
            <a:r>
              <a:rPr lang="en-GB" dirty="0" smtClean="0"/>
              <a:t>JIT practices widely adopted</a:t>
            </a:r>
          </a:p>
          <a:p>
            <a:r>
              <a:rPr lang="en-GB" dirty="0" smtClean="0"/>
              <a:t>Organisations more dependent on suppliers</a:t>
            </a:r>
          </a:p>
          <a:p>
            <a:r>
              <a:rPr lang="en-GB" dirty="0" smtClean="0"/>
              <a:t>Volatility of demand increases</a:t>
            </a:r>
          </a:p>
          <a:p>
            <a:r>
              <a:rPr lang="en-GB" b="1" dirty="0" smtClean="0"/>
              <a:t>Globalisation</a:t>
            </a:r>
          </a:p>
          <a:p>
            <a:r>
              <a:rPr lang="en-GB" dirty="0"/>
              <a:t>Move from ‘local for local’</a:t>
            </a:r>
          </a:p>
          <a:p>
            <a:r>
              <a:rPr lang="en-GB" dirty="0"/>
              <a:t>Offshore sourcing</a:t>
            </a:r>
          </a:p>
          <a:p>
            <a:r>
              <a:rPr lang="en-GB" dirty="0"/>
              <a:t>Global supply chains, for example components sourced in Taiwan, sub-assembled in Singapore final assembly U.S.</a:t>
            </a:r>
          </a:p>
          <a:p>
            <a:r>
              <a:rPr lang="en-GB" dirty="0"/>
              <a:t>Motivation behind offshore sourcing in manufacturing cost</a:t>
            </a:r>
          </a:p>
          <a:p>
            <a:r>
              <a:rPr lang="en-GB" dirty="0"/>
              <a:t>Rarely are total supply chain costs considered</a:t>
            </a:r>
          </a:p>
          <a:p>
            <a:r>
              <a:rPr lang="en-GB" dirty="0"/>
              <a:t>cost based decisions result in higher levels of risk</a:t>
            </a:r>
          </a:p>
          <a:p>
            <a:pPr>
              <a:buFontTx/>
              <a:buNone/>
            </a:pPr>
            <a:r>
              <a:rPr lang="en-GB" dirty="0"/>
              <a:t>	- Extended lead times</a:t>
            </a:r>
          </a:p>
          <a:p>
            <a:pPr>
              <a:buFontTx/>
              <a:buNone/>
            </a:pPr>
            <a:r>
              <a:rPr lang="en-GB" dirty="0"/>
              <a:t>	- Greater buffer stocks</a:t>
            </a:r>
          </a:p>
          <a:p>
            <a:pPr>
              <a:buFontTx/>
              <a:buNone/>
            </a:pPr>
            <a:r>
              <a:rPr lang="en-GB" dirty="0"/>
              <a:t>	- Higher levels of obsolescence</a:t>
            </a:r>
          </a:p>
          <a:p>
            <a:r>
              <a:rPr lang="en-GB" dirty="0"/>
              <a:t>Cross border mergers and acquisitions</a:t>
            </a:r>
            <a:endParaRPr lang="en-GB" dirty="0" smtClean="0"/>
          </a:p>
          <a:p>
            <a:r>
              <a:rPr lang="en-GB" b="1" dirty="0" smtClean="0"/>
              <a:t>Focused factories</a:t>
            </a:r>
          </a:p>
          <a:p>
            <a:r>
              <a:rPr lang="en-GB" dirty="0" smtClean="0"/>
              <a:t>Economies  of scale if greater quantities are produced at fewer sites</a:t>
            </a:r>
          </a:p>
          <a:p>
            <a:r>
              <a:rPr lang="en-GB" dirty="0" smtClean="0"/>
              <a:t>Focus factories- produce fewer products exclusively at a single site</a:t>
            </a:r>
          </a:p>
          <a:p>
            <a:r>
              <a:rPr lang="en-GB" dirty="0" smtClean="0"/>
              <a:t>Production costs lower product has to travel further</a:t>
            </a:r>
          </a:p>
          <a:p>
            <a:r>
              <a:rPr lang="en-GB" b="1" dirty="0" smtClean="0"/>
              <a:t>Volatility</a:t>
            </a:r>
          </a:p>
          <a:p>
            <a:r>
              <a:rPr lang="en-GB" dirty="0" smtClean="0"/>
              <a:t>Shorter life cycles</a:t>
            </a:r>
          </a:p>
          <a:p>
            <a:r>
              <a:rPr lang="en-GB" dirty="0" smtClean="0"/>
              <a:t>Technology change means higher risk of obsolescence</a:t>
            </a:r>
          </a:p>
          <a:p>
            <a:r>
              <a:rPr lang="en-GB" dirty="0" smtClean="0"/>
              <a:t>Higher levels of competitive activity</a:t>
            </a:r>
          </a:p>
          <a:p>
            <a:r>
              <a:rPr lang="en-GB" dirty="0" smtClean="0"/>
              <a:t>Increasing variety within product range</a:t>
            </a:r>
          </a:p>
          <a:p>
            <a:r>
              <a:rPr lang="en-GB" dirty="0" smtClean="0"/>
              <a:t>Forecasting more difficult</a:t>
            </a:r>
          </a:p>
          <a:p>
            <a:r>
              <a:rPr lang="en-GB" b="1" dirty="0" smtClean="0"/>
              <a:t>Visibility</a:t>
            </a:r>
          </a:p>
          <a:p>
            <a:pPr>
              <a:buFontTx/>
              <a:buNone/>
            </a:pPr>
            <a:r>
              <a:rPr lang="en-GB" b="1" dirty="0" smtClean="0"/>
              <a:t>Problems arise when</a:t>
            </a:r>
            <a:r>
              <a:rPr lang="en-GB" dirty="0" smtClean="0"/>
              <a:t>:</a:t>
            </a:r>
          </a:p>
          <a:p>
            <a:r>
              <a:rPr lang="en-GB" dirty="0" smtClean="0"/>
              <a:t>Disturbances are not recognised in time</a:t>
            </a:r>
          </a:p>
          <a:p>
            <a:r>
              <a:rPr lang="en-GB" dirty="0" smtClean="0"/>
              <a:t>Time lag for the action to take effect</a:t>
            </a:r>
          </a:p>
          <a:p>
            <a:r>
              <a:rPr lang="en-GB" dirty="0" smtClean="0"/>
              <a:t>Action taken makes situation worse</a:t>
            </a:r>
          </a:p>
          <a:p>
            <a:endParaRPr lang="en-GB" b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AD8DA5-6782-475E-AF32-2B6D3E6FE1A8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AD8DA5-6782-475E-AF32-2B6D3E6FE1A8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AD8DA5-6782-475E-AF32-2B6D3E6FE1A8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AD8DA5-6782-475E-AF32-2B6D3E6FE1A8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AD8DA5-6782-475E-AF32-2B6D3E6FE1A8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FADACCB-1AA6-4B03-B963-394C652C9186}" type="datetimeFigureOut">
              <a:rPr lang="en-GB" smtClean="0"/>
              <a:pPr/>
              <a:t>20/05/2014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Supply Chain Vulnerability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Andrew Thorn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Supply Chain Vulnerability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	Is a point of weakness and/or possible threat to the supply chain network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Business Factors Contributing to Supply Chain Vulnerability </a:t>
            </a:r>
          </a:p>
        </p:txBody>
      </p:sp>
      <p:sp>
        <p:nvSpPr>
          <p:cNvPr id="108547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2057400"/>
            <a:ext cx="8153400" cy="4114800"/>
          </a:xfrm>
        </p:spPr>
        <p:txBody>
          <a:bodyPr/>
          <a:lstStyle/>
          <a:p>
            <a:r>
              <a:rPr lang="en-GB" smtClean="0"/>
              <a:t>A focus on efficiency rather than effectiveness</a:t>
            </a:r>
          </a:p>
          <a:p>
            <a:r>
              <a:rPr lang="en-GB" smtClean="0"/>
              <a:t>The globalisation of supply chains</a:t>
            </a:r>
          </a:p>
          <a:p>
            <a:r>
              <a:rPr lang="en-GB" smtClean="0"/>
              <a:t>Focused factories and centralised distribution</a:t>
            </a:r>
          </a:p>
          <a:p>
            <a:r>
              <a:rPr lang="en-GB" smtClean="0"/>
              <a:t>The trend to outsourcing</a:t>
            </a:r>
          </a:p>
          <a:p>
            <a:r>
              <a:rPr lang="en-GB" smtClean="0"/>
              <a:t>Reduction in the supplier base</a:t>
            </a:r>
          </a:p>
          <a:p>
            <a:r>
              <a:rPr lang="en-GB" smtClean="0"/>
              <a:t>Volatility of demand</a:t>
            </a:r>
          </a:p>
          <a:p>
            <a:r>
              <a:rPr lang="en-GB" smtClean="0"/>
              <a:t>Lack of transparency and control procedures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Business Factors Contributing to Supply Chain Vulnerability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Just-in-time</a:t>
            </a:r>
          </a:p>
          <a:p>
            <a:r>
              <a:rPr lang="en-GB" dirty="0" smtClean="0"/>
              <a:t>Stockless production</a:t>
            </a:r>
          </a:p>
          <a:p>
            <a:r>
              <a:rPr lang="en-GB" dirty="0" smtClean="0"/>
              <a:t>Lean manufacturing/operations</a:t>
            </a:r>
          </a:p>
          <a:p>
            <a:r>
              <a:rPr lang="en-GB" dirty="0" smtClean="0"/>
              <a:t>Increasingly complex SCNs</a:t>
            </a:r>
          </a:p>
          <a:p>
            <a:r>
              <a:rPr lang="en-GB" dirty="0" smtClean="0"/>
              <a:t>ERP Systems</a:t>
            </a:r>
          </a:p>
          <a:p>
            <a:r>
              <a:rPr lang="en-GB" dirty="0" smtClean="0"/>
              <a:t>partnerships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Other Factors Contributing to Supply Chain Vulnerability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Corruption (fraud, counterfeit products)</a:t>
            </a:r>
          </a:p>
          <a:p>
            <a:r>
              <a:rPr lang="en-GB" dirty="0" smtClean="0"/>
              <a:t>Quality failures</a:t>
            </a:r>
          </a:p>
          <a:p>
            <a:r>
              <a:rPr lang="en-GB" dirty="0" smtClean="0"/>
              <a:t>Quotas, Taxes</a:t>
            </a:r>
          </a:p>
          <a:p>
            <a:r>
              <a:rPr lang="en-GB" dirty="0" smtClean="0"/>
              <a:t>Lack of visibility in the SC</a:t>
            </a:r>
          </a:p>
          <a:p>
            <a:r>
              <a:rPr lang="en-GB" dirty="0" smtClean="0"/>
              <a:t>Difficulties in forecasting demand and planning</a:t>
            </a:r>
          </a:p>
          <a:p>
            <a:r>
              <a:rPr lang="en-GB" dirty="0" smtClean="0"/>
              <a:t>Capacities in supply chain/network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980728"/>
          </a:xfrm>
        </p:spPr>
        <p:txBody>
          <a:bodyPr/>
          <a:lstStyle/>
          <a:p>
            <a:pPr algn="ctr"/>
            <a:r>
              <a:rPr lang="en-GB" dirty="0" smtClean="0"/>
              <a:t>Supply Chain Vulnerability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196752"/>
            <a:ext cx="7772400" cy="4975448"/>
          </a:xfrm>
        </p:spPr>
        <p:txBody>
          <a:bodyPr/>
          <a:lstStyle/>
          <a:p>
            <a:pPr>
              <a:buFontTx/>
              <a:buNone/>
            </a:pPr>
            <a:r>
              <a:rPr lang="en-GB" dirty="0" smtClean="0"/>
              <a:t>Disruptions arise from</a:t>
            </a:r>
          </a:p>
          <a:p>
            <a:r>
              <a:rPr lang="en-GB" dirty="0" smtClean="0"/>
              <a:t>Japanese Tsunami</a:t>
            </a:r>
          </a:p>
          <a:p>
            <a:r>
              <a:rPr lang="en-GB" dirty="0" smtClean="0"/>
              <a:t>Thailand floods</a:t>
            </a:r>
          </a:p>
          <a:p>
            <a:r>
              <a:rPr lang="en-GB" dirty="0" smtClean="0"/>
              <a:t>Icelandic volcanic ash</a:t>
            </a:r>
          </a:p>
          <a:p>
            <a:r>
              <a:rPr lang="en-GB" dirty="0" smtClean="0"/>
              <a:t>Natural disasters - foot and mouth 2001</a:t>
            </a:r>
          </a:p>
          <a:p>
            <a:r>
              <a:rPr lang="en-GB" dirty="0" smtClean="0"/>
              <a:t>Terrorist incidents - 9/11</a:t>
            </a:r>
          </a:p>
          <a:p>
            <a:r>
              <a:rPr lang="en-GB" dirty="0" smtClean="0"/>
              <a:t>Industrial action </a:t>
            </a:r>
          </a:p>
          <a:p>
            <a:r>
              <a:rPr lang="en-GB" dirty="0" smtClean="0"/>
              <a:t>Operational difficulties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Supply Chain Vulnerability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Disruptions arise from</a:t>
            </a:r>
          </a:p>
          <a:p>
            <a:r>
              <a:rPr lang="en-GB" dirty="0" smtClean="0"/>
              <a:t>Climate change effects</a:t>
            </a:r>
          </a:p>
          <a:p>
            <a:r>
              <a:rPr lang="en-GB" dirty="0" smtClean="0"/>
              <a:t>Demand fluctuations</a:t>
            </a:r>
          </a:p>
          <a:p>
            <a:r>
              <a:rPr lang="en-GB" dirty="0" smtClean="0"/>
              <a:t>Misguided investments</a:t>
            </a:r>
          </a:p>
          <a:p>
            <a:r>
              <a:rPr lang="en-GB" dirty="0" smtClean="0"/>
              <a:t>Cyber espionage</a:t>
            </a:r>
          </a:p>
          <a:p>
            <a:r>
              <a:rPr lang="en-GB" dirty="0" smtClean="0"/>
              <a:t>Political risk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Supply Chain Vulnerability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Modern supply chain complex</a:t>
            </a:r>
          </a:p>
          <a:p>
            <a:r>
              <a:rPr lang="en-GB" smtClean="0"/>
              <a:t>Move towards leaner supply networks, increased vulnerability</a:t>
            </a:r>
          </a:p>
          <a:p>
            <a:r>
              <a:rPr lang="en-GB" smtClean="0"/>
              <a:t>Little safety stock in system</a:t>
            </a:r>
          </a:p>
          <a:p>
            <a:r>
              <a:rPr lang="en-GB" smtClean="0"/>
              <a:t>Disruptions have rapid impact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81000"/>
            <a:ext cx="8686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Managing Risks in the Supply Chains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GB" smtClean="0"/>
              <a:t>Four standard ways:</a:t>
            </a:r>
          </a:p>
          <a:p>
            <a:r>
              <a:rPr lang="en-GB" smtClean="0"/>
              <a:t>Diversification</a:t>
            </a:r>
          </a:p>
          <a:p>
            <a:r>
              <a:rPr lang="en-GB" smtClean="0"/>
              <a:t>Stockpiling</a:t>
            </a:r>
          </a:p>
          <a:p>
            <a:r>
              <a:rPr lang="en-GB" smtClean="0"/>
              <a:t>Building redundancy- maintaining excess production or transport capacity</a:t>
            </a:r>
          </a:p>
          <a:p>
            <a:r>
              <a:rPr lang="en-GB" smtClean="0"/>
              <a:t>Insurance - against loss caused by supply chain disruption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60648"/>
            <a:ext cx="7772400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Managing Risks in Supply Chains</a:t>
            </a:r>
          </a:p>
        </p:txBody>
      </p:sp>
      <p:sp>
        <p:nvSpPr>
          <p:cNvPr id="121859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484784"/>
            <a:ext cx="8610600" cy="5112568"/>
          </a:xfrm>
        </p:spPr>
        <p:txBody>
          <a:bodyPr/>
          <a:lstStyle/>
          <a:p>
            <a:pPr>
              <a:buFontTx/>
              <a:buNone/>
            </a:pPr>
            <a:r>
              <a:rPr lang="en-GB" dirty="0" smtClean="0"/>
              <a:t>Other measures</a:t>
            </a:r>
          </a:p>
          <a:p>
            <a:r>
              <a:rPr lang="en-GB" dirty="0" smtClean="0"/>
              <a:t>Supplier selection- capability and risk of dealing with certain supplier</a:t>
            </a:r>
          </a:p>
          <a:p>
            <a:r>
              <a:rPr lang="en-GB" dirty="0" smtClean="0"/>
              <a:t>Supplier development- working closely, sharing information, collaborative initiatives</a:t>
            </a:r>
          </a:p>
          <a:p>
            <a:r>
              <a:rPr lang="en-GB" dirty="0" smtClean="0"/>
              <a:t>Contractual obligation- penalties for non-delivery</a:t>
            </a:r>
          </a:p>
          <a:p>
            <a:r>
              <a:rPr lang="en-GB" dirty="0" smtClean="0"/>
              <a:t>Collaborative initiatives- joint continuity plans</a:t>
            </a:r>
          </a:p>
          <a:p>
            <a:r>
              <a:rPr lang="en-GB" dirty="0" smtClean="0"/>
              <a:t>Rationalisation of the product range-</a:t>
            </a:r>
          </a:p>
          <a:p>
            <a:r>
              <a:rPr lang="en-GB" dirty="0" smtClean="0"/>
              <a:t>Localised sourcing- reduces risk of delivery being disrupted or delayed</a:t>
            </a:r>
          </a:p>
          <a:p>
            <a:endParaRPr lang="en-GB" dirty="0" smtClean="0"/>
          </a:p>
          <a:p>
            <a:endParaRPr lang="en-GB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Risks in Supply Chains</a:t>
            </a:r>
          </a:p>
        </p:txBody>
      </p:sp>
      <p:sp>
        <p:nvSpPr>
          <p:cNvPr id="1239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Supply chain risks- arising from interactions between organisations within the supply chain</a:t>
            </a:r>
          </a:p>
          <a:p>
            <a:r>
              <a:rPr lang="en-GB" smtClean="0"/>
              <a:t>External risks- risks “to” the various links in the supply chains.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Improving Supply Chain Vulnerability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Learn from experiences of failures</a:t>
            </a:r>
          </a:p>
          <a:p>
            <a:r>
              <a:rPr lang="en-GB" dirty="0" smtClean="0"/>
              <a:t>Gain better knowledge and understanding of markets and suppliers</a:t>
            </a:r>
          </a:p>
          <a:p>
            <a:r>
              <a:rPr lang="en-GB" dirty="0" smtClean="0"/>
              <a:t>Learn from experiences of others</a:t>
            </a:r>
          </a:p>
          <a:p>
            <a:r>
              <a:rPr lang="en-GB" dirty="0" smtClean="0"/>
              <a:t>Perform risk evaluation</a:t>
            </a:r>
          </a:p>
          <a:p>
            <a:r>
              <a:rPr lang="en-GB" dirty="0" smtClean="0"/>
              <a:t>Assess the impact of supply chain vulnerability</a:t>
            </a:r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Improving Supply Chain Vulnerability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Ensure effective resourcing</a:t>
            </a:r>
          </a:p>
          <a:p>
            <a:r>
              <a:rPr lang="en-GB" dirty="0" smtClean="0"/>
              <a:t>Consider alternative supply chain solutions (Agile or fully flexible)</a:t>
            </a:r>
          </a:p>
          <a:p>
            <a:r>
              <a:rPr lang="en-GB" dirty="0" smtClean="0"/>
              <a:t>Get rid of silos (department focus)</a:t>
            </a:r>
          </a:p>
          <a:p>
            <a:r>
              <a:rPr lang="en-GB" dirty="0" smtClean="0"/>
              <a:t>Consider the effects of specification on downstream supply</a:t>
            </a:r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Activity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	Select a product of your choice that is purchased from a central African country.  Examine the potential issues that could lead to supply chain vulnerability and how they could be mitigated.</a:t>
            </a:r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Activity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	 Using a logistics service of your choice that imports fresh produce from overseas  examine the potential issues that could lead to supply chain vulnerability and how they could be mitigated.</a:t>
            </a:r>
            <a:endParaRPr lang="en-GB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Supply Chain Resilience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GB" dirty="0" smtClean="0"/>
              <a:t>By </a:t>
            </a:r>
          </a:p>
          <a:p>
            <a:pPr algn="ctr"/>
            <a:r>
              <a:rPr lang="en-GB" dirty="0" smtClean="0"/>
              <a:t>Andrew Thorn</a:t>
            </a:r>
            <a:endParaRPr lang="en-GB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is Supply Chain Resilience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ability and time needed to recover the supply chain’s original shape and level of performance following a disruption</a:t>
            </a:r>
          </a:p>
          <a:p>
            <a:r>
              <a:rPr lang="en-GB" dirty="0" smtClean="0"/>
              <a:t>It implies a capacity to absorb and bend with impact, and to bounce back</a:t>
            </a:r>
          </a:p>
          <a:p>
            <a:r>
              <a:rPr lang="en-GB" dirty="0" smtClean="0"/>
              <a:t>Issues of flexibility and adaptability</a:t>
            </a:r>
            <a:endParaRPr lang="en-GB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Evolving Landscape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Systemic risks are created or magnified by the way supply chain systems are configured</a:t>
            </a:r>
          </a:p>
          <a:p>
            <a:r>
              <a:rPr lang="en-GB" dirty="0" smtClean="0"/>
              <a:t>Problems are not resolved by individuals actions</a:t>
            </a:r>
          </a:p>
          <a:p>
            <a:r>
              <a:rPr lang="en-GB" dirty="0" smtClean="0"/>
              <a:t>Major disruptions have the potential to cascade through supply chains and other systems</a:t>
            </a:r>
            <a:endParaRPr lang="en-GB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Supply Chain Risk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These issues can be treated as supply chain risks, but supply chain set up can concentrate or amplify disruptions</a:t>
            </a:r>
            <a:endParaRPr lang="en-GB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Issues to Consider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Has outsourcing exacerbated risks by creating hidden pools of risk concentration?</a:t>
            </a:r>
          </a:p>
          <a:p>
            <a:r>
              <a:rPr lang="en-GB" dirty="0" smtClean="0"/>
              <a:t>Has government security efforts over react to issues and made supply chain less able to respond to disruptions?</a:t>
            </a:r>
          </a:p>
          <a:p>
            <a:r>
              <a:rPr lang="en-GB" dirty="0" smtClean="0"/>
              <a:t>Organisational risk profiles have changed</a:t>
            </a:r>
            <a:endParaRPr lang="en-GB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9144000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pPr algn="ctr"/>
            <a:r>
              <a:rPr lang="en-GB" dirty="0" smtClean="0"/>
              <a:t>Top Five Disruption Triggers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96752"/>
            <a:ext cx="8712968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Risk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3200" dirty="0" smtClean="0"/>
              <a:t>The way forward: -</a:t>
            </a:r>
          </a:p>
          <a:p>
            <a:r>
              <a:rPr lang="en-GB" sz="3200" dirty="0" smtClean="0"/>
              <a:t>Shared responsibility between public and private sectors and functional decision makers in companies</a:t>
            </a:r>
          </a:p>
          <a:p>
            <a:r>
              <a:rPr lang="en-GB" sz="3200" dirty="0" smtClean="0"/>
              <a:t>Align organisational agendas around the most important challenges to address</a:t>
            </a:r>
            <a:endParaRPr lang="en-GB" sz="32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9144000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Building Resilient Supply Chains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b="1" dirty="0" smtClean="0"/>
              <a:t>Issues to Consider</a:t>
            </a:r>
          </a:p>
          <a:p>
            <a:r>
              <a:rPr lang="en-GB" dirty="0" smtClean="0"/>
              <a:t>Determine the interconnecting pipeline of suppliers through which information, products and cash must travel to the end user</a:t>
            </a:r>
          </a:p>
          <a:p>
            <a:r>
              <a:rPr lang="en-GB" dirty="0" smtClean="0"/>
              <a:t>Predict the time it would take to re-establish service in the event of disruption</a:t>
            </a:r>
            <a:endParaRPr lang="en-GB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Building Resilient Supply Chains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b="1" dirty="0" smtClean="0"/>
              <a:t>Issues to Consider</a:t>
            </a:r>
          </a:p>
          <a:p>
            <a:r>
              <a:rPr lang="en-GB" dirty="0" smtClean="0"/>
              <a:t>Better assessment of risk</a:t>
            </a:r>
          </a:p>
          <a:p>
            <a:r>
              <a:rPr lang="en-GB" dirty="0" smtClean="0"/>
              <a:t>More clear communication and discussion of vulnerability</a:t>
            </a:r>
          </a:p>
          <a:p>
            <a:r>
              <a:rPr lang="en-GB" dirty="0" smtClean="0"/>
              <a:t>Highlight over reliance on particular suppliers</a:t>
            </a:r>
            <a:endParaRPr lang="en-GB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Building Resilient Supply Chains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b="1" dirty="0" smtClean="0"/>
              <a:t>Issues to Consider</a:t>
            </a:r>
          </a:p>
          <a:p>
            <a:r>
              <a:rPr lang="en-GB" dirty="0" smtClean="0"/>
              <a:t>Supplier failure – where it can occur</a:t>
            </a:r>
          </a:p>
          <a:p>
            <a:r>
              <a:rPr lang="en-GB" dirty="0" smtClean="0"/>
              <a:t>Collaboration</a:t>
            </a:r>
          </a:p>
          <a:p>
            <a:r>
              <a:rPr lang="en-GB" dirty="0" smtClean="0"/>
              <a:t>Supply base rationalisation</a:t>
            </a:r>
          </a:p>
          <a:p>
            <a:r>
              <a:rPr lang="en-GB" dirty="0" smtClean="0"/>
              <a:t>Postponement</a:t>
            </a:r>
          </a:p>
          <a:p>
            <a:r>
              <a:rPr lang="en-GB" dirty="0" smtClean="0"/>
              <a:t>Supply chain agility</a:t>
            </a:r>
          </a:p>
          <a:p>
            <a:r>
              <a:rPr lang="en-GB" dirty="0" smtClean="0"/>
              <a:t>Supply chain visibility</a:t>
            </a:r>
          </a:p>
          <a:p>
            <a:r>
              <a:rPr lang="en-GB" dirty="0" smtClean="0"/>
              <a:t>Supply chain velocity</a:t>
            </a:r>
          </a:p>
          <a:p>
            <a:r>
              <a:rPr lang="en-GB" dirty="0" smtClean="0"/>
              <a:t>Acceleration </a:t>
            </a:r>
            <a:endParaRPr lang="en-GB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Supply Chain Agility and Visibility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u="sng" dirty="0" smtClean="0"/>
              <a:t>Supply Chain Agility</a:t>
            </a:r>
            <a:r>
              <a:rPr lang="en-GB" dirty="0" smtClean="0"/>
              <a:t>: - is the ability to respond to changes in demand or supply</a:t>
            </a:r>
            <a:endParaRPr lang="en-GB" b="1" u="sng" dirty="0" smtClean="0"/>
          </a:p>
          <a:p>
            <a:r>
              <a:rPr lang="en-GB" b="1" u="sng" dirty="0" smtClean="0"/>
              <a:t>Supply Chain Visibility</a:t>
            </a:r>
            <a:r>
              <a:rPr lang="en-GB" dirty="0" smtClean="0"/>
              <a:t>: - is the ability to see all stages of the supply chain from one end to the other (both upstream and downstream)</a:t>
            </a:r>
            <a:endParaRPr lang="en-GB" b="1" u="sng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704088"/>
            <a:ext cx="878497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Supply Chain Velocity and Acceleration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u="sng" dirty="0" smtClean="0"/>
              <a:t>Supply Chain Velocity</a:t>
            </a:r>
            <a:r>
              <a:rPr lang="en-GB" dirty="0" smtClean="0"/>
              <a:t>: - is the time taken for the initial inputs to the supply chain to reach the end-user</a:t>
            </a:r>
          </a:p>
          <a:p>
            <a:pPr>
              <a:buNone/>
            </a:pPr>
            <a:r>
              <a:rPr lang="en-GB" dirty="0" smtClean="0"/>
              <a:t>	In reality the organisation will be more interested in the time taken from when it places the order until it receives the goods or service specified</a:t>
            </a:r>
          </a:p>
          <a:p>
            <a:r>
              <a:rPr lang="en-GB" b="1" u="sng" dirty="0" smtClean="0"/>
              <a:t>Acceleration</a:t>
            </a:r>
            <a:r>
              <a:rPr lang="en-GB" dirty="0" smtClean="0"/>
              <a:t>: - measures how rapidly the supply chain reacts to changes in demand, whether upwards or downwards</a:t>
            </a:r>
            <a:endParaRPr lang="en-GB" b="1" u="sng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780</Words>
  <Application>Microsoft Office PowerPoint</Application>
  <PresentationFormat>On-screen Show (4:3)</PresentationFormat>
  <Paragraphs>164</Paragraphs>
  <Slides>29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31" baseType="lpstr">
      <vt:lpstr>Flow</vt:lpstr>
      <vt:lpstr>1_Flow</vt:lpstr>
      <vt:lpstr>Supply Chain Vulnerability</vt:lpstr>
      <vt:lpstr>Supply Chain Vulnerability</vt:lpstr>
      <vt:lpstr>Business Factors Contributing to Supply Chain Vulnerability </vt:lpstr>
      <vt:lpstr>Business Factors Contributing to Supply Chain Vulnerability </vt:lpstr>
      <vt:lpstr>Other Factors Contributing to Supply Chain Vulnerability </vt:lpstr>
      <vt:lpstr>Supply Chain Vulnerability</vt:lpstr>
      <vt:lpstr>Supply Chain Vulnerability</vt:lpstr>
      <vt:lpstr>Supply Chain Vulnerability</vt:lpstr>
      <vt:lpstr>Managing Risks in the Supply Chains</vt:lpstr>
      <vt:lpstr>Managing Risks in Supply Chains</vt:lpstr>
      <vt:lpstr>Risks in Supply Chains</vt:lpstr>
      <vt:lpstr>Improving Supply Chain Vulnerability</vt:lpstr>
      <vt:lpstr>Improving Supply Chain Vulnerability</vt:lpstr>
      <vt:lpstr>Activity 1</vt:lpstr>
      <vt:lpstr>Activity 2</vt:lpstr>
      <vt:lpstr>Supply Chain Resilience</vt:lpstr>
      <vt:lpstr>What is Supply Chain Resilience</vt:lpstr>
      <vt:lpstr>Evolving Landscape</vt:lpstr>
      <vt:lpstr>Supply Chain Risk</vt:lpstr>
      <vt:lpstr>Issues to Consider</vt:lpstr>
      <vt:lpstr>Slide 21</vt:lpstr>
      <vt:lpstr>Top Five Disruption Triggers</vt:lpstr>
      <vt:lpstr>Risk Management</vt:lpstr>
      <vt:lpstr>Slide 24</vt:lpstr>
      <vt:lpstr>Building Resilient Supply Chains</vt:lpstr>
      <vt:lpstr>Building Resilient Supply Chains</vt:lpstr>
      <vt:lpstr>Building Resilient Supply Chains</vt:lpstr>
      <vt:lpstr>Supply Chain Agility and Visibility</vt:lpstr>
      <vt:lpstr>Supply Chain Velocity and Acceleration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Supply Chain Vulnerability</dc:title>
  <dc:creator>Andrew</dc:creator>
  <cp:lastModifiedBy>Andrew</cp:lastModifiedBy>
  <cp:revision>78</cp:revision>
  <dcterms:created xsi:type="dcterms:W3CDTF">2014-05-18T01:12:47Z</dcterms:created>
  <dcterms:modified xsi:type="dcterms:W3CDTF">2014-05-20T02:10:36Z</dcterms:modified>
</cp:coreProperties>
</file>