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6"/>
  </p:notesMasterIdLst>
  <p:sldIdLst>
    <p:sldId id="259" r:id="rId5"/>
    <p:sldId id="269" r:id="rId6"/>
    <p:sldId id="270" r:id="rId7"/>
    <p:sldId id="271" r:id="rId8"/>
    <p:sldId id="272" r:id="rId9"/>
    <p:sldId id="273" r:id="rId10"/>
    <p:sldId id="275" r:id="rId11"/>
    <p:sldId id="276" r:id="rId12"/>
    <p:sldId id="277" r:id="rId13"/>
    <p:sldId id="274" r:id="rId14"/>
    <p:sldId id="278" r:id="rId15"/>
    <p:sldId id="279" r:id="rId16"/>
    <p:sldId id="280" r:id="rId17"/>
    <p:sldId id="281" r:id="rId18"/>
    <p:sldId id="282" r:id="rId19"/>
    <p:sldId id="283" r:id="rId20"/>
    <p:sldId id="284" r:id="rId21"/>
    <p:sldId id="285" r:id="rId22"/>
    <p:sldId id="286" r:id="rId23"/>
    <p:sldId id="287" r:id="rId24"/>
    <p:sldId id="28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A58"/>
    <a:srgbClr val="24B9D9"/>
    <a:srgbClr val="FFFFFF"/>
    <a:srgbClr val="346D8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C35EFB-D0FF-46A6-BB17-8667A81F3AB6}" v="1" dt="2023-10-15T11:48:47.359"/>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5" autoAdjust="0"/>
    <p:restoredTop sz="88206" autoAdjust="0"/>
  </p:normalViewPr>
  <p:slideViewPr>
    <p:cSldViewPr snapToGrid="0">
      <p:cViewPr varScale="1">
        <p:scale>
          <a:sx n="97" d="100"/>
          <a:sy n="97" d="100"/>
        </p:scale>
        <p:origin x="480"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lias Iatrakis (2011922)" userId="S::2011922@student.uwtsd.ac.uk::2ef4718e-8d27-493a-8258-10f91ed61621" providerId="AD" clId="Web-{90C35EFB-D0FF-46A6-BB17-8667A81F3AB6}"/>
    <pc:docChg chg="sldOrd">
      <pc:chgData name="Ilias Iatrakis (2011922)" userId="S::2011922@student.uwtsd.ac.uk::2ef4718e-8d27-493a-8258-10f91ed61621" providerId="AD" clId="Web-{90C35EFB-D0FF-46A6-BB17-8667A81F3AB6}" dt="2023-10-15T11:48:47.359" v="0"/>
      <pc:docMkLst>
        <pc:docMk/>
      </pc:docMkLst>
      <pc:sldChg chg="ord">
        <pc:chgData name="Ilias Iatrakis (2011922)" userId="S::2011922@student.uwtsd.ac.uk::2ef4718e-8d27-493a-8258-10f91ed61621" providerId="AD" clId="Web-{90C35EFB-D0FF-46A6-BB17-8667A81F3AB6}" dt="2023-10-15T11:48:47.359" v="0"/>
        <pc:sldMkLst>
          <pc:docMk/>
          <pc:sldMk cId="4144746128" sldId="2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2A670F-FF18-4F45-8BFA-8110C75BB6A1}" type="datetimeFigureOut">
              <a:rPr lang="zh-CN" altLang="en-US" smtClean="0"/>
              <a:t>2024/4/27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7E4A04-F505-4D7B-ADB8-EAE99950EE50}" type="slidenum">
              <a:rPr lang="zh-CN" altLang="en-US" smtClean="0"/>
              <a:t>‹#›</a:t>
            </a:fld>
            <a:endParaRPr lang="zh-CN" altLang="en-US"/>
          </a:p>
        </p:txBody>
      </p:sp>
    </p:spTree>
    <p:extLst>
      <p:ext uri="{BB962C8B-B14F-4D97-AF65-F5344CB8AC3E}">
        <p14:creationId xmlns:p14="http://schemas.microsoft.com/office/powerpoint/2010/main" val="1670671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b="0" i="0" dirty="0">
                <a:solidFill>
                  <a:srgbClr val="0D0D0D"/>
                </a:solidFill>
                <a:effectLst/>
                <a:highlight>
                  <a:srgbClr val="FFFFFF"/>
                </a:highlight>
                <a:latin typeface="Söhne"/>
              </a:rPr>
              <a:t>This picture shows the Order Waterfall (left) and FFT Waterfall (right) pictures of a two-cylinder four-stroke engine exhaust. Through these two pictures, we can analyze the vibration characteristics during the engine exhaust process. From the Order Waterfall diagram on the left, we can see that order1 is related to the rotation of the crankshaft and camshaft, and appears as a continuous bright line extending upward along the longitudinal axis starting from low speed, indicating that its amplitude gradually increases as the speed increases. Order2 is the up and down movement of the piston, and its assigned value reaches the maximum value around 3000rpm. Higher order may be related to complex engine dynamics, such as the combustion cycle within the cylinder, the interaction of the piston and connecting rod mechanism, and possible unbalanced forces. From the FFT waterfall on the right, we can see that when the frequency is around 100Hz, the vibration amplitude of the crankshaft, camshaft and piston is large, which means that the resonant frequency of these components may be near this frequency, because resonance can cause a significant increase in vibration intensity. and may negatively impact engine durability and performance.</a:t>
            </a:r>
            <a:endParaRPr lang="zh-CN" altLang="en-US" dirty="0"/>
          </a:p>
        </p:txBody>
      </p:sp>
      <p:sp>
        <p:nvSpPr>
          <p:cNvPr id="4" name="灯片编号占位符 3"/>
          <p:cNvSpPr>
            <a:spLocks noGrp="1"/>
          </p:cNvSpPr>
          <p:nvPr>
            <p:ph type="sldNum" sz="quarter" idx="5"/>
          </p:nvPr>
        </p:nvSpPr>
        <p:spPr/>
        <p:txBody>
          <a:bodyPr/>
          <a:lstStyle/>
          <a:p>
            <a:fld id="{9E7E4A04-F505-4D7B-ADB8-EAE99950EE50}" type="slidenum">
              <a:rPr lang="zh-CN" altLang="en-US" smtClean="0"/>
              <a:t>14</a:t>
            </a:fld>
            <a:endParaRPr lang="zh-CN" altLang="en-US"/>
          </a:p>
        </p:txBody>
      </p:sp>
    </p:spTree>
    <p:extLst>
      <p:ext uri="{BB962C8B-B14F-4D97-AF65-F5344CB8AC3E}">
        <p14:creationId xmlns:p14="http://schemas.microsoft.com/office/powerpoint/2010/main" val="1443950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b="0" i="0" dirty="0">
                <a:solidFill>
                  <a:srgbClr val="0D0D0D"/>
                </a:solidFill>
                <a:effectLst/>
                <a:highlight>
                  <a:srgbClr val="FFFFFF"/>
                </a:highlight>
                <a:latin typeface="Söhne"/>
              </a:rPr>
              <a:t>This picture shows the Order Waterfall (left) and FFT Waterfall (right) of a two-cylinder four-stroke engine in the vertical direction. It can be seen from the Order waterfall diagram that the amplitude of order1 increases with the increase of rotation speed, which is closely related to the rotational vibration of the crankshaft and camshaft. Order2 represents the vibration of the piston moving up and down, and its amplitude change is the most obvious, indicating that the vertical vibration of the engine is most closely related to it. Other high-order vibrations in the figure may be related to the complex mechanical structure of the engine. On the FFT Waterfall diagram, it is observed that the vertical vibration amplitude is large at 2000-4000HZ, indicating that there may be resonance in the vertical direction at this frequency.</a:t>
            </a:r>
            <a:endParaRPr lang="zh-CN" altLang="en-US" dirty="0"/>
          </a:p>
        </p:txBody>
      </p:sp>
      <p:sp>
        <p:nvSpPr>
          <p:cNvPr id="4" name="灯片编号占位符 3"/>
          <p:cNvSpPr>
            <a:spLocks noGrp="1"/>
          </p:cNvSpPr>
          <p:nvPr>
            <p:ph type="sldNum" sz="quarter" idx="5"/>
          </p:nvPr>
        </p:nvSpPr>
        <p:spPr/>
        <p:txBody>
          <a:bodyPr/>
          <a:lstStyle/>
          <a:p>
            <a:fld id="{9E7E4A04-F505-4D7B-ADB8-EAE99950EE50}" type="slidenum">
              <a:rPr lang="zh-CN" altLang="en-US" smtClean="0"/>
              <a:t>15</a:t>
            </a:fld>
            <a:endParaRPr lang="zh-CN" altLang="en-US"/>
          </a:p>
        </p:txBody>
      </p:sp>
    </p:spTree>
    <p:extLst>
      <p:ext uri="{BB962C8B-B14F-4D97-AF65-F5344CB8AC3E}">
        <p14:creationId xmlns:p14="http://schemas.microsoft.com/office/powerpoint/2010/main" val="4055942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0" i="0" dirty="0">
                <a:solidFill>
                  <a:srgbClr val="0D0D0D"/>
                </a:solidFill>
                <a:effectLst/>
                <a:highlight>
                  <a:srgbClr val="FFFFFF"/>
                </a:highlight>
                <a:latin typeface="Söhne"/>
              </a:rPr>
              <a:t>This picture shows the Order Waterfall (left) and FFT Waterfall (right) of a two-cylinder four-stroke engine in the horizontal direction. It can be seen from the Order waterfall diagram that order1 represents the vibration generated by the crankshaft rotation in the horizontal direction. Order2 represents the vibration in the horizontal direction when the piston moves up and down. Other high-order vibrations in the figure may be related to the complex mechanical structure of the engine. On the FFT Waterfall diagram, it is observed that the vertical vibration amplitude is large at 1000-1500HZ, indicating that there may be resonance in the horizontal direction at this frequency.</a:t>
            </a:r>
            <a:endParaRPr lang="zh-CN" altLang="en-US" dirty="0"/>
          </a:p>
        </p:txBody>
      </p:sp>
      <p:sp>
        <p:nvSpPr>
          <p:cNvPr id="4" name="灯片编号占位符 3"/>
          <p:cNvSpPr>
            <a:spLocks noGrp="1"/>
          </p:cNvSpPr>
          <p:nvPr>
            <p:ph type="sldNum" sz="quarter" idx="5"/>
          </p:nvPr>
        </p:nvSpPr>
        <p:spPr/>
        <p:txBody>
          <a:bodyPr/>
          <a:lstStyle/>
          <a:p>
            <a:fld id="{9E7E4A04-F505-4D7B-ADB8-EAE99950EE50}" type="slidenum">
              <a:rPr lang="zh-CN" altLang="en-US" smtClean="0"/>
              <a:t>16</a:t>
            </a:fld>
            <a:endParaRPr lang="zh-CN" altLang="en-US"/>
          </a:p>
        </p:txBody>
      </p:sp>
    </p:spTree>
    <p:extLst>
      <p:ext uri="{BB962C8B-B14F-4D97-AF65-F5344CB8AC3E}">
        <p14:creationId xmlns:p14="http://schemas.microsoft.com/office/powerpoint/2010/main" val="2137557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buFont typeface="Arial" panose="020B0604020202020204" pitchFamily="34" charset="0"/>
              <a:buNone/>
            </a:pPr>
            <a:r>
              <a:rPr lang="en-US" altLang="zh-CN" b="0" i="0" dirty="0">
                <a:solidFill>
                  <a:srgbClr val="0D0D0D"/>
                </a:solidFill>
                <a:effectLst/>
                <a:highlight>
                  <a:srgbClr val="FFFFFF"/>
                </a:highlight>
                <a:latin typeface="Söhne"/>
              </a:rPr>
              <a:t>This picture shows the Order Waterfall (left) and FFT Waterfall (right) pictures of the exhaust of a four-cylinder four-stroke engine.</a:t>
            </a:r>
          </a:p>
          <a:p>
            <a:pPr algn="l">
              <a:buFont typeface="Arial" panose="020B0604020202020204" pitchFamily="34" charset="0"/>
              <a:buNone/>
            </a:pPr>
            <a:r>
              <a:rPr lang="en-US" altLang="zh-CN" b="0" i="0" dirty="0">
                <a:solidFill>
                  <a:srgbClr val="0D0D0D"/>
                </a:solidFill>
                <a:effectLst/>
                <a:highlight>
                  <a:srgbClr val="FFFFFF"/>
                </a:highlight>
                <a:latin typeface="Söhne"/>
              </a:rPr>
              <a:t>Order Waterfall diagram analysis:</a:t>
            </a:r>
          </a:p>
          <a:p>
            <a:pPr algn="l">
              <a:buFont typeface="Arial" panose="020B0604020202020204" pitchFamily="34" charset="0"/>
              <a:buNone/>
            </a:pPr>
            <a:r>
              <a:rPr lang="en-US" altLang="zh-CN" b="0" i="0" dirty="0">
                <a:solidFill>
                  <a:srgbClr val="0D0D0D"/>
                </a:solidFill>
                <a:effectLst/>
                <a:highlight>
                  <a:srgbClr val="FFFFFF"/>
                </a:highlight>
                <a:latin typeface="Söhne"/>
              </a:rPr>
              <a:t>Low order: The lowest bright line (near the vertical axis on the left) reflects vibrations associated with the basic operating cycle of the engine, possibly caused by crankshaft rotation. This vibration increases with increasing rpm and appears as a continuous bright line extending upward from the bottom of the image.</a:t>
            </a:r>
          </a:p>
          <a:p>
            <a:pPr algn="l">
              <a:buFont typeface="Arial" panose="020B0604020202020204" pitchFamily="34" charset="0"/>
              <a:buNone/>
            </a:pPr>
            <a:r>
              <a:rPr lang="en-US" altLang="zh-CN" b="0" i="0" dirty="0">
                <a:solidFill>
                  <a:srgbClr val="0D0D0D"/>
                </a:solidFill>
                <a:effectLst/>
                <a:highlight>
                  <a:srgbClr val="FFFFFF"/>
                </a:highlight>
                <a:latin typeface="Söhne"/>
              </a:rPr>
              <a:t>Intermediate order: Some medium-bright lines can also be observed in the picture, which may represent vibrations related to other mechanical actions of the engine, such as the up and down movement of the piston.</a:t>
            </a:r>
          </a:p>
          <a:p>
            <a:pPr algn="l">
              <a:buFont typeface="Arial" panose="020B0604020202020204" pitchFamily="34" charset="0"/>
              <a:buNone/>
            </a:pPr>
            <a:r>
              <a:rPr lang="en-US" altLang="zh-CN" b="0" i="0" dirty="0">
                <a:solidFill>
                  <a:srgbClr val="0D0D0D"/>
                </a:solidFill>
                <a:effectLst/>
                <a:highlight>
                  <a:srgbClr val="FFFFFF"/>
                </a:highlight>
                <a:latin typeface="Söhne"/>
              </a:rPr>
              <a:t>High-order order: The high-order orders in the middle and right of the image may reflect more complex mechanical interactions or irregular vibrations of the combustion process inside the cylinder. These orders may not increase linearly with rotational speed, reflecting the nonlinear nature of the dynamics.</a:t>
            </a:r>
          </a:p>
          <a:p>
            <a:pPr algn="l">
              <a:buFont typeface="Arial" panose="020B0604020202020204" pitchFamily="34" charset="0"/>
              <a:buNone/>
            </a:pPr>
            <a:r>
              <a:rPr lang="en-US" altLang="zh-CN" b="0" i="0" dirty="0">
                <a:solidFill>
                  <a:srgbClr val="0D0D0D"/>
                </a:solidFill>
                <a:effectLst/>
                <a:highlight>
                  <a:srgbClr val="FFFFFF"/>
                </a:highlight>
                <a:latin typeface="Söhne"/>
              </a:rPr>
              <a:t>FFT Waterfall Analysis:</a:t>
            </a:r>
          </a:p>
          <a:p>
            <a:pPr algn="l">
              <a:buFont typeface="Arial" panose="020B0604020202020204" pitchFamily="34" charset="0"/>
              <a:buNone/>
            </a:pPr>
            <a:r>
              <a:rPr lang="en-US" altLang="zh-CN" b="0" i="0" dirty="0">
                <a:solidFill>
                  <a:srgbClr val="0D0D0D"/>
                </a:solidFill>
                <a:effectLst/>
                <a:highlight>
                  <a:srgbClr val="FFFFFF"/>
                </a:highlight>
                <a:latin typeface="Söhne"/>
              </a:rPr>
              <a:t>Resonant Frequency: Image showing changes in vibration intensity at different frequencies. In the range of 500 Hz to 1000 Hz, there are some obvious bright lines, indicating that as the rotational speed increases, the vibration intensity of specific frequencies also increases, which may point to the structural resonance point of the engine.</a:t>
            </a:r>
          </a:p>
          <a:p>
            <a:pPr algn="l">
              <a:buFont typeface="Arial" panose="020B0604020202020204" pitchFamily="34" charset="0"/>
              <a:buNone/>
            </a:pPr>
            <a:r>
              <a:rPr lang="en-US" altLang="zh-CN" b="0" i="0" dirty="0">
                <a:solidFill>
                  <a:srgbClr val="0D0D0D"/>
                </a:solidFill>
                <a:effectLst/>
                <a:highlight>
                  <a:srgbClr val="FFFFFF"/>
                </a:highlight>
                <a:latin typeface="Söhne"/>
              </a:rPr>
              <a:t>The relationship between frequency and rotational speed: It can be seen that as the rotational speed increases, the frequency also increases accordingly, reflecting the characteristics of the vibration frequency changing with the rotational speed. This relationship can help identify the source of vibration and take steps to mitigate it.</a:t>
            </a:r>
            <a:endParaRPr lang="zh-CN" altLang="en-US" b="0" i="0" dirty="0">
              <a:solidFill>
                <a:srgbClr val="0D0D0D"/>
              </a:solidFill>
              <a:effectLst/>
              <a:highlight>
                <a:srgbClr val="FFFFFF"/>
              </a:highlight>
              <a:latin typeface="Söhne"/>
            </a:endParaRPr>
          </a:p>
          <a:p>
            <a:endParaRPr lang="zh-CN" altLang="en-US" dirty="0"/>
          </a:p>
        </p:txBody>
      </p:sp>
      <p:sp>
        <p:nvSpPr>
          <p:cNvPr id="4" name="灯片编号占位符 3"/>
          <p:cNvSpPr>
            <a:spLocks noGrp="1"/>
          </p:cNvSpPr>
          <p:nvPr>
            <p:ph type="sldNum" sz="quarter" idx="5"/>
          </p:nvPr>
        </p:nvSpPr>
        <p:spPr/>
        <p:txBody>
          <a:bodyPr/>
          <a:lstStyle/>
          <a:p>
            <a:fld id="{9E7E4A04-F505-4D7B-ADB8-EAE99950EE50}" type="slidenum">
              <a:rPr lang="zh-CN" altLang="en-US" smtClean="0"/>
              <a:t>17</a:t>
            </a:fld>
            <a:endParaRPr lang="zh-CN" altLang="en-US"/>
          </a:p>
        </p:txBody>
      </p:sp>
    </p:spTree>
    <p:extLst>
      <p:ext uri="{BB962C8B-B14F-4D97-AF65-F5344CB8AC3E}">
        <p14:creationId xmlns:p14="http://schemas.microsoft.com/office/powerpoint/2010/main" val="2628392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r>
              <a:rPr lang="en-US" altLang="zh-CN" b="0" i="0" dirty="0">
                <a:solidFill>
                  <a:srgbClr val="0D0D0D"/>
                </a:solidFill>
                <a:effectLst/>
                <a:highlight>
                  <a:srgbClr val="FFFFFF"/>
                </a:highlight>
                <a:latin typeface="Söhne"/>
              </a:rPr>
              <a:t>Order Waterfall analysis:</a:t>
            </a:r>
          </a:p>
          <a:p>
            <a:pPr algn="l"/>
            <a:r>
              <a:rPr lang="en-US" altLang="zh-CN" b="0" i="0" dirty="0">
                <a:solidFill>
                  <a:srgbClr val="0D0D0D"/>
                </a:solidFill>
                <a:effectLst/>
                <a:highlight>
                  <a:srgbClr val="FFFFFF"/>
                </a:highlight>
                <a:latin typeface="Söhne"/>
              </a:rPr>
              <a:t>Low-order orders: For example, the vibration of the first order and the second order is clearly visible on the left side of the figure. As the rotation speed increases, the vibration of these orders also increases. The first order is usually related to the rotational frequency of the crankshaft, while the second order is related to the piston motion, which is twice the crankshaft frequency.</a:t>
            </a:r>
          </a:p>
          <a:p>
            <a:pPr algn="l"/>
            <a:r>
              <a:rPr lang="en-US" altLang="zh-CN" b="0" i="0" dirty="0">
                <a:solidFill>
                  <a:srgbClr val="0D0D0D"/>
                </a:solidFill>
                <a:effectLst/>
                <a:highlight>
                  <a:srgbClr val="FFFFFF"/>
                </a:highlight>
                <a:latin typeface="Söhne"/>
              </a:rPr>
              <a:t>Mid- and high-order orders: You can also see more vibration lines in the picture. For four-cylinder engines, mid- and high-order orders may be related to other cycle actions of the engine, such as uneven combustion or the spark plug firing sequence between cylinders.</a:t>
            </a:r>
          </a:p>
          <a:p>
            <a:pPr algn="l"/>
            <a:r>
              <a:rPr lang="en-US" altLang="zh-CN" b="0" i="0" dirty="0">
                <a:solidFill>
                  <a:srgbClr val="0D0D0D"/>
                </a:solidFill>
                <a:effectLst/>
                <a:highlight>
                  <a:srgbClr val="FFFFFF"/>
                </a:highlight>
                <a:latin typeface="Söhne"/>
              </a:rPr>
              <a:t>FFT Waterfall analysis:</a:t>
            </a:r>
          </a:p>
          <a:p>
            <a:pPr algn="l"/>
            <a:r>
              <a:rPr lang="en-US" altLang="zh-CN" b="0" i="0" dirty="0">
                <a:solidFill>
                  <a:srgbClr val="0D0D0D"/>
                </a:solidFill>
                <a:effectLst/>
                <a:highlight>
                  <a:srgbClr val="FFFFFF"/>
                </a:highlight>
                <a:latin typeface="Söhne"/>
              </a:rPr>
              <a:t>Frequency distribution: The figure on the right shows the vibration energy distribution of the engine at different frequencies. The bright diagonal lines along the frequency axis (horizontal axis) may represent vibration modes that are linearly related to engine operating speed. There are some obvious bright lines around 2000 Hz, 3200 Hz and 6000 Hz, indicating that as the rotational speed increases, the vibration intensity at specific frequencies also increases, which may point to the vertical structural resonance point of the engine.</a:t>
            </a:r>
            <a:endParaRPr lang="zh-CN" altLang="en-US" b="1" i="0" dirty="0">
              <a:solidFill>
                <a:srgbClr val="0D0D0D"/>
              </a:solidFill>
              <a:effectLst/>
              <a:highlight>
                <a:srgbClr val="FFFFFF"/>
              </a:highlight>
              <a:latin typeface="Söhne"/>
            </a:endParaRPr>
          </a:p>
          <a:p>
            <a:endParaRPr lang="zh-CN" altLang="en-US" dirty="0"/>
          </a:p>
        </p:txBody>
      </p:sp>
      <p:sp>
        <p:nvSpPr>
          <p:cNvPr id="4" name="灯片编号占位符 3"/>
          <p:cNvSpPr>
            <a:spLocks noGrp="1"/>
          </p:cNvSpPr>
          <p:nvPr>
            <p:ph type="sldNum" sz="quarter" idx="5"/>
          </p:nvPr>
        </p:nvSpPr>
        <p:spPr/>
        <p:txBody>
          <a:bodyPr/>
          <a:lstStyle/>
          <a:p>
            <a:fld id="{9E7E4A04-F505-4D7B-ADB8-EAE99950EE50}" type="slidenum">
              <a:rPr lang="zh-CN" altLang="en-US" smtClean="0"/>
              <a:t>18</a:t>
            </a:fld>
            <a:endParaRPr lang="zh-CN" altLang="en-US"/>
          </a:p>
        </p:txBody>
      </p:sp>
    </p:spTree>
    <p:extLst>
      <p:ext uri="{BB962C8B-B14F-4D97-AF65-F5344CB8AC3E}">
        <p14:creationId xmlns:p14="http://schemas.microsoft.com/office/powerpoint/2010/main" val="55483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r>
              <a:rPr lang="en-US" altLang="zh-CN" b="0" i="0" dirty="0">
                <a:solidFill>
                  <a:srgbClr val="0D0D0D"/>
                </a:solidFill>
                <a:effectLst/>
                <a:highlight>
                  <a:srgbClr val="FFFFFF"/>
                </a:highlight>
                <a:latin typeface="Söhne"/>
              </a:rPr>
              <a:t>Order Waterfall analysis:</a:t>
            </a:r>
          </a:p>
          <a:p>
            <a:pPr algn="l"/>
            <a:r>
              <a:rPr lang="en-US" altLang="zh-CN" b="0" i="0" dirty="0">
                <a:solidFill>
                  <a:srgbClr val="0D0D0D"/>
                </a:solidFill>
                <a:effectLst/>
                <a:highlight>
                  <a:srgbClr val="FFFFFF"/>
                </a:highlight>
                <a:latin typeface="Söhne"/>
              </a:rPr>
              <a:t>In the Order Waterfall diagram on the left, the lower orders, especially the first and second orders, show a more distinct vibration trajectory as the rotational speed increases. The first order vibrates in sync with each revolution of the crankshaft, while the second order reflects the piston's two up-and-down reciprocating vibrations per crankshaft rotation cycle at twice the frequency of the first order.</a:t>
            </a:r>
          </a:p>
          <a:p>
            <a:pPr algn="l"/>
            <a:r>
              <a:rPr lang="en-US" altLang="zh-CN" b="0" i="0" dirty="0">
                <a:solidFill>
                  <a:srgbClr val="0D0D0D"/>
                </a:solidFill>
                <a:effectLst/>
                <a:highlight>
                  <a:srgbClr val="FFFFFF"/>
                </a:highlight>
                <a:latin typeface="Söhne"/>
              </a:rPr>
              <a:t>Mid- to high-end orders appear as more complicated lines in the figure. For four-cylinder engines, the vibrations of these orders may originate from different cycle events of the engine, including but not limited to the imbalance of combustion between cylinders or the combustion of each cylinder. Complex vibration patterns resulting from firing sequence.</a:t>
            </a:r>
          </a:p>
          <a:p>
            <a:pPr algn="l"/>
            <a:r>
              <a:rPr lang="en-US" altLang="zh-CN" b="0" i="0" dirty="0">
                <a:solidFill>
                  <a:srgbClr val="0D0D0D"/>
                </a:solidFill>
                <a:effectLst/>
                <a:highlight>
                  <a:srgbClr val="FFFFFF"/>
                </a:highlight>
                <a:latin typeface="Söhne"/>
              </a:rPr>
              <a:t>FFT Waterfall analysis:</a:t>
            </a:r>
          </a:p>
          <a:p>
            <a:pPr algn="l"/>
            <a:r>
              <a:rPr lang="en-US" altLang="zh-CN" b="0" i="0" dirty="0">
                <a:solidFill>
                  <a:srgbClr val="0D0D0D"/>
                </a:solidFill>
                <a:effectLst/>
                <a:highlight>
                  <a:srgbClr val="FFFFFF"/>
                </a:highlight>
                <a:latin typeface="Söhne"/>
              </a:rPr>
              <a:t>Frequency distribution: The figure on the right shows the vibration energy distribution of the engine at different frequencies. At around 1000Hz, there are some obvious bright lines, indicating that as the rotational speed increases, the vibration intensity at a specific frequency also increases, which may point to the horizontal structural resonance point of the engine.</a:t>
            </a:r>
            <a:endParaRPr lang="zh-CN" altLang="en-US" dirty="0"/>
          </a:p>
        </p:txBody>
      </p:sp>
      <p:sp>
        <p:nvSpPr>
          <p:cNvPr id="4" name="灯片编号占位符 3"/>
          <p:cNvSpPr>
            <a:spLocks noGrp="1"/>
          </p:cNvSpPr>
          <p:nvPr>
            <p:ph type="sldNum" sz="quarter" idx="5"/>
          </p:nvPr>
        </p:nvSpPr>
        <p:spPr/>
        <p:txBody>
          <a:bodyPr/>
          <a:lstStyle/>
          <a:p>
            <a:fld id="{9E7E4A04-F505-4D7B-ADB8-EAE99950EE50}" type="slidenum">
              <a:rPr lang="zh-CN" altLang="en-US" smtClean="0"/>
              <a:t>19</a:t>
            </a:fld>
            <a:endParaRPr lang="zh-CN" altLang="en-US"/>
          </a:p>
        </p:txBody>
      </p:sp>
    </p:spTree>
    <p:extLst>
      <p:ext uri="{BB962C8B-B14F-4D97-AF65-F5344CB8AC3E}">
        <p14:creationId xmlns:p14="http://schemas.microsoft.com/office/powerpoint/2010/main" val="3286745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b="0" i="0" dirty="0">
                <a:solidFill>
                  <a:srgbClr val="0D0D0D"/>
                </a:solidFill>
                <a:effectLst/>
                <a:highlight>
                  <a:srgbClr val="FFFFFF"/>
                </a:highlight>
                <a:latin typeface="Söhne"/>
              </a:rPr>
              <a:t>From an NVH perspective, four-cylinder engines generally have better balanced performance than two-cylinder engines because more pistons provide more even force distribution and lower overall vibration levels. Two-cylinder engines may require more balance shafts and other mechanical components to reduce vibration due to their smaller number of pistons. Additionally, four-cylinder engines generally run smoother at high rpm because of their symmetrical design, while two-cylinder engines may vibrate more noticeably at high rpm. However, this is not absolute, as the specific vibration characteristics are also affected by the engine design (e.g. arrangement, bore and stroke ratio, mounts, etc.). In automobile design, by comparing the Order Waterfall and FFT Waterfall diagrams of engines with different cylinder numbers, engineers can understand how different designs affect vibration and noise characteristics, and then develop better vibration isolation and vibration control strategies to improve the overall performance of the vehicle. and passenger comfort.</a:t>
            </a:r>
            <a:endParaRPr lang="zh-CN" altLang="en-US" dirty="0"/>
          </a:p>
        </p:txBody>
      </p:sp>
      <p:sp>
        <p:nvSpPr>
          <p:cNvPr id="4" name="灯片编号占位符 3"/>
          <p:cNvSpPr>
            <a:spLocks noGrp="1"/>
          </p:cNvSpPr>
          <p:nvPr>
            <p:ph type="sldNum" sz="quarter" idx="5"/>
          </p:nvPr>
        </p:nvSpPr>
        <p:spPr/>
        <p:txBody>
          <a:bodyPr/>
          <a:lstStyle/>
          <a:p>
            <a:fld id="{9E7E4A04-F505-4D7B-ADB8-EAE99950EE50}" type="slidenum">
              <a:rPr lang="zh-CN" altLang="en-US" smtClean="0"/>
              <a:t>21</a:t>
            </a:fld>
            <a:endParaRPr lang="zh-CN" altLang="en-US"/>
          </a:p>
        </p:txBody>
      </p:sp>
    </p:spTree>
    <p:extLst>
      <p:ext uri="{BB962C8B-B14F-4D97-AF65-F5344CB8AC3E}">
        <p14:creationId xmlns:p14="http://schemas.microsoft.com/office/powerpoint/2010/main" val="1871587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5E9AC6B-4A3D-4DB2-B0CB-30B17CA2C2FE}" type="datetime1">
              <a:rPr lang="en-GB" altLang="zh-CN" smtClean="0"/>
              <a:t>27/04/2024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853DB91-415C-4240-97BB-B741325379D6}" type="datetime1">
              <a:rPr lang="en-GB" altLang="zh-CN" smtClean="0"/>
              <a:t>27/04/2024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C11CCD-AE5C-46EF-AE25-21EB356C78C9}" type="datetime1">
              <a:rPr lang="en-GB" altLang="zh-CN" smtClean="0"/>
              <a:t>27/04/2024</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5815F0D-0BDE-46ED-89AB-C323378AF727}" type="datetime1">
              <a:rPr lang="en-GB" altLang="zh-CN" smtClean="0"/>
              <a:t>27/04/2024</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39685F0-6DDC-44A9-9B5F-4C0C5265F185}" type="datetime1">
              <a:rPr lang="en-GB" altLang="zh-CN" smtClean="0"/>
              <a:t>27/04/2024</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4B8BCEA-BBF4-4722-8825-5D4D94DCA9C2}" type="datetime1">
              <a:rPr lang="en-GB" altLang="zh-CN" smtClean="0"/>
              <a:t>27/04/2024</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0FF985-700E-4275-B5AC-5CA177CAF031}" type="datetime1">
              <a:rPr lang="en-GB" altLang="zh-CN" smtClean="0"/>
              <a:t>27/04/2024</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FD3C49-0FEE-4EBA-B9E0-2FEE64792F81}" type="datetime1">
              <a:rPr lang="en-GB" altLang="zh-CN" smtClean="0"/>
              <a:t>27/04/2024</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DDBE4F-B0D5-4E0B-B94E-8862D3F7255A}" type="datetime1">
              <a:rPr lang="en-GB" altLang="zh-CN" smtClean="0"/>
              <a:t>27/04/2024</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0DFFC0-A97C-444C-9691-159C46814874}" type="datetime1">
              <a:rPr lang="en-GB" altLang="zh-CN" smtClean="0"/>
              <a:t>27/04/2024</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11ABAD8-C390-41F3-85BD-884B5734D54B}" type="datetime1">
              <a:rPr lang="en-GB" altLang="zh-CN" smtClean="0"/>
              <a:t>27/04/2024</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C6EF1EE8-BDAA-4145-87AC-4534696DE8C0}" type="datetime1">
              <a:rPr lang="en-GB" altLang="zh-CN" smtClean="0"/>
              <a:t>27/04/2024</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407762B3-9ABA-4E64-B402-D36EFAFC3DDB}" type="datetime1">
              <a:rPr lang="en-GB" altLang="zh-CN" smtClean="0"/>
              <a:t>27/04/2024</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32806A8-5149-4FD9-AE9F-8D75681BDACD}" type="datetime1">
              <a:rPr lang="en-GB" altLang="zh-CN" smtClean="0"/>
              <a:t>27/04/2024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599" y="832422"/>
            <a:ext cx="9284802" cy="2059220"/>
          </a:xfrm>
        </p:spPr>
        <p:txBody>
          <a:bodyPr>
            <a:noAutofit/>
          </a:bodyPr>
          <a:lstStyle/>
          <a:p>
            <a:r>
              <a:rPr lang="en-US" altLang="zh-CN" sz="4800" b="1" dirty="0">
                <a:latin typeface="Times New Roman" panose="02020603050405020304" pitchFamily="18" charset="0"/>
                <a:cs typeface="Times New Roman" panose="02020603050405020304" pitchFamily="18" charset="0"/>
              </a:rPr>
              <a:t>NVH Analysis</a:t>
            </a:r>
            <a:endParaRPr lang="en-GB" sz="4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7335" y="3383283"/>
            <a:ext cx="11517330" cy="1705056"/>
          </a:xfrm>
        </p:spPr>
        <p:txBody>
          <a:bodyPr>
            <a:normAutofit/>
          </a:bodyPr>
          <a:lstStyle/>
          <a:p>
            <a:pPr marL="0" indent="0" algn="ctr">
              <a:buNone/>
            </a:pPr>
            <a:r>
              <a:rPr lang="en-GB" sz="2800" dirty="0">
                <a:latin typeface="Times New Roman" panose="02020603050405020304" pitchFamily="18" charset="0"/>
                <a:cs typeface="Times New Roman" panose="02020603050405020304" pitchFamily="18" charset="0"/>
              </a:rPr>
              <a:t>Z</a:t>
            </a:r>
            <a:r>
              <a:rPr lang="en-US" altLang="zh-CN" sz="2800" dirty="0" err="1">
                <a:latin typeface="Times New Roman" panose="02020603050405020304" pitchFamily="18" charset="0"/>
                <a:cs typeface="Times New Roman" panose="02020603050405020304" pitchFamily="18" charset="0"/>
              </a:rPr>
              <a:t>ihao</a:t>
            </a:r>
            <a:r>
              <a:rPr lang="en-US" altLang="zh-CN" sz="2800" dirty="0">
                <a:latin typeface="Times New Roman" panose="02020603050405020304" pitchFamily="18" charset="0"/>
                <a:cs typeface="Times New Roman" panose="02020603050405020304" pitchFamily="18" charset="0"/>
              </a:rPr>
              <a:t> Wen</a:t>
            </a:r>
          </a:p>
          <a:p>
            <a:pPr marL="0" indent="0" algn="ctr">
              <a:buNone/>
            </a:pPr>
            <a:r>
              <a:rPr lang="en-US" sz="2800" dirty="0">
                <a:latin typeface="Times New Roman" panose="02020603050405020304" pitchFamily="18" charset="0"/>
                <a:cs typeface="Times New Roman" panose="02020603050405020304" pitchFamily="18" charset="0"/>
              </a:rPr>
              <a:t>2300258</a:t>
            </a:r>
            <a:endParaRPr lang="en-GB" sz="2800" dirty="0">
              <a:latin typeface="Times New Roman" panose="02020603050405020304" pitchFamily="18" charset="0"/>
              <a:cs typeface="Times New Roman" panose="02020603050405020304" pitchFamily="18" charset="0"/>
            </a:endParaRPr>
          </a:p>
          <a:p>
            <a:pPr marL="0" indent="0" algn="ctr">
              <a:buNone/>
            </a:pPr>
            <a:endParaRPr lang="en-GB" sz="2400" dirty="0">
              <a:latin typeface="Times New Roman" panose="02020603050405020304" pitchFamily="18" charset="0"/>
              <a:cs typeface="Times New Roman" panose="02020603050405020304" pitchFamily="18" charset="0"/>
            </a:endParaRPr>
          </a:p>
        </p:txBody>
      </p:sp>
      <p:sp>
        <p:nvSpPr>
          <p:cNvPr id="7" name="灯片编号占位符 6">
            <a:extLst>
              <a:ext uri="{FF2B5EF4-FFF2-40B4-BE49-F238E27FC236}">
                <a16:creationId xmlns:a16="http://schemas.microsoft.com/office/drawing/2014/main" id="{CB48F4B1-FAB4-CF4D-2135-4F0B64176524}"/>
              </a:ext>
            </a:extLst>
          </p:cNvPr>
          <p:cNvSpPr>
            <a:spLocks noGrp="1"/>
          </p:cNvSpPr>
          <p:nvPr>
            <p:ph type="sldNum" sz="quarter" idx="12"/>
          </p:nvPr>
        </p:nvSpPr>
        <p:spPr/>
        <p:txBody>
          <a:bodyPr/>
          <a:lstStyle/>
          <a:p>
            <a:fld id="{E2953C3B-5046-4F13-B3FA-93CE37C6E5FE}" type="slidenum">
              <a:rPr lang="en-GB" smtClean="0"/>
              <a:pPr/>
              <a:t>1</a:t>
            </a:fld>
            <a:endParaRPr lang="en-GB" dirty="0"/>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3E1ECD3-BFE1-423C-667B-A61C1201774F}"/>
              </a:ext>
            </a:extLst>
          </p:cNvPr>
          <p:cNvSpPr>
            <a:spLocks noGrp="1"/>
          </p:cNvSpPr>
          <p:nvPr>
            <p:ph type="title"/>
          </p:nvPr>
        </p:nvSpPr>
        <p:spPr>
          <a:xfrm>
            <a:off x="609600" y="274638"/>
            <a:ext cx="10972800" cy="758515"/>
          </a:xfrm>
        </p:spPr>
        <p:txBody>
          <a:bodyPr>
            <a:normAutofit fontScale="90000"/>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
        <p:nvSpPr>
          <p:cNvPr id="7" name="灯片编号占位符 6">
            <a:extLst>
              <a:ext uri="{FF2B5EF4-FFF2-40B4-BE49-F238E27FC236}">
                <a16:creationId xmlns:a16="http://schemas.microsoft.com/office/drawing/2014/main" id="{43851864-5C68-F9CC-61CC-40DCC79379F6}"/>
              </a:ext>
            </a:extLst>
          </p:cNvPr>
          <p:cNvSpPr>
            <a:spLocks noGrp="1"/>
          </p:cNvSpPr>
          <p:nvPr>
            <p:ph type="sldNum" sz="quarter" idx="12"/>
          </p:nvPr>
        </p:nvSpPr>
        <p:spPr/>
        <p:txBody>
          <a:bodyPr/>
          <a:lstStyle/>
          <a:p>
            <a:fld id="{E2953C3B-5046-4F13-B3FA-93CE37C6E5FE}" type="slidenum">
              <a:rPr lang="en-GB" smtClean="0"/>
              <a:pPr/>
              <a:t>2</a:t>
            </a:fld>
            <a:endParaRPr lang="en-GB"/>
          </a:p>
        </p:txBody>
      </p:sp>
      <p:sp>
        <p:nvSpPr>
          <p:cNvPr id="5" name="内容占位符 4">
            <a:extLst>
              <a:ext uri="{FF2B5EF4-FFF2-40B4-BE49-F238E27FC236}">
                <a16:creationId xmlns:a16="http://schemas.microsoft.com/office/drawing/2014/main" id="{58ECF4A0-790E-1D69-D9B2-456444C810CE}"/>
              </a:ext>
            </a:extLst>
          </p:cNvPr>
          <p:cNvSpPr>
            <a:spLocks noGrp="1"/>
          </p:cNvSpPr>
          <p:nvPr>
            <p:ph idx="1"/>
          </p:nvPr>
        </p:nvSpPr>
        <p:spPr>
          <a:xfrm>
            <a:off x="385948" y="1193470"/>
            <a:ext cx="7238009" cy="4025735"/>
          </a:xfrm>
        </p:spPr>
        <p:txBody>
          <a:bodyPr>
            <a:normAutofit fontScale="92500" lnSpcReduction="10000"/>
          </a:bodyPr>
          <a:lstStyle/>
          <a:p>
            <a:pPr marL="0" indent="0" algn="just">
              <a:buNone/>
            </a:pPr>
            <a:br>
              <a:rPr lang="en-US" altLang="zh-CN" dirty="0"/>
            </a:br>
            <a:r>
              <a:rPr lang="en-US" altLang="zh-CN" sz="2200" b="0" i="0" dirty="0">
                <a:solidFill>
                  <a:srgbClr val="0D0D0D"/>
                </a:solidFill>
                <a:effectLst/>
                <a:highlight>
                  <a:srgbClr val="FFFFFF"/>
                </a:highlight>
                <a:latin typeface="Söhne"/>
              </a:rPr>
              <a:t>NVH stands for Noise, Vibration, and Harshness. It's a key component in automotive engineering that focuses on reducing and managing the sounds and vibrations produced by vehicles. This concept is critical because it affects not only the quality and comfort of the vehicle but also impacts the driving experience directly.</a:t>
            </a:r>
          </a:p>
          <a:p>
            <a:pPr marL="0" indent="0" algn="just">
              <a:buNone/>
            </a:pPr>
            <a:r>
              <a:rPr lang="en-US" altLang="zh-CN" sz="2200" b="1" dirty="0">
                <a:solidFill>
                  <a:srgbClr val="0D0D0D"/>
                </a:solidFill>
                <a:highlight>
                  <a:srgbClr val="FFFFFF"/>
                </a:highlight>
                <a:latin typeface="Söhne"/>
              </a:rPr>
              <a:t>Noise</a:t>
            </a:r>
            <a:r>
              <a:rPr lang="en-US" altLang="zh-CN" sz="2200" dirty="0">
                <a:solidFill>
                  <a:srgbClr val="0D0D0D"/>
                </a:solidFill>
                <a:highlight>
                  <a:srgbClr val="FFFFFF"/>
                </a:highlight>
                <a:latin typeface="Söhne"/>
              </a:rPr>
              <a:t> refers to the unwanted sound produced by the vehicle, which can range from the roar of the engine to the humming of electrical components. </a:t>
            </a:r>
            <a:r>
              <a:rPr lang="en-US" altLang="zh-CN" sz="2200" b="1" dirty="0">
                <a:solidFill>
                  <a:srgbClr val="0D0D0D"/>
                </a:solidFill>
                <a:highlight>
                  <a:srgbClr val="FFFFFF"/>
                </a:highlight>
                <a:latin typeface="Söhne"/>
              </a:rPr>
              <a:t>Vibration</a:t>
            </a:r>
            <a:r>
              <a:rPr lang="en-US" altLang="zh-CN" sz="2200" dirty="0">
                <a:solidFill>
                  <a:srgbClr val="0D0D0D"/>
                </a:solidFill>
                <a:highlight>
                  <a:srgbClr val="FFFFFF"/>
                </a:highlight>
                <a:latin typeface="Söhne"/>
              </a:rPr>
              <a:t> relates to the oscillations experienced by the vehicle either from internal mechanisms or external sources like road conditions. </a:t>
            </a:r>
            <a:r>
              <a:rPr lang="en-US" altLang="zh-CN" sz="2200" b="1" dirty="0">
                <a:solidFill>
                  <a:srgbClr val="0D0D0D"/>
                </a:solidFill>
                <a:highlight>
                  <a:srgbClr val="FFFFFF"/>
                </a:highlight>
                <a:latin typeface="Söhne"/>
              </a:rPr>
              <a:t>Harshness</a:t>
            </a:r>
            <a:r>
              <a:rPr lang="en-US" altLang="zh-CN" sz="2200" dirty="0">
                <a:solidFill>
                  <a:srgbClr val="0D0D0D"/>
                </a:solidFill>
                <a:highlight>
                  <a:srgbClr val="FFFFFF"/>
                </a:highlight>
                <a:latin typeface="Söhne"/>
              </a:rPr>
              <a:t> is a measure of the severity or discomfort these noises and vibrations cause to the occupants, and it's often subjective and harder to quantify.</a:t>
            </a:r>
            <a:endParaRPr lang="zh-CN" altLang="en-US" sz="2200" dirty="0">
              <a:solidFill>
                <a:srgbClr val="0D0D0D"/>
              </a:solidFill>
              <a:highlight>
                <a:srgbClr val="FFFFFF"/>
              </a:highlight>
              <a:latin typeface="Söhne"/>
            </a:endParaRPr>
          </a:p>
        </p:txBody>
      </p:sp>
      <p:pic>
        <p:nvPicPr>
          <p:cNvPr id="8" name="图片 7">
            <a:extLst>
              <a:ext uri="{FF2B5EF4-FFF2-40B4-BE49-F238E27FC236}">
                <a16:creationId xmlns:a16="http://schemas.microsoft.com/office/drawing/2014/main" id="{C6545FED-E5D0-05CC-84DA-9947FDED8C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7097" y="1033153"/>
            <a:ext cx="4320000" cy="4320000"/>
          </a:xfrm>
          <a:prstGeom prst="rect">
            <a:avLst/>
          </a:prstGeom>
        </p:spPr>
      </p:pic>
      <p:sp>
        <p:nvSpPr>
          <p:cNvPr id="9" name="文本框 8">
            <a:extLst>
              <a:ext uri="{FF2B5EF4-FFF2-40B4-BE49-F238E27FC236}">
                <a16:creationId xmlns:a16="http://schemas.microsoft.com/office/drawing/2014/main" id="{70CD9FA2-65D3-D28A-297A-EBC22A36F175}"/>
              </a:ext>
            </a:extLst>
          </p:cNvPr>
          <p:cNvSpPr txBox="1"/>
          <p:nvPr/>
        </p:nvSpPr>
        <p:spPr>
          <a:xfrm>
            <a:off x="385948" y="1093177"/>
            <a:ext cx="5846680" cy="461665"/>
          </a:xfrm>
          <a:prstGeom prst="rect">
            <a:avLst/>
          </a:prstGeom>
          <a:noFill/>
        </p:spPr>
        <p:txBody>
          <a:bodyPr wrap="square" rtlCol="0">
            <a:spAutoFit/>
          </a:bodyPr>
          <a:lstStyle/>
          <a:p>
            <a:r>
              <a:rPr lang="en-US" altLang="zh-CN" sz="2400" b="1" dirty="0"/>
              <a:t>The concept of NVH</a:t>
            </a:r>
            <a:endParaRPr lang="zh-CN" altLang="en-US" sz="2400" b="1" dirty="0"/>
          </a:p>
        </p:txBody>
      </p:sp>
    </p:spTree>
    <p:extLst>
      <p:ext uri="{BB962C8B-B14F-4D97-AF65-F5344CB8AC3E}">
        <p14:creationId xmlns:p14="http://schemas.microsoft.com/office/powerpoint/2010/main" val="2163227824"/>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F7012DD-25DD-011F-BF0E-47860497BAB2}"/>
              </a:ext>
            </a:extLst>
          </p:cNvPr>
          <p:cNvSpPr>
            <a:spLocks noGrp="1"/>
          </p:cNvSpPr>
          <p:nvPr>
            <p:ph idx="1"/>
          </p:nvPr>
        </p:nvSpPr>
        <p:spPr>
          <a:xfrm>
            <a:off x="609600" y="1560780"/>
            <a:ext cx="6557158" cy="4091875"/>
          </a:xfrm>
        </p:spPr>
        <p:txBody>
          <a:bodyPr>
            <a:normAutofit/>
          </a:bodyPr>
          <a:lstStyle/>
          <a:p>
            <a:pPr marL="0" indent="0" algn="just">
              <a:buNone/>
            </a:pPr>
            <a:r>
              <a:rPr lang="en-US" altLang="zh-CN" sz="2000" b="0" i="0" dirty="0">
                <a:solidFill>
                  <a:srgbClr val="0D0D0D"/>
                </a:solidFill>
                <a:effectLst/>
                <a:highlight>
                  <a:srgbClr val="FFFFFF"/>
                </a:highlight>
                <a:latin typeface="Söhne"/>
              </a:rPr>
              <a:t>NVH (Noise, Vibration, and Harshness) measurement is a crucial part of vehicle design and quality assurance, aimed at reducing unwanted noise and vibration while enhancing comfort and vehicle performance. Various techniques and tools are employed to measure and analyze these factors:</a:t>
            </a:r>
          </a:p>
          <a:p>
            <a:pPr marL="0" indent="0" algn="just">
              <a:buNone/>
            </a:pPr>
            <a:r>
              <a:rPr lang="en-US" altLang="zh-CN" sz="2000" b="1" i="0" dirty="0">
                <a:solidFill>
                  <a:srgbClr val="0D0D0D"/>
                </a:solidFill>
                <a:effectLst/>
                <a:highlight>
                  <a:srgbClr val="FFFFFF"/>
                </a:highlight>
                <a:latin typeface="Söhne"/>
              </a:rPr>
              <a:t>1 Microphones and Accelerometers</a:t>
            </a:r>
            <a:r>
              <a:rPr lang="en-US" altLang="zh-CN" sz="2000" b="0" i="0" dirty="0">
                <a:solidFill>
                  <a:srgbClr val="0D0D0D"/>
                </a:solidFill>
                <a:effectLst/>
                <a:highlight>
                  <a:srgbClr val="FFFFFF"/>
                </a:highlight>
                <a:latin typeface="Söhne"/>
              </a:rPr>
              <a:t>: These are commonly used to capture the acoustic signals and vibrations throughout the vehicle. Microphones can detect the intensity and source of sound, while accelerometers measure the vibration levels across different parts of the vehicle.</a:t>
            </a:r>
          </a:p>
          <a:p>
            <a:pPr marL="0" indent="0" algn="just">
              <a:buNone/>
            </a:pPr>
            <a:endParaRPr lang="zh-CN" altLang="en-US" sz="2000" dirty="0"/>
          </a:p>
        </p:txBody>
      </p:sp>
      <p:sp>
        <p:nvSpPr>
          <p:cNvPr id="4" name="灯片编号占位符 3">
            <a:extLst>
              <a:ext uri="{FF2B5EF4-FFF2-40B4-BE49-F238E27FC236}">
                <a16:creationId xmlns:a16="http://schemas.microsoft.com/office/drawing/2014/main" id="{1EE4C005-B9A7-B1E2-CD96-3B061E2BA9F6}"/>
              </a:ext>
            </a:extLst>
          </p:cNvPr>
          <p:cNvSpPr>
            <a:spLocks noGrp="1"/>
          </p:cNvSpPr>
          <p:nvPr>
            <p:ph type="sldNum" sz="quarter" idx="12"/>
          </p:nvPr>
        </p:nvSpPr>
        <p:spPr/>
        <p:txBody>
          <a:bodyPr/>
          <a:lstStyle/>
          <a:p>
            <a:fld id="{E2953C3B-5046-4F13-B3FA-93CE37C6E5FE}" type="slidenum">
              <a:rPr lang="en-GB" smtClean="0"/>
              <a:pPr/>
              <a:t>3</a:t>
            </a:fld>
            <a:endParaRPr lang="en-GB"/>
          </a:p>
        </p:txBody>
      </p:sp>
      <p:sp>
        <p:nvSpPr>
          <p:cNvPr id="5" name="标题 1">
            <a:extLst>
              <a:ext uri="{FF2B5EF4-FFF2-40B4-BE49-F238E27FC236}">
                <a16:creationId xmlns:a16="http://schemas.microsoft.com/office/drawing/2014/main" id="{70B49730-A59E-2DE2-D97E-EF60BEDDC8EA}"/>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9E427E49-4A9C-C9BA-579F-3A7FD0B873FB}"/>
              </a:ext>
            </a:extLst>
          </p:cNvPr>
          <p:cNvSpPr txBox="1"/>
          <p:nvPr/>
        </p:nvSpPr>
        <p:spPr>
          <a:xfrm>
            <a:off x="651225" y="1099115"/>
            <a:ext cx="5700156" cy="461665"/>
          </a:xfrm>
          <a:prstGeom prst="rect">
            <a:avLst/>
          </a:prstGeom>
          <a:noFill/>
        </p:spPr>
        <p:txBody>
          <a:bodyPr wrap="square" rtlCol="0">
            <a:spAutoFit/>
          </a:bodyPr>
          <a:lstStyle/>
          <a:p>
            <a:r>
              <a:rPr lang="en-US" altLang="zh-CN" sz="2400" b="1" dirty="0"/>
              <a:t>Measurement of NVH</a:t>
            </a:r>
            <a:endParaRPr lang="zh-CN" altLang="en-US" sz="2400" b="1" dirty="0"/>
          </a:p>
        </p:txBody>
      </p:sp>
      <p:pic>
        <p:nvPicPr>
          <p:cNvPr id="8" name="图片 7">
            <a:extLst>
              <a:ext uri="{FF2B5EF4-FFF2-40B4-BE49-F238E27FC236}">
                <a16:creationId xmlns:a16="http://schemas.microsoft.com/office/drawing/2014/main" id="{0E335F1F-9F8B-A618-CC38-728E9DB858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58342" y="1205256"/>
            <a:ext cx="4320000" cy="4320000"/>
          </a:xfrm>
          <a:prstGeom prst="rect">
            <a:avLst/>
          </a:prstGeom>
        </p:spPr>
      </p:pic>
    </p:spTree>
    <p:extLst>
      <p:ext uri="{BB962C8B-B14F-4D97-AF65-F5344CB8AC3E}">
        <p14:creationId xmlns:p14="http://schemas.microsoft.com/office/powerpoint/2010/main" val="1885500682"/>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内容占位符 9">
            <a:extLst>
              <a:ext uri="{FF2B5EF4-FFF2-40B4-BE49-F238E27FC236}">
                <a16:creationId xmlns:a16="http://schemas.microsoft.com/office/drawing/2014/main" id="{E4CD0116-C333-DF61-2545-68F521D540E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919450" y="1278562"/>
            <a:ext cx="4176000" cy="4176000"/>
          </a:xfrm>
        </p:spPr>
      </p:pic>
      <p:sp>
        <p:nvSpPr>
          <p:cNvPr id="7" name="文本占位符 6">
            <a:extLst>
              <a:ext uri="{FF2B5EF4-FFF2-40B4-BE49-F238E27FC236}">
                <a16:creationId xmlns:a16="http://schemas.microsoft.com/office/drawing/2014/main" id="{813A007F-1879-2BFE-9565-E87BD21A20CE}"/>
              </a:ext>
            </a:extLst>
          </p:cNvPr>
          <p:cNvSpPr>
            <a:spLocks noGrp="1"/>
          </p:cNvSpPr>
          <p:nvPr>
            <p:ph type="body" sz="half" idx="2"/>
          </p:nvPr>
        </p:nvSpPr>
        <p:spPr>
          <a:xfrm>
            <a:off x="609600" y="1435101"/>
            <a:ext cx="5486399" cy="4029891"/>
          </a:xfrm>
        </p:spPr>
        <p:txBody>
          <a:bodyPr>
            <a:normAutofit/>
          </a:bodyPr>
          <a:lstStyle/>
          <a:p>
            <a:pPr algn="just"/>
            <a:r>
              <a:rPr lang="en-US" altLang="zh-CN" sz="2400" b="1" i="0" dirty="0">
                <a:solidFill>
                  <a:srgbClr val="0D0D0D"/>
                </a:solidFill>
                <a:effectLst/>
                <a:highlight>
                  <a:srgbClr val="FFFFFF"/>
                </a:highlight>
                <a:latin typeface="Söhne"/>
              </a:rPr>
              <a:t>2 Laser Vibrometers</a:t>
            </a:r>
            <a:r>
              <a:rPr lang="en-US" altLang="zh-CN" sz="2400" b="0" i="0" dirty="0">
                <a:solidFill>
                  <a:srgbClr val="0D0D0D"/>
                </a:solidFill>
                <a:effectLst/>
                <a:highlight>
                  <a:srgbClr val="FFFFFF"/>
                </a:highlight>
                <a:latin typeface="Söhne"/>
              </a:rPr>
              <a:t>: These are used for precise measurements of vibration on vehicle components. Laser vibrometers can detect minute vibrations without making physical contact with the component, thus providing accurate data without influencing the measurement with sensor mass.</a:t>
            </a:r>
          </a:p>
          <a:p>
            <a:endParaRPr lang="zh-CN" altLang="en-US" dirty="0"/>
          </a:p>
        </p:txBody>
      </p:sp>
      <p:sp>
        <p:nvSpPr>
          <p:cNvPr id="4" name="灯片编号占位符 3">
            <a:extLst>
              <a:ext uri="{FF2B5EF4-FFF2-40B4-BE49-F238E27FC236}">
                <a16:creationId xmlns:a16="http://schemas.microsoft.com/office/drawing/2014/main" id="{B10BC000-B307-1508-B062-0A5C96A6F2EB}"/>
              </a:ext>
            </a:extLst>
          </p:cNvPr>
          <p:cNvSpPr>
            <a:spLocks noGrp="1"/>
          </p:cNvSpPr>
          <p:nvPr>
            <p:ph type="sldNum" sz="quarter" idx="12"/>
          </p:nvPr>
        </p:nvSpPr>
        <p:spPr/>
        <p:txBody>
          <a:bodyPr/>
          <a:lstStyle/>
          <a:p>
            <a:fld id="{E2953C3B-5046-4F13-B3FA-93CE37C6E5FE}" type="slidenum">
              <a:rPr lang="en-GB" smtClean="0"/>
              <a:pPr/>
              <a:t>4</a:t>
            </a:fld>
            <a:endParaRPr lang="en-GB"/>
          </a:p>
        </p:txBody>
      </p:sp>
      <p:sp>
        <p:nvSpPr>
          <p:cNvPr id="8" name="标题 7">
            <a:extLst>
              <a:ext uri="{FF2B5EF4-FFF2-40B4-BE49-F238E27FC236}">
                <a16:creationId xmlns:a16="http://schemas.microsoft.com/office/drawing/2014/main" id="{52C1AD60-ABBB-3697-F442-C4E0BB9884BE}"/>
              </a:ext>
            </a:extLst>
          </p:cNvPr>
          <p:cNvSpPr txBox="1">
            <a:spLocks noGrp="1"/>
          </p:cNvSpPr>
          <p:nvPr>
            <p:ph type="title"/>
          </p:nvPr>
        </p:nvSpPr>
        <p:spPr>
          <a:xfrm>
            <a:off x="609600" y="973435"/>
            <a:ext cx="4011613" cy="461665"/>
          </a:xfrm>
          <a:prstGeom prst="rect">
            <a:avLst/>
          </a:prstGeom>
          <a:noFill/>
        </p:spPr>
        <p:txBody>
          <a:bodyPr wrap="square" rtlCol="0">
            <a:spAutoFit/>
          </a:bodyPr>
          <a:lstStyle/>
          <a:p>
            <a:r>
              <a:rPr lang="en-US" altLang="zh-CN" sz="2400" b="1" dirty="0"/>
              <a:t>Measurement of NVH</a:t>
            </a:r>
            <a:endParaRPr lang="zh-CN" altLang="en-US" sz="2400" b="1" dirty="0"/>
          </a:p>
        </p:txBody>
      </p:sp>
      <p:sp>
        <p:nvSpPr>
          <p:cNvPr id="14" name="标题 1">
            <a:extLst>
              <a:ext uri="{FF2B5EF4-FFF2-40B4-BE49-F238E27FC236}">
                <a16:creationId xmlns:a16="http://schemas.microsoft.com/office/drawing/2014/main" id="{4614B94E-92A8-4456-827D-2180BB37529B}"/>
              </a:ext>
            </a:extLst>
          </p:cNvPr>
          <p:cNvSpPr txBox="1">
            <a:spLocks/>
          </p:cNvSpPr>
          <p:nvPr/>
        </p:nvSpPr>
        <p:spPr>
          <a:xfrm>
            <a:off x="609600" y="160192"/>
            <a:ext cx="10972800" cy="1118370"/>
          </a:xfrm>
          <a:prstGeom prst="rect">
            <a:avLst/>
          </a:prstGeom>
        </p:spPr>
        <p:txBody>
          <a:bodyPr vert="horz" lIns="91440" tIns="45720" rIns="91440" bIns="45720" rtlCol="0" anchor="b">
            <a:normAutofit/>
          </a:bodyPr>
          <a:lstStyle>
            <a:lvl1pPr algn="l" defTabSz="914400" rtl="0" eaLnBrk="1" latinLnBrk="0" hangingPunct="1">
              <a:spcBef>
                <a:spcPct val="0"/>
              </a:spcBef>
              <a:buNone/>
              <a:defRPr sz="2000" b="1" kern="1200">
                <a:solidFill>
                  <a:schemeClr val="tx1"/>
                </a:solidFill>
                <a:latin typeface="+mj-lt"/>
                <a:ea typeface="+mj-ea"/>
                <a:cs typeface="+mj-cs"/>
              </a:defRPr>
            </a:lvl1pPr>
          </a:lstStyle>
          <a:p>
            <a:pPr algn="ctr"/>
            <a:r>
              <a:rPr lang="en-US" altLang="zh-CN" sz="4400" dirty="0">
                <a:latin typeface="Times New Roman" panose="02020603050405020304" pitchFamily="18" charset="0"/>
                <a:cs typeface="Times New Roman" panose="02020603050405020304" pitchFamily="18" charset="0"/>
              </a:rPr>
              <a:t>Task 1</a:t>
            </a:r>
            <a:endParaRPr lang="zh-CN" altLang="en-US"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8028268"/>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95078F3B-AD37-618E-00FE-BCD1135CA601}"/>
              </a:ext>
            </a:extLst>
          </p:cNvPr>
          <p:cNvSpPr>
            <a:spLocks noGrp="1"/>
          </p:cNvSpPr>
          <p:nvPr>
            <p:ph idx="1"/>
          </p:nvPr>
        </p:nvSpPr>
        <p:spPr>
          <a:xfrm>
            <a:off x="609600" y="1275134"/>
            <a:ext cx="6514826" cy="507669"/>
          </a:xfrm>
        </p:spPr>
        <p:txBody>
          <a:bodyPr>
            <a:normAutofit/>
          </a:bodyPr>
          <a:lstStyle/>
          <a:p>
            <a:pPr marL="0" indent="0">
              <a:buNone/>
            </a:pPr>
            <a:r>
              <a:rPr lang="en-US" altLang="zh-CN" sz="2400" b="1" dirty="0"/>
              <a:t>The impact of NVH on people</a:t>
            </a:r>
            <a:endParaRPr lang="zh-CN" altLang="en-US" sz="2400" b="1" dirty="0"/>
          </a:p>
        </p:txBody>
      </p:sp>
      <p:sp>
        <p:nvSpPr>
          <p:cNvPr id="4" name="灯片编号占位符 3">
            <a:extLst>
              <a:ext uri="{FF2B5EF4-FFF2-40B4-BE49-F238E27FC236}">
                <a16:creationId xmlns:a16="http://schemas.microsoft.com/office/drawing/2014/main" id="{0D79780E-2D35-2EF3-7391-1CBC6F165794}"/>
              </a:ext>
            </a:extLst>
          </p:cNvPr>
          <p:cNvSpPr>
            <a:spLocks noGrp="1"/>
          </p:cNvSpPr>
          <p:nvPr>
            <p:ph type="sldNum" sz="quarter" idx="12"/>
          </p:nvPr>
        </p:nvSpPr>
        <p:spPr/>
        <p:txBody>
          <a:bodyPr/>
          <a:lstStyle/>
          <a:p>
            <a:fld id="{E2953C3B-5046-4F13-B3FA-93CE37C6E5FE}" type="slidenum">
              <a:rPr lang="en-GB" smtClean="0"/>
              <a:pPr/>
              <a:t>5</a:t>
            </a:fld>
            <a:endParaRPr lang="en-GB"/>
          </a:p>
        </p:txBody>
      </p:sp>
      <p:sp>
        <p:nvSpPr>
          <p:cNvPr id="6" name="标题 1">
            <a:extLst>
              <a:ext uri="{FF2B5EF4-FFF2-40B4-BE49-F238E27FC236}">
                <a16:creationId xmlns:a16="http://schemas.microsoft.com/office/drawing/2014/main" id="{6F6CABF6-B24B-2875-6142-0892031972BF}"/>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454E2C7C-0E71-3325-EA9C-4DDFC80EB139}"/>
              </a:ext>
            </a:extLst>
          </p:cNvPr>
          <p:cNvSpPr txBox="1"/>
          <p:nvPr/>
        </p:nvSpPr>
        <p:spPr>
          <a:xfrm>
            <a:off x="609600" y="1782803"/>
            <a:ext cx="11038114" cy="3477875"/>
          </a:xfrm>
          <a:prstGeom prst="rect">
            <a:avLst/>
          </a:prstGeom>
          <a:noFill/>
        </p:spPr>
        <p:txBody>
          <a:bodyPr wrap="square" rtlCol="0">
            <a:spAutoFit/>
          </a:bodyPr>
          <a:lstStyle/>
          <a:p>
            <a:pPr algn="just"/>
            <a:r>
              <a:rPr lang="en-US" altLang="zh-CN" sz="2000" b="0" i="0" dirty="0">
                <a:solidFill>
                  <a:srgbClr val="0D0D0D"/>
                </a:solidFill>
                <a:effectLst/>
                <a:highlight>
                  <a:srgbClr val="FFFFFF"/>
                </a:highlight>
                <a:latin typeface="Söhne"/>
              </a:rPr>
              <a:t>NVH (Noise, Vibration, and Harshness) in automotive contexts can significantly impact human health and quality of life. Prolonged exposure to high levels of noise and vibration can lead to a variety of health issues:</a:t>
            </a:r>
          </a:p>
          <a:p>
            <a:pPr algn="just"/>
            <a:r>
              <a:rPr lang="en-US" altLang="zh-CN" sz="2000" b="1" i="0" dirty="0">
                <a:solidFill>
                  <a:srgbClr val="0D0D0D"/>
                </a:solidFill>
                <a:effectLst/>
                <a:highlight>
                  <a:srgbClr val="FFFFFF"/>
                </a:highlight>
                <a:latin typeface="Söhne"/>
              </a:rPr>
              <a:t>1 Hearing Impairment</a:t>
            </a:r>
            <a:r>
              <a:rPr lang="en-US" altLang="zh-CN" sz="2000" b="0" i="0" dirty="0">
                <a:solidFill>
                  <a:srgbClr val="0D0D0D"/>
                </a:solidFill>
                <a:effectLst/>
                <a:highlight>
                  <a:srgbClr val="FFFFFF"/>
                </a:highlight>
                <a:latin typeface="Söhne"/>
              </a:rPr>
              <a:t>: Consistent exposure to noise levels exceeding 70 dB can harm human hearing sensitivity, potentially leading to partial or complete hearing loss over time.</a:t>
            </a:r>
          </a:p>
          <a:p>
            <a:pPr algn="just"/>
            <a:r>
              <a:rPr lang="en-US" altLang="zh-CN" sz="2000" b="1" i="0" dirty="0">
                <a:solidFill>
                  <a:srgbClr val="0D0D0D"/>
                </a:solidFill>
                <a:effectLst/>
                <a:highlight>
                  <a:srgbClr val="FFFFFF"/>
                </a:highlight>
                <a:latin typeface="Söhne"/>
              </a:rPr>
              <a:t>2 Physical and Mental Health</a:t>
            </a:r>
            <a:r>
              <a:rPr lang="en-US" altLang="zh-CN" sz="2000" b="0" i="0" dirty="0">
                <a:solidFill>
                  <a:srgbClr val="0D0D0D"/>
                </a:solidFill>
                <a:effectLst/>
                <a:highlight>
                  <a:srgbClr val="FFFFFF"/>
                </a:highlight>
                <a:latin typeface="Söhne"/>
              </a:rPr>
              <a:t>: Vibrations and noise can cause stress, anxiety, and hypertension. The discomfort associated with harshness, particularly in vehicles, may lead to longer-term adverse effects on overall health and well-being.</a:t>
            </a:r>
          </a:p>
          <a:p>
            <a:pPr algn="just"/>
            <a:r>
              <a:rPr lang="en-US" altLang="zh-CN" sz="2000" b="1" i="0" dirty="0">
                <a:solidFill>
                  <a:srgbClr val="0D0D0D"/>
                </a:solidFill>
                <a:effectLst/>
                <a:highlight>
                  <a:srgbClr val="FFFFFF"/>
                </a:highlight>
                <a:latin typeface="Söhne"/>
              </a:rPr>
              <a:t>3 Reduced Comfort and Productivity</a:t>
            </a:r>
            <a:r>
              <a:rPr lang="en-US" altLang="zh-CN" sz="2000" b="0" i="0" dirty="0">
                <a:solidFill>
                  <a:srgbClr val="0D0D0D"/>
                </a:solidFill>
                <a:effectLst/>
                <a:highlight>
                  <a:srgbClr val="FFFFFF"/>
                </a:highlight>
                <a:latin typeface="Söhne"/>
              </a:rPr>
              <a:t>: High NVH levels can also lead to reduced comfort, which can affect the quality of life and productivity. In the context of vehicles, this can make driving a less pleasant and more fatiguing experience.</a:t>
            </a:r>
          </a:p>
        </p:txBody>
      </p:sp>
    </p:spTree>
    <p:extLst>
      <p:ext uri="{BB962C8B-B14F-4D97-AF65-F5344CB8AC3E}">
        <p14:creationId xmlns:p14="http://schemas.microsoft.com/office/powerpoint/2010/main" val="3498939828"/>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D47D2721-6AE0-DE79-7171-7CACA053C993}"/>
              </a:ext>
            </a:extLst>
          </p:cNvPr>
          <p:cNvSpPr>
            <a:spLocks noGrp="1"/>
          </p:cNvSpPr>
          <p:nvPr>
            <p:ph idx="1"/>
          </p:nvPr>
        </p:nvSpPr>
        <p:spPr>
          <a:xfrm>
            <a:off x="609600" y="1938966"/>
            <a:ext cx="6099958" cy="3917032"/>
          </a:xfrm>
        </p:spPr>
        <p:txBody>
          <a:bodyPr>
            <a:normAutofit/>
          </a:bodyPr>
          <a:lstStyle/>
          <a:p>
            <a:pPr marL="0" indent="0" algn="just">
              <a:buNone/>
            </a:pPr>
            <a:r>
              <a:rPr lang="en-US" altLang="zh-CN" sz="2000" dirty="0"/>
              <a:t>Component harmonic resonance in the automotive NVH (Noise, Vibration, and Harshness) context specifically refers to the phenomenon where components of a vehicle resonate at harmonic frequencies generated by the engine, transmission, or other parts. This can significantly impact the comfort and noise levels experienced inside the vehicle.</a:t>
            </a:r>
            <a:endParaRPr lang="zh-CN" altLang="en-US" sz="2000" dirty="0"/>
          </a:p>
        </p:txBody>
      </p:sp>
      <p:sp>
        <p:nvSpPr>
          <p:cNvPr id="4" name="灯片编号占位符 3">
            <a:extLst>
              <a:ext uri="{FF2B5EF4-FFF2-40B4-BE49-F238E27FC236}">
                <a16:creationId xmlns:a16="http://schemas.microsoft.com/office/drawing/2014/main" id="{AB8004CD-0358-6907-6925-A3E3A8E69C21}"/>
              </a:ext>
            </a:extLst>
          </p:cNvPr>
          <p:cNvSpPr>
            <a:spLocks noGrp="1"/>
          </p:cNvSpPr>
          <p:nvPr>
            <p:ph type="sldNum" sz="quarter" idx="12"/>
          </p:nvPr>
        </p:nvSpPr>
        <p:spPr/>
        <p:txBody>
          <a:bodyPr/>
          <a:lstStyle/>
          <a:p>
            <a:fld id="{E2953C3B-5046-4F13-B3FA-93CE37C6E5FE}" type="slidenum">
              <a:rPr lang="en-GB" smtClean="0"/>
              <a:pPr/>
              <a:t>6</a:t>
            </a:fld>
            <a:endParaRPr lang="en-GB"/>
          </a:p>
        </p:txBody>
      </p:sp>
      <p:sp>
        <p:nvSpPr>
          <p:cNvPr id="5" name="标题 1">
            <a:extLst>
              <a:ext uri="{FF2B5EF4-FFF2-40B4-BE49-F238E27FC236}">
                <a16:creationId xmlns:a16="http://schemas.microsoft.com/office/drawing/2014/main" id="{6D21D014-7BF2-2298-A6A4-762559601722}"/>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
        <p:nvSpPr>
          <p:cNvPr id="6" name="内容占位符 2">
            <a:extLst>
              <a:ext uri="{FF2B5EF4-FFF2-40B4-BE49-F238E27FC236}">
                <a16:creationId xmlns:a16="http://schemas.microsoft.com/office/drawing/2014/main" id="{7E4B20AC-A5CF-8064-F7F2-8327E9D6F45B}"/>
              </a:ext>
            </a:extLst>
          </p:cNvPr>
          <p:cNvSpPr txBox="1">
            <a:spLocks/>
          </p:cNvSpPr>
          <p:nvPr/>
        </p:nvSpPr>
        <p:spPr>
          <a:xfrm>
            <a:off x="609600" y="1275134"/>
            <a:ext cx="5179621" cy="50766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altLang="zh-CN" sz="2400" b="1" dirty="0"/>
              <a:t>Component harmonic resonance</a:t>
            </a:r>
            <a:endParaRPr lang="zh-CN" altLang="en-US" sz="2400" b="1" dirty="0"/>
          </a:p>
        </p:txBody>
      </p:sp>
      <p:pic>
        <p:nvPicPr>
          <p:cNvPr id="8" name="图片 7">
            <a:extLst>
              <a:ext uri="{FF2B5EF4-FFF2-40B4-BE49-F238E27FC236}">
                <a16:creationId xmlns:a16="http://schemas.microsoft.com/office/drawing/2014/main" id="{5704A9AE-07CB-66F0-DF31-83A4553374F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624"/>
          <a:stretch/>
        </p:blipFill>
        <p:spPr>
          <a:xfrm>
            <a:off x="6902400" y="1465332"/>
            <a:ext cx="4680000" cy="3927336"/>
          </a:xfrm>
          <a:prstGeom prst="rect">
            <a:avLst/>
          </a:prstGeom>
        </p:spPr>
      </p:pic>
    </p:spTree>
    <p:extLst>
      <p:ext uri="{BB962C8B-B14F-4D97-AF65-F5344CB8AC3E}">
        <p14:creationId xmlns:p14="http://schemas.microsoft.com/office/powerpoint/2010/main" val="485671247"/>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D47D2721-6AE0-DE79-7171-7CACA053C993}"/>
              </a:ext>
            </a:extLst>
          </p:cNvPr>
          <p:cNvSpPr>
            <a:spLocks noGrp="1"/>
          </p:cNvSpPr>
          <p:nvPr>
            <p:ph idx="1"/>
          </p:nvPr>
        </p:nvSpPr>
        <p:spPr>
          <a:xfrm>
            <a:off x="609599" y="1867715"/>
            <a:ext cx="5179621" cy="3917032"/>
          </a:xfrm>
        </p:spPr>
        <p:txBody>
          <a:bodyPr>
            <a:normAutofit/>
          </a:bodyPr>
          <a:lstStyle/>
          <a:p>
            <a:pPr marL="0" indent="0" algn="just">
              <a:buNone/>
            </a:pPr>
            <a:r>
              <a:rPr lang="en-US" altLang="zh-CN" sz="2000" dirty="0"/>
              <a:t>1 </a:t>
            </a:r>
            <a:r>
              <a:rPr lang="en-US" altLang="zh-CN" sz="2000" b="1" i="0" dirty="0">
                <a:solidFill>
                  <a:srgbClr val="0D0D0D"/>
                </a:solidFill>
                <a:effectLst/>
                <a:highlight>
                  <a:srgbClr val="FFFFFF"/>
                </a:highlight>
                <a:latin typeface="Söhne"/>
              </a:rPr>
              <a:t>Harmonics in Vehicles</a:t>
            </a:r>
            <a:r>
              <a:rPr lang="en-US" altLang="zh-CN" sz="2000" b="0" i="0" dirty="0">
                <a:solidFill>
                  <a:srgbClr val="0D0D0D"/>
                </a:solidFill>
                <a:effectLst/>
                <a:highlight>
                  <a:srgbClr val="FFFFFF"/>
                </a:highlight>
                <a:latin typeface="Söhne"/>
              </a:rPr>
              <a:t>: In cars, harmonics are generally produced by the engine and powertrain. These components operate at frequencies that are multiples of the engine’s rotational speed. When these harmonic frequencies coincide with the natural frequencies of vehicle components (like the exhaust system, body panels, or the frame), resonance can occur.</a:t>
            </a:r>
          </a:p>
          <a:p>
            <a:pPr marL="0" indent="0" algn="just">
              <a:buNone/>
            </a:pPr>
            <a:endParaRPr lang="zh-CN" altLang="en-US" sz="2000" dirty="0"/>
          </a:p>
        </p:txBody>
      </p:sp>
      <p:sp>
        <p:nvSpPr>
          <p:cNvPr id="4" name="灯片编号占位符 3">
            <a:extLst>
              <a:ext uri="{FF2B5EF4-FFF2-40B4-BE49-F238E27FC236}">
                <a16:creationId xmlns:a16="http://schemas.microsoft.com/office/drawing/2014/main" id="{AB8004CD-0358-6907-6925-A3E3A8E69C21}"/>
              </a:ext>
            </a:extLst>
          </p:cNvPr>
          <p:cNvSpPr>
            <a:spLocks noGrp="1"/>
          </p:cNvSpPr>
          <p:nvPr>
            <p:ph type="sldNum" sz="quarter" idx="12"/>
          </p:nvPr>
        </p:nvSpPr>
        <p:spPr/>
        <p:txBody>
          <a:bodyPr/>
          <a:lstStyle/>
          <a:p>
            <a:fld id="{E2953C3B-5046-4F13-B3FA-93CE37C6E5FE}" type="slidenum">
              <a:rPr lang="en-GB" smtClean="0"/>
              <a:pPr/>
              <a:t>7</a:t>
            </a:fld>
            <a:endParaRPr lang="en-GB"/>
          </a:p>
        </p:txBody>
      </p:sp>
      <p:sp>
        <p:nvSpPr>
          <p:cNvPr id="5" name="标题 1">
            <a:extLst>
              <a:ext uri="{FF2B5EF4-FFF2-40B4-BE49-F238E27FC236}">
                <a16:creationId xmlns:a16="http://schemas.microsoft.com/office/drawing/2014/main" id="{6D21D014-7BF2-2298-A6A4-762559601722}"/>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
        <p:nvSpPr>
          <p:cNvPr id="6" name="内容占位符 2">
            <a:extLst>
              <a:ext uri="{FF2B5EF4-FFF2-40B4-BE49-F238E27FC236}">
                <a16:creationId xmlns:a16="http://schemas.microsoft.com/office/drawing/2014/main" id="{7E4B20AC-A5CF-8064-F7F2-8327E9D6F45B}"/>
              </a:ext>
            </a:extLst>
          </p:cNvPr>
          <p:cNvSpPr txBox="1">
            <a:spLocks/>
          </p:cNvSpPr>
          <p:nvPr/>
        </p:nvSpPr>
        <p:spPr>
          <a:xfrm>
            <a:off x="609600" y="1275134"/>
            <a:ext cx="5179621" cy="50766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altLang="zh-CN" sz="2400" b="1" dirty="0"/>
              <a:t>Component harmonic resonance</a:t>
            </a:r>
            <a:endParaRPr lang="zh-CN" altLang="en-US" sz="2400" b="1" dirty="0"/>
          </a:p>
        </p:txBody>
      </p:sp>
      <p:pic>
        <p:nvPicPr>
          <p:cNvPr id="9" name="图片 8">
            <a:extLst>
              <a:ext uri="{FF2B5EF4-FFF2-40B4-BE49-F238E27FC236}">
                <a16:creationId xmlns:a16="http://schemas.microsoft.com/office/drawing/2014/main" id="{DF2108B1-6CA5-2E50-65D5-473A855A2F2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6685835" y="1324099"/>
            <a:ext cx="4896565" cy="4320000"/>
          </a:xfrm>
          <a:prstGeom prst="rect">
            <a:avLst/>
          </a:prstGeom>
        </p:spPr>
      </p:pic>
    </p:spTree>
    <p:extLst>
      <p:ext uri="{BB962C8B-B14F-4D97-AF65-F5344CB8AC3E}">
        <p14:creationId xmlns:p14="http://schemas.microsoft.com/office/powerpoint/2010/main" val="2860807606"/>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D47D2721-6AE0-DE79-7171-7CACA053C993}"/>
              </a:ext>
            </a:extLst>
          </p:cNvPr>
          <p:cNvSpPr>
            <a:spLocks noGrp="1"/>
          </p:cNvSpPr>
          <p:nvPr>
            <p:ph idx="1"/>
          </p:nvPr>
        </p:nvSpPr>
        <p:spPr>
          <a:xfrm>
            <a:off x="609599" y="1867715"/>
            <a:ext cx="5179621" cy="3917032"/>
          </a:xfrm>
        </p:spPr>
        <p:txBody>
          <a:bodyPr>
            <a:normAutofit/>
          </a:bodyPr>
          <a:lstStyle/>
          <a:p>
            <a:pPr marL="0" indent="0" algn="just">
              <a:buNone/>
            </a:pPr>
            <a:r>
              <a:rPr lang="en-US" altLang="zh-CN" sz="2000" b="1" i="0" dirty="0">
                <a:solidFill>
                  <a:srgbClr val="0D0D0D"/>
                </a:solidFill>
                <a:effectLst/>
                <a:highlight>
                  <a:srgbClr val="FFFFFF"/>
                </a:highlight>
                <a:latin typeface="Söhne"/>
              </a:rPr>
              <a:t>2 Resonance Effects</a:t>
            </a:r>
            <a:r>
              <a:rPr lang="en-US" altLang="zh-CN" sz="2000" b="0" i="0" dirty="0">
                <a:solidFill>
                  <a:srgbClr val="0D0D0D"/>
                </a:solidFill>
                <a:effectLst/>
                <a:highlight>
                  <a:srgbClr val="FFFFFF"/>
                </a:highlight>
                <a:latin typeface="Söhne"/>
              </a:rPr>
              <a:t>: Resonance can amplify the vibration or noise levels of certain components, leading to discomfort for passengers and potential fatigue in vehicle components, which might shorten their lifespan.</a:t>
            </a:r>
            <a:r>
              <a:rPr lang="en-US" altLang="zh-CN" sz="1200" b="0" i="0" dirty="0">
                <a:solidFill>
                  <a:srgbClr val="0D0D0D"/>
                </a:solidFill>
                <a:effectLst/>
                <a:highlight>
                  <a:srgbClr val="FFFFFF"/>
                </a:highlight>
                <a:latin typeface="Söhne"/>
              </a:rPr>
              <a:t> </a:t>
            </a:r>
            <a:r>
              <a:rPr lang="en-US" altLang="zh-CN" sz="2000" b="0" i="0" dirty="0">
                <a:solidFill>
                  <a:srgbClr val="0D0D0D"/>
                </a:solidFill>
                <a:effectLst/>
                <a:highlight>
                  <a:srgbClr val="FFFFFF"/>
                </a:highlight>
                <a:latin typeface="Söhne"/>
              </a:rPr>
              <a:t>For example, if the exhaust system has a natural frequency that aligns with a harmonic of the engine speed, it may vibrate excessively, resulting in louder noise and potential structural issues.</a:t>
            </a:r>
            <a:endParaRPr lang="zh-CN" altLang="en-US" sz="2000" dirty="0"/>
          </a:p>
        </p:txBody>
      </p:sp>
      <p:sp>
        <p:nvSpPr>
          <p:cNvPr id="4" name="灯片编号占位符 3">
            <a:extLst>
              <a:ext uri="{FF2B5EF4-FFF2-40B4-BE49-F238E27FC236}">
                <a16:creationId xmlns:a16="http://schemas.microsoft.com/office/drawing/2014/main" id="{AB8004CD-0358-6907-6925-A3E3A8E69C21}"/>
              </a:ext>
            </a:extLst>
          </p:cNvPr>
          <p:cNvSpPr>
            <a:spLocks noGrp="1"/>
          </p:cNvSpPr>
          <p:nvPr>
            <p:ph type="sldNum" sz="quarter" idx="12"/>
          </p:nvPr>
        </p:nvSpPr>
        <p:spPr/>
        <p:txBody>
          <a:bodyPr/>
          <a:lstStyle/>
          <a:p>
            <a:fld id="{E2953C3B-5046-4F13-B3FA-93CE37C6E5FE}" type="slidenum">
              <a:rPr lang="en-GB" smtClean="0"/>
              <a:pPr/>
              <a:t>8</a:t>
            </a:fld>
            <a:endParaRPr lang="en-GB"/>
          </a:p>
        </p:txBody>
      </p:sp>
      <p:sp>
        <p:nvSpPr>
          <p:cNvPr id="5" name="标题 1">
            <a:extLst>
              <a:ext uri="{FF2B5EF4-FFF2-40B4-BE49-F238E27FC236}">
                <a16:creationId xmlns:a16="http://schemas.microsoft.com/office/drawing/2014/main" id="{6D21D014-7BF2-2298-A6A4-762559601722}"/>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
        <p:nvSpPr>
          <p:cNvPr id="6" name="内容占位符 2">
            <a:extLst>
              <a:ext uri="{FF2B5EF4-FFF2-40B4-BE49-F238E27FC236}">
                <a16:creationId xmlns:a16="http://schemas.microsoft.com/office/drawing/2014/main" id="{7E4B20AC-A5CF-8064-F7F2-8327E9D6F45B}"/>
              </a:ext>
            </a:extLst>
          </p:cNvPr>
          <p:cNvSpPr txBox="1">
            <a:spLocks/>
          </p:cNvSpPr>
          <p:nvPr/>
        </p:nvSpPr>
        <p:spPr>
          <a:xfrm>
            <a:off x="609600" y="1275134"/>
            <a:ext cx="5179621" cy="50766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altLang="zh-CN" sz="2400" b="1" dirty="0"/>
              <a:t>Component harmonic resonance</a:t>
            </a:r>
            <a:endParaRPr lang="zh-CN" altLang="en-US" sz="2400" b="1" dirty="0"/>
          </a:p>
        </p:txBody>
      </p:sp>
      <p:pic>
        <p:nvPicPr>
          <p:cNvPr id="7" name="图片 6">
            <a:extLst>
              <a:ext uri="{FF2B5EF4-FFF2-40B4-BE49-F238E27FC236}">
                <a16:creationId xmlns:a16="http://schemas.microsoft.com/office/drawing/2014/main" id="{2F60A2FA-625F-F189-D92B-E778D1D4EA5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6294913" y="1269000"/>
            <a:ext cx="4915862" cy="4320000"/>
          </a:xfrm>
          <a:prstGeom prst="rect">
            <a:avLst/>
          </a:prstGeom>
        </p:spPr>
      </p:pic>
    </p:spTree>
    <p:extLst>
      <p:ext uri="{BB962C8B-B14F-4D97-AF65-F5344CB8AC3E}">
        <p14:creationId xmlns:p14="http://schemas.microsoft.com/office/powerpoint/2010/main" val="2324213684"/>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D47D2721-6AE0-DE79-7171-7CACA053C993}"/>
              </a:ext>
            </a:extLst>
          </p:cNvPr>
          <p:cNvSpPr>
            <a:spLocks noGrp="1"/>
          </p:cNvSpPr>
          <p:nvPr>
            <p:ph idx="1"/>
          </p:nvPr>
        </p:nvSpPr>
        <p:spPr>
          <a:xfrm>
            <a:off x="609599" y="1867715"/>
            <a:ext cx="11331040" cy="3917032"/>
          </a:xfrm>
        </p:spPr>
        <p:txBody>
          <a:bodyPr>
            <a:normAutofit/>
          </a:bodyPr>
          <a:lstStyle/>
          <a:p>
            <a:pPr marL="0" indent="0" algn="just">
              <a:buNone/>
            </a:pPr>
            <a:r>
              <a:rPr lang="en-US" altLang="zh-CN" sz="2000" dirty="0"/>
              <a:t>The exhaust system, drive shafts, transmission components, crankshaft, camshaft, and valve train components are all crucial parts of an engine that can be significantly affected by the engine's excitation order during testing. The exhaust system is prone to resonance that can increase noise and accelerate fatigue failure. Drive shafts and transmission components face wear and failure due to torsional vibrations caused by engine excitations. Similarly, the crankshaft and camshaft are subjected to torsional vibrations that can induce stresses, affecting their durability and performance. Lastly, the valve train components, including valves and rocker arms, must be designed to withstand vibrations to prevent abnormal wear and mechanical failures, ensuring the engine's efficient and reliable operation.</a:t>
            </a:r>
            <a:endParaRPr lang="zh-CN" altLang="en-US" sz="2000" dirty="0"/>
          </a:p>
        </p:txBody>
      </p:sp>
      <p:sp>
        <p:nvSpPr>
          <p:cNvPr id="4" name="灯片编号占位符 3">
            <a:extLst>
              <a:ext uri="{FF2B5EF4-FFF2-40B4-BE49-F238E27FC236}">
                <a16:creationId xmlns:a16="http://schemas.microsoft.com/office/drawing/2014/main" id="{AB8004CD-0358-6907-6925-A3E3A8E69C21}"/>
              </a:ext>
            </a:extLst>
          </p:cNvPr>
          <p:cNvSpPr>
            <a:spLocks noGrp="1"/>
          </p:cNvSpPr>
          <p:nvPr>
            <p:ph type="sldNum" sz="quarter" idx="12"/>
          </p:nvPr>
        </p:nvSpPr>
        <p:spPr/>
        <p:txBody>
          <a:bodyPr/>
          <a:lstStyle/>
          <a:p>
            <a:fld id="{E2953C3B-5046-4F13-B3FA-93CE37C6E5FE}" type="slidenum">
              <a:rPr lang="en-GB" smtClean="0"/>
              <a:pPr/>
              <a:t>9</a:t>
            </a:fld>
            <a:endParaRPr lang="en-GB"/>
          </a:p>
        </p:txBody>
      </p:sp>
      <p:sp>
        <p:nvSpPr>
          <p:cNvPr id="5" name="标题 1">
            <a:extLst>
              <a:ext uri="{FF2B5EF4-FFF2-40B4-BE49-F238E27FC236}">
                <a16:creationId xmlns:a16="http://schemas.microsoft.com/office/drawing/2014/main" id="{6D21D014-7BF2-2298-A6A4-762559601722}"/>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
        <p:nvSpPr>
          <p:cNvPr id="6" name="内容占位符 2">
            <a:extLst>
              <a:ext uri="{FF2B5EF4-FFF2-40B4-BE49-F238E27FC236}">
                <a16:creationId xmlns:a16="http://schemas.microsoft.com/office/drawing/2014/main" id="{7E4B20AC-A5CF-8064-F7F2-8327E9D6F45B}"/>
              </a:ext>
            </a:extLst>
          </p:cNvPr>
          <p:cNvSpPr txBox="1">
            <a:spLocks/>
          </p:cNvSpPr>
          <p:nvPr/>
        </p:nvSpPr>
        <p:spPr>
          <a:xfrm>
            <a:off x="609600" y="1275134"/>
            <a:ext cx="5179621" cy="507669"/>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altLang="zh-CN" sz="2400" b="1" dirty="0"/>
              <a:t>Affected components on the engine</a:t>
            </a:r>
            <a:endParaRPr lang="zh-CN" altLang="en-US" sz="2400" b="1" dirty="0"/>
          </a:p>
        </p:txBody>
      </p:sp>
    </p:spTree>
    <p:extLst>
      <p:ext uri="{BB962C8B-B14F-4D97-AF65-F5344CB8AC3E}">
        <p14:creationId xmlns:p14="http://schemas.microsoft.com/office/powerpoint/2010/main" val="2086149414"/>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11CF3DCE-3E87-FEF6-D359-516CD6B2781E}"/>
              </a:ext>
            </a:extLst>
          </p:cNvPr>
          <p:cNvSpPr>
            <a:spLocks noGrp="1"/>
          </p:cNvSpPr>
          <p:nvPr>
            <p:ph idx="1"/>
          </p:nvPr>
        </p:nvSpPr>
        <p:spPr>
          <a:xfrm>
            <a:off x="609600" y="1295918"/>
            <a:ext cx="10972800" cy="3917032"/>
          </a:xfrm>
        </p:spPr>
        <p:txBody>
          <a:bodyPr>
            <a:normAutofit fontScale="70000" lnSpcReduction="20000"/>
          </a:bodyPr>
          <a:lstStyle/>
          <a:p>
            <a:pPr marL="0" indent="0" algn="l">
              <a:buNone/>
            </a:pPr>
            <a:r>
              <a:rPr lang="en-US" altLang="zh-CN" b="1" i="0" dirty="0">
                <a:solidFill>
                  <a:srgbClr val="0D0D0D"/>
                </a:solidFill>
                <a:effectLst/>
                <a:highlight>
                  <a:srgbClr val="FFFFFF"/>
                </a:highlight>
                <a:latin typeface="Söhne"/>
              </a:rPr>
              <a:t>Mechanical Vibration Measurement</a:t>
            </a:r>
          </a:p>
          <a:p>
            <a:pPr marL="0" indent="0" algn="l">
              <a:buNone/>
            </a:pPr>
            <a:r>
              <a:rPr lang="en-US" altLang="zh-CN" b="1" i="0" dirty="0">
                <a:solidFill>
                  <a:srgbClr val="0D0D0D"/>
                </a:solidFill>
                <a:effectLst/>
                <a:highlight>
                  <a:srgbClr val="FFFFFF"/>
                </a:highlight>
                <a:latin typeface="Söhne"/>
              </a:rPr>
              <a:t>Operation of Sensors:</a:t>
            </a:r>
            <a:endParaRPr lang="en-US" altLang="zh-CN" b="0" i="0" dirty="0">
              <a:solidFill>
                <a:srgbClr val="0D0D0D"/>
              </a:solidFill>
              <a:effectLst/>
              <a:highlight>
                <a:srgbClr val="FFFFFF"/>
              </a:highlight>
              <a:latin typeface="Söhne"/>
            </a:endParaRPr>
          </a:p>
          <a:p>
            <a:pPr algn="just">
              <a:lnSpc>
                <a:spcPct val="120000"/>
              </a:lnSpc>
              <a:buFont typeface="+mj-lt"/>
              <a:buAutoNum type="arabicPeriod"/>
            </a:pPr>
            <a:r>
              <a:rPr lang="en-US" altLang="zh-CN" b="1" i="0" dirty="0">
                <a:solidFill>
                  <a:srgbClr val="0D0D0D"/>
                </a:solidFill>
                <a:effectLst/>
                <a:highlight>
                  <a:srgbClr val="FFFFFF"/>
                </a:highlight>
                <a:latin typeface="Söhne"/>
              </a:rPr>
              <a:t>Accelerometers</a:t>
            </a:r>
            <a:r>
              <a:rPr lang="en-US" altLang="zh-CN" b="0" i="0" dirty="0">
                <a:solidFill>
                  <a:srgbClr val="0D0D0D"/>
                </a:solidFill>
                <a:effectLst/>
                <a:highlight>
                  <a:srgbClr val="FFFFFF"/>
                </a:highlight>
                <a:latin typeface="Söhne"/>
              </a:rPr>
              <a:t> - These are the most common sensors used for measuring mechanical vibrations. They work on the principle of piezoelectric effect or capacitance change. When a vibration occurs, the internal mass in the accelerometer displaces, causing a measurable electrical charge or change in capacitance proportional to the acceleration.</a:t>
            </a:r>
          </a:p>
          <a:p>
            <a:pPr algn="just">
              <a:buFont typeface="+mj-lt"/>
              <a:buAutoNum type="arabicPeriod"/>
            </a:pPr>
            <a:r>
              <a:rPr lang="en-US" altLang="zh-CN" b="1" i="0" dirty="0">
                <a:solidFill>
                  <a:srgbClr val="0D0D0D"/>
                </a:solidFill>
                <a:effectLst/>
                <a:highlight>
                  <a:srgbClr val="FFFFFF"/>
                </a:highlight>
                <a:latin typeface="Söhne"/>
              </a:rPr>
              <a:t>Velocity Sensors</a:t>
            </a:r>
            <a:r>
              <a:rPr lang="en-US" altLang="zh-CN" b="0" i="0" dirty="0">
                <a:solidFill>
                  <a:srgbClr val="0D0D0D"/>
                </a:solidFill>
                <a:effectLst/>
                <a:highlight>
                  <a:srgbClr val="FFFFFF"/>
                </a:highlight>
                <a:latin typeface="Söhne"/>
              </a:rPr>
              <a:t> - These sensors measure the rate of change in displacement. They are often used for lower frequency vibrations where accelerometers' sensitivity might decrease.</a:t>
            </a:r>
          </a:p>
          <a:p>
            <a:pPr algn="just">
              <a:buFont typeface="+mj-lt"/>
              <a:buAutoNum type="arabicPeriod"/>
            </a:pPr>
            <a:r>
              <a:rPr lang="en-US" altLang="zh-CN" b="1" i="0" dirty="0">
                <a:solidFill>
                  <a:srgbClr val="0D0D0D"/>
                </a:solidFill>
                <a:effectLst/>
                <a:highlight>
                  <a:srgbClr val="FFFFFF"/>
                </a:highlight>
                <a:latin typeface="Söhne"/>
              </a:rPr>
              <a:t>Displacement Sensors</a:t>
            </a:r>
            <a:r>
              <a:rPr lang="en-US" altLang="zh-CN" b="0" i="0" dirty="0">
                <a:solidFill>
                  <a:srgbClr val="0D0D0D"/>
                </a:solidFill>
                <a:effectLst/>
                <a:highlight>
                  <a:srgbClr val="FFFFFF"/>
                </a:highlight>
                <a:latin typeface="Söhne"/>
              </a:rPr>
              <a:t> - These include both contact and non-contact types (like eddy current probes or laser vibrometers) and measure the actual displacement of a vibrating object.</a:t>
            </a:r>
          </a:p>
          <a:p>
            <a:pPr marL="0" indent="0">
              <a:buNone/>
            </a:pPr>
            <a:endParaRPr lang="zh-CN" altLang="en-US" dirty="0"/>
          </a:p>
        </p:txBody>
      </p:sp>
      <p:sp>
        <p:nvSpPr>
          <p:cNvPr id="4" name="灯片编号占位符 3">
            <a:extLst>
              <a:ext uri="{FF2B5EF4-FFF2-40B4-BE49-F238E27FC236}">
                <a16:creationId xmlns:a16="http://schemas.microsoft.com/office/drawing/2014/main" id="{64E2C55A-C0C6-5696-B388-3AD2B2581A3E}"/>
              </a:ext>
            </a:extLst>
          </p:cNvPr>
          <p:cNvSpPr>
            <a:spLocks noGrp="1"/>
          </p:cNvSpPr>
          <p:nvPr>
            <p:ph type="sldNum" sz="quarter" idx="12"/>
          </p:nvPr>
        </p:nvSpPr>
        <p:spPr/>
        <p:txBody>
          <a:bodyPr/>
          <a:lstStyle/>
          <a:p>
            <a:fld id="{E2953C3B-5046-4F13-B3FA-93CE37C6E5FE}" type="slidenum">
              <a:rPr lang="en-GB" smtClean="0"/>
              <a:pPr/>
              <a:t>10</a:t>
            </a:fld>
            <a:endParaRPr lang="en-GB"/>
          </a:p>
        </p:txBody>
      </p:sp>
      <p:sp>
        <p:nvSpPr>
          <p:cNvPr id="5" name="标题 1">
            <a:extLst>
              <a:ext uri="{FF2B5EF4-FFF2-40B4-BE49-F238E27FC236}">
                <a16:creationId xmlns:a16="http://schemas.microsoft.com/office/drawing/2014/main" id="{013DF7DF-E4E5-CF37-DF5A-86B841FD2EBB}"/>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90740529"/>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11CF3DCE-3E87-FEF6-D359-516CD6B2781E}"/>
              </a:ext>
            </a:extLst>
          </p:cNvPr>
          <p:cNvSpPr>
            <a:spLocks noGrp="1"/>
          </p:cNvSpPr>
          <p:nvPr>
            <p:ph idx="1"/>
          </p:nvPr>
        </p:nvSpPr>
        <p:spPr>
          <a:xfrm>
            <a:off x="609600" y="1337481"/>
            <a:ext cx="10972800" cy="3917032"/>
          </a:xfrm>
        </p:spPr>
        <p:txBody>
          <a:bodyPr>
            <a:normAutofit/>
          </a:bodyPr>
          <a:lstStyle/>
          <a:p>
            <a:pPr marL="0" indent="0" algn="l">
              <a:buNone/>
            </a:pPr>
            <a:r>
              <a:rPr lang="en-US" altLang="zh-CN" sz="2200" b="1" i="0" dirty="0">
                <a:solidFill>
                  <a:srgbClr val="0D0D0D"/>
                </a:solidFill>
                <a:effectLst/>
                <a:highlight>
                  <a:srgbClr val="FFFFFF"/>
                </a:highlight>
                <a:latin typeface="Söhne"/>
              </a:rPr>
              <a:t>Mechanical Vibration Measurement</a:t>
            </a:r>
          </a:p>
          <a:p>
            <a:pPr marL="0" indent="0" algn="l">
              <a:buNone/>
            </a:pPr>
            <a:r>
              <a:rPr lang="en-US" altLang="zh-CN" sz="2200" b="1" i="0" dirty="0">
                <a:solidFill>
                  <a:srgbClr val="0D0D0D"/>
                </a:solidFill>
                <a:effectLst/>
                <a:highlight>
                  <a:srgbClr val="FFFFFF"/>
                </a:highlight>
                <a:latin typeface="Söhne"/>
              </a:rPr>
              <a:t>Selection Criteria:</a:t>
            </a:r>
            <a:endParaRPr lang="en-US" altLang="zh-CN" sz="2200" b="0" i="0" dirty="0">
              <a:solidFill>
                <a:srgbClr val="0D0D0D"/>
              </a:solidFill>
              <a:effectLst/>
              <a:highlight>
                <a:srgbClr val="FFFFFF"/>
              </a:highlight>
              <a:latin typeface="Söhne"/>
            </a:endParaRPr>
          </a:p>
          <a:p>
            <a:pPr marL="457200" indent="-457200" algn="just">
              <a:buFont typeface="+mj-lt"/>
              <a:buAutoNum type="arabicPeriod"/>
            </a:pPr>
            <a:r>
              <a:rPr lang="en-US" altLang="zh-CN" sz="2200" b="1" i="0" dirty="0">
                <a:solidFill>
                  <a:srgbClr val="0D0D0D"/>
                </a:solidFill>
                <a:effectLst/>
                <a:highlight>
                  <a:srgbClr val="FFFFFF"/>
                </a:highlight>
                <a:latin typeface="Söhne"/>
              </a:rPr>
              <a:t>Frequency Response</a:t>
            </a:r>
            <a:r>
              <a:rPr lang="en-US" altLang="zh-CN" sz="2200" b="0" i="0" dirty="0">
                <a:solidFill>
                  <a:srgbClr val="0D0D0D"/>
                </a:solidFill>
                <a:effectLst/>
                <a:highlight>
                  <a:srgbClr val="FFFFFF"/>
                </a:highlight>
                <a:latin typeface="Söhne"/>
              </a:rPr>
              <a:t>: The sensor should capture the range of frequencies expected in the application.</a:t>
            </a:r>
          </a:p>
          <a:p>
            <a:pPr marL="457200" indent="-457200" algn="just">
              <a:buFont typeface="+mj-lt"/>
              <a:buAutoNum type="arabicPeriod"/>
            </a:pPr>
            <a:r>
              <a:rPr lang="en-US" altLang="zh-CN" sz="2200" b="1" i="0" dirty="0">
                <a:solidFill>
                  <a:srgbClr val="0D0D0D"/>
                </a:solidFill>
                <a:effectLst/>
                <a:highlight>
                  <a:srgbClr val="FFFFFF"/>
                </a:highlight>
                <a:latin typeface="Söhne"/>
              </a:rPr>
              <a:t>Sensitivity</a:t>
            </a:r>
            <a:r>
              <a:rPr lang="en-US" altLang="zh-CN" sz="2200" b="0" i="0" dirty="0">
                <a:solidFill>
                  <a:srgbClr val="0D0D0D"/>
                </a:solidFill>
                <a:effectLst/>
                <a:highlight>
                  <a:srgbClr val="FFFFFF"/>
                </a:highlight>
                <a:latin typeface="Söhne"/>
              </a:rPr>
              <a:t>: Needs to be high enough to detect minimal vibrations but not so high as to cause signal saturation.</a:t>
            </a:r>
          </a:p>
          <a:p>
            <a:pPr marL="457200" indent="-457200" algn="just">
              <a:buFont typeface="+mj-lt"/>
              <a:buAutoNum type="arabicPeriod"/>
            </a:pPr>
            <a:r>
              <a:rPr lang="en-US" altLang="zh-CN" sz="2200" b="1" i="0" dirty="0">
                <a:solidFill>
                  <a:srgbClr val="0D0D0D"/>
                </a:solidFill>
                <a:effectLst/>
                <a:highlight>
                  <a:srgbClr val="FFFFFF"/>
                </a:highlight>
                <a:latin typeface="Söhne"/>
              </a:rPr>
              <a:t>Environment Compatibility</a:t>
            </a:r>
            <a:r>
              <a:rPr lang="en-US" altLang="zh-CN" sz="2200" b="0" i="0" dirty="0">
                <a:solidFill>
                  <a:srgbClr val="0D0D0D"/>
                </a:solidFill>
                <a:effectLst/>
                <a:highlight>
                  <a:srgbClr val="FFFFFF"/>
                </a:highlight>
                <a:latin typeface="Söhne"/>
              </a:rPr>
              <a:t>: Should withstand operational conditions like temperature, humidity, and presence of corrosive materials.</a:t>
            </a:r>
          </a:p>
          <a:p>
            <a:pPr marL="457200" indent="-457200" algn="just">
              <a:buFont typeface="+mj-lt"/>
              <a:buAutoNum type="arabicPeriod"/>
            </a:pPr>
            <a:r>
              <a:rPr lang="en-US" altLang="zh-CN" sz="2200" b="1" i="0" dirty="0">
                <a:solidFill>
                  <a:srgbClr val="0D0D0D"/>
                </a:solidFill>
                <a:effectLst/>
                <a:highlight>
                  <a:srgbClr val="FFFFFF"/>
                </a:highlight>
                <a:latin typeface="Söhne"/>
              </a:rPr>
              <a:t>Mounting Requirements</a:t>
            </a:r>
            <a:r>
              <a:rPr lang="en-US" altLang="zh-CN" sz="2200" b="0" i="0" dirty="0">
                <a:solidFill>
                  <a:srgbClr val="0D0D0D"/>
                </a:solidFill>
                <a:effectLst/>
                <a:highlight>
                  <a:srgbClr val="FFFFFF"/>
                </a:highlight>
                <a:latin typeface="Söhne"/>
              </a:rPr>
              <a:t>: Depending on the application, sensors might need to be mounted in hard-to-reach or highly mobile places.</a:t>
            </a:r>
          </a:p>
          <a:p>
            <a:pPr marL="0" indent="0">
              <a:buNone/>
            </a:pPr>
            <a:endParaRPr lang="zh-CN" altLang="en-US" dirty="0"/>
          </a:p>
        </p:txBody>
      </p:sp>
      <p:sp>
        <p:nvSpPr>
          <p:cNvPr id="4" name="灯片编号占位符 3">
            <a:extLst>
              <a:ext uri="{FF2B5EF4-FFF2-40B4-BE49-F238E27FC236}">
                <a16:creationId xmlns:a16="http://schemas.microsoft.com/office/drawing/2014/main" id="{64E2C55A-C0C6-5696-B388-3AD2B2581A3E}"/>
              </a:ext>
            </a:extLst>
          </p:cNvPr>
          <p:cNvSpPr>
            <a:spLocks noGrp="1"/>
          </p:cNvSpPr>
          <p:nvPr>
            <p:ph type="sldNum" sz="quarter" idx="12"/>
          </p:nvPr>
        </p:nvSpPr>
        <p:spPr/>
        <p:txBody>
          <a:bodyPr/>
          <a:lstStyle/>
          <a:p>
            <a:fld id="{E2953C3B-5046-4F13-B3FA-93CE37C6E5FE}" type="slidenum">
              <a:rPr lang="en-GB" smtClean="0"/>
              <a:pPr/>
              <a:t>11</a:t>
            </a:fld>
            <a:endParaRPr lang="en-GB"/>
          </a:p>
        </p:txBody>
      </p:sp>
      <p:sp>
        <p:nvSpPr>
          <p:cNvPr id="5" name="标题 1">
            <a:extLst>
              <a:ext uri="{FF2B5EF4-FFF2-40B4-BE49-F238E27FC236}">
                <a16:creationId xmlns:a16="http://schemas.microsoft.com/office/drawing/2014/main" id="{013DF7DF-E4E5-CF37-DF5A-86B841FD2EBB}"/>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2270747"/>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11CF3DCE-3E87-FEF6-D359-516CD6B2781E}"/>
              </a:ext>
            </a:extLst>
          </p:cNvPr>
          <p:cNvSpPr>
            <a:spLocks noGrp="1"/>
          </p:cNvSpPr>
          <p:nvPr>
            <p:ph idx="1"/>
          </p:nvPr>
        </p:nvSpPr>
        <p:spPr>
          <a:xfrm>
            <a:off x="609600" y="1325606"/>
            <a:ext cx="10972800" cy="3917032"/>
          </a:xfrm>
        </p:spPr>
        <p:txBody>
          <a:bodyPr>
            <a:normAutofit/>
          </a:bodyPr>
          <a:lstStyle/>
          <a:p>
            <a:pPr marL="0" indent="0" algn="l">
              <a:buNone/>
            </a:pPr>
            <a:r>
              <a:rPr lang="en-US" altLang="zh-CN" sz="2200" b="1" i="0" dirty="0">
                <a:solidFill>
                  <a:srgbClr val="0D0D0D"/>
                </a:solidFill>
                <a:effectLst/>
                <a:highlight>
                  <a:srgbClr val="FFFFFF"/>
                </a:highlight>
                <a:latin typeface="Söhne"/>
              </a:rPr>
              <a:t>Acoustic Air Pressure Measurement</a:t>
            </a:r>
          </a:p>
          <a:p>
            <a:pPr marL="0" indent="0" algn="l">
              <a:buNone/>
            </a:pPr>
            <a:r>
              <a:rPr lang="en-US" altLang="zh-CN" sz="2200" b="1" i="0" dirty="0">
                <a:solidFill>
                  <a:srgbClr val="0D0D0D"/>
                </a:solidFill>
                <a:effectLst/>
                <a:highlight>
                  <a:srgbClr val="FFFFFF"/>
                </a:highlight>
                <a:latin typeface="Söhne"/>
              </a:rPr>
              <a:t>Operation of Sensors:</a:t>
            </a:r>
            <a:endParaRPr lang="en-US" altLang="zh-CN" sz="2200" b="0" i="0" dirty="0">
              <a:solidFill>
                <a:srgbClr val="0D0D0D"/>
              </a:solidFill>
              <a:effectLst/>
              <a:highlight>
                <a:srgbClr val="FFFFFF"/>
              </a:highlight>
              <a:latin typeface="Söhne"/>
            </a:endParaRPr>
          </a:p>
          <a:p>
            <a:pPr algn="l">
              <a:buFont typeface="+mj-lt"/>
              <a:buAutoNum type="arabicPeriod"/>
            </a:pPr>
            <a:r>
              <a:rPr lang="en-US" altLang="zh-CN" sz="2200" b="1" i="0" dirty="0">
                <a:solidFill>
                  <a:srgbClr val="0D0D0D"/>
                </a:solidFill>
                <a:effectLst/>
                <a:highlight>
                  <a:srgbClr val="FFFFFF"/>
                </a:highlight>
                <a:latin typeface="Söhne"/>
              </a:rPr>
              <a:t>Microphones</a:t>
            </a:r>
            <a:r>
              <a:rPr lang="en-US" altLang="zh-CN" sz="2200" b="0" i="0" dirty="0">
                <a:solidFill>
                  <a:srgbClr val="0D0D0D"/>
                </a:solidFill>
                <a:effectLst/>
                <a:highlight>
                  <a:srgbClr val="FFFFFF"/>
                </a:highlight>
                <a:latin typeface="Söhne"/>
              </a:rPr>
              <a:t> - Microphones convert sound waves into electrical signals. The diaphragm of the microphone moves in response to air pressure changes caused by sound waves, altering the electrical signal that mirrors the sound wave's characteristics.</a:t>
            </a:r>
          </a:p>
          <a:p>
            <a:pPr algn="l">
              <a:buFont typeface="+mj-lt"/>
              <a:buAutoNum type="arabicPeriod"/>
            </a:pPr>
            <a:r>
              <a:rPr lang="en-US" altLang="zh-CN" sz="2200" b="1" i="0" dirty="0">
                <a:solidFill>
                  <a:srgbClr val="0D0D0D"/>
                </a:solidFill>
                <a:effectLst/>
                <a:highlight>
                  <a:srgbClr val="FFFFFF"/>
                </a:highlight>
                <a:latin typeface="Söhne"/>
              </a:rPr>
              <a:t>Hydrophones</a:t>
            </a:r>
            <a:r>
              <a:rPr lang="en-US" altLang="zh-CN" sz="2200" b="0" i="0" dirty="0">
                <a:solidFill>
                  <a:srgbClr val="0D0D0D"/>
                </a:solidFill>
                <a:effectLst/>
                <a:highlight>
                  <a:srgbClr val="FFFFFF"/>
                </a:highlight>
                <a:latin typeface="Söhne"/>
              </a:rPr>
              <a:t> - Used for underwater sound measurements, these operate similarly to microphones but are designed to work in water, measuring changes in pressure caused by sound waves in the aquatic environment.</a:t>
            </a:r>
          </a:p>
          <a:p>
            <a:pPr marL="0" indent="0">
              <a:buNone/>
            </a:pPr>
            <a:endParaRPr lang="zh-CN" altLang="en-US" dirty="0"/>
          </a:p>
        </p:txBody>
      </p:sp>
      <p:sp>
        <p:nvSpPr>
          <p:cNvPr id="4" name="灯片编号占位符 3">
            <a:extLst>
              <a:ext uri="{FF2B5EF4-FFF2-40B4-BE49-F238E27FC236}">
                <a16:creationId xmlns:a16="http://schemas.microsoft.com/office/drawing/2014/main" id="{64E2C55A-C0C6-5696-B388-3AD2B2581A3E}"/>
              </a:ext>
            </a:extLst>
          </p:cNvPr>
          <p:cNvSpPr>
            <a:spLocks noGrp="1"/>
          </p:cNvSpPr>
          <p:nvPr>
            <p:ph type="sldNum" sz="quarter" idx="12"/>
          </p:nvPr>
        </p:nvSpPr>
        <p:spPr/>
        <p:txBody>
          <a:bodyPr/>
          <a:lstStyle/>
          <a:p>
            <a:fld id="{E2953C3B-5046-4F13-B3FA-93CE37C6E5FE}" type="slidenum">
              <a:rPr lang="en-GB" smtClean="0"/>
              <a:pPr/>
              <a:t>12</a:t>
            </a:fld>
            <a:endParaRPr lang="en-GB"/>
          </a:p>
        </p:txBody>
      </p:sp>
      <p:sp>
        <p:nvSpPr>
          <p:cNvPr id="5" name="标题 1">
            <a:extLst>
              <a:ext uri="{FF2B5EF4-FFF2-40B4-BE49-F238E27FC236}">
                <a16:creationId xmlns:a16="http://schemas.microsoft.com/office/drawing/2014/main" id="{013DF7DF-E4E5-CF37-DF5A-86B841FD2EBB}"/>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4795151"/>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11CF3DCE-3E87-FEF6-D359-516CD6B2781E}"/>
              </a:ext>
            </a:extLst>
          </p:cNvPr>
          <p:cNvSpPr>
            <a:spLocks noGrp="1"/>
          </p:cNvSpPr>
          <p:nvPr>
            <p:ph idx="1"/>
          </p:nvPr>
        </p:nvSpPr>
        <p:spPr>
          <a:xfrm>
            <a:off x="609600" y="1337481"/>
            <a:ext cx="10972800" cy="3917032"/>
          </a:xfrm>
        </p:spPr>
        <p:txBody>
          <a:bodyPr>
            <a:normAutofit fontScale="92500" lnSpcReduction="20000"/>
          </a:bodyPr>
          <a:lstStyle/>
          <a:p>
            <a:pPr marL="0" indent="0">
              <a:buNone/>
            </a:pPr>
            <a:r>
              <a:rPr lang="en-US" altLang="zh-CN" sz="2400" b="1" i="0" dirty="0">
                <a:solidFill>
                  <a:srgbClr val="0D0D0D"/>
                </a:solidFill>
                <a:effectLst/>
                <a:highlight>
                  <a:srgbClr val="FFFFFF"/>
                </a:highlight>
                <a:latin typeface="Söhne"/>
              </a:rPr>
              <a:t>Acoustic Air Pressure Measurement</a:t>
            </a:r>
          </a:p>
          <a:p>
            <a:pPr marL="0" indent="0" algn="l">
              <a:buNone/>
            </a:pPr>
            <a:r>
              <a:rPr lang="en-US" altLang="zh-CN" sz="2400" b="1" i="0" dirty="0">
                <a:solidFill>
                  <a:srgbClr val="0D0D0D"/>
                </a:solidFill>
                <a:effectLst/>
                <a:highlight>
                  <a:srgbClr val="FFFFFF"/>
                </a:highlight>
                <a:latin typeface="Söhne"/>
              </a:rPr>
              <a:t>Selection Criteria:</a:t>
            </a:r>
            <a:endParaRPr lang="en-US" altLang="zh-CN" sz="2400" b="0" i="0" dirty="0">
              <a:solidFill>
                <a:srgbClr val="0D0D0D"/>
              </a:solidFill>
              <a:effectLst/>
              <a:highlight>
                <a:srgbClr val="FFFFFF"/>
              </a:highlight>
              <a:latin typeface="Söhne"/>
            </a:endParaRPr>
          </a:p>
          <a:p>
            <a:pPr marL="457200" indent="-457200" algn="l">
              <a:buFont typeface="+mj-lt"/>
              <a:buAutoNum type="arabicPeriod"/>
            </a:pPr>
            <a:r>
              <a:rPr lang="en-US" altLang="zh-CN" sz="2400" b="1" i="0" dirty="0">
                <a:solidFill>
                  <a:srgbClr val="0D0D0D"/>
                </a:solidFill>
                <a:effectLst/>
                <a:highlight>
                  <a:srgbClr val="FFFFFF"/>
                </a:highlight>
                <a:latin typeface="Söhne"/>
              </a:rPr>
              <a:t>Frequency and Dynamic Range</a:t>
            </a:r>
            <a:r>
              <a:rPr lang="en-US" altLang="zh-CN" sz="2400" b="0" i="0" dirty="0">
                <a:solidFill>
                  <a:srgbClr val="0D0D0D"/>
                </a:solidFill>
                <a:effectLst/>
                <a:highlight>
                  <a:srgbClr val="FFFFFF"/>
                </a:highlight>
                <a:latin typeface="Söhne"/>
              </a:rPr>
              <a:t>: The microphone should cover the frequency range of interest and be able to handle the amplitude of sound pressures without distorting the output signal.</a:t>
            </a:r>
          </a:p>
          <a:p>
            <a:pPr marL="457200" indent="-457200" algn="l">
              <a:buFont typeface="+mj-lt"/>
              <a:buAutoNum type="arabicPeriod"/>
            </a:pPr>
            <a:r>
              <a:rPr lang="en-US" altLang="zh-CN" sz="2400" b="1" i="0" dirty="0">
                <a:solidFill>
                  <a:srgbClr val="0D0D0D"/>
                </a:solidFill>
                <a:effectLst/>
                <a:highlight>
                  <a:srgbClr val="FFFFFF"/>
                </a:highlight>
                <a:latin typeface="Söhne"/>
              </a:rPr>
              <a:t>Directionality</a:t>
            </a:r>
            <a:r>
              <a:rPr lang="en-US" altLang="zh-CN" sz="2400" b="0" i="0" dirty="0">
                <a:solidFill>
                  <a:srgbClr val="0D0D0D"/>
                </a:solidFill>
                <a:effectLst/>
                <a:highlight>
                  <a:srgbClr val="FFFFFF"/>
                </a:highlight>
                <a:latin typeface="Söhne"/>
              </a:rPr>
              <a:t>: Depending on whether the sound source location is known or diffuse, you might choose between directional or omnidirectional microphones.</a:t>
            </a:r>
          </a:p>
          <a:p>
            <a:pPr marL="457200" indent="-457200" algn="l">
              <a:buFont typeface="+mj-lt"/>
              <a:buAutoNum type="arabicPeriod"/>
            </a:pPr>
            <a:r>
              <a:rPr lang="en-US" altLang="zh-CN" sz="2400" b="1" i="0" dirty="0">
                <a:solidFill>
                  <a:srgbClr val="0D0D0D"/>
                </a:solidFill>
                <a:effectLst/>
                <a:highlight>
                  <a:srgbClr val="FFFFFF"/>
                </a:highlight>
                <a:latin typeface="Söhne"/>
              </a:rPr>
              <a:t>Environmental Suitability</a:t>
            </a:r>
            <a:r>
              <a:rPr lang="en-US" altLang="zh-CN" sz="2400" b="0" i="0" dirty="0">
                <a:solidFill>
                  <a:srgbClr val="0D0D0D"/>
                </a:solidFill>
                <a:effectLst/>
                <a:highlight>
                  <a:srgbClr val="FFFFFF"/>
                </a:highlight>
                <a:latin typeface="Söhne"/>
              </a:rPr>
              <a:t>: Must be suitable for the environment, which includes considerations for moisture, temperature extremes, and potential electromagnetic interference.</a:t>
            </a:r>
          </a:p>
          <a:p>
            <a:pPr marL="457200" indent="-457200" algn="l">
              <a:buFont typeface="+mj-lt"/>
              <a:buAutoNum type="arabicPeriod"/>
            </a:pPr>
            <a:r>
              <a:rPr lang="en-US" altLang="zh-CN" sz="2400" b="1" i="0" dirty="0">
                <a:solidFill>
                  <a:srgbClr val="0D0D0D"/>
                </a:solidFill>
                <a:effectLst/>
                <a:highlight>
                  <a:srgbClr val="FFFFFF"/>
                </a:highlight>
                <a:latin typeface="Söhne"/>
              </a:rPr>
              <a:t>Physical Size and Response Time</a:t>
            </a:r>
            <a:r>
              <a:rPr lang="en-US" altLang="zh-CN" sz="2400" b="0" i="0" dirty="0">
                <a:solidFill>
                  <a:srgbClr val="0D0D0D"/>
                </a:solidFill>
                <a:effectLst/>
                <a:highlight>
                  <a:srgbClr val="FFFFFF"/>
                </a:highlight>
                <a:latin typeface="Söhne"/>
              </a:rPr>
              <a:t>: For fast sound measurements or in confined spaces, smaller, faster-response microphones might be necessary.</a:t>
            </a:r>
          </a:p>
          <a:p>
            <a:pPr marL="0" indent="0" algn="l">
              <a:buNone/>
            </a:pPr>
            <a:endParaRPr lang="en-US" altLang="zh-CN" sz="2200" b="0" i="0" dirty="0">
              <a:solidFill>
                <a:srgbClr val="0D0D0D"/>
              </a:solidFill>
              <a:effectLst/>
              <a:highlight>
                <a:srgbClr val="FFFFFF"/>
              </a:highlight>
              <a:latin typeface="Söhne"/>
            </a:endParaRPr>
          </a:p>
        </p:txBody>
      </p:sp>
      <p:sp>
        <p:nvSpPr>
          <p:cNvPr id="4" name="灯片编号占位符 3">
            <a:extLst>
              <a:ext uri="{FF2B5EF4-FFF2-40B4-BE49-F238E27FC236}">
                <a16:creationId xmlns:a16="http://schemas.microsoft.com/office/drawing/2014/main" id="{64E2C55A-C0C6-5696-B388-3AD2B2581A3E}"/>
              </a:ext>
            </a:extLst>
          </p:cNvPr>
          <p:cNvSpPr>
            <a:spLocks noGrp="1"/>
          </p:cNvSpPr>
          <p:nvPr>
            <p:ph type="sldNum" sz="quarter" idx="12"/>
          </p:nvPr>
        </p:nvSpPr>
        <p:spPr/>
        <p:txBody>
          <a:bodyPr/>
          <a:lstStyle/>
          <a:p>
            <a:fld id="{E2953C3B-5046-4F13-B3FA-93CE37C6E5FE}" type="slidenum">
              <a:rPr lang="en-GB" smtClean="0"/>
              <a:pPr/>
              <a:t>13</a:t>
            </a:fld>
            <a:endParaRPr lang="en-GB"/>
          </a:p>
        </p:txBody>
      </p:sp>
      <p:sp>
        <p:nvSpPr>
          <p:cNvPr id="5" name="标题 1">
            <a:extLst>
              <a:ext uri="{FF2B5EF4-FFF2-40B4-BE49-F238E27FC236}">
                <a16:creationId xmlns:a16="http://schemas.microsoft.com/office/drawing/2014/main" id="{013DF7DF-E4E5-CF37-DF5A-86B841FD2EBB}"/>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1</a:t>
            </a:r>
            <a:endParaRPr lang="zh-CN" alt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5696869"/>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内容占位符 6">
            <a:extLst>
              <a:ext uri="{FF2B5EF4-FFF2-40B4-BE49-F238E27FC236}">
                <a16:creationId xmlns:a16="http://schemas.microsoft.com/office/drawing/2014/main" id="{3D6244D4-A2E5-5C01-2856-CEC220251E63}"/>
              </a:ext>
            </a:extLst>
          </p:cNvPr>
          <p:cNvPicPr>
            <a:picLocks noGrp="1" noChangeAspect="1"/>
          </p:cNvPicPr>
          <p:nvPr>
            <p:ph idx="1"/>
          </p:nvPr>
        </p:nvPicPr>
        <p:blipFill>
          <a:blip r:embed="rId3"/>
          <a:stretch>
            <a:fillRect/>
          </a:stretch>
        </p:blipFill>
        <p:spPr>
          <a:xfrm>
            <a:off x="609600" y="1196873"/>
            <a:ext cx="10972800" cy="3606800"/>
          </a:xfrm>
        </p:spPr>
      </p:pic>
      <p:sp>
        <p:nvSpPr>
          <p:cNvPr id="4" name="灯片编号占位符 3">
            <a:extLst>
              <a:ext uri="{FF2B5EF4-FFF2-40B4-BE49-F238E27FC236}">
                <a16:creationId xmlns:a16="http://schemas.microsoft.com/office/drawing/2014/main" id="{20702A63-F218-BB7F-CFDB-CA889C6370F5}"/>
              </a:ext>
            </a:extLst>
          </p:cNvPr>
          <p:cNvSpPr>
            <a:spLocks noGrp="1"/>
          </p:cNvSpPr>
          <p:nvPr>
            <p:ph type="sldNum" sz="quarter" idx="12"/>
          </p:nvPr>
        </p:nvSpPr>
        <p:spPr/>
        <p:txBody>
          <a:bodyPr/>
          <a:lstStyle/>
          <a:p>
            <a:fld id="{E2953C3B-5046-4F13-B3FA-93CE37C6E5FE}" type="slidenum">
              <a:rPr lang="en-GB" smtClean="0"/>
              <a:pPr/>
              <a:t>14</a:t>
            </a:fld>
            <a:endParaRPr lang="en-GB"/>
          </a:p>
        </p:txBody>
      </p:sp>
      <p:sp>
        <p:nvSpPr>
          <p:cNvPr id="5" name="标题 1">
            <a:extLst>
              <a:ext uri="{FF2B5EF4-FFF2-40B4-BE49-F238E27FC236}">
                <a16:creationId xmlns:a16="http://schemas.microsoft.com/office/drawing/2014/main" id="{AC9CE014-4020-C1FD-258B-98CCFB9F247D}"/>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2</a:t>
            </a:r>
            <a:endParaRPr lang="zh-CN" altLang="en-US" b="1"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57FB3E47-92A5-8465-0DDD-D8EED5EFBBA4}"/>
              </a:ext>
            </a:extLst>
          </p:cNvPr>
          <p:cNvSpPr txBox="1"/>
          <p:nvPr/>
        </p:nvSpPr>
        <p:spPr>
          <a:xfrm>
            <a:off x="1865416" y="5011387"/>
            <a:ext cx="8461168" cy="369332"/>
          </a:xfrm>
          <a:prstGeom prst="rect">
            <a:avLst/>
          </a:prstGeom>
          <a:noFill/>
        </p:spPr>
        <p:txBody>
          <a:bodyPr wrap="square" rtlCol="0">
            <a:spAutoFit/>
          </a:bodyPr>
          <a:lstStyle/>
          <a:p>
            <a:pPr algn="ctr"/>
            <a:r>
              <a:rPr lang="en-US" altLang="zh-CN" dirty="0"/>
              <a:t>Order waterfall and FFT waterfall of two-cylinder four-stroke engine exhaust</a:t>
            </a:r>
            <a:endParaRPr lang="zh-CN" altLang="en-US" dirty="0"/>
          </a:p>
        </p:txBody>
      </p:sp>
    </p:spTree>
    <p:extLst>
      <p:ext uri="{BB962C8B-B14F-4D97-AF65-F5344CB8AC3E}">
        <p14:creationId xmlns:p14="http://schemas.microsoft.com/office/powerpoint/2010/main" val="2259309726"/>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内容占位符 6">
            <a:extLst>
              <a:ext uri="{FF2B5EF4-FFF2-40B4-BE49-F238E27FC236}">
                <a16:creationId xmlns:a16="http://schemas.microsoft.com/office/drawing/2014/main" id="{49AA7FD8-D86C-DF3C-410C-94AB3573E8A2}"/>
              </a:ext>
            </a:extLst>
          </p:cNvPr>
          <p:cNvPicPr>
            <a:picLocks noGrp="1" noChangeAspect="1"/>
          </p:cNvPicPr>
          <p:nvPr>
            <p:ph idx="1"/>
          </p:nvPr>
        </p:nvPicPr>
        <p:blipFill>
          <a:blip r:embed="rId3"/>
          <a:stretch>
            <a:fillRect/>
          </a:stretch>
        </p:blipFill>
        <p:spPr>
          <a:xfrm>
            <a:off x="609600" y="1295922"/>
            <a:ext cx="10972800" cy="3580538"/>
          </a:xfrm>
        </p:spPr>
      </p:pic>
      <p:sp>
        <p:nvSpPr>
          <p:cNvPr id="4" name="灯片编号占位符 3">
            <a:extLst>
              <a:ext uri="{FF2B5EF4-FFF2-40B4-BE49-F238E27FC236}">
                <a16:creationId xmlns:a16="http://schemas.microsoft.com/office/drawing/2014/main" id="{E57BB0D0-C4C2-E4A1-EA3B-CD6F1129BE7C}"/>
              </a:ext>
            </a:extLst>
          </p:cNvPr>
          <p:cNvSpPr>
            <a:spLocks noGrp="1"/>
          </p:cNvSpPr>
          <p:nvPr>
            <p:ph type="sldNum" sz="quarter" idx="12"/>
          </p:nvPr>
        </p:nvSpPr>
        <p:spPr/>
        <p:txBody>
          <a:bodyPr/>
          <a:lstStyle/>
          <a:p>
            <a:fld id="{E2953C3B-5046-4F13-B3FA-93CE37C6E5FE}" type="slidenum">
              <a:rPr lang="en-GB" smtClean="0"/>
              <a:pPr/>
              <a:t>15</a:t>
            </a:fld>
            <a:endParaRPr lang="en-GB"/>
          </a:p>
        </p:txBody>
      </p:sp>
      <p:sp>
        <p:nvSpPr>
          <p:cNvPr id="5" name="标题 1">
            <a:extLst>
              <a:ext uri="{FF2B5EF4-FFF2-40B4-BE49-F238E27FC236}">
                <a16:creationId xmlns:a16="http://schemas.microsoft.com/office/drawing/2014/main" id="{314505E6-9EC6-AB55-E1DB-542C53BAB770}"/>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2</a:t>
            </a:r>
            <a:endParaRPr lang="zh-CN" altLang="en-US" b="1"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FD18B323-31D5-24CC-F955-8DBBF819BA93}"/>
              </a:ext>
            </a:extLst>
          </p:cNvPr>
          <p:cNvSpPr txBox="1"/>
          <p:nvPr/>
        </p:nvSpPr>
        <p:spPr>
          <a:xfrm>
            <a:off x="1865416" y="4982385"/>
            <a:ext cx="8461168" cy="646331"/>
          </a:xfrm>
          <a:prstGeom prst="rect">
            <a:avLst/>
          </a:prstGeom>
          <a:noFill/>
        </p:spPr>
        <p:txBody>
          <a:bodyPr wrap="square" rtlCol="0">
            <a:spAutoFit/>
          </a:bodyPr>
          <a:lstStyle/>
          <a:p>
            <a:pPr algn="ctr"/>
            <a:r>
              <a:rPr lang="en-US" altLang="zh-CN" dirty="0"/>
              <a:t>Order waterfall and FFT waterfall in vertical direction of two-cylinder four-stroke engine</a:t>
            </a:r>
            <a:endParaRPr lang="zh-CN" altLang="en-US" dirty="0"/>
          </a:p>
        </p:txBody>
      </p:sp>
    </p:spTree>
    <p:extLst>
      <p:ext uri="{BB962C8B-B14F-4D97-AF65-F5344CB8AC3E}">
        <p14:creationId xmlns:p14="http://schemas.microsoft.com/office/powerpoint/2010/main" val="1747579558"/>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内容占位符 6">
            <a:extLst>
              <a:ext uri="{FF2B5EF4-FFF2-40B4-BE49-F238E27FC236}">
                <a16:creationId xmlns:a16="http://schemas.microsoft.com/office/drawing/2014/main" id="{0B24D295-002B-38B9-67E7-F60073EAAA32}"/>
              </a:ext>
            </a:extLst>
          </p:cNvPr>
          <p:cNvPicPr>
            <a:picLocks noGrp="1" noChangeAspect="1"/>
          </p:cNvPicPr>
          <p:nvPr>
            <p:ph idx="1"/>
          </p:nvPr>
        </p:nvPicPr>
        <p:blipFill>
          <a:blip r:embed="rId3"/>
          <a:stretch>
            <a:fillRect/>
          </a:stretch>
        </p:blipFill>
        <p:spPr>
          <a:xfrm>
            <a:off x="609600" y="1255738"/>
            <a:ext cx="10972800" cy="3585956"/>
          </a:xfrm>
        </p:spPr>
      </p:pic>
      <p:sp>
        <p:nvSpPr>
          <p:cNvPr id="4" name="灯片编号占位符 3">
            <a:extLst>
              <a:ext uri="{FF2B5EF4-FFF2-40B4-BE49-F238E27FC236}">
                <a16:creationId xmlns:a16="http://schemas.microsoft.com/office/drawing/2014/main" id="{ECF28BAA-ACF1-FB36-803A-C4CE336EC353}"/>
              </a:ext>
            </a:extLst>
          </p:cNvPr>
          <p:cNvSpPr>
            <a:spLocks noGrp="1"/>
          </p:cNvSpPr>
          <p:nvPr>
            <p:ph type="sldNum" sz="quarter" idx="12"/>
          </p:nvPr>
        </p:nvSpPr>
        <p:spPr/>
        <p:txBody>
          <a:bodyPr/>
          <a:lstStyle/>
          <a:p>
            <a:fld id="{E2953C3B-5046-4F13-B3FA-93CE37C6E5FE}" type="slidenum">
              <a:rPr lang="en-GB" smtClean="0"/>
              <a:pPr/>
              <a:t>16</a:t>
            </a:fld>
            <a:endParaRPr lang="en-GB"/>
          </a:p>
        </p:txBody>
      </p:sp>
      <p:sp>
        <p:nvSpPr>
          <p:cNvPr id="5" name="标题 1">
            <a:extLst>
              <a:ext uri="{FF2B5EF4-FFF2-40B4-BE49-F238E27FC236}">
                <a16:creationId xmlns:a16="http://schemas.microsoft.com/office/drawing/2014/main" id="{8CEFC224-DF1E-4021-68DC-DFE4D07BB9DE}"/>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2</a:t>
            </a:r>
            <a:endParaRPr lang="zh-CN" altLang="en-US" b="1"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17C9084F-DBF6-CFE9-A518-3133C7D23F75}"/>
              </a:ext>
            </a:extLst>
          </p:cNvPr>
          <p:cNvSpPr txBox="1"/>
          <p:nvPr/>
        </p:nvSpPr>
        <p:spPr>
          <a:xfrm>
            <a:off x="1865416" y="5011387"/>
            <a:ext cx="8461168" cy="369332"/>
          </a:xfrm>
          <a:prstGeom prst="rect">
            <a:avLst/>
          </a:prstGeom>
          <a:noFill/>
        </p:spPr>
        <p:txBody>
          <a:bodyPr wrap="square" rtlCol="0">
            <a:spAutoFit/>
          </a:bodyPr>
          <a:lstStyle/>
          <a:p>
            <a:pPr algn="ctr"/>
            <a:r>
              <a:rPr lang="en-US" altLang="zh-CN" dirty="0"/>
              <a:t>Horizontal Order waterfall and FFT waterfall of two-cylinder four-stroke engine</a:t>
            </a:r>
            <a:endParaRPr lang="zh-CN" altLang="en-US" dirty="0"/>
          </a:p>
        </p:txBody>
      </p:sp>
    </p:spTree>
    <p:extLst>
      <p:ext uri="{BB962C8B-B14F-4D97-AF65-F5344CB8AC3E}">
        <p14:creationId xmlns:p14="http://schemas.microsoft.com/office/powerpoint/2010/main" val="4024064304"/>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内容占位符 6">
            <a:extLst>
              <a:ext uri="{FF2B5EF4-FFF2-40B4-BE49-F238E27FC236}">
                <a16:creationId xmlns:a16="http://schemas.microsoft.com/office/drawing/2014/main" id="{E1F3AA42-C3A8-E9FD-F634-E118003FD8AE}"/>
              </a:ext>
            </a:extLst>
          </p:cNvPr>
          <p:cNvPicPr>
            <a:picLocks noGrp="1" noChangeAspect="1"/>
          </p:cNvPicPr>
          <p:nvPr>
            <p:ph idx="1"/>
          </p:nvPr>
        </p:nvPicPr>
        <p:blipFill>
          <a:blip r:embed="rId3"/>
          <a:stretch>
            <a:fillRect/>
          </a:stretch>
        </p:blipFill>
        <p:spPr>
          <a:xfrm>
            <a:off x="609600" y="1259343"/>
            <a:ext cx="10972800" cy="3638707"/>
          </a:xfrm>
        </p:spPr>
      </p:pic>
      <p:sp>
        <p:nvSpPr>
          <p:cNvPr id="4" name="灯片编号占位符 3">
            <a:extLst>
              <a:ext uri="{FF2B5EF4-FFF2-40B4-BE49-F238E27FC236}">
                <a16:creationId xmlns:a16="http://schemas.microsoft.com/office/drawing/2014/main" id="{22235265-6F89-4310-6419-07044C9E7514}"/>
              </a:ext>
            </a:extLst>
          </p:cNvPr>
          <p:cNvSpPr>
            <a:spLocks noGrp="1"/>
          </p:cNvSpPr>
          <p:nvPr>
            <p:ph type="sldNum" sz="quarter" idx="12"/>
          </p:nvPr>
        </p:nvSpPr>
        <p:spPr/>
        <p:txBody>
          <a:bodyPr/>
          <a:lstStyle/>
          <a:p>
            <a:fld id="{E2953C3B-5046-4F13-B3FA-93CE37C6E5FE}" type="slidenum">
              <a:rPr lang="en-GB" smtClean="0"/>
              <a:pPr/>
              <a:t>17</a:t>
            </a:fld>
            <a:endParaRPr lang="en-GB"/>
          </a:p>
        </p:txBody>
      </p:sp>
      <p:sp>
        <p:nvSpPr>
          <p:cNvPr id="5" name="标题 1">
            <a:extLst>
              <a:ext uri="{FF2B5EF4-FFF2-40B4-BE49-F238E27FC236}">
                <a16:creationId xmlns:a16="http://schemas.microsoft.com/office/drawing/2014/main" id="{77A10E8C-2D15-3FCF-9CA3-E09BDB83812F}"/>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2</a:t>
            </a:r>
            <a:endParaRPr lang="zh-CN" altLang="en-US" b="1"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49C9A78D-F7E4-7EB1-C5A5-AE229062B106}"/>
              </a:ext>
            </a:extLst>
          </p:cNvPr>
          <p:cNvSpPr txBox="1"/>
          <p:nvPr/>
        </p:nvSpPr>
        <p:spPr>
          <a:xfrm>
            <a:off x="1865416" y="5011387"/>
            <a:ext cx="8461168" cy="369332"/>
          </a:xfrm>
          <a:prstGeom prst="rect">
            <a:avLst/>
          </a:prstGeom>
          <a:noFill/>
        </p:spPr>
        <p:txBody>
          <a:bodyPr wrap="square" rtlCol="0">
            <a:spAutoFit/>
          </a:bodyPr>
          <a:lstStyle/>
          <a:p>
            <a:pPr algn="ctr"/>
            <a:r>
              <a:rPr lang="en-US" altLang="zh-CN" dirty="0"/>
              <a:t>Order waterfall and FFT waterfall of four-cylinder four-stroke engine exhaust</a:t>
            </a:r>
            <a:endParaRPr lang="zh-CN" altLang="en-US" dirty="0"/>
          </a:p>
        </p:txBody>
      </p:sp>
    </p:spTree>
    <p:extLst>
      <p:ext uri="{BB962C8B-B14F-4D97-AF65-F5344CB8AC3E}">
        <p14:creationId xmlns:p14="http://schemas.microsoft.com/office/powerpoint/2010/main" val="446407243"/>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内容占位符 6">
            <a:extLst>
              <a:ext uri="{FF2B5EF4-FFF2-40B4-BE49-F238E27FC236}">
                <a16:creationId xmlns:a16="http://schemas.microsoft.com/office/drawing/2014/main" id="{F95A4609-CF7B-6016-BC6C-24D7B29D33D7}"/>
              </a:ext>
            </a:extLst>
          </p:cNvPr>
          <p:cNvPicPr>
            <a:picLocks noGrp="1" noChangeAspect="1"/>
          </p:cNvPicPr>
          <p:nvPr>
            <p:ph idx="1"/>
          </p:nvPr>
        </p:nvPicPr>
        <p:blipFill>
          <a:blip r:embed="rId3"/>
          <a:stretch>
            <a:fillRect/>
          </a:stretch>
        </p:blipFill>
        <p:spPr>
          <a:xfrm>
            <a:off x="609600" y="1311105"/>
            <a:ext cx="10972800" cy="3505200"/>
          </a:xfrm>
        </p:spPr>
      </p:pic>
      <p:sp>
        <p:nvSpPr>
          <p:cNvPr id="4" name="灯片编号占位符 3">
            <a:extLst>
              <a:ext uri="{FF2B5EF4-FFF2-40B4-BE49-F238E27FC236}">
                <a16:creationId xmlns:a16="http://schemas.microsoft.com/office/drawing/2014/main" id="{76DAB018-2D7A-BDAC-6EC7-A2A2C590B29D}"/>
              </a:ext>
            </a:extLst>
          </p:cNvPr>
          <p:cNvSpPr>
            <a:spLocks noGrp="1"/>
          </p:cNvSpPr>
          <p:nvPr>
            <p:ph type="sldNum" sz="quarter" idx="12"/>
          </p:nvPr>
        </p:nvSpPr>
        <p:spPr/>
        <p:txBody>
          <a:bodyPr/>
          <a:lstStyle/>
          <a:p>
            <a:fld id="{E2953C3B-5046-4F13-B3FA-93CE37C6E5FE}" type="slidenum">
              <a:rPr lang="en-GB" smtClean="0"/>
              <a:pPr/>
              <a:t>18</a:t>
            </a:fld>
            <a:endParaRPr lang="en-GB"/>
          </a:p>
        </p:txBody>
      </p:sp>
      <p:sp>
        <p:nvSpPr>
          <p:cNvPr id="5" name="标题 1">
            <a:extLst>
              <a:ext uri="{FF2B5EF4-FFF2-40B4-BE49-F238E27FC236}">
                <a16:creationId xmlns:a16="http://schemas.microsoft.com/office/drawing/2014/main" id="{50F7D5A1-D0CB-1AC0-70C7-78DB2FC121F9}"/>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2</a:t>
            </a:r>
            <a:endParaRPr lang="zh-CN" altLang="en-US" b="1"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D64C73F3-EE06-3983-935C-8AB49B61C253}"/>
              </a:ext>
            </a:extLst>
          </p:cNvPr>
          <p:cNvSpPr txBox="1"/>
          <p:nvPr/>
        </p:nvSpPr>
        <p:spPr>
          <a:xfrm>
            <a:off x="1865416" y="5011387"/>
            <a:ext cx="8461168" cy="369332"/>
          </a:xfrm>
          <a:prstGeom prst="rect">
            <a:avLst/>
          </a:prstGeom>
          <a:noFill/>
        </p:spPr>
        <p:txBody>
          <a:bodyPr wrap="square" rtlCol="0">
            <a:spAutoFit/>
          </a:bodyPr>
          <a:lstStyle/>
          <a:p>
            <a:pPr algn="ctr"/>
            <a:r>
              <a:rPr lang="en-US" altLang="zh-CN" dirty="0"/>
              <a:t>Vertical order waterfall and FFT waterfall of four-cylinder four-stroke engine</a:t>
            </a:r>
            <a:endParaRPr lang="zh-CN" altLang="en-US" dirty="0"/>
          </a:p>
        </p:txBody>
      </p:sp>
    </p:spTree>
    <p:extLst>
      <p:ext uri="{BB962C8B-B14F-4D97-AF65-F5344CB8AC3E}">
        <p14:creationId xmlns:p14="http://schemas.microsoft.com/office/powerpoint/2010/main" val="1396966753"/>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258053F7-CA70-404E-C22D-9FEDA99FC67A}"/>
              </a:ext>
            </a:extLst>
          </p:cNvPr>
          <p:cNvSpPr>
            <a:spLocks noGrp="1"/>
          </p:cNvSpPr>
          <p:nvPr>
            <p:ph idx="1"/>
          </p:nvPr>
        </p:nvSpPr>
        <p:spPr/>
        <p:txBody>
          <a:bodyPr/>
          <a:lstStyle/>
          <a:p>
            <a:endParaRPr lang="zh-CN" altLang="en-US"/>
          </a:p>
        </p:txBody>
      </p:sp>
      <p:sp>
        <p:nvSpPr>
          <p:cNvPr id="4" name="灯片编号占位符 3">
            <a:extLst>
              <a:ext uri="{FF2B5EF4-FFF2-40B4-BE49-F238E27FC236}">
                <a16:creationId xmlns:a16="http://schemas.microsoft.com/office/drawing/2014/main" id="{D09167E4-547B-2044-C17E-698F324569F2}"/>
              </a:ext>
            </a:extLst>
          </p:cNvPr>
          <p:cNvSpPr>
            <a:spLocks noGrp="1"/>
          </p:cNvSpPr>
          <p:nvPr>
            <p:ph type="sldNum" sz="quarter" idx="12"/>
          </p:nvPr>
        </p:nvSpPr>
        <p:spPr/>
        <p:txBody>
          <a:bodyPr/>
          <a:lstStyle/>
          <a:p>
            <a:fld id="{E2953C3B-5046-4F13-B3FA-93CE37C6E5FE}" type="slidenum">
              <a:rPr lang="en-GB" smtClean="0"/>
              <a:pPr/>
              <a:t>19</a:t>
            </a:fld>
            <a:endParaRPr lang="en-GB"/>
          </a:p>
        </p:txBody>
      </p:sp>
      <p:pic>
        <p:nvPicPr>
          <p:cNvPr id="6" name="图片 5">
            <a:extLst>
              <a:ext uri="{FF2B5EF4-FFF2-40B4-BE49-F238E27FC236}">
                <a16:creationId xmlns:a16="http://schemas.microsoft.com/office/drawing/2014/main" id="{AFC134AA-25CB-886C-05A8-1A2A0D728E7C}"/>
              </a:ext>
            </a:extLst>
          </p:cNvPr>
          <p:cNvPicPr>
            <a:picLocks noChangeAspect="1"/>
          </p:cNvPicPr>
          <p:nvPr/>
        </p:nvPicPr>
        <p:blipFill>
          <a:blip r:embed="rId3"/>
          <a:stretch>
            <a:fillRect/>
          </a:stretch>
        </p:blipFill>
        <p:spPr>
          <a:xfrm>
            <a:off x="609600" y="1244225"/>
            <a:ext cx="10972800" cy="3608807"/>
          </a:xfrm>
          <a:prstGeom prst="rect">
            <a:avLst/>
          </a:prstGeom>
        </p:spPr>
      </p:pic>
      <p:sp>
        <p:nvSpPr>
          <p:cNvPr id="7" name="标题 1">
            <a:extLst>
              <a:ext uri="{FF2B5EF4-FFF2-40B4-BE49-F238E27FC236}">
                <a16:creationId xmlns:a16="http://schemas.microsoft.com/office/drawing/2014/main" id="{3E061888-E434-4C24-576E-2CD7C566782F}"/>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2</a:t>
            </a:r>
            <a:endParaRPr lang="zh-CN" altLang="en-US" b="1"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46D3BCB4-B390-BD25-039D-94A16B31D5CC}"/>
              </a:ext>
            </a:extLst>
          </p:cNvPr>
          <p:cNvSpPr txBox="1"/>
          <p:nvPr/>
        </p:nvSpPr>
        <p:spPr>
          <a:xfrm>
            <a:off x="1865416" y="5011387"/>
            <a:ext cx="8461168" cy="369332"/>
          </a:xfrm>
          <a:prstGeom prst="rect">
            <a:avLst/>
          </a:prstGeom>
          <a:noFill/>
        </p:spPr>
        <p:txBody>
          <a:bodyPr wrap="square" rtlCol="0">
            <a:spAutoFit/>
          </a:bodyPr>
          <a:lstStyle/>
          <a:p>
            <a:pPr algn="ctr"/>
            <a:r>
              <a:rPr lang="en-US" altLang="zh-CN" dirty="0"/>
              <a:t>Horizontal Order waterfall and FFT waterfall of four-cylinder four-stroke engine</a:t>
            </a:r>
            <a:endParaRPr lang="zh-CN" altLang="en-US" dirty="0"/>
          </a:p>
        </p:txBody>
      </p:sp>
    </p:spTree>
    <p:extLst>
      <p:ext uri="{BB962C8B-B14F-4D97-AF65-F5344CB8AC3E}">
        <p14:creationId xmlns:p14="http://schemas.microsoft.com/office/powerpoint/2010/main" val="3264899644"/>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6CEA386C-7986-8B48-900C-17B282CB8C9D}"/>
              </a:ext>
            </a:extLst>
          </p:cNvPr>
          <p:cNvSpPr>
            <a:spLocks noGrp="1"/>
          </p:cNvSpPr>
          <p:nvPr>
            <p:ph idx="1"/>
          </p:nvPr>
        </p:nvSpPr>
        <p:spPr>
          <a:xfrm>
            <a:off x="609600" y="1195467"/>
            <a:ext cx="10972800" cy="3917032"/>
          </a:xfrm>
        </p:spPr>
        <p:txBody>
          <a:bodyPr>
            <a:normAutofit/>
          </a:bodyPr>
          <a:lstStyle/>
          <a:p>
            <a:pPr marL="0" indent="0">
              <a:buNone/>
            </a:pPr>
            <a:r>
              <a:rPr lang="en-US" altLang="zh-CN" sz="2400" dirty="0"/>
              <a:t>Compare differences between two tests</a:t>
            </a:r>
          </a:p>
          <a:p>
            <a:pPr marL="0" indent="0" algn="just">
              <a:buNone/>
            </a:pPr>
            <a:r>
              <a:rPr lang="en-US" altLang="zh-CN" sz="2100" b="1" i="0" dirty="0">
                <a:solidFill>
                  <a:srgbClr val="0D0D0D"/>
                </a:solidFill>
                <a:effectLst/>
                <a:highlight>
                  <a:srgbClr val="FFFFFF"/>
                </a:highlight>
                <a:latin typeface="Söhne"/>
              </a:rPr>
              <a:t>Order Waterfall</a:t>
            </a:r>
            <a:endParaRPr lang="zh-CN" altLang="en-US" sz="2100" b="1" i="0" dirty="0">
              <a:solidFill>
                <a:srgbClr val="0D0D0D"/>
              </a:solidFill>
              <a:effectLst/>
              <a:highlight>
                <a:srgbClr val="FFFFFF"/>
              </a:highlight>
              <a:latin typeface="Söhne"/>
            </a:endParaRPr>
          </a:p>
          <a:p>
            <a:pPr algn="just">
              <a:buFont typeface="+mj-lt"/>
              <a:buAutoNum type="arabicPeriod"/>
            </a:pPr>
            <a:r>
              <a:rPr lang="en-US" altLang="zh-CN" sz="2100" b="1" i="0" dirty="0">
                <a:solidFill>
                  <a:srgbClr val="0D0D0D"/>
                </a:solidFill>
                <a:effectLst/>
                <a:highlight>
                  <a:srgbClr val="FFFFFF"/>
                </a:highlight>
                <a:latin typeface="Söhne"/>
              </a:rPr>
              <a:t>Low-level order differences:</a:t>
            </a:r>
          </a:p>
          <a:p>
            <a:pPr lvl="1" algn="just">
              <a:buFont typeface="+mj-lt"/>
              <a:buAutoNum type="arabicPeriod"/>
            </a:pPr>
            <a:r>
              <a:rPr lang="en-US" altLang="zh-CN" sz="1700" b="1" i="0" dirty="0">
                <a:solidFill>
                  <a:srgbClr val="0D0D0D"/>
                </a:solidFill>
                <a:effectLst/>
                <a:highlight>
                  <a:srgbClr val="FFFFFF"/>
                </a:highlight>
                <a:latin typeface="Söhne"/>
              </a:rPr>
              <a:t>In two-cylinder engines, first- and second-order vibrations are generally more pronounced because piston motion and crankshaft rotation more directly affect overall vibration.</a:t>
            </a:r>
          </a:p>
          <a:p>
            <a:pPr lvl="1" algn="just">
              <a:buFont typeface="+mj-lt"/>
              <a:buAutoNum type="arabicPeriod"/>
            </a:pPr>
            <a:r>
              <a:rPr lang="en-US" altLang="zh-CN" sz="1700" b="1" i="0" dirty="0">
                <a:solidFill>
                  <a:srgbClr val="0D0D0D"/>
                </a:solidFill>
                <a:effectLst/>
                <a:highlight>
                  <a:srgbClr val="FFFFFF"/>
                </a:highlight>
                <a:latin typeface="Söhne"/>
              </a:rPr>
              <a:t>Four-cylinder engines, with more pistons and a more complex crankshaft design, will show smoother vibration characteristics on lower orders because the vibrations between the different pistons cancel each other out.</a:t>
            </a:r>
          </a:p>
          <a:p>
            <a:pPr algn="just">
              <a:buFont typeface="+mj-lt"/>
              <a:buAutoNum type="arabicPeriod"/>
            </a:pPr>
            <a:r>
              <a:rPr lang="en-US" altLang="zh-CN" sz="2100" b="1" i="0" dirty="0">
                <a:solidFill>
                  <a:srgbClr val="0D0D0D"/>
                </a:solidFill>
                <a:effectLst/>
                <a:highlight>
                  <a:srgbClr val="FFFFFF"/>
                </a:highlight>
                <a:latin typeface="Söhne"/>
              </a:rPr>
              <a:t>Changes in mid- to high-level orders:</a:t>
            </a:r>
          </a:p>
          <a:p>
            <a:pPr lvl="1" algn="just">
              <a:buFont typeface="+mj-lt"/>
              <a:buAutoNum type="arabicPeriod"/>
            </a:pPr>
            <a:r>
              <a:rPr lang="en-US" altLang="zh-CN" sz="1700" b="1" i="0" dirty="0">
                <a:solidFill>
                  <a:srgbClr val="0D0D0D"/>
                </a:solidFill>
                <a:effectLst/>
                <a:highlight>
                  <a:srgbClr val="FFFFFF"/>
                </a:highlight>
                <a:latin typeface="Söhne"/>
              </a:rPr>
              <a:t>Two-cylinder engines may have simpler vibrations on mid- to high-end orders because there are fewer internal components.</a:t>
            </a:r>
          </a:p>
          <a:p>
            <a:pPr lvl="1" algn="just">
              <a:buFont typeface="+mj-lt"/>
              <a:buAutoNum type="arabicPeriod"/>
            </a:pPr>
            <a:r>
              <a:rPr lang="en-US" altLang="zh-CN" sz="1700" b="1" i="0" dirty="0">
                <a:solidFill>
                  <a:srgbClr val="0D0D0D"/>
                </a:solidFill>
                <a:effectLst/>
                <a:highlight>
                  <a:srgbClr val="FFFFFF"/>
                </a:highlight>
                <a:latin typeface="Söhne"/>
              </a:rPr>
              <a:t>The mid- to high-order vibration signature of a four-cylinder engine may be more complex, reflecting cylinder-to-cylinder interactions and higher frequency vibrations due to more components.</a:t>
            </a:r>
            <a:endParaRPr lang="zh-CN" altLang="en-US" sz="2000" dirty="0"/>
          </a:p>
        </p:txBody>
      </p:sp>
      <p:sp>
        <p:nvSpPr>
          <p:cNvPr id="4" name="灯片编号占位符 3">
            <a:extLst>
              <a:ext uri="{FF2B5EF4-FFF2-40B4-BE49-F238E27FC236}">
                <a16:creationId xmlns:a16="http://schemas.microsoft.com/office/drawing/2014/main" id="{83EE928B-4B92-9BE0-F55D-02E6E7A374DF}"/>
              </a:ext>
            </a:extLst>
          </p:cNvPr>
          <p:cNvSpPr>
            <a:spLocks noGrp="1"/>
          </p:cNvSpPr>
          <p:nvPr>
            <p:ph type="sldNum" sz="quarter" idx="12"/>
          </p:nvPr>
        </p:nvSpPr>
        <p:spPr/>
        <p:txBody>
          <a:bodyPr/>
          <a:lstStyle/>
          <a:p>
            <a:fld id="{E2953C3B-5046-4F13-B3FA-93CE37C6E5FE}" type="slidenum">
              <a:rPr lang="en-GB" smtClean="0"/>
              <a:pPr/>
              <a:t>20</a:t>
            </a:fld>
            <a:endParaRPr lang="en-GB"/>
          </a:p>
        </p:txBody>
      </p:sp>
      <p:sp>
        <p:nvSpPr>
          <p:cNvPr id="5" name="标题 1">
            <a:extLst>
              <a:ext uri="{FF2B5EF4-FFF2-40B4-BE49-F238E27FC236}">
                <a16:creationId xmlns:a16="http://schemas.microsoft.com/office/drawing/2014/main" id="{6F935662-1DDE-307D-0A36-9FAD7F00F6C7}"/>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2</a:t>
            </a:r>
            <a:endParaRPr lang="zh-CN" alt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18578582"/>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6CEA386C-7986-8B48-900C-17B282CB8C9D}"/>
              </a:ext>
            </a:extLst>
          </p:cNvPr>
          <p:cNvSpPr>
            <a:spLocks noGrp="1"/>
          </p:cNvSpPr>
          <p:nvPr>
            <p:ph idx="1"/>
          </p:nvPr>
        </p:nvSpPr>
        <p:spPr>
          <a:xfrm>
            <a:off x="609600" y="1195467"/>
            <a:ext cx="10972800" cy="3917032"/>
          </a:xfrm>
        </p:spPr>
        <p:txBody>
          <a:bodyPr>
            <a:normAutofit fontScale="92500" lnSpcReduction="10000"/>
          </a:bodyPr>
          <a:lstStyle/>
          <a:p>
            <a:pPr marL="0" indent="0">
              <a:buNone/>
            </a:pPr>
            <a:r>
              <a:rPr lang="en-US" altLang="zh-CN" sz="2400" dirty="0"/>
              <a:t>Compare differences between two tests</a:t>
            </a:r>
          </a:p>
          <a:p>
            <a:pPr marL="0" indent="0" algn="l">
              <a:buNone/>
            </a:pPr>
            <a:r>
              <a:rPr lang="en-US" altLang="zh-CN" sz="2500" b="1" i="0" dirty="0">
                <a:solidFill>
                  <a:srgbClr val="0D0D0D"/>
                </a:solidFill>
                <a:effectLst/>
                <a:highlight>
                  <a:srgbClr val="FFFFFF"/>
                </a:highlight>
                <a:latin typeface="Söhne"/>
              </a:rPr>
              <a:t>FFT Waterfall</a:t>
            </a:r>
            <a:endParaRPr lang="zh-CN" altLang="en-US" sz="2500" b="1" i="0" dirty="0">
              <a:solidFill>
                <a:srgbClr val="0D0D0D"/>
              </a:solidFill>
              <a:effectLst/>
              <a:highlight>
                <a:srgbClr val="FFFFFF"/>
              </a:highlight>
              <a:latin typeface="Söhne"/>
            </a:endParaRPr>
          </a:p>
          <a:p>
            <a:pPr algn="l">
              <a:buFont typeface="+mj-lt"/>
              <a:buAutoNum type="arabicPeriod"/>
            </a:pPr>
            <a:r>
              <a:rPr lang="en-US" altLang="zh-CN" sz="2500" b="1" dirty="0">
                <a:solidFill>
                  <a:srgbClr val="0D0D0D"/>
                </a:solidFill>
                <a:highlight>
                  <a:srgbClr val="FFFFFF"/>
                </a:highlight>
                <a:latin typeface="Söhne"/>
              </a:rPr>
              <a:t>Frequency distribution:</a:t>
            </a:r>
          </a:p>
          <a:p>
            <a:pPr lvl="1">
              <a:buFont typeface="+mj-lt"/>
              <a:buAutoNum type="arabicPeriod"/>
            </a:pPr>
            <a:r>
              <a:rPr lang="en-US" altLang="zh-CN" sz="2100" b="1" dirty="0">
                <a:solidFill>
                  <a:srgbClr val="0D0D0D"/>
                </a:solidFill>
                <a:highlight>
                  <a:srgbClr val="FFFFFF"/>
                </a:highlight>
                <a:latin typeface="Söhne"/>
              </a:rPr>
              <a:t>The FFT diagram of a two-cylinder engine may show larger vibration amplitudes at lower frequencies because the overall structure is simple and the vibration transmission is more direct.</a:t>
            </a:r>
          </a:p>
          <a:p>
            <a:pPr lvl="1">
              <a:buFont typeface="+mj-lt"/>
              <a:buAutoNum type="arabicPeriod"/>
            </a:pPr>
            <a:r>
              <a:rPr lang="en-US" altLang="zh-CN" sz="2100" b="1" dirty="0">
                <a:solidFill>
                  <a:srgbClr val="0D0D0D"/>
                </a:solidFill>
                <a:highlight>
                  <a:srgbClr val="FFFFFF"/>
                </a:highlight>
                <a:latin typeface="Söhne"/>
              </a:rPr>
              <a:t>Four-cylinder engines may exhibit vibration over a wider frequency range because there are more possible sources of vibration and resonant frequencies.</a:t>
            </a:r>
          </a:p>
          <a:p>
            <a:pPr algn="l">
              <a:buFont typeface="+mj-lt"/>
              <a:buAutoNum type="arabicPeriod"/>
            </a:pPr>
            <a:r>
              <a:rPr lang="en-US" altLang="zh-CN" sz="2500" b="1" dirty="0">
                <a:solidFill>
                  <a:srgbClr val="0D0D0D"/>
                </a:solidFill>
                <a:highlight>
                  <a:srgbClr val="FFFFFF"/>
                </a:highlight>
                <a:latin typeface="Söhne"/>
              </a:rPr>
              <a:t>Resonance characteristics:</a:t>
            </a:r>
          </a:p>
          <a:p>
            <a:pPr lvl="1">
              <a:buFont typeface="+mj-lt"/>
              <a:buAutoNum type="arabicPeriod"/>
            </a:pPr>
            <a:r>
              <a:rPr lang="en-US" altLang="zh-CN" sz="2100" b="1" dirty="0">
                <a:solidFill>
                  <a:srgbClr val="0D0D0D"/>
                </a:solidFill>
                <a:highlight>
                  <a:srgbClr val="FFFFFF"/>
                </a:highlight>
                <a:latin typeface="Söhne"/>
              </a:rPr>
              <a:t>The resonant characteristics of a two-cylinder engine may be more directly related to the underlying motion period, and there may be more pronounced peaks at certain frequencies.</a:t>
            </a:r>
          </a:p>
          <a:p>
            <a:pPr lvl="1">
              <a:buFont typeface="+mj-lt"/>
              <a:buAutoNum type="arabicPeriod"/>
            </a:pPr>
            <a:r>
              <a:rPr lang="en-US" altLang="zh-CN" sz="2100" b="1" dirty="0">
                <a:solidFill>
                  <a:srgbClr val="0D0D0D"/>
                </a:solidFill>
                <a:highlight>
                  <a:srgbClr val="FFFFFF"/>
                </a:highlight>
                <a:latin typeface="Söhne"/>
              </a:rPr>
              <a:t>A four-cylinder engine may show more resonant frequencies in the FFT plot, which may be related not only to piston and crankshaft rotation, but also to resonances in other parts of the engine.</a:t>
            </a:r>
            <a:endParaRPr lang="zh-CN" altLang="en-US" sz="2000" dirty="0"/>
          </a:p>
        </p:txBody>
      </p:sp>
      <p:sp>
        <p:nvSpPr>
          <p:cNvPr id="4" name="灯片编号占位符 3">
            <a:extLst>
              <a:ext uri="{FF2B5EF4-FFF2-40B4-BE49-F238E27FC236}">
                <a16:creationId xmlns:a16="http://schemas.microsoft.com/office/drawing/2014/main" id="{83EE928B-4B92-9BE0-F55D-02E6E7A374DF}"/>
              </a:ext>
            </a:extLst>
          </p:cNvPr>
          <p:cNvSpPr>
            <a:spLocks noGrp="1"/>
          </p:cNvSpPr>
          <p:nvPr>
            <p:ph type="sldNum" sz="quarter" idx="12"/>
          </p:nvPr>
        </p:nvSpPr>
        <p:spPr/>
        <p:txBody>
          <a:bodyPr/>
          <a:lstStyle/>
          <a:p>
            <a:fld id="{E2953C3B-5046-4F13-B3FA-93CE37C6E5FE}" type="slidenum">
              <a:rPr lang="en-GB" smtClean="0"/>
              <a:pPr/>
              <a:t>21</a:t>
            </a:fld>
            <a:endParaRPr lang="en-GB"/>
          </a:p>
        </p:txBody>
      </p:sp>
      <p:sp>
        <p:nvSpPr>
          <p:cNvPr id="5" name="标题 1">
            <a:extLst>
              <a:ext uri="{FF2B5EF4-FFF2-40B4-BE49-F238E27FC236}">
                <a16:creationId xmlns:a16="http://schemas.microsoft.com/office/drawing/2014/main" id="{6F935662-1DDE-307D-0A36-9FAD7F00F6C7}"/>
              </a:ext>
            </a:extLst>
          </p:cNvPr>
          <p:cNvSpPr>
            <a:spLocks noGrp="1"/>
          </p:cNvSpPr>
          <p:nvPr>
            <p:ph type="title"/>
          </p:nvPr>
        </p:nvSpPr>
        <p:spPr>
          <a:xfrm>
            <a:off x="609600" y="274638"/>
            <a:ext cx="10972800" cy="1143000"/>
          </a:xfrm>
        </p:spPr>
        <p:txBody>
          <a:bodyPr>
            <a:normAutofit/>
          </a:bodyPr>
          <a:lstStyle/>
          <a:p>
            <a:r>
              <a:rPr lang="en-US" altLang="zh-CN" b="1" dirty="0">
                <a:latin typeface="Times New Roman" panose="02020603050405020304" pitchFamily="18" charset="0"/>
                <a:cs typeface="Times New Roman" panose="02020603050405020304" pitchFamily="18" charset="0"/>
              </a:rPr>
              <a:t>Task 2</a:t>
            </a:r>
            <a:endParaRPr lang="zh-CN" alt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4897196"/>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4" ma:contentTypeDescription="Create a new document." ma:contentTypeScope="" ma:versionID="e0ecf4ee6ab340ea9e95ef5a3f87bf40">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079669a8c84dd0f96102b0a6a156ba4c"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c667bce1-7cde-41f9-b83c-cf27c06926fb}"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Props1.xml><?xml version="1.0" encoding="utf-8"?>
<ds:datastoreItem xmlns:ds="http://schemas.openxmlformats.org/officeDocument/2006/customXml" ds:itemID="{059658AC-0B04-42A0-A60F-DF86C6C2FC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c9669272-fe8d-41e9-a030-a18459a136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3.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 ds:uri="f4770729-68ee-4e1e-a757-d7b8c23c3985"/>
    <ds:schemaRef ds:uri="c9669272-fe8d-41e9-a030-a18459a136e8"/>
  </ds:schemaRefs>
</ds:datastoreItem>
</file>

<file path=docProps/app.xml><?xml version="1.0" encoding="utf-8"?>
<Properties xmlns="http://schemas.openxmlformats.org/officeDocument/2006/extended-properties" xmlns:vt="http://schemas.openxmlformats.org/officeDocument/2006/docPropsVTypes">
  <TotalTime>1742</TotalTime>
  <Words>2887</Words>
  <Application>Microsoft Office PowerPoint</Application>
  <PresentationFormat>宽屏</PresentationFormat>
  <Paragraphs>137</Paragraphs>
  <Slides>21</Slides>
  <Notes>7</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21</vt:i4>
      </vt:variant>
    </vt:vector>
  </HeadingPairs>
  <TitlesOfParts>
    <vt:vector size="27" baseType="lpstr">
      <vt:lpstr>Myriad Pro</vt:lpstr>
      <vt:lpstr>Söhne</vt:lpstr>
      <vt:lpstr>等线</vt:lpstr>
      <vt:lpstr>Arial</vt:lpstr>
      <vt:lpstr>Times New Roman</vt:lpstr>
      <vt:lpstr>UWTSD PPT Theme</vt:lpstr>
      <vt:lpstr>NVH Analysis</vt:lpstr>
      <vt:lpstr>Task 1</vt:lpstr>
      <vt:lpstr>Task 1</vt:lpstr>
      <vt:lpstr>Measurement of NVH</vt:lpstr>
      <vt:lpstr>Task 1</vt:lpstr>
      <vt:lpstr>Task 1</vt:lpstr>
      <vt:lpstr>Task 1</vt:lpstr>
      <vt:lpstr>Task 1</vt:lpstr>
      <vt:lpstr>Task 1</vt:lpstr>
      <vt:lpstr>Task 1</vt:lpstr>
      <vt:lpstr>Task 1</vt:lpstr>
      <vt:lpstr>Task 1</vt:lpstr>
      <vt:lpstr>Task 1</vt:lpstr>
      <vt:lpstr>Task 2</vt:lpstr>
      <vt:lpstr>Task 2</vt:lpstr>
      <vt:lpstr>Task 2</vt:lpstr>
      <vt:lpstr>Task 2</vt:lpstr>
      <vt:lpstr>Task 2</vt:lpstr>
      <vt:lpstr>Task 2</vt:lpstr>
      <vt:lpstr>Task 2</vt:lpstr>
      <vt:lpstr>Task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zihao wen</cp:lastModifiedBy>
  <cp:revision>58</cp:revision>
  <dcterms:created xsi:type="dcterms:W3CDTF">2020-09-30T08:21:31Z</dcterms:created>
  <dcterms:modified xsi:type="dcterms:W3CDTF">2024-04-27T00:47:33Z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y fmtid="{D5CDD505-2E9C-101B-9397-08002B2CF9AE}" pid="3" name="MediaServiceImageTags">
    <vt:lpwstr/>
  </property>
</Properties>
</file>