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</p:sldIdLst>
  <p:sldSz cy="5143500" cx="9144000"/>
  <p:notesSz cx="6858000" cy="9144000"/>
  <p:embeddedFontLst>
    <p:embeddedFont>
      <p:font typeface="Roboto"/>
      <p:regular r:id="rId7"/>
      <p:bold r:id="rId8"/>
      <p:italic r:id="rId9"/>
      <p:boldItalic r:id="rId1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0" Type="http://schemas.openxmlformats.org/officeDocument/2006/relationships/font" Target="fonts/Roboto-boldItalic.fntdata"/><Relationship Id="rId9" Type="http://schemas.openxmlformats.org/officeDocument/2006/relationships/font" Target="fonts/Roboto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font" Target="fonts/Roboto-regular.fntdata"/><Relationship Id="rId8" Type="http://schemas.openxmlformats.org/officeDocument/2006/relationships/font" Target="fonts/Roboto-bold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c6f919934_0_24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c6f919934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fmla="val 16667" name="adj"/>
            </a:avLst>
          </a:prstGeom>
          <a:solidFill>
            <a:schemeClr val="lt1">
              <a:alpha val="6808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4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" name="Google Shape;26;p5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5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8" name="Google Shape;28;p5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9" name="Google Shape;29;p5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0" name="Google Shape;30;p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6"/>
          <p:cNvSpPr/>
          <p:nvPr/>
        </p:nvSpPr>
        <p:spPr>
          <a:xfrm flipH="1" rot="10800000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" name="Google Shape;33;p6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6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7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" name="Google Shape;39;p7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0" name="Google Shape;40;p7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1" name="Google Shape;41;p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44" name="Google Shape;44;p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" name="Google Shape;47;p9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9" name="Google Shape;49;p9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0" name="Google Shape;50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1" name="Google Shape;51;p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/>
        </p:nvSpPr>
        <p:spPr>
          <a:xfrm flipH="1" rot="10800000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" name="Google Shape;54;p10"/>
          <p:cNvSpPr/>
          <p:nvPr/>
        </p:nvSpPr>
        <p:spPr>
          <a:xfrm flipH="1" rot="10800000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0"/>
          <p:cNvSpPr txBox="1"/>
          <p:nvPr>
            <p:ph idx="1" type="body"/>
          </p:nvPr>
        </p:nvSpPr>
        <p:spPr>
          <a:xfrm>
            <a:off x="57150" y="4696825"/>
            <a:ext cx="8382000" cy="446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/>
        </p:txBody>
      </p:sp>
      <p:sp>
        <p:nvSpPr>
          <p:cNvPr id="56" name="Google Shape;56;p1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4"/>
        </a:solidFill>
      </p:bgPr>
    </p:bg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1"/>
          <p:cNvSpPr txBox="1"/>
          <p:nvPr>
            <p:ph hasCustomPrompt="1" type="title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9" name="Google Shape;59;p11"/>
          <p:cNvSpPr txBox="1"/>
          <p:nvPr>
            <p:ph idx="1" type="body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0" name="Google Shape;60;p1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sz="32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sz="18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Roboto"/>
              <a:buChar char="■"/>
              <a:defRPr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3"/>
          <p:cNvSpPr/>
          <p:nvPr/>
        </p:nvSpPr>
        <p:spPr>
          <a:xfrm>
            <a:off x="340934" y="2199000"/>
            <a:ext cx="1872300" cy="745500"/>
          </a:xfrm>
          <a:prstGeom prst="homePlate">
            <a:avLst>
              <a:gd fmla="val 50000" name="adj"/>
            </a:avLst>
          </a:prstGeom>
          <a:solidFill>
            <a:schemeClr val="dk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13"/>
          <p:cNvSpPr txBox="1"/>
          <p:nvPr>
            <p:ph idx="4294967295" type="body"/>
          </p:nvPr>
        </p:nvSpPr>
        <p:spPr>
          <a:xfrm>
            <a:off x="340923" y="2336550"/>
            <a:ext cx="14556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After</a:t>
            </a:r>
            <a:endParaRPr>
              <a:solidFill>
                <a:schemeClr val="lt1"/>
              </a:solidFill>
            </a:endParaRPr>
          </a:p>
        </p:txBody>
      </p:sp>
      <p:sp>
        <p:nvSpPr>
          <p:cNvPr id="69" name="Google Shape;69;p13"/>
          <p:cNvSpPr/>
          <p:nvPr/>
        </p:nvSpPr>
        <p:spPr>
          <a:xfrm>
            <a:off x="1817054" y="2199000"/>
            <a:ext cx="2051100" cy="745500"/>
          </a:xfrm>
          <a:prstGeom prst="chevron">
            <a:avLst>
              <a:gd fmla="val 50000" name="adj"/>
            </a:avLst>
          </a:prstGeom>
          <a:solidFill>
            <a:schemeClr val="dk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13"/>
          <p:cNvSpPr txBox="1"/>
          <p:nvPr>
            <p:ph idx="4294967295" type="body"/>
          </p:nvPr>
        </p:nvSpPr>
        <p:spPr>
          <a:xfrm>
            <a:off x="2126317" y="2336550"/>
            <a:ext cx="13155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Rhyddid</a:t>
            </a:r>
            <a:endParaRPr>
              <a:solidFill>
                <a:schemeClr val="lt1"/>
              </a:solidFill>
            </a:endParaRPr>
          </a:p>
        </p:txBody>
      </p:sp>
      <p:grpSp>
        <p:nvGrpSpPr>
          <p:cNvPr id="71" name="Google Shape;71;p13"/>
          <p:cNvGrpSpPr/>
          <p:nvPr/>
        </p:nvGrpSpPr>
        <p:grpSpPr>
          <a:xfrm>
            <a:off x="2266282" y="2938958"/>
            <a:ext cx="198900" cy="593656"/>
            <a:chOff x="2223534" y="2938958"/>
            <a:chExt cx="198900" cy="593656"/>
          </a:xfrm>
        </p:grpSpPr>
        <p:cxnSp>
          <p:nvCxnSpPr>
            <p:cNvPr id="72" name="Google Shape;72;p13"/>
            <p:cNvCxnSpPr/>
            <p:nvPr/>
          </p:nvCxnSpPr>
          <p:spPr>
            <a:xfrm rot="10800000">
              <a:off x="2322997" y="2938958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73" name="Google Shape;73;p13"/>
            <p:cNvSpPr/>
            <p:nvPr/>
          </p:nvSpPr>
          <p:spPr>
            <a:xfrm flipH="1" rot="10800000">
              <a:off x="2223534" y="3333714"/>
              <a:ext cx="198900" cy="19890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74" name="Google Shape;74;p13"/>
          <p:cNvSpPr txBox="1"/>
          <p:nvPr>
            <p:ph idx="4294967295" type="body"/>
          </p:nvPr>
        </p:nvSpPr>
        <p:spPr>
          <a:xfrm>
            <a:off x="275125" y="3664625"/>
            <a:ext cx="4296900" cy="147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Mae Tessa eisiau dianc oddi wrth ei theulu gan eu bod bob amser wedi ceisio ei rheoli a'i thrin </a:t>
            </a:r>
            <a:endParaRPr sz="11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100"/>
              <a:t>Rwyf bob amser yn teimlo fy mod yn gwneud yr hyn y mae fy nheulu ei eisiau ac yn ceisio dilyn eu rheolau. Ond mae prifysgol wedi newid hynny gan fy mod yn gwneud proffesiwn yr wyf am lwyddo ynddo ac sydd o ddiddordeb i mi.</a:t>
            </a:r>
            <a:endParaRPr sz="1100"/>
          </a:p>
        </p:txBody>
      </p:sp>
      <p:sp>
        <p:nvSpPr>
          <p:cNvPr id="75" name="Google Shape;75;p13"/>
          <p:cNvSpPr/>
          <p:nvPr/>
        </p:nvSpPr>
        <p:spPr>
          <a:xfrm>
            <a:off x="3471973" y="2199000"/>
            <a:ext cx="2051100" cy="745500"/>
          </a:xfrm>
          <a:prstGeom prst="chevron">
            <a:avLst>
              <a:gd fmla="val 50000" name="adj"/>
            </a:avLst>
          </a:prstGeom>
          <a:solidFill>
            <a:schemeClr val="dk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13"/>
          <p:cNvSpPr txBox="1"/>
          <p:nvPr>
            <p:ph idx="4294967295" type="body"/>
          </p:nvPr>
        </p:nvSpPr>
        <p:spPr>
          <a:xfrm>
            <a:off x="3767750" y="2336550"/>
            <a:ext cx="16491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Cyfeillgarwch</a:t>
            </a:r>
            <a:endParaRPr>
              <a:solidFill>
                <a:schemeClr val="lt1"/>
              </a:solidFill>
            </a:endParaRPr>
          </a:p>
        </p:txBody>
      </p:sp>
      <p:grpSp>
        <p:nvGrpSpPr>
          <p:cNvPr id="77" name="Google Shape;77;p13"/>
          <p:cNvGrpSpPr/>
          <p:nvPr/>
        </p:nvGrpSpPr>
        <p:grpSpPr>
          <a:xfrm>
            <a:off x="3982620" y="1297511"/>
            <a:ext cx="275079" cy="906275"/>
            <a:chOff x="3918084" y="1610215"/>
            <a:chExt cx="198900" cy="593656"/>
          </a:xfrm>
        </p:grpSpPr>
        <p:cxnSp>
          <p:nvCxnSpPr>
            <p:cNvPr id="78" name="Google Shape;78;p13"/>
            <p:cNvCxnSpPr/>
            <p:nvPr/>
          </p:nvCxnSpPr>
          <p:spPr>
            <a:xfrm>
              <a:off x="4017546" y="1649171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79" name="Google Shape;79;p13"/>
            <p:cNvSpPr/>
            <p:nvPr/>
          </p:nvSpPr>
          <p:spPr>
            <a:xfrm>
              <a:off x="3918084" y="1610215"/>
              <a:ext cx="198900" cy="19890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0" name="Google Shape;80;p13"/>
          <p:cNvSpPr txBox="1"/>
          <p:nvPr>
            <p:ph idx="4294967295" type="body"/>
          </p:nvPr>
        </p:nvSpPr>
        <p:spPr>
          <a:xfrm>
            <a:off x="799575" y="0"/>
            <a:ext cx="4197900" cy="147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Mae Tessa yn darganfod pwy sy'n gofalu amdani a phwy sy'n fodlon bod yno i'w helpu a'i chefnogi trwy ei brwydrau.</a:t>
            </a:r>
            <a:endParaRPr sz="11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100"/>
              <a:t>Cysylltiadau â bod yn fy mhroffesiwn fy hun os ydw i'n cael trafferth Gallaf ofyn am help gyda'r bobl rwy'n gwybod y gallaf ymddiried ynddynt. Mae'n fy ngalluogi i greu bondiau a fydd yn helpu fy ngwaith i symud ymlaen ymhellach.</a:t>
            </a:r>
            <a:endParaRPr sz="1100"/>
          </a:p>
        </p:txBody>
      </p:sp>
      <p:sp>
        <p:nvSpPr>
          <p:cNvPr id="81" name="Google Shape;81;p13"/>
          <p:cNvSpPr/>
          <p:nvPr/>
        </p:nvSpPr>
        <p:spPr>
          <a:xfrm>
            <a:off x="5126893" y="2199000"/>
            <a:ext cx="2051100" cy="745500"/>
          </a:xfrm>
          <a:prstGeom prst="chevron">
            <a:avLst>
              <a:gd fmla="val 50000" name="adj"/>
            </a:avLst>
          </a:prstGeom>
          <a:solidFill>
            <a:schemeClr val="dk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3"/>
          <p:cNvSpPr txBox="1"/>
          <p:nvPr>
            <p:ph idx="4294967295" type="body"/>
          </p:nvPr>
        </p:nvSpPr>
        <p:spPr>
          <a:xfrm>
            <a:off x="5485075" y="2300813"/>
            <a:ext cx="15582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lt1"/>
                </a:solidFill>
              </a:rPr>
              <a:t>Ffeministiaeth</a:t>
            </a:r>
            <a:endParaRPr sz="1500">
              <a:solidFill>
                <a:schemeClr val="lt1"/>
              </a:solidFill>
            </a:endParaRPr>
          </a:p>
        </p:txBody>
      </p:sp>
      <p:grpSp>
        <p:nvGrpSpPr>
          <p:cNvPr id="83" name="Google Shape;83;p13"/>
          <p:cNvGrpSpPr/>
          <p:nvPr/>
        </p:nvGrpSpPr>
        <p:grpSpPr>
          <a:xfrm>
            <a:off x="5973075" y="2938928"/>
            <a:ext cx="198900" cy="593656"/>
            <a:chOff x="5958946" y="2938958"/>
            <a:chExt cx="198900" cy="593656"/>
          </a:xfrm>
        </p:grpSpPr>
        <p:cxnSp>
          <p:nvCxnSpPr>
            <p:cNvPr id="84" name="Google Shape;84;p13"/>
            <p:cNvCxnSpPr/>
            <p:nvPr/>
          </p:nvCxnSpPr>
          <p:spPr>
            <a:xfrm rot="10800000">
              <a:off x="6058409" y="2938958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85" name="Google Shape;85;p13"/>
            <p:cNvSpPr/>
            <p:nvPr/>
          </p:nvSpPr>
          <p:spPr>
            <a:xfrm flipH="1" rot="10800000">
              <a:off x="5958946" y="3333714"/>
              <a:ext cx="198900" cy="19890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6" name="Google Shape;86;p13"/>
          <p:cNvSpPr txBox="1"/>
          <p:nvPr>
            <p:ph idx="4294967295" type="body"/>
          </p:nvPr>
        </p:nvSpPr>
        <p:spPr>
          <a:xfrm>
            <a:off x="4703475" y="3593050"/>
            <a:ext cx="4440600" cy="155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Nid yw Tessa byth yn gadael i Hardin ei rheoli ac mae'n sefyll dros ei hun er gwaethaf y ffaith bod Hardin yn ddyn ac yn ceisio ei dychryn. </a:t>
            </a:r>
            <a:endParaRPr sz="11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100"/>
              <a:t>Mae fy ngyrfa yn y dyfodol yn broffesiwn sy'n cael ei ddominyddu gan ddynion a hoffwn herio'r stereoteipiau ar sail rhyw sy'n gysylltiedig â set, dylunio a chynhyrchu yn y theatr ond hefyd yn y diwydiannau cyfryngau.</a:t>
            </a:r>
            <a:endParaRPr sz="1100"/>
          </a:p>
        </p:txBody>
      </p:sp>
      <p:sp>
        <p:nvSpPr>
          <p:cNvPr id="87" name="Google Shape;87;p13"/>
          <p:cNvSpPr/>
          <p:nvPr/>
        </p:nvSpPr>
        <p:spPr>
          <a:xfrm>
            <a:off x="6781813" y="2199000"/>
            <a:ext cx="2051100" cy="745500"/>
          </a:xfrm>
          <a:prstGeom prst="chevron">
            <a:avLst>
              <a:gd fmla="val 50000" name="adj"/>
            </a:avLst>
          </a:prstGeom>
          <a:solidFill>
            <a:schemeClr val="dk1"/>
          </a:solidFill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121875" lIns="121875" spcFirstLastPara="1" rIns="121875" wrap="square" tIns="12187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13"/>
          <p:cNvSpPr txBox="1"/>
          <p:nvPr>
            <p:ph idx="4294967295" type="body"/>
          </p:nvPr>
        </p:nvSpPr>
        <p:spPr>
          <a:xfrm>
            <a:off x="7111512" y="2336550"/>
            <a:ext cx="1315500" cy="470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1"/>
                </a:solidFill>
              </a:rPr>
              <a:t>Llwyddiant</a:t>
            </a:r>
            <a:endParaRPr>
              <a:solidFill>
                <a:schemeClr val="lt1"/>
              </a:solidFill>
            </a:endParaRPr>
          </a:p>
        </p:txBody>
      </p:sp>
      <p:grpSp>
        <p:nvGrpSpPr>
          <p:cNvPr id="89" name="Google Shape;89;p13"/>
          <p:cNvGrpSpPr/>
          <p:nvPr/>
        </p:nvGrpSpPr>
        <p:grpSpPr>
          <a:xfrm>
            <a:off x="7669807" y="1610215"/>
            <a:ext cx="198900" cy="593656"/>
            <a:chOff x="3918084" y="1610215"/>
            <a:chExt cx="198900" cy="593656"/>
          </a:xfrm>
        </p:grpSpPr>
        <p:cxnSp>
          <p:nvCxnSpPr>
            <p:cNvPr id="90" name="Google Shape;90;p13"/>
            <p:cNvCxnSpPr/>
            <p:nvPr/>
          </p:nvCxnSpPr>
          <p:spPr>
            <a:xfrm>
              <a:off x="4017546" y="1649171"/>
              <a:ext cx="0" cy="554700"/>
            </a:xfrm>
            <a:prstGeom prst="straightConnector1">
              <a:avLst/>
            </a:prstGeom>
            <a:noFill/>
            <a:ln cap="flat" cmpd="sng" w="9525">
              <a:solidFill>
                <a:schemeClr val="dk2"/>
              </a:solidFill>
              <a:prstDash val="solid"/>
              <a:round/>
              <a:headEnd len="sm" w="sm" type="none"/>
              <a:tailEnd len="sm" w="sm" type="none"/>
            </a:ln>
          </p:spPr>
        </p:cxnSp>
        <p:sp>
          <p:nvSpPr>
            <p:cNvPr id="91" name="Google Shape;91;p13"/>
            <p:cNvSpPr/>
            <p:nvPr/>
          </p:nvSpPr>
          <p:spPr>
            <a:xfrm>
              <a:off x="3918084" y="1610215"/>
              <a:ext cx="198900" cy="198900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2" name="Google Shape;92;p13"/>
          <p:cNvSpPr txBox="1"/>
          <p:nvPr>
            <p:ph idx="4294967295" type="body"/>
          </p:nvPr>
        </p:nvSpPr>
        <p:spPr>
          <a:xfrm>
            <a:off x="5617625" y="0"/>
            <a:ext cx="3526500" cy="1737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/>
              <a:t>Mae Hardin eisiau bod yn awdur ac er gwaethaf ei fagwraeth, nid yw byth yn methu â rhoi'r gorau i'w freuddwydion.</a:t>
            </a:r>
            <a:endParaRPr sz="11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100"/>
              <a:t>Gallaf uniaethu gan nad yw hanes fy nheulu wedi bod y gorau ond nid wyf erioed wedi rhoi'r gorau i rywbeth rwy'n benderfynol o'i wneud.</a:t>
            </a:r>
            <a:endParaRPr sz="11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