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</p:sldMasterIdLst>
  <p:notesMasterIdLst>
    <p:notesMasterId r:id="rId5"/>
  </p:notesMasterIdLst>
  <p:sldIdLst>
    <p:sldId id="332" r:id="rId2"/>
    <p:sldId id="342" r:id="rId3"/>
    <p:sldId id="343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643C20-FA6D-4091-958E-FB7B14038B06}" v="877" dt="2020-10-18T09:15:45.729"/>
    <p1510:client id="{92DC6F70-6C87-B6BF-09DE-6A0C29A441CC}" v="11621" dt="2020-10-18T14:13:52.448"/>
    <p1510:client id="{9FC4C88A-33CF-116C-A62F-C411E8DFF643}" v="4655" dt="2020-10-18T09:54:39.6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01" autoAdjust="0"/>
    <p:restoredTop sz="94660"/>
  </p:normalViewPr>
  <p:slideViewPr>
    <p:cSldViewPr snapToGrid="0">
      <p:cViewPr varScale="1">
        <p:scale>
          <a:sx n="66" d="100"/>
          <a:sy n="66" d="100"/>
        </p:scale>
        <p:origin x="57" y="594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Relationship Id="rId43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60AD99-EDCD-4602-AFE8-7BD40ACD627E}" type="datetimeFigureOut">
              <a:rPr lang="en-GB"/>
              <a:t>16/11/2020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DAF2D7-A4BB-43B7-81E4-975608D35C18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64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11/16/2020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283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858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758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58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11/16/2020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136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11/16/2020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585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11/16/2020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078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11/16/2020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449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51425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481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353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54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1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4691" y="1305232"/>
            <a:ext cx="3714750" cy="2686050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477250" y="638009"/>
            <a:ext cx="3144774" cy="2243213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>
                <a:solidFill>
                  <a:srgbClr val="FFFF00"/>
                </a:solidFill>
              </a:rPr>
              <a:t>Guidance &amp; Reflection on the Academic Interview 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8477250" y="2386583"/>
            <a:ext cx="3144774" cy="3864691"/>
          </a:xfrm>
        </p:spPr>
        <p:txBody>
          <a:bodyPr>
            <a:normAutofit/>
          </a:bodyPr>
          <a:lstStyle/>
          <a:p>
            <a:endParaRPr lang="en-GB" sz="2800" dirty="0" smtClean="0"/>
          </a:p>
          <a:p>
            <a:endParaRPr lang="en-GB" sz="2800" b="1" dirty="0" smtClean="0"/>
          </a:p>
          <a:p>
            <a:r>
              <a:rPr lang="en-GB" sz="2800" b="1" dirty="0" smtClean="0"/>
              <a:t>Week </a:t>
            </a:r>
            <a:r>
              <a:rPr lang="en-GB" sz="2800" b="1" dirty="0" smtClean="0"/>
              <a:t>7 </a:t>
            </a:r>
            <a:endParaRPr lang="en-GB" sz="2800" b="1" dirty="0"/>
          </a:p>
        </p:txBody>
      </p:sp>
      <p:pic>
        <p:nvPicPr>
          <p:cNvPr id="3" name="Picture Placeholder 2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56" b="1185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1500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Practical: Academic Interview (20 minutes</a:t>
            </a:r>
            <a:r>
              <a:rPr lang="en-GB" b="1" dirty="0" smtClean="0">
                <a:solidFill>
                  <a:srgbClr val="FFFF00"/>
                </a:solidFill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799" y="609599"/>
            <a:ext cx="7072223" cy="5894717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You </a:t>
            </a:r>
            <a:r>
              <a:rPr lang="en-GB" b="1" dirty="0">
                <a:solidFill>
                  <a:schemeClr val="bg1"/>
                </a:solidFill>
              </a:rPr>
              <a:t>must prepare and participate in A 20-minute academic interview, where you will be asked </a:t>
            </a:r>
            <a:r>
              <a:rPr lang="en-GB" b="1" dirty="0" smtClean="0">
                <a:solidFill>
                  <a:schemeClr val="bg1"/>
                </a:solidFill>
              </a:rPr>
              <a:t>a series </a:t>
            </a:r>
            <a:r>
              <a:rPr lang="en-GB" b="1" dirty="0">
                <a:solidFill>
                  <a:schemeClr val="bg1"/>
                </a:solidFill>
              </a:rPr>
              <a:t>of questions related to your heuristic inquiry process to the module lead. The interview </a:t>
            </a:r>
            <a:r>
              <a:rPr lang="en-GB" b="1" dirty="0" smtClean="0">
                <a:solidFill>
                  <a:schemeClr val="bg1"/>
                </a:solidFill>
              </a:rPr>
              <a:t>will be </a:t>
            </a:r>
            <a:r>
              <a:rPr lang="en-GB" b="1" dirty="0">
                <a:solidFill>
                  <a:schemeClr val="bg1"/>
                </a:solidFill>
              </a:rPr>
              <a:t>recorded for moderation purposes. The following are examples of questions that will guide </a:t>
            </a:r>
            <a:r>
              <a:rPr lang="en-GB" b="1" dirty="0" smtClean="0">
                <a:solidFill>
                  <a:schemeClr val="bg1"/>
                </a:solidFill>
              </a:rPr>
              <a:t>the academic </a:t>
            </a:r>
            <a:r>
              <a:rPr lang="en-GB" b="1" dirty="0">
                <a:solidFill>
                  <a:schemeClr val="bg1"/>
                </a:solidFill>
              </a:rPr>
              <a:t>interview discussion</a:t>
            </a:r>
            <a:r>
              <a:rPr lang="en-GB" b="1" dirty="0" smtClean="0">
                <a:solidFill>
                  <a:srgbClr val="FFFF00"/>
                </a:solidFill>
              </a:rPr>
              <a:t>.</a:t>
            </a:r>
          </a:p>
          <a:p>
            <a:endParaRPr lang="en-GB" b="1" dirty="0" smtClean="0">
              <a:solidFill>
                <a:srgbClr val="FFFF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1" i="1" dirty="0" smtClean="0">
                <a:solidFill>
                  <a:srgbClr val="FFFF00"/>
                </a:solidFill>
              </a:rPr>
              <a:t>What </a:t>
            </a:r>
            <a:r>
              <a:rPr lang="en-GB" b="1" i="1" dirty="0">
                <a:solidFill>
                  <a:srgbClr val="FFFF00"/>
                </a:solidFill>
              </a:rPr>
              <a:t>is the phenomenon (the area of your inquiry) you wish to address?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i="1" dirty="0" smtClean="0">
                <a:solidFill>
                  <a:srgbClr val="FFFF00"/>
                </a:solidFill>
              </a:rPr>
              <a:t>What </a:t>
            </a:r>
            <a:r>
              <a:rPr lang="en-GB" b="1" i="1" dirty="0">
                <a:solidFill>
                  <a:srgbClr val="FFFF00"/>
                </a:solidFill>
              </a:rPr>
              <a:t>is the significance of this choice in relation to self or your counselling practice?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i="1" dirty="0" smtClean="0">
                <a:solidFill>
                  <a:srgbClr val="FFFF00"/>
                </a:solidFill>
              </a:rPr>
              <a:t>What </a:t>
            </a:r>
            <a:r>
              <a:rPr lang="en-GB" b="1" i="1" dirty="0">
                <a:solidFill>
                  <a:srgbClr val="FFFF00"/>
                </a:solidFill>
              </a:rPr>
              <a:t>does the current literature say about this area of inquiry?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i="1" dirty="0" smtClean="0">
                <a:solidFill>
                  <a:srgbClr val="FFFF00"/>
                </a:solidFill>
              </a:rPr>
              <a:t>As </a:t>
            </a:r>
            <a:r>
              <a:rPr lang="en-GB" b="1" i="1" dirty="0">
                <a:solidFill>
                  <a:srgbClr val="FFFF00"/>
                </a:solidFill>
              </a:rPr>
              <a:t>Heuristic Inquiry is about the self-discovery in human experience, what questions </a:t>
            </a:r>
            <a:r>
              <a:rPr lang="en-GB" b="1" i="1" dirty="0" smtClean="0">
                <a:solidFill>
                  <a:srgbClr val="FFFF00"/>
                </a:solidFill>
              </a:rPr>
              <a:t>are emerging for you? 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i="1" dirty="0" smtClean="0">
                <a:solidFill>
                  <a:srgbClr val="FFFF00"/>
                </a:solidFill>
              </a:rPr>
              <a:t>How </a:t>
            </a:r>
            <a:r>
              <a:rPr lang="en-GB" b="1" i="1" dirty="0">
                <a:solidFill>
                  <a:srgbClr val="FFFF00"/>
                </a:solidFill>
              </a:rPr>
              <a:t>are you sitting with, being with, or exploring these questions?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i="1" dirty="0" smtClean="0">
                <a:solidFill>
                  <a:srgbClr val="FFFF00"/>
                </a:solidFill>
              </a:rPr>
              <a:t>Is </a:t>
            </a:r>
            <a:r>
              <a:rPr lang="en-GB" b="1" i="1" dirty="0">
                <a:solidFill>
                  <a:srgbClr val="FFFF00"/>
                </a:solidFill>
              </a:rPr>
              <a:t>there one research question that is emerging for you?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i="1" dirty="0" smtClean="0">
                <a:solidFill>
                  <a:srgbClr val="FFFF00"/>
                </a:solidFill>
              </a:rPr>
              <a:t>How </a:t>
            </a:r>
            <a:r>
              <a:rPr lang="en-GB" b="1" i="1" dirty="0">
                <a:solidFill>
                  <a:srgbClr val="FFFF00"/>
                </a:solidFill>
              </a:rPr>
              <a:t>have you understood heuristic methodology presented by Clark </a:t>
            </a:r>
            <a:r>
              <a:rPr lang="en-GB" b="1" i="1" dirty="0" err="1">
                <a:solidFill>
                  <a:srgbClr val="FFFF00"/>
                </a:solidFill>
              </a:rPr>
              <a:t>Moustakas</a:t>
            </a:r>
            <a:r>
              <a:rPr lang="en-GB" b="1" i="1" dirty="0">
                <a:solidFill>
                  <a:srgbClr val="FFFF00"/>
                </a:solidFill>
              </a:rPr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i="1" dirty="0" smtClean="0">
                <a:solidFill>
                  <a:srgbClr val="FFFF00"/>
                </a:solidFill>
              </a:rPr>
              <a:t>What </a:t>
            </a:r>
            <a:r>
              <a:rPr lang="en-GB" b="1" i="1" dirty="0">
                <a:solidFill>
                  <a:srgbClr val="FFFF00"/>
                </a:solidFill>
              </a:rPr>
              <a:t>ethical considerations have arisen for you and how have you minimised any risk?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8458199" y="2806460"/>
            <a:ext cx="3161963" cy="3614468"/>
          </a:xfrm>
          <a:prstGeom prst="roundRect">
            <a:avLst>
              <a:gd name="adj" fmla="val 10000"/>
            </a:avLst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44000" b="-44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698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FF00"/>
                </a:solidFill>
              </a:rPr>
              <a:t>Monday and Tuesday Sessions</a:t>
            </a:r>
            <a:br>
              <a:rPr lang="en-GB" b="1" dirty="0" smtClean="0">
                <a:solidFill>
                  <a:srgbClr val="FFFF00"/>
                </a:solidFill>
              </a:rPr>
            </a:br>
            <a:r>
              <a:rPr lang="en-GB" b="1" dirty="0" smtClean="0">
                <a:solidFill>
                  <a:srgbClr val="FFFF00"/>
                </a:solidFill>
              </a:rPr>
              <a:t>Academic Interview 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971" y="609600"/>
            <a:ext cx="7620000" cy="58737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Please take a look at the Assessment </a:t>
            </a:r>
            <a:r>
              <a:rPr lang="en-GB" b="1" dirty="0" err="1" smtClean="0">
                <a:solidFill>
                  <a:schemeClr val="bg1"/>
                </a:solidFill>
              </a:rPr>
              <a:t>Proforma</a:t>
            </a:r>
            <a:r>
              <a:rPr lang="en-GB" b="1" dirty="0" smtClean="0">
                <a:solidFill>
                  <a:schemeClr val="bg1"/>
                </a:solidFill>
              </a:rPr>
              <a:t> – for further guidance: 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FFFF00"/>
                </a:solidFill>
              </a:rPr>
              <a:t>Academic Interview Practice 3:15 – 4:15 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FFFF00"/>
                </a:solidFill>
              </a:rPr>
              <a:t>Individual Tutorials 4:15-5pm 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FFFF00"/>
                </a:solidFill>
              </a:rPr>
              <a:t>Academic Interview 17</a:t>
            </a:r>
            <a:r>
              <a:rPr lang="en-GB" b="1" baseline="30000" dirty="0" smtClean="0">
                <a:solidFill>
                  <a:srgbClr val="FFFF00"/>
                </a:solidFill>
              </a:rPr>
              <a:t>th</a:t>
            </a:r>
            <a:r>
              <a:rPr lang="en-GB" b="1" dirty="0" smtClean="0">
                <a:solidFill>
                  <a:srgbClr val="FFFF00"/>
                </a:solidFill>
              </a:rPr>
              <a:t> November (Assessment 1) I will be sent up private channels in the Teams Page. 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FFFF00"/>
                </a:solidFill>
              </a:rPr>
              <a:t>9:30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FFFF00"/>
                </a:solidFill>
              </a:rPr>
              <a:t>10;00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FFFF00"/>
                </a:solidFill>
              </a:rPr>
              <a:t>10:30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FFFF00"/>
                </a:solidFill>
              </a:rPr>
              <a:t>11:00 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FFFF00"/>
                </a:solidFill>
              </a:rPr>
              <a:t>This is a professional/style interview where you will be asked the same questions. 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FFFF00"/>
                </a:solidFill>
              </a:rPr>
              <a:t>Interview will be recorded for moderation/EE/feedback purposes. 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FFFF00"/>
                </a:solidFill>
              </a:rPr>
              <a:t>You are able to use notes, but try not rely on them, use them as only guide.  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FFFF00"/>
                </a:solidFill>
              </a:rPr>
              <a:t>I will ask that you submit your notes/guides into </a:t>
            </a:r>
            <a:r>
              <a:rPr lang="en-GB" b="1" dirty="0" err="1" smtClean="0">
                <a:solidFill>
                  <a:srgbClr val="FFFF00"/>
                </a:solidFill>
              </a:rPr>
              <a:t>Turnitin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r>
              <a:rPr lang="en-GB" b="1" dirty="0" smtClean="0">
                <a:solidFill>
                  <a:srgbClr val="FFFF00"/>
                </a:solidFill>
              </a:rPr>
              <a:t>as this may be useful for the feedback process.  </a:t>
            </a:r>
          </a:p>
          <a:p>
            <a:pPr marL="0" indent="0">
              <a:buNone/>
            </a:pPr>
            <a:endParaRPr lang="en-GB" dirty="0" smtClean="0">
              <a:solidFill>
                <a:schemeClr val="bg1"/>
              </a:solidFill>
            </a:endParaRPr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6863" y="2711450"/>
            <a:ext cx="3344636" cy="377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8175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5705</TotalTime>
  <Words>300</Words>
  <Application>Microsoft Office PowerPoint</Application>
  <PresentationFormat>Widescreen</PresentationFormat>
  <Paragraphs>28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Calibri</vt:lpstr>
      <vt:lpstr>Garamond</vt:lpstr>
      <vt:lpstr>Gill Sans MT</vt:lpstr>
      <vt:lpstr>SavonVTI</vt:lpstr>
      <vt:lpstr> Guidance &amp; Reflection on the Academic Interview </vt:lpstr>
      <vt:lpstr>Practical: Academic Interview (20 minutes)</vt:lpstr>
      <vt:lpstr>Monday and Tuesday Sessions Academic Interview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Ruth Groff</cp:lastModifiedBy>
  <cp:revision>1267</cp:revision>
  <dcterms:created xsi:type="dcterms:W3CDTF">2020-10-18T09:07:00Z</dcterms:created>
  <dcterms:modified xsi:type="dcterms:W3CDTF">2020-11-16T14:43:10Z</dcterms:modified>
</cp:coreProperties>
</file>