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8" r:id="rId5"/>
    <p:sldId id="286" r:id="rId6"/>
    <p:sldId id="321" r:id="rId7"/>
    <p:sldId id="328" r:id="rId8"/>
    <p:sldId id="324" r:id="rId9"/>
    <p:sldId id="323" r:id="rId10"/>
    <p:sldId id="325" r:id="rId11"/>
    <p:sldId id="326" r:id="rId12"/>
    <p:sldId id="329" r:id="rId13"/>
    <p:sldId id="330" r:id="rId14"/>
    <p:sldId id="334" r:id="rId15"/>
    <p:sldId id="331" r:id="rId16"/>
    <p:sldId id="332" r:id="rId17"/>
    <p:sldId id="333" r:id="rId18"/>
    <p:sldId id="335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70"/>
    <p:restoredTop sz="94699"/>
  </p:normalViewPr>
  <p:slideViewPr>
    <p:cSldViewPr>
      <p:cViewPr varScale="1">
        <p:scale>
          <a:sx n="98" d="100"/>
          <a:sy n="98" d="100"/>
        </p:scale>
        <p:origin x="150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oxyB6Dp2lk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kzXYWDm9O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c0du8v4EE_Y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Xuo_ocVMVU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map.edina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1268760"/>
            <a:ext cx="8928992" cy="4608512"/>
          </a:xfrm>
        </p:spPr>
        <p:txBody>
          <a:bodyPr>
            <a:noAutofit/>
          </a:bodyPr>
          <a:lstStyle/>
          <a:p>
            <a:br>
              <a:rPr lang="en-US" sz="5400" dirty="0">
                <a:solidFill>
                  <a:schemeClr val="bg1"/>
                </a:solidFill>
                <a:latin typeface="Rockwell" charset="0"/>
              </a:rPr>
            </a:br>
            <a:r>
              <a:rPr lang="en-US" sz="5400" dirty="0">
                <a:solidFill>
                  <a:schemeClr val="bg1"/>
                </a:solidFill>
                <a:latin typeface="Rockwell" charset="0"/>
              </a:rPr>
              <a:t>What Is A Map </a:t>
            </a:r>
            <a:br>
              <a:rPr lang="en-US" sz="3600" dirty="0">
                <a:solidFill>
                  <a:schemeClr val="bg1"/>
                </a:solidFill>
                <a:latin typeface="Rockwell" charset="0"/>
              </a:rPr>
            </a:br>
            <a:br>
              <a:rPr lang="en-US" sz="3600" dirty="0">
                <a:solidFill>
                  <a:schemeClr val="bg1"/>
                </a:solidFill>
                <a:latin typeface="Rockwell" charset="0"/>
              </a:rPr>
            </a:br>
            <a:r>
              <a:rPr lang="en-US" sz="3600" dirty="0">
                <a:solidFill>
                  <a:schemeClr val="bg1"/>
                </a:solidFill>
                <a:latin typeface="Rockwell" charset="0"/>
              </a:rPr>
              <a:t>BMOE 5006</a:t>
            </a:r>
            <a:br>
              <a:rPr lang="en-US" sz="3600" dirty="0">
                <a:solidFill>
                  <a:schemeClr val="bg1"/>
                </a:solidFill>
                <a:latin typeface="Rockwell" charset="0"/>
              </a:rPr>
            </a:br>
            <a:r>
              <a:rPr lang="en-US" sz="3600" dirty="0">
                <a:solidFill>
                  <a:schemeClr val="bg1"/>
                </a:solidFill>
                <a:latin typeface="Rockwell" charset="0"/>
              </a:rPr>
              <a:t>Sustainable Journeys</a:t>
            </a:r>
            <a:br>
              <a:rPr lang="en-US" sz="3600" dirty="0">
                <a:solidFill>
                  <a:schemeClr val="bg1"/>
                </a:solidFill>
                <a:latin typeface="Rockwell" charset="0"/>
              </a:rPr>
            </a:br>
            <a:r>
              <a:rPr lang="en-US" sz="2000" dirty="0">
                <a:solidFill>
                  <a:schemeClr val="bg1"/>
                </a:solidFill>
                <a:latin typeface="Rockwell" charset="0"/>
              </a:rPr>
              <a:t>BA(Hons) Outdoor Adventure Education</a:t>
            </a:r>
            <a:br>
              <a:rPr lang="en-US" sz="2000" dirty="0">
                <a:solidFill>
                  <a:schemeClr val="bg1"/>
                </a:solidFill>
                <a:latin typeface="Rockwell" charset="0"/>
              </a:rPr>
            </a:br>
            <a:r>
              <a:rPr lang="en-US" sz="2000" dirty="0">
                <a:solidFill>
                  <a:schemeClr val="bg1"/>
                </a:solidFill>
                <a:latin typeface="Rockwell" charset="0"/>
              </a:rPr>
              <a:t>&amp; BA Adventure Filmmaking</a:t>
            </a:r>
            <a:br>
              <a:rPr lang="en-US" sz="4000" dirty="0">
                <a:solidFill>
                  <a:schemeClr val="bg1"/>
                </a:solidFill>
                <a:latin typeface="Rockwell" charset="0"/>
              </a:rPr>
            </a:br>
            <a:br>
              <a:rPr lang="en-US" sz="3200" dirty="0">
                <a:solidFill>
                  <a:schemeClr val="bg1"/>
                </a:solidFill>
                <a:latin typeface="Rockwell" charset="0"/>
              </a:rPr>
            </a:br>
            <a:r>
              <a:rPr lang="en-US" sz="3200" dirty="0">
                <a:solidFill>
                  <a:schemeClr val="bg1"/>
                </a:solidFill>
                <a:latin typeface="Rockwell" charset="0"/>
              </a:rPr>
              <a:t>By Tom Moore</a:t>
            </a:r>
            <a:br>
              <a:rPr lang="en-US" sz="2800" dirty="0">
                <a:solidFill>
                  <a:schemeClr val="bg1"/>
                </a:solidFill>
                <a:latin typeface="Rockwell" charset="0"/>
              </a:rPr>
            </a:br>
            <a:endParaRPr lang="en-GB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813105" y="5311282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03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8FDD7-E039-4F90-845B-8E9E25C8F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Map?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2470A6-26DB-4F03-92A8-C908D718C7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</a:t>
            </a:r>
            <a:r>
              <a:rPr lang="en-GB" sz="2400" b="1" i="1" dirty="0"/>
              <a:t>drawing of the </a:t>
            </a:r>
            <a:r>
              <a:rPr lang="en-GB" sz="2400" dirty="0"/>
              <a:t>earth's </a:t>
            </a:r>
            <a:r>
              <a:rPr lang="en-GB" sz="2400" b="1" i="1" dirty="0"/>
              <a:t>surface</a:t>
            </a:r>
            <a:r>
              <a:rPr lang="en-GB" sz="2400" dirty="0"/>
              <a:t>, or part of that surface, </a:t>
            </a:r>
            <a:r>
              <a:rPr lang="en-GB" sz="2400" b="1" i="1" dirty="0"/>
              <a:t>showing the shape and position of </a:t>
            </a:r>
            <a:r>
              <a:rPr lang="en-GB" sz="2400" dirty="0"/>
              <a:t>different countries, political borders, </a:t>
            </a:r>
            <a:r>
              <a:rPr lang="en-GB" sz="2400" b="1" i="1" dirty="0"/>
              <a:t>natural features such as rivers and mountains, and artificial features such as roads and buildings.</a:t>
            </a:r>
          </a:p>
        </p:txBody>
      </p:sp>
      <p:pic>
        <p:nvPicPr>
          <p:cNvPr id="1028" name="Picture 4" descr="Image result for cambridge dictionary">
            <a:extLst>
              <a:ext uri="{FF2B5EF4-FFF2-40B4-BE49-F238E27FC236}">
                <a16:creationId xmlns:a16="http://schemas.microsoft.com/office/drawing/2014/main" id="{C4C360E3-2E57-42CD-827B-FFF0DA2056F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2965648" cy="296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71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5DBA6-8544-416E-A731-31CBF619A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Makes Our Maps?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1350E-53AE-4B95-8921-9F86015FE6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Ordnance:</a:t>
            </a:r>
          </a:p>
          <a:p>
            <a:pPr marL="0" indent="0">
              <a:buNone/>
            </a:pPr>
            <a:r>
              <a:rPr lang="en-GB" sz="2400" dirty="0"/>
              <a:t>Military supplies, especially weapons and bombs.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Survey:</a:t>
            </a:r>
          </a:p>
          <a:p>
            <a:pPr marL="0" indent="0">
              <a:buNone/>
            </a:pPr>
            <a:r>
              <a:rPr lang="en-GB" sz="2400" dirty="0"/>
              <a:t>The measuring and </a:t>
            </a:r>
          </a:p>
          <a:p>
            <a:pPr marL="0" indent="0">
              <a:buNone/>
            </a:pPr>
            <a:r>
              <a:rPr lang="en-GB" sz="2400" dirty="0"/>
              <a:t>recording of the details of an area of land.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050" name="Picture 2" descr="Image result for ordinance survey">
            <a:extLst>
              <a:ext uri="{FF2B5EF4-FFF2-40B4-BE49-F238E27FC236}">
                <a16:creationId xmlns:a16="http://schemas.microsoft.com/office/drawing/2014/main" id="{93CDD944-1E9B-4839-A7AF-5AF24681985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95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5DBA6-8544-416E-A731-31CBF619A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Makes Our Maps?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1350E-53AE-4B95-8921-9F86015FE6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Ordnance Survey (OS) is Great Britain’s national mapping agency. </a:t>
            </a:r>
          </a:p>
          <a:p>
            <a:pPr marL="0" indent="0">
              <a:buNone/>
            </a:pPr>
            <a:r>
              <a:rPr lang="en-GB" sz="2400" dirty="0"/>
              <a:t>It carries out the official surveying of GB, providing the most accurate and </a:t>
            </a:r>
          </a:p>
          <a:p>
            <a:pPr marL="0" indent="0">
              <a:buNone/>
            </a:pPr>
            <a:r>
              <a:rPr lang="en-GB" sz="2400" dirty="0"/>
              <a:t>up-to-date geographic data, relied on by government, business and individuals.</a:t>
            </a:r>
          </a:p>
        </p:txBody>
      </p:sp>
      <p:pic>
        <p:nvPicPr>
          <p:cNvPr id="2050" name="Picture 2" descr="Image result for ordinance survey">
            <a:extLst>
              <a:ext uri="{FF2B5EF4-FFF2-40B4-BE49-F238E27FC236}">
                <a16:creationId xmlns:a16="http://schemas.microsoft.com/office/drawing/2014/main" id="{93CDD944-1E9B-4839-A7AF-5AF24681985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31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84981-18C1-47BF-A92E-CCF61E5E0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Was It Created?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CA784-F074-46AA-96EB-B36ED61AD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Jacobite Rebellion 1745.</a:t>
            </a:r>
          </a:p>
          <a:p>
            <a:r>
              <a:rPr lang="en-GB" sz="2400" dirty="0"/>
              <a:t>Without good British maps the country couldn’t position its armies defensively. </a:t>
            </a:r>
          </a:p>
          <a:p>
            <a:r>
              <a:rPr lang="en-GB" sz="2400" dirty="0"/>
              <a:t>It was crucial to map the features that could be hidden behind, aimed at and where troops could be quartered. </a:t>
            </a:r>
          </a:p>
          <a:p>
            <a:r>
              <a:rPr lang="en-GB" sz="2400" dirty="0"/>
              <a:t>It was also important to record the type of terrain.</a:t>
            </a:r>
          </a:p>
          <a:p>
            <a:r>
              <a:rPr lang="en-GB" sz="2400" dirty="0"/>
              <a:t>The priority was to start mapping the coastal areas that were most vulnerable to invasion. </a:t>
            </a:r>
          </a:p>
        </p:txBody>
      </p:sp>
    </p:spTree>
    <p:extLst>
      <p:ext uri="{BB962C8B-B14F-4D97-AF65-F5344CB8AC3E}">
        <p14:creationId xmlns:p14="http://schemas.microsoft.com/office/powerpoint/2010/main" val="2065334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4670A-01E1-4C5E-8A70-4E554AEEB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Was It Created?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5940BB-8D27-4603-A569-51D5B3947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William Roy - tasked with the initial small-scale military survey of Scotland.</a:t>
            </a:r>
          </a:p>
          <a:p>
            <a:r>
              <a:rPr lang="en-GB" sz="2600" dirty="0"/>
              <a:t>8 years to complete ‘the Great Map’ </a:t>
            </a:r>
          </a:p>
          <a:p>
            <a:pPr marL="0" indent="0">
              <a:buNone/>
            </a:pPr>
            <a:r>
              <a:rPr lang="en-GB" sz="2600" dirty="0"/>
              <a:t>	A scale of 1:36 000 (1.75 inches to a mile). </a:t>
            </a:r>
          </a:p>
          <a:p>
            <a:pPr marL="0" indent="0">
              <a:buNone/>
            </a:pPr>
            <a:r>
              <a:rPr lang="en-GB" sz="2600" dirty="0"/>
              <a:t>	A ‘magnificent military sketch…</a:t>
            </a:r>
          </a:p>
          <a:p>
            <a:pPr marL="0" indent="0">
              <a:buNone/>
            </a:pPr>
            <a:r>
              <a:rPr lang="en-GB" sz="2600" dirty="0"/>
              <a:t>	Not…a very accurate map of the country’.</a:t>
            </a:r>
          </a:p>
          <a:p>
            <a:r>
              <a:rPr lang="en-GB" sz="2600" dirty="0"/>
              <a:t>William Roy’s lifelong mission was to build a superior map of Britain, unparalleled in its accuracy. </a:t>
            </a:r>
          </a:p>
          <a:p>
            <a:r>
              <a:rPr lang="en-GB" sz="2600" dirty="0"/>
              <a:t>The day the Board of Ordnance set his suggested plan into action, Ordnance Survey was born.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79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9426B-8DD1-48AB-A4EB-67C718B16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It Used Today?</a:t>
            </a:r>
          </a:p>
        </p:txBody>
      </p:sp>
      <p:pic>
        <p:nvPicPr>
          <p:cNvPr id="4" name="Online Media 3" title="We are Ordnance Survey">
            <a:hlinkClick r:id="" action="ppaction://media"/>
            <a:extLst>
              <a:ext uri="{FF2B5EF4-FFF2-40B4-BE49-F238E27FC236}">
                <a16:creationId xmlns:a16="http://schemas.microsoft.com/office/drawing/2014/main" id="{5BD5D86E-EC24-4D7F-9685-51CEDED01B8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19937" y="1487215"/>
            <a:ext cx="6904125" cy="388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065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3266E-9C49-42C1-91F5-4E869ADFB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Use OS?</a:t>
            </a:r>
          </a:p>
        </p:txBody>
      </p:sp>
      <p:pic>
        <p:nvPicPr>
          <p:cNvPr id="4" name="Online Media 3" title="Choosing the right map with Steve Backshall and Ordnance Survey">
            <a:hlinkClick r:id="" action="ppaction://media"/>
            <a:extLst>
              <a:ext uri="{FF2B5EF4-FFF2-40B4-BE49-F238E27FC236}">
                <a16:creationId xmlns:a16="http://schemas.microsoft.com/office/drawing/2014/main" id="{A88860D3-6DDD-4B49-A802-EEC8E99FA07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04764" y="1591179"/>
            <a:ext cx="6534472" cy="3675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916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6BC71-D17E-4C00-B588-D77238BFB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Use Maps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7BCE2-D8FA-4F89-9B51-2C19E1823F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417637"/>
            <a:ext cx="8229600" cy="4171603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Location - Grid Reference:</a:t>
            </a:r>
          </a:p>
          <a:p>
            <a:pPr marL="0" indent="0" algn="ctr">
              <a:buNone/>
            </a:pPr>
            <a:r>
              <a:rPr lang="en-GB" sz="2400" dirty="0"/>
              <a:t>Help you to pinpoint an exact location anywhere on the map. </a:t>
            </a:r>
          </a:p>
          <a:p>
            <a:pPr marL="0" indent="0">
              <a:buNone/>
            </a:pPr>
            <a:r>
              <a:rPr lang="en-GB" sz="3800" dirty="0"/>
              <a:t>	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7" name="Online Media 6" title="How to take a 4-figure grid reference with Steve Backshall and Ordnance Survey">
            <a:hlinkClick r:id="" action="ppaction://media"/>
            <a:extLst>
              <a:ext uri="{FF2B5EF4-FFF2-40B4-BE49-F238E27FC236}">
                <a16:creationId xmlns:a16="http://schemas.microsoft.com/office/drawing/2014/main" id="{62C9FA99-B122-4156-82CF-F3008E19CDFD}"/>
              </a:ext>
            </a:extLst>
          </p:cNvPr>
          <p:cNvPicPr>
            <a:picLocks noGrp="1" noRot="1" noChangeAspect="1"/>
          </p:cNvPicPr>
          <p:nvPr>
            <p:ph sz="quarter" idx="4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10290" y="2819816"/>
            <a:ext cx="4923420" cy="2769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10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5492B-A247-49E6-B436-A811F0FCB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25C88-9C18-4DB2-9C63-34F097924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en-GB" dirty="0"/>
              <a:t>The Maps’ Grid or Lines</a:t>
            </a:r>
          </a:p>
          <a:p>
            <a:pPr marL="0" indent="0" algn="ctr">
              <a:buNone/>
            </a:pPr>
            <a:r>
              <a:rPr lang="en-GB" dirty="0"/>
              <a:t>Vertical lines - 'eastings’: increase in value as you travel east. </a:t>
            </a:r>
          </a:p>
          <a:p>
            <a:pPr marL="0" indent="0" algn="ctr">
              <a:buNone/>
            </a:pPr>
            <a:r>
              <a:rPr lang="en-GB" dirty="0"/>
              <a:t>Horizontal lines -'northings’: increase in value as you travel north.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The National Grid </a:t>
            </a:r>
          </a:p>
          <a:p>
            <a:pPr marL="0" indent="0" algn="ctr">
              <a:buNone/>
            </a:pPr>
            <a:r>
              <a:rPr lang="en-GB" dirty="0"/>
              <a:t>Unique reference system, applied to all OS maps.</a:t>
            </a:r>
          </a:p>
          <a:p>
            <a:pPr marL="0" indent="0" algn="ctr">
              <a:buNone/>
            </a:pPr>
            <a:r>
              <a:rPr lang="en-GB" dirty="0"/>
              <a:t>Great Britain is covered by grid squares measuring 100 kilometres across and each grid square is identified by two letters.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278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6E452-FC3A-4AD3-BEE7-DA179F922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Grid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30B2C3-B1EB-472B-B045-C15E03ED29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19529"/>
            <a:ext cx="8229600" cy="2877705"/>
          </a:xfrm>
        </p:spPr>
      </p:pic>
    </p:spTree>
    <p:extLst>
      <p:ext uri="{BB962C8B-B14F-4D97-AF65-F5344CB8AC3E}">
        <p14:creationId xmlns:p14="http://schemas.microsoft.com/office/powerpoint/2010/main" val="587112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561B5-5339-4709-9877-68EC9E405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4-figure Grid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8BF73-0899-48DC-A5D7-9A08535F6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SN 40 18</a:t>
            </a:r>
          </a:p>
          <a:p>
            <a:r>
              <a:rPr lang="en-GB" dirty="0"/>
              <a:t>National Grid Prefix – SN</a:t>
            </a:r>
          </a:p>
          <a:p>
            <a:r>
              <a:rPr lang="en-GB" dirty="0"/>
              <a:t>4-Figure Grid Reference – 40 18</a:t>
            </a:r>
          </a:p>
          <a:p>
            <a:endParaRPr lang="en-GB" dirty="0"/>
          </a:p>
          <a:p>
            <a:r>
              <a:rPr lang="en-GB" dirty="0"/>
              <a:t>1:25,000 – 4CM = 1KM</a:t>
            </a:r>
          </a:p>
          <a:p>
            <a:r>
              <a:rPr lang="en-GB" dirty="0"/>
              <a:t>4-Figure Grid Reference = 1000m2 </a:t>
            </a:r>
          </a:p>
        </p:txBody>
      </p:sp>
    </p:spTree>
    <p:extLst>
      <p:ext uri="{BB962C8B-B14F-4D97-AF65-F5344CB8AC3E}">
        <p14:creationId xmlns:p14="http://schemas.microsoft.com/office/powerpoint/2010/main" val="427424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F33A-C6BE-4CE7-9002-4B1EA36D3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6-figure Grid Reference</a:t>
            </a:r>
          </a:p>
        </p:txBody>
      </p:sp>
      <p:pic>
        <p:nvPicPr>
          <p:cNvPr id="4" name="Online Media 3" title="How to take a 6-figure grid reference with Steve Backshall and Ordnance Survey">
            <a:hlinkClick r:id="" action="ppaction://media"/>
            <a:extLst>
              <a:ext uri="{FF2B5EF4-FFF2-40B4-BE49-F238E27FC236}">
                <a16:creationId xmlns:a16="http://schemas.microsoft.com/office/drawing/2014/main" id="{93972B9C-ACC6-416D-B36C-7327F0D595E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4486" y="1641648"/>
            <a:ext cx="6355028" cy="3574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86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561B5-5339-4709-9877-68EC9E405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6-figure Grid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8BF73-0899-48DC-A5D7-9A08535F6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SN 401 181</a:t>
            </a:r>
          </a:p>
          <a:p>
            <a:r>
              <a:rPr lang="en-GB" dirty="0"/>
              <a:t>National Grid Prefix – SN</a:t>
            </a:r>
          </a:p>
          <a:p>
            <a:r>
              <a:rPr lang="en-GB" dirty="0"/>
              <a:t>4-Figure Grid Reference – 401 181</a:t>
            </a:r>
          </a:p>
          <a:p>
            <a:endParaRPr lang="en-GB" dirty="0"/>
          </a:p>
          <a:p>
            <a:r>
              <a:rPr lang="en-GB" dirty="0"/>
              <a:t>1:25,000 – 4CM = 1KM</a:t>
            </a:r>
          </a:p>
          <a:p>
            <a:r>
              <a:rPr lang="en-GB" dirty="0"/>
              <a:t>4-Figure Grid Reference = 100m2 </a:t>
            </a:r>
          </a:p>
        </p:txBody>
      </p:sp>
    </p:spTree>
    <p:extLst>
      <p:ext uri="{BB962C8B-B14F-4D97-AF65-F5344CB8AC3E}">
        <p14:creationId xmlns:p14="http://schemas.microsoft.com/office/powerpoint/2010/main" val="364602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665F1-2655-420B-9542-D4903C8E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Edina Digi Maps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04EFA-83B1-4950-B302-4FAF2B602A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Find the 6-Figure Grid Reference for </a:t>
            </a:r>
          </a:p>
          <a:p>
            <a:pPr marL="0" indent="0" algn="ctr">
              <a:buNone/>
            </a:pPr>
            <a:r>
              <a:rPr lang="en-GB" dirty="0" err="1"/>
              <a:t>Cynefin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Digi Map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3138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4201</TotalTime>
  <Words>510</Words>
  <Application>Microsoft Office PowerPoint</Application>
  <PresentationFormat>On-screen Show (4:3)</PresentationFormat>
  <Paragraphs>64</Paragraphs>
  <Slides>15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Myriad Pro</vt:lpstr>
      <vt:lpstr>Rockwell</vt:lpstr>
      <vt:lpstr>20140311PresentationUWTSDTemplate</vt:lpstr>
      <vt:lpstr> What Is A Map   BMOE 5006 Sustainable Journeys BA(Hons) Outdoor Adventure Education &amp; BA Adventure Filmmaking  By Tom Moore </vt:lpstr>
      <vt:lpstr>What Is A Map?</vt:lpstr>
      <vt:lpstr>Who Makes Our Maps?</vt:lpstr>
      <vt:lpstr>Who Makes Our Maps?</vt:lpstr>
      <vt:lpstr>Why Was It Created?</vt:lpstr>
      <vt:lpstr>How Was It Created?</vt:lpstr>
      <vt:lpstr>How Is It Used Today?</vt:lpstr>
      <vt:lpstr>How Can We Use OS?</vt:lpstr>
      <vt:lpstr>What Do We Use Maps For?</vt:lpstr>
      <vt:lpstr>Grid Reference</vt:lpstr>
      <vt:lpstr>National Grid</vt:lpstr>
      <vt:lpstr>4-figure Grid Reference</vt:lpstr>
      <vt:lpstr>6-figure Grid Reference</vt:lpstr>
      <vt:lpstr>6-figure Grid Reference</vt:lpstr>
      <vt:lpstr>Edina Digi Maps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BA(Hons) Outdoor Adventure Education SHSS4077 - Making Safety Personal  National Governing Bodies By Tom Moore</dc:title>
  <dc:creator>Thomas Moore</dc:creator>
  <cp:lastModifiedBy>Thomas Moore</cp:lastModifiedBy>
  <cp:revision>119</cp:revision>
  <dcterms:created xsi:type="dcterms:W3CDTF">2019-10-10T13:18:58Z</dcterms:created>
  <dcterms:modified xsi:type="dcterms:W3CDTF">2021-02-18T14:29:20Z</dcterms:modified>
</cp:coreProperties>
</file>