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6"/>
  </p:notesMasterIdLst>
  <p:handoutMasterIdLst>
    <p:handoutMasterId r:id="rId57"/>
  </p:handoutMasterIdLst>
  <p:sldIdLst>
    <p:sldId id="256" r:id="rId5"/>
    <p:sldId id="286" r:id="rId6"/>
    <p:sldId id="290" r:id="rId7"/>
    <p:sldId id="317" r:id="rId8"/>
    <p:sldId id="318" r:id="rId9"/>
    <p:sldId id="320" r:id="rId10"/>
    <p:sldId id="319" r:id="rId11"/>
    <p:sldId id="322" r:id="rId12"/>
    <p:sldId id="323" r:id="rId13"/>
    <p:sldId id="324" r:id="rId14"/>
    <p:sldId id="325" r:id="rId15"/>
    <p:sldId id="326" r:id="rId16"/>
    <p:sldId id="328" r:id="rId17"/>
    <p:sldId id="312" r:id="rId18"/>
    <p:sldId id="368" r:id="rId19"/>
    <p:sldId id="366" r:id="rId20"/>
    <p:sldId id="329" r:id="rId21"/>
    <p:sldId id="331" r:id="rId22"/>
    <p:sldId id="332" r:id="rId23"/>
    <p:sldId id="347" r:id="rId24"/>
    <p:sldId id="333" r:id="rId25"/>
    <p:sldId id="313" r:id="rId26"/>
    <p:sldId id="348" r:id="rId27"/>
    <p:sldId id="349" r:id="rId28"/>
    <p:sldId id="334" r:id="rId29"/>
    <p:sldId id="350" r:id="rId30"/>
    <p:sldId id="351" r:id="rId31"/>
    <p:sldId id="306" r:id="rId32"/>
    <p:sldId id="308" r:id="rId33"/>
    <p:sldId id="336" r:id="rId34"/>
    <p:sldId id="359" r:id="rId35"/>
    <p:sldId id="337" r:id="rId36"/>
    <p:sldId id="364" r:id="rId37"/>
    <p:sldId id="338" r:id="rId38"/>
    <p:sldId id="339" r:id="rId39"/>
    <p:sldId id="340" r:id="rId40"/>
    <p:sldId id="365" r:id="rId41"/>
    <p:sldId id="341" r:id="rId42"/>
    <p:sldId id="316" r:id="rId43"/>
    <p:sldId id="363" r:id="rId44"/>
    <p:sldId id="342" r:id="rId45"/>
    <p:sldId id="355" r:id="rId46"/>
    <p:sldId id="343" r:id="rId47"/>
    <p:sldId id="357" r:id="rId48"/>
    <p:sldId id="344" r:id="rId49"/>
    <p:sldId id="362" r:id="rId50"/>
    <p:sldId id="345" r:id="rId51"/>
    <p:sldId id="361" r:id="rId52"/>
    <p:sldId id="346" r:id="rId53"/>
    <p:sldId id="367" r:id="rId54"/>
    <p:sldId id="360" r:id="rId5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902" autoAdjust="0"/>
  </p:normalViewPr>
  <p:slideViewPr>
    <p:cSldViewPr>
      <p:cViewPr varScale="1">
        <p:scale>
          <a:sx n="78" d="100"/>
          <a:sy n="78" d="100"/>
        </p:scale>
        <p:origin x="1594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By the end of this session, students will be able to: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Understand the Concept of Functions: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what functions are and why they are used in programming.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Describe the benefits of using functions in code, such as code reusability and improved readability.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Define and Use Functions: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Define a function using the def keyword.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Call a function with and without parameters.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Use return values to get results from functions.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Work with Function Arguments: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Differentiate between positional, default, keyword, and arbitrary arguments.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Use and combine different types of arguments in function calls.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Understand Variable Scope: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the concept of local and global scope.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Demonstrate how variable scope affects function </a:t>
            </a:r>
            <a:r>
              <a:rPr lang="en-GB" dirty="0" err="1"/>
              <a:t>behavior</a:t>
            </a:r>
            <a:r>
              <a:rPr lang="en-GB" dirty="0"/>
              <a:t> and lifetime.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Implement Lambda Functions: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Define and use lambda functions for small, anonymous operations.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when and why to use lambda functions.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Grasp the Basics of Modular Programming: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the concept and benefits of modular programming.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Create and use modules in Python.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Import and utilize functions and variables from modules.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Apply Modular Programming Best Practices: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Organize code into separate modules for better manageability.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Use descriptive names and proper documentation for modules and functions.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Avoid global variables and use function parameters and return values effectively.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Understand and Implement __name__ == '__main__':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Explain the purpose of __name__ == '__main__' in Python scripts.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Use __name__ == '__main__' to write code that can be executed directly or imported without running unintended parts.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Develop Problem-Solving Skills: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Break down complex problems into smaller, manageable functions and modules.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Apply the learned concepts to write clean, efficient, and modular code.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4013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Local Scope:</a:t>
            </a:r>
            <a:r>
              <a:rPr lang="en-GB" dirty="0"/>
              <a:t> Variables defined inside a </a:t>
            </a:r>
            <a:r>
              <a:rPr lang="en-GB" dirty="0" err="1"/>
              <a:t>function.</a:t>
            </a:r>
            <a:r>
              <a:rPr lang="en-GB" b="1" dirty="0" err="1"/>
              <a:t>Global</a:t>
            </a:r>
            <a:r>
              <a:rPr lang="en-GB" b="1" dirty="0"/>
              <a:t> Scope:</a:t>
            </a:r>
            <a:r>
              <a:rPr lang="en-GB" dirty="0"/>
              <a:t> Variables defined outside any </a:t>
            </a:r>
            <a:r>
              <a:rPr lang="en-GB" dirty="0" err="1"/>
              <a:t>function.Example:pythonCopy</a:t>
            </a:r>
            <a:r>
              <a:rPr lang="en-GB" dirty="0"/>
              <a:t> code</a:t>
            </a:r>
          </a:p>
          <a:p>
            <a:pPr rtl="0"/>
            <a:r>
              <a:rPr lang="en-GB" dirty="0"/>
              <a:t>def </a:t>
            </a:r>
            <a:r>
              <a:rPr lang="en-GB" dirty="0" err="1"/>
              <a:t>func</a:t>
            </a:r>
            <a:r>
              <a:rPr lang="en-GB" dirty="0"/>
              <a:t>(): </a:t>
            </a:r>
            <a:r>
              <a:rPr lang="en-GB" dirty="0" err="1"/>
              <a:t>local_var</a:t>
            </a:r>
            <a:r>
              <a:rPr lang="en-GB" dirty="0"/>
              <a:t> = 10 print(</a:t>
            </a:r>
            <a:r>
              <a:rPr lang="en-GB" dirty="0" err="1"/>
              <a:t>local_var</a:t>
            </a:r>
            <a:r>
              <a:rPr lang="en-GB" dirty="0"/>
              <a:t>) </a:t>
            </a:r>
            <a:r>
              <a:rPr lang="en-GB" dirty="0" err="1"/>
              <a:t>global_var</a:t>
            </a:r>
            <a:r>
              <a:rPr lang="en-GB" dirty="0"/>
              <a:t> = 20 </a:t>
            </a:r>
            <a:r>
              <a:rPr lang="en-GB" dirty="0" err="1"/>
              <a:t>func</a:t>
            </a:r>
            <a:r>
              <a:rPr lang="en-GB" dirty="0"/>
              <a:t>() print(</a:t>
            </a:r>
            <a:r>
              <a:rPr lang="en-GB" dirty="0" err="1"/>
              <a:t>global_var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490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Introduction to Modular Programming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Modular programming involves breaking down a program into separate modules.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Each module is a file containing Python code.</a:t>
            </a:r>
          </a:p>
          <a:p>
            <a:r>
              <a:rPr lang="en-GB" b="1" dirty="0"/>
              <a:t>Benefits of Modular Programming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Maintainability:</a:t>
            </a:r>
            <a:r>
              <a:rPr lang="en-GB" dirty="0"/>
              <a:t> Easier to manage and update.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Reusability:</a:t>
            </a:r>
            <a:r>
              <a:rPr lang="en-GB" dirty="0"/>
              <a:t> Modules can be reused across different programs.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Scalability:</a:t>
            </a:r>
            <a:r>
              <a:rPr lang="en-GB" dirty="0"/>
              <a:t> Simplifies adding new features.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4549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A272F-FC47-47CB-726E-35C0BE0E4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974191-A796-C1E3-08BF-2EFC8D729D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7EB07C-A95E-8979-2D82-1B55985257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Introduction to Modular Programming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Modular programming involves breaking down a program into separate modules.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Each module is a file containing Python code.</a:t>
            </a:r>
          </a:p>
          <a:p>
            <a:r>
              <a:rPr lang="en-GB" b="1" dirty="0"/>
              <a:t>Benefits of Modular Programming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Maintainability:</a:t>
            </a:r>
            <a:r>
              <a:rPr lang="en-GB" dirty="0"/>
              <a:t> Easier to manage and update.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Reusability:</a:t>
            </a:r>
            <a:r>
              <a:rPr lang="en-GB" dirty="0"/>
              <a:t> Modules can be reused across different programs.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Scalability:</a:t>
            </a:r>
            <a:r>
              <a:rPr lang="en-GB" dirty="0"/>
              <a:t> Simplifies adding new features.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E215EE-D061-3FAC-790C-049CC0E8CC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28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quiz/view.php?id=582955" TargetMode="External"/><Relationship Id="rId2" Type="http://schemas.openxmlformats.org/officeDocument/2006/relationships/hyperlink" Target="https://moodle.uwtsd.ac.uk/mod/quiz/view.php?id=581365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A60932-A70A-D06D-6C16-BFB485242295}"/>
              </a:ext>
            </a:extLst>
          </p:cNvPr>
          <p:cNvSpPr txBox="1"/>
          <p:nvPr/>
        </p:nvSpPr>
        <p:spPr>
          <a:xfrm>
            <a:off x="745631" y="910599"/>
            <a:ext cx="836344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1" i="0" u="none" strike="noStrike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(Hons) Cloud Computing</a:t>
            </a:r>
            <a:endParaRPr lang="en-GB" sz="440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1784F09-E51D-D334-CF1D-5DA2646B0208}"/>
              </a:ext>
            </a:extLst>
          </p:cNvPr>
          <p:cNvSpPr txBox="1">
            <a:spLocks/>
          </p:cNvSpPr>
          <p:nvPr/>
        </p:nvSpPr>
        <p:spPr>
          <a:xfrm>
            <a:off x="251520" y="2132856"/>
            <a:ext cx="90010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 : ACCA5036 – Scripting and Programming Concept</a:t>
            </a:r>
            <a:endParaRPr lang="en-GB" sz="32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3713BA4-B4B7-9626-A6A6-9A483DABAEBB}"/>
              </a:ext>
            </a:extLst>
          </p:cNvPr>
          <p:cNvSpPr txBox="1">
            <a:spLocks/>
          </p:cNvSpPr>
          <p:nvPr/>
        </p:nvSpPr>
        <p:spPr>
          <a:xfrm>
            <a:off x="1007604" y="3209977"/>
            <a:ext cx="7488832" cy="2448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rgbClr val="FF0000"/>
                </a:solidFill>
              </a:rPr>
              <a:t>Week 08 </a:t>
            </a:r>
            <a:r>
              <a:rPr lang="en-GB" sz="3600" b="1" dirty="0">
                <a:solidFill>
                  <a:srgbClr val="FFFF00"/>
                </a:solidFill>
              </a:rPr>
              <a:t>– Functions and Modular Programming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FE0E84-815E-7D00-6EB2-D5C1A0B5DA05}"/>
              </a:ext>
            </a:extLst>
          </p:cNvPr>
          <p:cNvSpPr txBox="1"/>
          <p:nvPr/>
        </p:nvSpPr>
        <p:spPr>
          <a:xfrm>
            <a:off x="711732" y="5335084"/>
            <a:ext cx="78895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>
                <a:solidFill>
                  <a:srgbClr val="FFFF00"/>
                </a:solidFill>
              </a:rPr>
              <a:t>Dr </a:t>
            </a:r>
            <a:r>
              <a:rPr lang="en-GB" sz="3600" b="1" dirty="0">
                <a:solidFill>
                  <a:srgbClr val="FFFF00"/>
                </a:solidFill>
              </a:rPr>
              <a:t>Mobolanle Bello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395" y="260648"/>
            <a:ext cx="8229600" cy="1143000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FBDC38D-35A9-C5AB-3BDC-89E13F45A1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3938" y="1000608"/>
            <a:ext cx="8417722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 the theoretical aspects of functions and modular programming </a:t>
            </a:r>
          </a:p>
          <a:p>
            <a:pPr marL="457200" marR="0" lvl="0" indent="-4572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en-GB" altLang="en-US" sz="2400" dirty="0"/>
              <a:t>G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ain practical skills to implement these concepts effectively in their coding projects.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GB" altLang="en-US" sz="20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67378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INTRODUCTION TO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836712"/>
            <a:ext cx="857929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are Functions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Functions are reusable blocks of code that perform a specific task.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help in organising code, making it more readable and maintainable.</a:t>
            </a:r>
          </a:p>
          <a:p>
            <a:pPr marL="742950" lvl="1" indent="-285750">
              <a:lnSpc>
                <a:spcPct val="128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937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FE817D-40E1-5327-2E0E-489451030A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E5BAD-FA4A-9AB0-F998-F3D62E646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589" y="-171400"/>
            <a:ext cx="8229600" cy="1143000"/>
          </a:xfrm>
        </p:spPr>
        <p:txBody>
          <a:bodyPr/>
          <a:lstStyle/>
          <a:p>
            <a:r>
              <a:rPr lang="en-GB" dirty="0"/>
              <a:t>Why Use Functions?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5746-A1AF-93A0-6A77-C9A0BB8A8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589" y="836712"/>
            <a:ext cx="8579296" cy="453650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Code Reusability: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Write once, use multiple times.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Modularity: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Break down complex problems into smaller, manageable tasks.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Readability: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Easier to understand and follow the code.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Maintenance: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Easier to update and manage code.</a:t>
            </a:r>
          </a:p>
        </p:txBody>
      </p:sp>
    </p:spTree>
    <p:extLst>
      <p:ext uri="{BB962C8B-B14F-4D97-AF65-F5344CB8AC3E}">
        <p14:creationId xmlns:p14="http://schemas.microsoft.com/office/powerpoint/2010/main" val="3440566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74F84-5340-A158-88CF-917A5A4CE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5F482-0AAF-9316-1029-0CCCD9699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171400"/>
            <a:ext cx="8229600" cy="1143000"/>
          </a:xfrm>
        </p:spPr>
        <p:txBody>
          <a:bodyPr/>
          <a:lstStyle/>
          <a:p>
            <a:r>
              <a:rPr lang="en-GB" dirty="0"/>
              <a:t>Creating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EA62F-A8C5-4E63-EB87-638FD7DE8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39170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Creating functions is a fundamental aspect of programming that allows you to encapsulate code into reusable blocks.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Functions help in organising code, improving readability, and reducing redundancy.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647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B7221A-C749-1EA7-B21B-F2874E67A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9A3A3-4770-60ED-8CB2-9ACC69C9C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171400"/>
            <a:ext cx="8229600" cy="1143000"/>
          </a:xfrm>
        </p:spPr>
        <p:txBody>
          <a:bodyPr/>
          <a:lstStyle/>
          <a:p>
            <a:r>
              <a:rPr lang="en-GB" dirty="0"/>
              <a:t>How to Create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96351-18E6-1D5D-9F07-44193D5D4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507288" cy="4968552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Defining the Function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define a function in Python, you use the `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 keyword followed by the function name, parentheses `()`, and a colon `:`. The function body is indented.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Syntax: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function_name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(parameters):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# code to execute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return value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 1: A Simple Function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Here's a simple function that prints a greeting message: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greet():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print("Hello, world!")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081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0200ED-4EF4-5E76-F59F-3CE97FA65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555A2-3BF2-625B-6C48-62BCC5A62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en-GB" dirty="0"/>
              <a:t>How to Create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BA897-77C9-B80B-321D-C22A8CD4C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8568952" cy="4896544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Calling the Function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To call the function, you simply use its name followed by parentheses: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greet()  # Output: Hello, world!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Example 2: Function with Parameters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Functions can take parameters (also called arguments) to make them more flexible and reusable.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def greet(name):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   print(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f"Hello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{name}!")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310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61C89F-B9C3-E1C5-548C-6689F16CC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43C36-1FCA-F11A-DFD2-6AE3F8D55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en-GB" dirty="0"/>
              <a:t>How to Create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B54B5-6F24-F1D9-155C-B79B9EE5D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170" y="692696"/>
            <a:ext cx="8686800" cy="5256584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Calling a Function with an Argument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To call the function with an argument: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greet("Alice")  # Output: Hello, Alice!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Example 3: Function with Multiple Parameters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You can define functions with multiple parameters: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def add(a, b):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   return a + b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01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899E4-6186-4D45-AF11-0DDC7C824B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1705A-A848-749F-0CDD-C174A9E8A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How to Create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11072-00D9-32AD-55C1-ADA5CD789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640960" cy="5616624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To call the function with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result = add(5, 3)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print(result)  # Output: 8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Example 4: Function with Default Parameters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You can provide default values for parameters. If no argument is passed, the default value is used.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def greet(name="Guest"):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   print(</a:t>
            </a:r>
            <a:r>
              <a:rPr lang="en-GB" sz="3300" dirty="0" err="1">
                <a:latin typeface="Arial" panose="020B0604020202020204" pitchFamily="34" charset="0"/>
                <a:cs typeface="Arial" panose="020B0604020202020204" pitchFamily="34" charset="0"/>
              </a:rPr>
              <a:t>f"Hello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, {name}!")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686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CE9CEE-5C85-A7B0-9E08-FB71A29D47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B9CC-0A2A-A843-0A1F-4AB5018B9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How to Create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E9602-6B84-B54C-A4F3-E5C689225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234" y="404664"/>
            <a:ext cx="8640960" cy="5400600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call the function with and without an argument: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greet("Alice")  # Output: Hello, Alice!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greet()         # Output: Hello, Guest!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 5: Function with Return Value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Functions can return values using the `return` statement.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square(number):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return number * number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301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5BC724-A226-583D-3F46-AAC70F191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C8948-C02A-FA13-0C74-4F3660182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How to Create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112A4-86D9-2F13-7AFE-A91B83F1F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712968" cy="496855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call the function and use the returned value: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result = square(4)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print(result)  # Output: 16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 6: Function with Variable-Length Arguments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can define functions that accept a variable number of arguments using `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` and `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`.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Allows you to pass a variable number of non-keyword arguments.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Allows you to pass a variable number of keyword arguments.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 with `*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`: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def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sum_all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(*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return sum(*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57784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B08F88-343F-102E-8101-C9C8AA62A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7811C-4E59-26B2-C572-A5DC22444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How to Create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3B697-4A13-F7CD-D7EF-328C1892B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229600" cy="4824536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call the function with multiple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result =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sum_all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(1, 2, 3, 4)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print(result)  # Output: 10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 with `**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print_info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(**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for key, value 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kwargs.items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print(f"{key}: {value}")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284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24855D-0461-35D0-8F59-D51EC9717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43595-A1D9-81D8-E6F2-DA66E033A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87424"/>
            <a:ext cx="8229600" cy="1143000"/>
          </a:xfrm>
        </p:spPr>
        <p:txBody>
          <a:bodyPr/>
          <a:lstStyle/>
          <a:p>
            <a:r>
              <a:rPr lang="en-GB" dirty="0"/>
              <a:t>How to Create a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20D4E-2E31-768F-7DBC-5E53641AA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5472608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To call the function with keyword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print_info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(name="Alice", age=30, city="New York")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# Output: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# name: Alice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# age: 30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# city: New York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 Example 7: Lambda Functions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Lambda functions are small anonymous functions defined using the `lambda` keyword. They can have any number of arguments but only one expression.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Python Syntax: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lambda arguments: expression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square = lambda x: x * x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print(square(5))  # Output: 25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601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D3F58-C745-117F-ACB4-90CE288CB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143000"/>
          </a:xfrm>
        </p:spPr>
        <p:txBody>
          <a:bodyPr/>
          <a:lstStyle/>
          <a:p>
            <a:r>
              <a:rPr lang="en-GB" dirty="0"/>
              <a:t>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6111E-FEB0-28AA-7925-5FA977429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39170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programming, arguments are values that you pass to a function when you call it.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allow you to provide input to the function so that it can perform its task using that input.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821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80F0429-7EC5-90E9-A387-94F47FDBAE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60648"/>
            <a:ext cx="8100000" cy="505796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414752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05C05A-35EA-0CE2-5BC6-DC4A6CD299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CFC36-6328-DADF-2471-9B74C798C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Different Types of Arguments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6B652-3E9E-DA13-5700-C698A172D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166320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Positional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Positional arguments are the most common type of arguments. They are passed to the function in the order in which they are defined.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def greet(name, age):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print(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f"Hello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{name}! You are {age} years old.")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greet("Alice", 30)  # Output: Hello, Alice! You are 30 years old.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this example, `"Alice"` and `30` are positional arguments passed to the `greet` function.</a:t>
            </a:r>
          </a:p>
        </p:txBody>
      </p:sp>
    </p:spTree>
    <p:extLst>
      <p:ext uri="{BB962C8B-B14F-4D97-AF65-F5344CB8AC3E}">
        <p14:creationId xmlns:p14="http://schemas.microsoft.com/office/powerpoint/2010/main" val="41687087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1041D-4C56-EEE6-4C95-6B21ACE53A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CBC02-9481-B794-E396-B9AB60173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143000"/>
          </a:xfrm>
        </p:spPr>
        <p:txBody>
          <a:bodyPr/>
          <a:lstStyle/>
          <a:p>
            <a:r>
              <a:rPr lang="en-GB" dirty="0"/>
              <a:t>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B549C-B589-10FF-0A52-95E278596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20688"/>
            <a:ext cx="8640960" cy="5040560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/>
              <a:t>Keyword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Keyword arguments are passed to the function by explicitly specifying the parameter name along with its value. This allows you to pass arguments in any order.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/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def greet(name, age):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    print(</a:t>
            </a:r>
            <a:r>
              <a:rPr lang="en-GB" dirty="0" err="1"/>
              <a:t>f"Hello</a:t>
            </a:r>
            <a:r>
              <a:rPr lang="en-GB" dirty="0"/>
              <a:t>, {name}! You are {age} years old.")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greet(age=30, name="Alice")  # Output: Hello, Alice! You are 30 years old.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In this example, `age=30` and `name="Alice"` are keyword arguments.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9092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37E5B-7264-3A26-2B56-46805F0510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0AF8-0895-A953-0C35-E1EE727FA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203" y="-315416"/>
            <a:ext cx="8229600" cy="1143000"/>
          </a:xfrm>
        </p:spPr>
        <p:txBody>
          <a:bodyPr/>
          <a:lstStyle/>
          <a:p>
            <a:r>
              <a:rPr lang="en-GB" dirty="0"/>
              <a:t>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6F2FB-58DC-1E78-8E34-89809321D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203" y="692696"/>
            <a:ext cx="8229600" cy="4968552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Default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Default arguments are parameters that have a default value. If no argument is passed for that parameter, the default value is used.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greet(name, age=25):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f"Hello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{name}! You are {age} years old.")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greet("Alice")       # Output: Hello, Alice! You are 25 years old.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greet("Bob", 30)     # Output: Hello, Bob! You are 30 years old.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example, `age` has a default value of `25`. If no value is provided for `age`, the default value is used.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0120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ED7102-D84E-4D39-409B-3D3E54B67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A9C14-22D8-FB12-F389-7BBFCC550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73D27-9129-36F1-300B-691C9CF92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489" y="548680"/>
            <a:ext cx="8675393" cy="5256584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Variable-Length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Variable-length arguments allow you to pass a variable number of arguments to a function. There are two types: `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 and `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(Non-Keyword Variable-Length Arguments):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allows you to pass a variable number of non-keyword arguments to a function.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sum_all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(*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return sum(*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sum_all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(1, 2, 3, 4))  # Output: 10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example, `*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 collects all the arguments passed to the function into a tuple.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(Keyword Variable-Length Arguments):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allows you to pass a variable number of keyword arguments to a function.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5311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FC5DCD-B4DC-3634-9C34-FA029E5AA9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B0668-B43E-EDFD-CD25-ABBA2ABBF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C1648-E35E-4C36-E8C0-FB05E52F5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303" y="620688"/>
            <a:ext cx="8675393" cy="4968552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Variable-Length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print_info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for key, value 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kwargs.items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print(f"{key}: {value}")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print_info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(name="Alice", age=30, city="New York")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Output: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name: Alice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age: 30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city: New York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example, `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 collects all the keyword arguments passed to the function into a dictionary.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735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DEBCCA-92B4-4C63-AF21-FE55528B8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F3F19-8079-FA1F-00CC-E49263CA3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9019B-881E-E961-5BFA-4C449DC5A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229600" cy="5040560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Combining Different Types of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You can combine different types of arguments in a single function definition. The order should be: positional arguments, `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`, default arguments, `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`.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Python 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def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example_function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(pos1, pos2, *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default1=10, default2=20, **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print(f"pos1: {pos1}, pos2: {pos2}")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print(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f"args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{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}")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print(f"default1: {default1}, default2: {default2}")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print(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f"kwargs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{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}")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example_function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(1, 2, 3, 4, default1=30, key1="value1", key2="value2")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# Output: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# pos1: 1, pos2: 2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(3, 4)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# default1: 30, default2: 20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kwargs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{'key1': 'value1', 'key2': 'value2'}`</a:t>
            </a:r>
          </a:p>
        </p:txBody>
      </p:sp>
    </p:spTree>
    <p:extLst>
      <p:ext uri="{BB962C8B-B14F-4D97-AF65-F5344CB8AC3E}">
        <p14:creationId xmlns:p14="http://schemas.microsoft.com/office/powerpoint/2010/main" val="15480861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97242-7108-F2EF-C3D8-AF1CCE4F6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PARAMETERS OR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C0523-806F-E102-81BB-B0AF808A6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613" y="908720"/>
            <a:ext cx="82296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programming, the terms parameters and arguments are often used interchangeably, but they have distinct meanings depending on the context.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6749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8F0A43-8A58-E03C-4253-5603037A60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434AC-86C3-73B5-AE8A-521DFE341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en-GB" dirty="0"/>
              <a:t>Parameters or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C93D6-7A1F-AEEB-2067-A9557C875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36712"/>
            <a:ext cx="8856984" cy="4752528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Parameters: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Parameters are the variables listed inside the parentheses in the function definition. They act as placeholders for the values that will be passed to the function.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def greet(name, age):  # 'name' and 'age' are parameters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      print(</a:t>
            </a:r>
            <a:r>
              <a:rPr lang="en-GB" sz="3100" dirty="0" err="1">
                <a:latin typeface="Arial" panose="020B0604020202020204" pitchFamily="34" charset="0"/>
                <a:cs typeface="Arial" panose="020B0604020202020204" pitchFamily="34" charset="0"/>
              </a:rPr>
              <a:t>f"Hello</a:t>
            </a: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, {name}! You are {age} years old.")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1324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DEE2D-CED7-CDFE-C11D-8E573CA74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A8860-6657-35CB-F405-FED8CFA62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en-GB" dirty="0"/>
              <a:t>Parameters or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F70F0-19D6-F3EF-5D62-FC8526E48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36712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Arguments: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Arguments are the actual values that are passed to the function when it is called. These values are assigned to the corresponding parameters.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greet("Alice", 30)  # "Alice" and 30 are arguments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2661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894C47-B6BA-4899-F7DB-1FD124B68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97029-62AA-D361-1030-F8290B4C0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GB" dirty="0"/>
              <a:t>Parameters or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A95C0-905D-E26B-F51A-43B87CBFC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55231"/>
            <a:ext cx="8229600" cy="391703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Differences: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Parameters are used in the function definition to define what inputs the function expects.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Arguments are the actual values provided to the function when it is called.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8663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4F2A8-9C80-3916-92FA-2EC8FA8832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209C-C0BD-8317-09E1-5AB9B1995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GB" dirty="0"/>
              <a:t>Parameters or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76CE4-7D39-A9E1-4C03-D0063ED81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55230"/>
            <a:ext cx="8229600" cy="463400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Example in Detail: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Complete example to illustrate the difference: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Function Definition with Parameters: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def add(a, b):  # 'a' and 'b' are parameters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   return a + b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4392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1C97AE-59B1-8FA0-CDC2-1957616F3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344CD-718E-043E-B6A8-BFAC31063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143000"/>
          </a:xfrm>
        </p:spPr>
        <p:txBody>
          <a:bodyPr/>
          <a:lstStyle/>
          <a:p>
            <a:r>
              <a:rPr lang="en-GB" dirty="0"/>
              <a:t>Parameters or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23AF-6209-C017-1480-42FCFA7E8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511256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Function Call with Arguments: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result = add(5, 3)  # 5 and 3 are arguments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print(result)  # Output: 8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`a` and `b` are parameters in the `add` function definition.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`5` and `3` are arguments passed to the `add` function when it is called.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2152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E77E5-7828-789D-035C-F5E43493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 and Lifetime of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5D81C-03BF-61AE-39F3-57C60F294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Local Scope:</a:t>
            </a:r>
            <a:r>
              <a:rPr lang="en-GB" sz="2400" dirty="0"/>
              <a:t> Variables defined inside a function.</a:t>
            </a:r>
          </a:p>
          <a:p>
            <a:r>
              <a:rPr lang="en-GB" sz="2400" b="1" dirty="0"/>
              <a:t>Global Scope:</a:t>
            </a:r>
            <a:r>
              <a:rPr lang="en-GB" sz="2400" dirty="0"/>
              <a:t> Variables defined outside any function.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75AAF1-9FC0-9CD7-2625-CB58B0FB5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2737518"/>
            <a:ext cx="5696540" cy="2707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5352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E0784-D816-DB18-9FF5-20669CD92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MODULAR PROGRAMMING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1784E-211D-0FBE-9F5C-7CF55F66E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Modular programming involves breaking down a program into separate modules.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Each module is a file containing Python code.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0448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A90D4B-842F-899D-4584-53D28A1A6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980F0-B054-DA2B-7132-6DABE98FF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688" y="-243408"/>
            <a:ext cx="9299376" cy="1143000"/>
          </a:xfrm>
        </p:spPr>
        <p:txBody>
          <a:bodyPr>
            <a:normAutofit/>
          </a:bodyPr>
          <a:lstStyle/>
          <a:p>
            <a:r>
              <a:rPr lang="en-GB" b="1" dirty="0"/>
              <a:t>Benefits of Modular Programming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08004-091D-2062-D860-3366AEAF7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93055"/>
            <a:ext cx="8229600" cy="39170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Maintainability: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Easier to manage and update.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Reusability: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Modules can be reused across different programs.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Scalability: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Simplifies adding new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66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B525AA-5546-A84B-13E9-733F56A95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758F4-6F96-094F-620F-2E9D8A8BB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Create a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C6E60-6C76-5B83-9DE5-CD6EB14EF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Creating a module in Python is a great way to organise your code into reusable components. </a:t>
            </a:r>
          </a:p>
        </p:txBody>
      </p:sp>
    </p:spTree>
    <p:extLst>
      <p:ext uri="{BB962C8B-B14F-4D97-AF65-F5344CB8AC3E}">
        <p14:creationId xmlns:p14="http://schemas.microsoft.com/office/powerpoint/2010/main" val="21290632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6A0C3-C4CE-DCFA-745C-9A3D88A33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CEEC0-7F3E-72EC-B349-F7EEAF5CB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Create a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320F3-D299-B191-E855-42AEE517F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226" y="764704"/>
            <a:ext cx="8722269" cy="52565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1) Create a Python File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module in Python is simply a file containing Python code.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create a module by writing your code in a `.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 file.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9771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752D0F-E0A5-8532-68BB-CA2F0F9E4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92EE7-96B5-3B19-4096-CB6DBB5CE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Create a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4060E-D482-3B7F-D219-47B761AFE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865" y="476672"/>
            <a:ext cx="8722269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1) Create a Python File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example, let's create a module named `mymodule.py`.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mymodule.py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greet(name):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return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f"Hello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{name}!"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 add(a, b):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return a + 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5328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FC4586-38BA-F186-48AE-E7FD493DA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0CDE7-02C4-EC51-FE92-802ECF661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Create a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B8D33-22DA-6F93-5747-4BB3AAF99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5184576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2) Import the Module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Once you have your module, you can import it into other Python scripts or modules using the `import` statement.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main.py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mymodule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mymodule.greet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("Alice"))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mymodule.add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(5, 3))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038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32801-BA32-D76E-4AEA-757EA2E51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F9BB4-7E4A-FCD9-82E7-228CF7146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Create a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3C2BD-1568-F019-A845-168DFABE8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784976" cy="5112568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3) Using Specific Functions or Variables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also import specific functions or variables from a module using the `from ... import ...` syntax.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main.py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mymodule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import greet, add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print(greet("Bob"))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print(add(10, 7))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4304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A300A-8BF1-36B5-2876-8985C61A9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9DA9C-5FBD-BED2-22E0-A2CF693F3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Create a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4AFD4-16B4-9F3D-291B-3872EBD4A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554461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4) Organising Modules into Packages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you have multiple modules, you can organise them into packages.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package is a directory containing a special `__init__.py` file and one or more module files.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8499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F8059C-5A62-5883-5814-0ED80DAA9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80443-20E2-78D3-2D4B-983322037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Create a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16F4D-8F35-9855-F609-6FE99B184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5544616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4) Organising Modules into Packages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mypackage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__init__.py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module1.py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module2.py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can then import modules from the package: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# main.py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mypackage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import module1, module2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print(module1.some_function())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print(module2.another_function())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502057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CBA27A-993E-9EA2-3856-60A0700F1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1701B-2879-4CEA-DA8C-AF983D2C2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Create a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8B0F5-E682-E76D-66FB-8CFC32468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066" y="548680"/>
            <a:ext cx="8615868" cy="5256584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5) Using Built-in and Third-Party Modules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Python comes with a rich standard library of built-in modules, and you can also install third-party modules using tools like `pip`.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Using a built-in module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math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math.sqrt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(16))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Using a third-party module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requests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response =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requests.get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("https://api.example.com")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response.status_code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173787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BC7E9-8034-EF05-2A08-328FA2CE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171400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160C8-2525-41BA-310D-DA8F713C4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36712"/>
            <a:ext cx="82296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Libraries in Python are collections of pre-written code that you can use to perform common tasks, saving you time and effort.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0641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406B52-EA36-A522-7A9C-244A56457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891E2-C3EF-EE33-4DF8-B85E07EDB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315416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FD445-0D5C-B00F-E404-DAF060CA9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8496944" cy="50405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1) Standard Library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Python comes with a vast standard library that includes modules and packages for various tasks, such as file I/O, system calls, and even web development. </a:t>
            </a:r>
          </a:p>
        </p:txBody>
      </p:sp>
    </p:spTree>
    <p:extLst>
      <p:ext uri="{BB962C8B-B14F-4D97-AF65-F5344CB8AC3E}">
        <p14:creationId xmlns:p14="http://schemas.microsoft.com/office/powerpoint/2010/main" val="6562233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9D807-230F-8646-D369-DAE9F159B1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9719E-9227-4019-1157-10DFC02FF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315416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5A089-FF8B-D0F2-3A03-51B60CF38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8496944" cy="5040560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1) Standard Library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commonly used standard libraries include: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Provides functions for interacting with the operating system.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-`sys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`: Provides access to some variables used or maintained by the Python interpreter.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-`math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`: Provides mathematical functions like `sqrt`, `sin`, `cos`, etc.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`datetime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`: Provides classes for manipulating dates and times.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json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Provides functions for working with JSON data.</a:t>
            </a:r>
          </a:p>
        </p:txBody>
      </p:sp>
    </p:spTree>
    <p:extLst>
      <p:ext uri="{BB962C8B-B14F-4D97-AF65-F5344CB8AC3E}">
        <p14:creationId xmlns:p14="http://schemas.microsoft.com/office/powerpoint/2010/main" val="22436724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ABF101-B8FD-AFB7-F8D8-8B55824F2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E35ED-A0A6-5F0C-D6C0-70499AFA3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315416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50FA5-3BC3-4481-FAFA-B89D3D08E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568952" cy="4994049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1) Standard Library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sys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math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datetime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json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os.getcwd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())  # Get current working directory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sys.version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 # Get Python version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math.sqrt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(16))  # Calculate square root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datetime.datetime.now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())  # Get current date and time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json.dumps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({"name": "Alice", "age": 30}))  # Convert dictionary to JSON string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5788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1FDDF3-C645-9CA3-7FB9-F2C7ABCB3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BA03F-C4D9-05BD-0FCA-31AEBFA0F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6CCE9-E327-0417-3291-C108EF386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040560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2.) Third-Party Libraries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addition to the standard library, there are thousands of third-party libraries available for Python. These libraries are often hosted on the Python Package Index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PyPI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and can be installed using `pip`, Python's package installer.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popular third-party libraries include: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`requests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`: For making HTTP requests.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numpy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`: For numerical computing.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`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pandas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`: For data manipulation and analysis.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-`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matplotlib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`: For creating static, animated, and interactive visualisations.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`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flask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`: For web development.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39087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A879B-0E54-5D7D-FEDC-69FA7BC4D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B4F69-8FC5-4542-C071-8B86893A7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9BEF2-45F3-8E94-85EB-68895DFA1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39170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2.) Third-Party Libraries</a:t>
            </a:r>
          </a:p>
          <a:p>
            <a:pPr marL="0" indent="0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# Install a third-party library using pip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# pip install requests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import requests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import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numpy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as np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import pandas as pd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import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matplotlib.pyplot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plt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from flask import Flask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response =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requests.get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("https://api.example.com")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response.status_code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array =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np.array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([1, 2, 3, 4])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print(array)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data =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pd.DataFrame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({"A": [1, 2, 3], "B": [4, 5, 6]})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print(data)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plt.plot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([1, 2, 3], [4, 5, 6])</a:t>
            </a:r>
          </a:p>
          <a:p>
            <a:pPr marL="0" indent="0">
              <a:buNone/>
            </a:pP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plt.show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app = Flask(__name__)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@app.route("/")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def home():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   return "Hello, Flask!"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330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BCDB2-82FA-2956-AF7A-D2C5FDA97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AC5B4-F503-FFF1-7D60-780D6296A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536" y="-315416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E7E08-1066-808F-E5E9-E3FB5838A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404664"/>
            <a:ext cx="8820472" cy="590465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3) Creating Your Own Libraries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also create your own libraries by organising your code into modules and packages.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allows you to reuse your code across different projects.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04852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8B50A-84E2-C2F3-9C5F-4591D87D0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72DB0-F7C0-34E5-81EF-E1C0ABD71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536" y="-315416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DBAAF-20C9-6483-24A0-6F0D2CE54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404664"/>
            <a:ext cx="8820472" cy="5904656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3) Creating Your Own Libraries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# mylibrary/mymodule.py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def greet(name):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   return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f"Hello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{name}!"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# mylibrary/__init__.py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from .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mymodule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import greet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# main.py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mylibrary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import greet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print(greet("Alice"))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61612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25AE75-610B-105C-D918-DCBDBF7D1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43314-81CD-E132-52F7-83ECD8297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5" y="-243408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89AFB-8900-07AE-89D6-82CA7A41CB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158" y="548680"/>
            <a:ext cx="8942213" cy="4896544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4)  Virtual Environments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working with multiple projects, it's a good practice to use virtual environments.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virtual environment is an isolated environment that allows you to manage dependencies for different projects separately.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589993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0AAE7-C927-037F-ABF4-2CF8092A69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6F731-8110-F1DE-1618-95E4E0696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96" y="-315416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E95D6-58B0-D096-4D92-8B3FA4F3A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151" y="332656"/>
            <a:ext cx="8942213" cy="4896544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4)  Virtual Environments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bash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# Create a virtual environment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python -m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venv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myenv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# Activate the virtual environment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# On Windows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myenv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\Scripts\activate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# On macOS/Linux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source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myenv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/bin/activate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# Install packages in the virtual environment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pip install requests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# Deactivate the virtual environment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deactivate</a:t>
            </a:r>
          </a:p>
        </p:txBody>
      </p:sp>
    </p:spTree>
    <p:extLst>
      <p:ext uri="{BB962C8B-B14F-4D97-AF65-F5344CB8AC3E}">
        <p14:creationId xmlns:p14="http://schemas.microsoft.com/office/powerpoint/2010/main" val="61345734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4D21D-840E-920F-935F-354DBDF3C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8FC3-1337-47A2-9467-3AAE29B3C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Libraries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68879-2B56-FE35-4E43-D20433CE2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489654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5) Documentation and Community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Most libraries come with extensive documentation and active communities.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documentation provides detailed information on how to use the library, including examples and best practices.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community can be a valuable resource for getting help and sharing knowledge.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95517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3C3CCB-710D-B58C-959C-DE0B352D5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17EB8-4D4C-6580-A816-6E11F44B9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1F75F-D68C-8DE3-4DD7-E00E8EDFB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884" y="980728"/>
            <a:ext cx="8712968" cy="489654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/>
              <a:t>Do the following quiz on Moodle: </a:t>
            </a:r>
            <a:r>
              <a:rPr lang="en-GB" dirty="0">
                <a:hlinkClick r:id="rId2"/>
              </a:rPr>
              <a:t>Quiz - Functions and Modular Programming</a:t>
            </a:r>
            <a:endParaRPr lang="en-GB" dirty="0"/>
          </a:p>
          <a:p>
            <a:endParaRPr lang="en-GB" sz="2800" dirty="0"/>
          </a:p>
          <a:p>
            <a:endParaRPr lang="en-GB" sz="2800" dirty="0">
              <a:hlinkClick r:id="rId3"/>
            </a:endParaRPr>
          </a:p>
          <a:p>
            <a:endParaRPr lang="en-GB" sz="2800" dirty="0">
              <a:hlinkClick r:id="rId3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55276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20F0F-3366-D321-4FBF-31A2ACBAC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b="1" dirty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412697379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3511</Words>
  <Application>Microsoft Office PowerPoint</Application>
  <PresentationFormat>On-screen Show (4:3)</PresentationFormat>
  <Paragraphs>508</Paragraphs>
  <Slides>51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Arial</vt:lpstr>
      <vt:lpstr>Calibri</vt:lpstr>
      <vt:lpstr>Lato</vt:lpstr>
      <vt:lpstr>Myriad Pro</vt:lpstr>
      <vt:lpstr>Wingdings</vt:lpstr>
      <vt:lpstr>20140311PresentationUWTSDTemplate</vt:lpstr>
      <vt:lpstr>PowerPoint Presentation</vt:lpstr>
      <vt:lpstr>Learning Outcomes</vt:lpstr>
      <vt:lpstr>INTRODUCTION TO FUNCTIONS</vt:lpstr>
      <vt:lpstr>Why Use Functions?</vt:lpstr>
      <vt:lpstr>Creating a Function</vt:lpstr>
      <vt:lpstr>How to Create a Function</vt:lpstr>
      <vt:lpstr>How to Create a Function</vt:lpstr>
      <vt:lpstr>How to Create a Function</vt:lpstr>
      <vt:lpstr>How to Create a Function</vt:lpstr>
      <vt:lpstr>How to Create a Function</vt:lpstr>
      <vt:lpstr>How to Create a Function</vt:lpstr>
      <vt:lpstr>How to Create a Function</vt:lpstr>
      <vt:lpstr>How to Create a Function</vt:lpstr>
      <vt:lpstr>ARGUMENTS</vt:lpstr>
      <vt:lpstr>PowerPoint Presentation</vt:lpstr>
      <vt:lpstr>Different Types of Arguments in Python</vt:lpstr>
      <vt:lpstr>Arguments</vt:lpstr>
      <vt:lpstr>Arguments</vt:lpstr>
      <vt:lpstr>Arguments</vt:lpstr>
      <vt:lpstr>Arguments</vt:lpstr>
      <vt:lpstr>Arguments</vt:lpstr>
      <vt:lpstr>PARAMETERS OR ARGUMENTS</vt:lpstr>
      <vt:lpstr>Parameters or Arguments</vt:lpstr>
      <vt:lpstr>Parameters or Arguments</vt:lpstr>
      <vt:lpstr>Parameters or Arguments</vt:lpstr>
      <vt:lpstr>Parameters or Arguments</vt:lpstr>
      <vt:lpstr>Parameters or Arguments</vt:lpstr>
      <vt:lpstr>Scope and Lifetime of Variables</vt:lpstr>
      <vt:lpstr>MODULAR PROGRAMMING</vt:lpstr>
      <vt:lpstr>Benefits of Modular Programming</vt:lpstr>
      <vt:lpstr>Create a Module</vt:lpstr>
      <vt:lpstr>Create a Module</vt:lpstr>
      <vt:lpstr>Create a Module</vt:lpstr>
      <vt:lpstr>Create a Module</vt:lpstr>
      <vt:lpstr>Create a Module</vt:lpstr>
      <vt:lpstr>Create a Module</vt:lpstr>
      <vt:lpstr>Create a Module</vt:lpstr>
      <vt:lpstr>Create a Module</vt:lpstr>
      <vt:lpstr>LIBRARIES</vt:lpstr>
      <vt:lpstr>Libraries</vt:lpstr>
      <vt:lpstr>Libraries</vt:lpstr>
      <vt:lpstr>Libraries</vt:lpstr>
      <vt:lpstr>Libraries</vt:lpstr>
      <vt:lpstr>Libraries</vt:lpstr>
      <vt:lpstr>Libraries</vt:lpstr>
      <vt:lpstr>Libraries</vt:lpstr>
      <vt:lpstr>Libraries</vt:lpstr>
      <vt:lpstr>Libraries</vt:lpstr>
      <vt:lpstr>Libraries</vt:lpstr>
      <vt:lpstr>Exercise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160</cp:revision>
  <dcterms:created xsi:type="dcterms:W3CDTF">2015-04-14T15:21:28Z</dcterms:created>
  <dcterms:modified xsi:type="dcterms:W3CDTF">2025-08-27T15:42:11Z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