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58" r:id="rId4"/>
    <p:sldId id="260" r:id="rId5"/>
    <p:sldId id="261" r:id="rId6"/>
    <p:sldId id="262" r:id="rId7"/>
    <p:sldId id="264" r:id="rId8"/>
    <p:sldId id="263" r:id="rId9"/>
    <p:sldId id="265" r:id="rId10"/>
    <p:sldId id="266" r:id="rId11"/>
    <p:sldId id="267" r:id="rId12"/>
    <p:sldId id="257" r:id="rId13"/>
    <p:sldId id="269" r:id="rId14"/>
    <p:sldId id="270" r:id="rId15"/>
    <p:sldId id="271" r:id="rId16"/>
    <p:sldId id="272" r:id="rId17"/>
    <p:sldId id="274" r:id="rId18"/>
    <p:sldId id="273"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43612" autoAdjust="0"/>
    <p:restoredTop sz="94660"/>
  </p:normalViewPr>
  <p:slideViewPr>
    <p:cSldViewPr snapToGrid="0">
      <p:cViewPr varScale="1">
        <p:scale>
          <a:sx n="28" d="100"/>
          <a:sy n="28" d="100"/>
        </p:scale>
        <p:origin x="42" y="16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11/21/2018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11/21/2018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noChangeArrowheads="1"/>
          </p:cNvSpPr>
          <p:nvPr>
            <p:ph type="dt" sz="half" idx="10"/>
          </p:nvPr>
        </p:nvSpPr>
        <p:spPr/>
        <p:txBody>
          <a:bodyPr/>
          <a:lstStyle>
            <a:lvl1pPr>
              <a:defRPr/>
            </a:lvl1pPr>
          </a:lstStyle>
          <a:p>
            <a:pPr>
              <a:defRPr/>
            </a:pPr>
            <a:endParaRPr lang="en-CA"/>
          </a:p>
        </p:txBody>
      </p:sp>
      <p:sp>
        <p:nvSpPr>
          <p:cNvPr id="6" name="Footer Placeholder 5"/>
          <p:cNvSpPr>
            <a:spLocks noGrp="1" noChangeArrowheads="1"/>
          </p:cNvSpPr>
          <p:nvPr>
            <p:ph type="ftr" sz="quarter" idx="11"/>
          </p:nvPr>
        </p:nvSpPr>
        <p:spPr/>
        <p:txBody>
          <a:bodyPr/>
          <a:lstStyle>
            <a:lvl1pPr>
              <a:defRPr/>
            </a:lvl1pPr>
          </a:lstStyle>
          <a:p>
            <a:pPr>
              <a:defRPr/>
            </a:pPr>
            <a:endParaRPr lang="en-CA"/>
          </a:p>
        </p:txBody>
      </p:sp>
      <p:sp>
        <p:nvSpPr>
          <p:cNvPr id="7" name="Slide Number Placeholder 6"/>
          <p:cNvSpPr>
            <a:spLocks noGrp="1" noChangeArrowheads="1"/>
          </p:cNvSpPr>
          <p:nvPr>
            <p:ph type="sldNum" sz="quarter" idx="12"/>
          </p:nvPr>
        </p:nvSpPr>
        <p:spPr/>
        <p:txBody>
          <a:bodyPr/>
          <a:lstStyle>
            <a:lvl1pPr>
              <a:defRPr/>
            </a:lvl1pPr>
          </a:lstStyle>
          <a:p>
            <a:pPr>
              <a:defRPr/>
            </a:pPr>
            <a:fld id="{218656AB-7EE5-497D-925B-92D886F0464E}" type="slidenum">
              <a:rPr lang="en-CA" altLang="en-US"/>
              <a:pPr>
                <a:defRPr/>
              </a:pPr>
              <a:t>‹#›</a:t>
            </a:fld>
            <a:endParaRPr lang="en-CA" altLang="en-US"/>
          </a:p>
        </p:txBody>
      </p:sp>
    </p:spTree>
    <p:extLst>
      <p:ext uri="{BB962C8B-B14F-4D97-AF65-F5344CB8AC3E}">
        <p14:creationId xmlns:p14="http://schemas.microsoft.com/office/powerpoint/2010/main" val="2337929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11/21/2018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iep.utm.edu/hume/#H7" TargetMode="External"/><Relationship Id="rId2" Type="http://schemas.openxmlformats.org/officeDocument/2006/relationships/hyperlink" Target="http://www.iep.utm.edu/ethic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myjewishlearning.com/beliefs/Theology/Thinkers_and_Thought/Jewish_Philosophy/Philosophies/Modern/Emmanuel_Levinas/The_Face_of_the_Other.s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Ethics and Emotions</a:t>
            </a:r>
            <a:endParaRPr lang="en-GB" dirty="0"/>
          </a:p>
        </p:txBody>
      </p:sp>
      <p:sp>
        <p:nvSpPr>
          <p:cNvPr id="3" name="Subtitle 2"/>
          <p:cNvSpPr>
            <a:spLocks noGrp="1"/>
          </p:cNvSpPr>
          <p:nvPr>
            <p:ph type="subTitle" idx="1"/>
          </p:nvPr>
        </p:nvSpPr>
        <p:spPr/>
        <p:txBody>
          <a:bodyPr/>
          <a:lstStyle/>
          <a:p>
            <a:r>
              <a:rPr lang="en-GB" dirty="0" smtClean="0"/>
              <a:t>Challenging traditional theories</a:t>
            </a:r>
            <a:endParaRPr lang="en-GB" dirty="0"/>
          </a:p>
        </p:txBody>
      </p:sp>
    </p:spTree>
    <p:extLst>
      <p:ext uri="{BB962C8B-B14F-4D97-AF65-F5344CB8AC3E}">
        <p14:creationId xmlns:p14="http://schemas.microsoft.com/office/powerpoint/2010/main" val="1547265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Philosopher David Hume and his legacy</a:t>
            </a:r>
          </a:p>
          <a:p>
            <a:r>
              <a:rPr lang="en-GB" dirty="0" smtClean="0"/>
              <a:t>Philosopher Michel </a:t>
            </a:r>
            <a:r>
              <a:rPr lang="en-GB" dirty="0" err="1" smtClean="0"/>
              <a:t>Slote</a:t>
            </a:r>
            <a:endParaRPr lang="en-GB" dirty="0" smtClean="0"/>
          </a:p>
          <a:p>
            <a:r>
              <a:rPr lang="en-GB" dirty="0" smtClean="0"/>
              <a:t>Philosopher Emmanuel </a:t>
            </a:r>
            <a:r>
              <a:rPr lang="en-GB" dirty="0" err="1" smtClean="0"/>
              <a:t>Levinas</a:t>
            </a:r>
            <a:endParaRPr lang="en-GB" dirty="0" smtClean="0"/>
          </a:p>
          <a:p>
            <a:r>
              <a:rPr lang="en-GB" dirty="0" smtClean="0"/>
              <a:t>Global Ethics</a:t>
            </a:r>
            <a:endParaRPr lang="en-GB" dirty="0"/>
          </a:p>
        </p:txBody>
      </p:sp>
    </p:spTree>
    <p:extLst>
      <p:ext uri="{BB962C8B-B14F-4D97-AF65-F5344CB8AC3E}">
        <p14:creationId xmlns:p14="http://schemas.microsoft.com/office/powerpoint/2010/main" val="3119940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lstStyle/>
          <a:p>
            <a:r>
              <a:rPr lang="en-GB" dirty="0" smtClean="0"/>
              <a:t>B&amp;C p.36ff</a:t>
            </a:r>
          </a:p>
          <a:p>
            <a:r>
              <a:rPr lang="en-GB" dirty="0" smtClean="0"/>
              <a:t>Hume’s </a:t>
            </a:r>
            <a:r>
              <a:rPr lang="en-GB" dirty="0">
                <a:hlinkClick r:id="rId2"/>
              </a:rPr>
              <a:t>moral theory</a:t>
            </a:r>
            <a:r>
              <a:rPr lang="en-GB" dirty="0"/>
              <a:t> appears in Book 3 of the </a:t>
            </a:r>
            <a:r>
              <a:rPr lang="en-GB" i="1" dirty="0"/>
              <a:t>Treatise</a:t>
            </a:r>
            <a:r>
              <a:rPr lang="en-GB" dirty="0"/>
              <a:t> and in </a:t>
            </a:r>
            <a:r>
              <a:rPr lang="en-GB" i="1" dirty="0"/>
              <a:t>An Enquiry Concerning the Principles of Morals</a:t>
            </a:r>
            <a:r>
              <a:rPr lang="en-GB" dirty="0"/>
              <a:t> (1751</a:t>
            </a:r>
            <a:r>
              <a:rPr lang="en-GB" dirty="0" smtClean="0"/>
              <a:t>).</a:t>
            </a:r>
          </a:p>
          <a:p>
            <a:endParaRPr lang="en-GB" dirty="0"/>
          </a:p>
          <a:p>
            <a:r>
              <a:rPr lang="en-GB" dirty="0">
                <a:hlinkClick r:id="rId3"/>
              </a:rPr>
              <a:t>http://www.iep.utm.edu/hume/#</a:t>
            </a:r>
            <a:r>
              <a:rPr lang="en-GB" dirty="0" smtClean="0">
                <a:hlinkClick r:id="rId3"/>
              </a:rPr>
              <a:t>H7</a:t>
            </a:r>
            <a:endParaRPr lang="en-GB" dirty="0" smtClean="0"/>
          </a:p>
          <a:p>
            <a:endParaRPr lang="en-GB" dirty="0"/>
          </a:p>
        </p:txBody>
      </p:sp>
    </p:spTree>
    <p:extLst>
      <p:ext uri="{BB962C8B-B14F-4D97-AF65-F5344CB8AC3E}">
        <p14:creationId xmlns:p14="http://schemas.microsoft.com/office/powerpoint/2010/main" val="1782470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Challenging traditional theories</a:t>
            </a:r>
          </a:p>
        </p:txBody>
      </p:sp>
      <p:sp>
        <p:nvSpPr>
          <p:cNvPr id="3" name="Content Placeholder 2"/>
          <p:cNvSpPr>
            <a:spLocks noGrp="1"/>
          </p:cNvSpPr>
          <p:nvPr>
            <p:ph idx="1"/>
          </p:nvPr>
        </p:nvSpPr>
        <p:spPr/>
        <p:txBody>
          <a:bodyPr/>
          <a:lstStyle/>
          <a:p>
            <a:r>
              <a:rPr lang="en-GB" dirty="0" smtClean="0"/>
              <a:t>B&amp;C p.36</a:t>
            </a:r>
          </a:p>
          <a:p>
            <a:r>
              <a:rPr lang="en-GB" dirty="0" smtClean="0"/>
              <a:t>Two significant challenges:</a:t>
            </a:r>
          </a:p>
          <a:p>
            <a:endParaRPr lang="en-GB" dirty="0"/>
          </a:p>
          <a:p>
            <a:r>
              <a:rPr lang="en-GB" dirty="0" smtClean="0"/>
              <a:t>Challenge impartiality – overemphasises detached fairness</a:t>
            </a:r>
          </a:p>
          <a:p>
            <a:endParaRPr lang="en-GB" dirty="0"/>
          </a:p>
          <a:p>
            <a:r>
              <a:rPr lang="en-GB" dirty="0" smtClean="0"/>
              <a:t>Relationship and emotion – places emphasis on (the reality of) mutual interdependence and emotional responsiveness</a:t>
            </a:r>
            <a:endParaRPr lang="en-GB" dirty="0"/>
          </a:p>
        </p:txBody>
      </p:sp>
    </p:spTree>
    <p:extLst>
      <p:ext uri="{BB962C8B-B14F-4D97-AF65-F5344CB8AC3E}">
        <p14:creationId xmlns:p14="http://schemas.microsoft.com/office/powerpoint/2010/main" val="2603471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B&amp;C</a:t>
            </a:r>
            <a:endParaRPr lang="en-GB" dirty="0"/>
          </a:p>
        </p:txBody>
      </p:sp>
      <p:sp>
        <p:nvSpPr>
          <p:cNvPr id="3" name="Content Placeholder 2"/>
          <p:cNvSpPr>
            <a:spLocks noGrp="1"/>
          </p:cNvSpPr>
          <p:nvPr>
            <p:ph idx="1"/>
          </p:nvPr>
        </p:nvSpPr>
        <p:spPr/>
        <p:txBody>
          <a:bodyPr/>
          <a:lstStyle/>
          <a:p>
            <a:r>
              <a:rPr lang="en-GB" dirty="0" smtClean="0"/>
              <a:t>Acknowledge:</a:t>
            </a:r>
          </a:p>
          <a:p>
            <a:r>
              <a:rPr lang="en-GB" dirty="0" smtClean="0"/>
              <a:t>‘Many human relationships in health care and research involve persons who are vulnerable, dependent, ill, and frail. Feeling for and being immersed in the other person are vital aspects of the moral relationship. They involve forms of empathy that a rights-based account may ignore because of its focus on protecting persons from wrongdoing by others (B&amp;C, p.37)</a:t>
            </a:r>
            <a:endParaRPr lang="en-GB" dirty="0"/>
          </a:p>
        </p:txBody>
      </p:sp>
    </p:spTree>
    <p:extLst>
      <p:ext uri="{BB962C8B-B14F-4D97-AF65-F5344CB8AC3E}">
        <p14:creationId xmlns:p14="http://schemas.microsoft.com/office/powerpoint/2010/main" val="4020086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smtClean="0"/>
              <a:t>‘we need not and should not reject principles in favour of the </a:t>
            </a:r>
            <a:r>
              <a:rPr lang="en-GB" dirty="0" smtClean="0">
                <a:solidFill>
                  <a:srgbClr val="FF0000"/>
                </a:solidFill>
              </a:rPr>
              <a:t>virtues of caring</a:t>
            </a:r>
            <a:r>
              <a:rPr lang="en-GB" dirty="0" smtClean="0"/>
              <a:t>, but if we agree that moral judgement involves more than applying abstract principles, we will have a better grasp on the full range of essential moral skills and ways of coming to moral judgements and actions. An ethic that  emphasises the many</a:t>
            </a:r>
            <a:r>
              <a:rPr lang="en-GB" dirty="0" smtClean="0">
                <a:solidFill>
                  <a:srgbClr val="FF0000"/>
                </a:solidFill>
              </a:rPr>
              <a:t> virtues </a:t>
            </a:r>
            <a:r>
              <a:rPr lang="en-GB" dirty="0" smtClean="0"/>
              <a:t>of caring can potentially serve health care well …</a:t>
            </a:r>
          </a:p>
          <a:p>
            <a:r>
              <a:rPr lang="en-GB" dirty="0" smtClean="0"/>
              <a:t>(</a:t>
            </a:r>
            <a:r>
              <a:rPr lang="en-GB" dirty="0" err="1" smtClean="0"/>
              <a:t>cf</a:t>
            </a:r>
            <a:r>
              <a:rPr lang="en-GB" dirty="0" smtClean="0"/>
              <a:t> Virginia Held – </a:t>
            </a:r>
            <a:r>
              <a:rPr lang="en-GB" dirty="0" err="1" smtClean="0"/>
              <a:t>EoC</a:t>
            </a:r>
            <a:r>
              <a:rPr lang="en-GB" dirty="0" smtClean="0"/>
              <a:t> should not be seen as an offshoot of virtue ethics – historical and political reasons/</a:t>
            </a:r>
            <a:r>
              <a:rPr lang="en-GB" dirty="0" err="1" smtClean="0"/>
              <a:t>Cf</a:t>
            </a:r>
            <a:r>
              <a:rPr lang="en-GB" dirty="0" smtClean="0"/>
              <a:t> M&amp;S social construction of morality).</a:t>
            </a:r>
            <a:endParaRPr lang="en-GB" dirty="0"/>
          </a:p>
        </p:txBody>
      </p:sp>
    </p:spTree>
    <p:extLst>
      <p:ext uri="{BB962C8B-B14F-4D97-AF65-F5344CB8AC3E}">
        <p14:creationId xmlns:p14="http://schemas.microsoft.com/office/powerpoint/2010/main" val="4280622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p.39-40</a:t>
            </a:r>
            <a:endParaRPr lang="en-GB" dirty="0"/>
          </a:p>
        </p:txBody>
      </p:sp>
      <p:sp>
        <p:nvSpPr>
          <p:cNvPr id="3" name="Content Placeholder 2"/>
          <p:cNvSpPr>
            <a:spLocks noGrp="1"/>
          </p:cNvSpPr>
          <p:nvPr>
            <p:ph idx="1"/>
          </p:nvPr>
        </p:nvSpPr>
        <p:spPr/>
        <p:txBody>
          <a:bodyPr>
            <a:normAutofit/>
          </a:bodyPr>
          <a:lstStyle/>
          <a:p>
            <a:r>
              <a:rPr lang="en-GB" dirty="0" smtClean="0"/>
              <a:t>‘however, compassion also may cloud judgement and preclude rational and effective response’</a:t>
            </a:r>
          </a:p>
          <a:p>
            <a:r>
              <a:rPr lang="en-GB" dirty="0" smtClean="0"/>
              <a:t>Kant …’suggested a cautious approach to compassion.[He] maintained that a passionate, or even a compassionate, engagement with others can blind reason and impartial reflection’.</a:t>
            </a:r>
          </a:p>
          <a:p>
            <a:r>
              <a:rPr lang="en-GB" dirty="0" smtClean="0"/>
              <a:t>Because it can lead to burnout -???????? Institutional structures lead to burnout</a:t>
            </a:r>
          </a:p>
          <a:p>
            <a:r>
              <a:rPr lang="en-GB" dirty="0" err="1" smtClean="0"/>
              <a:t>Cf</a:t>
            </a:r>
            <a:r>
              <a:rPr lang="en-GB" dirty="0" smtClean="0"/>
              <a:t> the hospital – lack of care</a:t>
            </a:r>
            <a:endParaRPr lang="en-GB" dirty="0"/>
          </a:p>
        </p:txBody>
      </p:sp>
    </p:spTree>
    <p:extLst>
      <p:ext uri="{BB962C8B-B14F-4D97-AF65-F5344CB8AC3E}">
        <p14:creationId xmlns:p14="http://schemas.microsoft.com/office/powerpoint/2010/main" val="1775872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Virtues B&amp;C p.38</a:t>
            </a:r>
            <a:endParaRPr lang="en-GB" dirty="0"/>
          </a:p>
        </p:txBody>
      </p:sp>
      <p:sp>
        <p:nvSpPr>
          <p:cNvPr id="3" name="Content Placeholder 2"/>
          <p:cNvSpPr>
            <a:spLocks noGrp="1"/>
          </p:cNvSpPr>
          <p:nvPr>
            <p:ph idx="1"/>
          </p:nvPr>
        </p:nvSpPr>
        <p:spPr/>
        <p:txBody>
          <a:bodyPr/>
          <a:lstStyle/>
          <a:p>
            <a:r>
              <a:rPr lang="en-GB" dirty="0" smtClean="0"/>
              <a:t>Compassion, discretion, trustworthiness, integrity and conscientiousness.</a:t>
            </a:r>
          </a:p>
          <a:p>
            <a:r>
              <a:rPr lang="en-GB" dirty="0" smtClean="0"/>
              <a:t>Compassion:</a:t>
            </a:r>
          </a:p>
          <a:p>
            <a:r>
              <a:rPr lang="en-GB" dirty="0" smtClean="0"/>
              <a:t>‘Compassion presupposes sympathy, has affinities with mercy, and is expressed in acts of beneficence that attempt to alleviate the misfortune or suffering of another person’.</a:t>
            </a:r>
          </a:p>
          <a:p>
            <a:endParaRPr lang="en-GB" dirty="0"/>
          </a:p>
          <a:p>
            <a:r>
              <a:rPr lang="en-GB" dirty="0" smtClean="0"/>
              <a:t>Ring any bells with Counselling?</a:t>
            </a:r>
            <a:endParaRPr lang="en-GB" dirty="0"/>
          </a:p>
        </p:txBody>
      </p:sp>
    </p:spTree>
    <p:extLst>
      <p:ext uri="{BB962C8B-B14F-4D97-AF65-F5344CB8AC3E}">
        <p14:creationId xmlns:p14="http://schemas.microsoft.com/office/powerpoint/2010/main" val="1943711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1162051" y="4652964"/>
            <a:ext cx="9829800" cy="1584325"/>
          </a:xfrm>
        </p:spPr>
        <p:txBody>
          <a:bodyPr>
            <a:normAutofit/>
          </a:bodyPr>
          <a:lstStyle/>
          <a:p>
            <a:pPr marL="320040" indent="-320040" eaLnBrk="1" fontAlgn="auto" hangingPunct="1">
              <a:spcAft>
                <a:spcPts val="0"/>
              </a:spcAft>
              <a:buClr>
                <a:schemeClr val="accent6">
                  <a:lumMod val="75000"/>
                </a:schemeClr>
              </a:buClr>
              <a:defRPr/>
            </a:pPr>
            <a:r>
              <a:rPr lang="en-GB" u="sng" dirty="0" smtClean="0"/>
              <a:t>What is Emotivism?</a:t>
            </a:r>
          </a:p>
        </p:txBody>
      </p:sp>
      <p:sp>
        <p:nvSpPr>
          <p:cNvPr id="88067" name="Rectangle 3"/>
          <p:cNvSpPr>
            <a:spLocks noGrp="1" noChangeArrowheads="1"/>
          </p:cNvSpPr>
          <p:nvPr>
            <p:ph idx="1"/>
          </p:nvPr>
        </p:nvSpPr>
        <p:spPr/>
        <p:txBody>
          <a:bodyPr rtlCol="0">
            <a:normAutofit/>
          </a:bodyPr>
          <a:lstStyle/>
          <a:p>
            <a:pPr marL="274320" indent="-182880" eaLnBrk="1" fontAlgn="auto" hangingPunct="1">
              <a:spcAft>
                <a:spcPts val="0"/>
              </a:spcAft>
              <a:buClr>
                <a:schemeClr val="accent6">
                  <a:lumMod val="75000"/>
                </a:schemeClr>
              </a:buClr>
              <a:buFont typeface="Wingdings 2"/>
              <a:buChar char=""/>
              <a:defRPr/>
            </a:pPr>
            <a:r>
              <a:rPr lang="en-GB" sz="2400" dirty="0" smtClean="0">
                <a:solidFill>
                  <a:schemeClr val="tx1">
                    <a:lumMod val="75000"/>
                    <a:lumOff val="25000"/>
                  </a:schemeClr>
                </a:solidFill>
              </a:rPr>
              <a:t>Emotivism is a </a:t>
            </a:r>
            <a:r>
              <a:rPr lang="en-GB" sz="2400" u="sng" dirty="0" smtClean="0">
                <a:solidFill>
                  <a:srgbClr val="FF0000"/>
                </a:solidFill>
              </a:rPr>
              <a:t>non-cognitive</a:t>
            </a:r>
            <a:r>
              <a:rPr lang="en-GB" sz="2400" dirty="0" smtClean="0">
                <a:solidFill>
                  <a:schemeClr val="tx1">
                    <a:lumMod val="75000"/>
                    <a:lumOff val="25000"/>
                  </a:schemeClr>
                </a:solidFill>
              </a:rPr>
              <a:t> theory because it believes that there are no </a:t>
            </a:r>
            <a:r>
              <a:rPr lang="en-GB" sz="2400" u="sng" dirty="0" smtClean="0">
                <a:solidFill>
                  <a:srgbClr val="FF0000"/>
                </a:solidFill>
              </a:rPr>
              <a:t>moral facts.</a:t>
            </a:r>
          </a:p>
          <a:p>
            <a:pPr marL="274320" indent="-182880" eaLnBrk="1" fontAlgn="auto" hangingPunct="1">
              <a:spcAft>
                <a:spcPts val="0"/>
              </a:spcAft>
              <a:buClr>
                <a:schemeClr val="accent6">
                  <a:lumMod val="75000"/>
                </a:schemeClr>
              </a:buClr>
              <a:buFont typeface="Wingdings 2"/>
              <a:buChar char=""/>
              <a:defRPr/>
            </a:pPr>
            <a:r>
              <a:rPr lang="en-GB" sz="2400" dirty="0" smtClean="0">
                <a:solidFill>
                  <a:schemeClr val="tx1">
                    <a:lumMod val="75000"/>
                    <a:lumOff val="25000"/>
                  </a:schemeClr>
                </a:solidFill>
              </a:rPr>
              <a:t>Emotivism argues that a moral claim such a  </a:t>
            </a:r>
            <a:r>
              <a:rPr lang="en-GB" sz="2400" dirty="0" smtClean="0">
                <a:solidFill>
                  <a:schemeClr val="tx1">
                    <a:lumMod val="75000"/>
                    <a:lumOff val="25000"/>
                  </a:schemeClr>
                </a:solidFill>
                <a:latin typeface="Times New Roman" pitchFamily="18" charset="0"/>
              </a:rPr>
              <a:t>“</a:t>
            </a:r>
            <a:r>
              <a:rPr lang="en-GB" sz="2400" dirty="0" smtClean="0">
                <a:solidFill>
                  <a:schemeClr val="tx1">
                    <a:lumMod val="75000"/>
                    <a:lumOff val="25000"/>
                  </a:schemeClr>
                </a:solidFill>
              </a:rPr>
              <a:t> murder is wrong </a:t>
            </a:r>
            <a:r>
              <a:rPr lang="en-GB" sz="2400" dirty="0" smtClean="0">
                <a:solidFill>
                  <a:schemeClr val="tx1">
                    <a:lumMod val="75000"/>
                    <a:lumOff val="25000"/>
                  </a:schemeClr>
                </a:solidFill>
                <a:latin typeface="Times New Roman" pitchFamily="18" charset="0"/>
              </a:rPr>
              <a:t>”</a:t>
            </a:r>
            <a:r>
              <a:rPr lang="en-GB" sz="2400" dirty="0" smtClean="0">
                <a:solidFill>
                  <a:schemeClr val="tx1">
                    <a:lumMod val="75000"/>
                    <a:lumOff val="25000"/>
                  </a:schemeClr>
                </a:solidFill>
              </a:rPr>
              <a:t> is not really a moral statement : </a:t>
            </a:r>
            <a:r>
              <a:rPr lang="en-GB" sz="2400" dirty="0" smtClean="0">
                <a:solidFill>
                  <a:srgbClr val="FF0000"/>
                </a:solidFill>
              </a:rPr>
              <a:t>instead it is simply a raw expression of emotion, like a cry of joy or pain.</a:t>
            </a:r>
          </a:p>
          <a:p>
            <a:pPr marL="274320" indent="-182880" eaLnBrk="1" fontAlgn="auto" hangingPunct="1">
              <a:spcAft>
                <a:spcPts val="0"/>
              </a:spcAft>
              <a:buClr>
                <a:schemeClr val="accent6">
                  <a:lumMod val="75000"/>
                </a:schemeClr>
              </a:buClr>
              <a:buFont typeface="Wingdings 2"/>
              <a:buChar char=""/>
              <a:defRPr/>
            </a:pPr>
            <a:r>
              <a:rPr lang="en-GB" sz="2400" dirty="0" smtClean="0">
                <a:solidFill>
                  <a:schemeClr val="tx1">
                    <a:lumMod val="75000"/>
                    <a:lumOff val="25000"/>
                  </a:schemeClr>
                </a:solidFill>
              </a:rPr>
              <a:t>It cannot be characterised as either true or false any more than a laugh can be true or false.</a:t>
            </a:r>
          </a:p>
          <a:p>
            <a:pPr marL="274320" indent="-182880" eaLnBrk="1" fontAlgn="auto" hangingPunct="1">
              <a:spcAft>
                <a:spcPts val="0"/>
              </a:spcAft>
              <a:buClr>
                <a:schemeClr val="accent6">
                  <a:lumMod val="75000"/>
                </a:schemeClr>
              </a:buClr>
              <a:buFont typeface="Wingdings" pitchFamily="2" charset="2"/>
              <a:buNone/>
              <a:defRPr/>
            </a:pPr>
            <a:endParaRPr lang="en-GB" sz="2000" dirty="0" smtClean="0">
              <a:solidFill>
                <a:schemeClr val="tx1">
                  <a:lumMod val="75000"/>
                  <a:lumOff val="25000"/>
                </a:schemeClr>
              </a:solidFill>
            </a:endParaRPr>
          </a:p>
        </p:txBody>
      </p:sp>
    </p:spTree>
    <p:extLst>
      <p:ext uri="{BB962C8B-B14F-4D97-AF65-F5344CB8AC3E}">
        <p14:creationId xmlns:p14="http://schemas.microsoft.com/office/powerpoint/2010/main" val="35810783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88066"/>
                                        </p:tgtEl>
                                        <p:attrNameLst>
                                          <p:attrName>style.visibility</p:attrName>
                                        </p:attrNameLst>
                                      </p:cBhvr>
                                      <p:to>
                                        <p:strVal val="visible"/>
                                      </p:to>
                                    </p:set>
                                    <p:anim calcmode="lin" valueType="num">
                                      <p:cBhvr additive="base">
                                        <p:cTn id="7" dur="500" fill="hold"/>
                                        <p:tgtEl>
                                          <p:spTgt spid="88066"/>
                                        </p:tgtEl>
                                        <p:attrNameLst>
                                          <p:attrName>ppt_x</p:attrName>
                                        </p:attrNameLst>
                                      </p:cBhvr>
                                      <p:tavLst>
                                        <p:tav tm="0">
                                          <p:val>
                                            <p:strVal val="0-#ppt_w/2"/>
                                          </p:val>
                                        </p:tav>
                                        <p:tav tm="100000">
                                          <p:val>
                                            <p:strVal val="#ppt_x"/>
                                          </p:val>
                                        </p:tav>
                                      </p:tavLst>
                                    </p:anim>
                                    <p:anim calcmode="lin" valueType="num">
                                      <p:cBhvr additive="base">
                                        <p:cTn id="8" dur="500" fill="hold"/>
                                        <p:tgtEl>
                                          <p:spTgt spid="8806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6" presetClass="entr" presetSubtype="26" fill="hold" grpId="0" nodeType="clickEffect">
                                  <p:stCondLst>
                                    <p:cond delay="0"/>
                                  </p:stCondLst>
                                  <p:childTnLst>
                                    <p:set>
                                      <p:cBhvr>
                                        <p:cTn id="12" dur="1" fill="hold">
                                          <p:stCondLst>
                                            <p:cond delay="0"/>
                                          </p:stCondLst>
                                        </p:cTn>
                                        <p:tgtEl>
                                          <p:spTgt spid="88067">
                                            <p:txEl>
                                              <p:pRg st="0" end="0"/>
                                            </p:txEl>
                                          </p:spTgt>
                                        </p:tgtEl>
                                        <p:attrNameLst>
                                          <p:attrName>style.visibility</p:attrName>
                                        </p:attrNameLst>
                                      </p:cBhvr>
                                      <p:to>
                                        <p:strVal val="visible"/>
                                      </p:to>
                                    </p:set>
                                    <p:animEffect transition="in" filter="barn(inHorizontal)">
                                      <p:cBhvr>
                                        <p:cTn id="13" dur="500"/>
                                        <p:tgtEl>
                                          <p:spTgt spid="88067">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26" fill="hold" grpId="0" nodeType="clickEffect">
                                  <p:stCondLst>
                                    <p:cond delay="0"/>
                                  </p:stCondLst>
                                  <p:childTnLst>
                                    <p:set>
                                      <p:cBhvr>
                                        <p:cTn id="17" dur="1" fill="hold">
                                          <p:stCondLst>
                                            <p:cond delay="0"/>
                                          </p:stCondLst>
                                        </p:cTn>
                                        <p:tgtEl>
                                          <p:spTgt spid="88067">
                                            <p:txEl>
                                              <p:pRg st="1" end="1"/>
                                            </p:txEl>
                                          </p:spTgt>
                                        </p:tgtEl>
                                        <p:attrNameLst>
                                          <p:attrName>style.visibility</p:attrName>
                                        </p:attrNameLst>
                                      </p:cBhvr>
                                      <p:to>
                                        <p:strVal val="visible"/>
                                      </p:to>
                                    </p:set>
                                    <p:animEffect transition="in" filter="barn(inHorizontal)">
                                      <p:cBhvr>
                                        <p:cTn id="18" dur="500"/>
                                        <p:tgtEl>
                                          <p:spTgt spid="88067">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26" fill="hold" grpId="0" nodeType="clickEffect">
                                  <p:stCondLst>
                                    <p:cond delay="0"/>
                                  </p:stCondLst>
                                  <p:childTnLst>
                                    <p:set>
                                      <p:cBhvr>
                                        <p:cTn id="22" dur="1" fill="hold">
                                          <p:stCondLst>
                                            <p:cond delay="0"/>
                                          </p:stCondLst>
                                        </p:cTn>
                                        <p:tgtEl>
                                          <p:spTgt spid="88067">
                                            <p:txEl>
                                              <p:pRg st="2" end="2"/>
                                            </p:txEl>
                                          </p:spTgt>
                                        </p:tgtEl>
                                        <p:attrNameLst>
                                          <p:attrName>style.visibility</p:attrName>
                                        </p:attrNameLst>
                                      </p:cBhvr>
                                      <p:to>
                                        <p:strVal val="visible"/>
                                      </p:to>
                                    </p:set>
                                    <p:animEffect transition="in" filter="barn(inHorizontal)">
                                      <p:cBhvr>
                                        <p:cTn id="23" dur="500"/>
                                        <p:tgtEl>
                                          <p:spTgt spid="880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Historical tracing: </a:t>
            </a:r>
            <a:r>
              <a:rPr lang="en-US" altLang="en-US" dirty="0"/>
              <a:t>Emotion</a:t>
            </a:r>
            <a:br>
              <a:rPr lang="en-US" altLang="en-US" dirty="0"/>
            </a:br>
            <a:endParaRPr lang="en-GB" dirty="0"/>
          </a:p>
        </p:txBody>
      </p:sp>
      <p:sp>
        <p:nvSpPr>
          <p:cNvPr id="3" name="Content Placeholder 2"/>
          <p:cNvSpPr>
            <a:spLocks noGrp="1"/>
          </p:cNvSpPr>
          <p:nvPr>
            <p:ph sz="half" idx="1"/>
          </p:nvPr>
        </p:nvSpPr>
        <p:spPr/>
        <p:txBody>
          <a:bodyPr>
            <a:normAutofit fontScale="62500" lnSpcReduction="20000"/>
          </a:bodyPr>
          <a:lstStyle/>
          <a:p>
            <a:pPr lvl="1">
              <a:buClrTx/>
              <a:buSzTx/>
              <a:buFontTx/>
              <a:buChar char="–"/>
            </a:pPr>
            <a:r>
              <a:rPr lang="en-US" altLang="en-US" sz="3200" dirty="0"/>
              <a:t>Plato </a:t>
            </a:r>
          </a:p>
          <a:p>
            <a:pPr lvl="2">
              <a:buClrTx/>
              <a:buSzTx/>
              <a:buFontTx/>
              <a:buChar char="•"/>
            </a:pPr>
            <a:r>
              <a:rPr lang="en-US" altLang="en-US" sz="3200" dirty="0"/>
              <a:t>emotions are dangerous for achieving true knowledge because they can overcome and subvert reason and the intellect</a:t>
            </a:r>
          </a:p>
          <a:p>
            <a:pPr lvl="2">
              <a:buClrTx/>
              <a:buSzTx/>
              <a:buFontTx/>
              <a:buChar char="•"/>
            </a:pPr>
            <a:r>
              <a:rPr lang="en-US" altLang="en-US" sz="3200" dirty="0"/>
              <a:t>Emotive and cognitive aspects of human understanding were seen as in opposition</a:t>
            </a:r>
          </a:p>
          <a:p>
            <a:pPr>
              <a:buClrTx/>
              <a:buSzTx/>
              <a:buFontTx/>
              <a:buChar char="•"/>
            </a:pPr>
            <a:endParaRPr lang="en-US" altLang="en-US" sz="3200" dirty="0"/>
          </a:p>
          <a:p>
            <a:endParaRPr lang="en-GB" dirty="0"/>
          </a:p>
        </p:txBody>
      </p:sp>
      <p:sp>
        <p:nvSpPr>
          <p:cNvPr id="4" name="Content Placeholder 3"/>
          <p:cNvSpPr>
            <a:spLocks noGrp="1"/>
          </p:cNvSpPr>
          <p:nvPr>
            <p:ph sz="half" idx="2"/>
          </p:nvPr>
        </p:nvSpPr>
        <p:spPr/>
        <p:txBody>
          <a:bodyPr>
            <a:noAutofit/>
          </a:bodyPr>
          <a:lstStyle/>
          <a:p>
            <a:pPr>
              <a:lnSpc>
                <a:spcPct val="90000"/>
              </a:lnSpc>
            </a:pPr>
            <a:r>
              <a:rPr lang="en-US" altLang="en-US" sz="2800" dirty="0"/>
              <a:t>Stoicism</a:t>
            </a:r>
          </a:p>
          <a:p>
            <a:pPr lvl="1">
              <a:lnSpc>
                <a:spcPct val="90000"/>
              </a:lnSpc>
            </a:pPr>
            <a:r>
              <a:rPr lang="en-US" altLang="en-US" sz="2800" dirty="0"/>
              <a:t>Emotion is a judgment that is wrong, untrustworthy and incorrect </a:t>
            </a:r>
          </a:p>
          <a:p>
            <a:pPr>
              <a:lnSpc>
                <a:spcPct val="90000"/>
              </a:lnSpc>
            </a:pPr>
            <a:r>
              <a:rPr lang="en-US" altLang="en-US" sz="2800" dirty="0"/>
              <a:t>Aristotle</a:t>
            </a:r>
          </a:p>
          <a:p>
            <a:pPr lvl="1">
              <a:lnSpc>
                <a:spcPct val="90000"/>
              </a:lnSpc>
            </a:pPr>
            <a:r>
              <a:rPr lang="en-US" altLang="en-US" sz="2800" dirty="0"/>
              <a:t>Emotion is part of moral/character only when in balance.</a:t>
            </a:r>
          </a:p>
          <a:p>
            <a:pPr marL="0" indent="0">
              <a:buNone/>
            </a:pPr>
            <a:endParaRPr lang="en-GB" sz="2800" dirty="0"/>
          </a:p>
        </p:txBody>
      </p:sp>
    </p:spTree>
    <p:extLst>
      <p:ext uri="{BB962C8B-B14F-4D97-AF65-F5344CB8AC3E}">
        <p14:creationId xmlns:p14="http://schemas.microsoft.com/office/powerpoint/2010/main" val="42866601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Historical tracing: </a:t>
            </a:r>
            <a:r>
              <a:rPr lang="en-US" altLang="en-US" dirty="0"/>
              <a:t>Emotion</a:t>
            </a:r>
            <a:br>
              <a:rPr lang="en-US" altLang="en-US" dirty="0"/>
            </a:br>
            <a:endParaRPr lang="en-GB" dirty="0"/>
          </a:p>
        </p:txBody>
      </p:sp>
      <p:sp>
        <p:nvSpPr>
          <p:cNvPr id="3" name="Content Placeholder 2"/>
          <p:cNvSpPr>
            <a:spLocks noGrp="1"/>
          </p:cNvSpPr>
          <p:nvPr>
            <p:ph sz="half" idx="1"/>
          </p:nvPr>
        </p:nvSpPr>
        <p:spPr/>
        <p:txBody>
          <a:bodyPr>
            <a:normAutofit lnSpcReduction="10000"/>
          </a:bodyPr>
          <a:lstStyle/>
          <a:p>
            <a:r>
              <a:rPr lang="en-GB" sz="4800" dirty="0" smtClean="0"/>
              <a:t>Descartes</a:t>
            </a:r>
          </a:p>
          <a:p>
            <a:r>
              <a:rPr lang="en-GB" sz="4800" dirty="0" smtClean="0"/>
              <a:t>Enlightenment</a:t>
            </a:r>
          </a:p>
          <a:p>
            <a:r>
              <a:rPr lang="en-GB" sz="4800" dirty="0" smtClean="0"/>
              <a:t>Kant</a:t>
            </a:r>
          </a:p>
        </p:txBody>
      </p:sp>
      <p:sp>
        <p:nvSpPr>
          <p:cNvPr id="4" name="Content Placeholder 3"/>
          <p:cNvSpPr>
            <a:spLocks noGrp="1"/>
          </p:cNvSpPr>
          <p:nvPr>
            <p:ph sz="half" idx="2"/>
          </p:nvPr>
        </p:nvSpPr>
        <p:spPr/>
        <p:txBody>
          <a:bodyPr>
            <a:normAutofit lnSpcReduction="10000"/>
          </a:bodyPr>
          <a:lstStyle/>
          <a:p>
            <a:r>
              <a:rPr lang="en-GB" dirty="0"/>
              <a:t>Darwin</a:t>
            </a:r>
          </a:p>
          <a:p>
            <a:r>
              <a:rPr lang="en-GB" dirty="0"/>
              <a:t>“with mankind some expression, such as the bristling of the hair under the influence of extreme terror, or the uncovering of the teeth under that of furious rage, can hardly be understood, except on the belief that man once existed in a much lower and animal-like condition (Darwin, 1904, p.13-14)</a:t>
            </a:r>
          </a:p>
          <a:p>
            <a:endParaRPr lang="en-GB" dirty="0"/>
          </a:p>
        </p:txBody>
      </p:sp>
    </p:spTree>
    <p:extLst>
      <p:ext uri="{BB962C8B-B14F-4D97-AF65-F5344CB8AC3E}">
        <p14:creationId xmlns:p14="http://schemas.microsoft.com/office/powerpoint/2010/main" val="29849506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emotions?</a:t>
            </a:r>
            <a:endParaRPr lang="en-GB" dirty="0"/>
          </a:p>
        </p:txBody>
      </p:sp>
      <p:sp>
        <p:nvSpPr>
          <p:cNvPr id="3" name="Content Placeholder 2"/>
          <p:cNvSpPr>
            <a:spLocks noGrp="1"/>
          </p:cNvSpPr>
          <p:nvPr>
            <p:ph idx="1"/>
          </p:nvPr>
        </p:nvSpPr>
        <p:spPr/>
        <p:txBody>
          <a:bodyPr/>
          <a:lstStyle/>
          <a:p>
            <a:r>
              <a:rPr lang="en-GB" dirty="0" smtClean="0"/>
              <a:t>Its taken a long time to come to some understanding.</a:t>
            </a:r>
          </a:p>
          <a:p>
            <a:r>
              <a:rPr lang="en-GB" dirty="0" smtClean="0"/>
              <a:t>Bottom line, they are part of human experience and they inform the way we live</a:t>
            </a:r>
          </a:p>
          <a:p>
            <a:r>
              <a:rPr lang="en-GB" dirty="0" smtClean="0"/>
              <a:t>And the way we make moral decisions.</a:t>
            </a:r>
            <a:endParaRPr lang="en-GB" dirty="0"/>
          </a:p>
        </p:txBody>
      </p:sp>
    </p:spTree>
    <p:extLst>
      <p:ext uri="{BB962C8B-B14F-4D97-AF65-F5344CB8AC3E}">
        <p14:creationId xmlns:p14="http://schemas.microsoft.com/office/powerpoint/2010/main" val="2309832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dirty="0" smtClean="0"/>
              <a:t>David Hume</a:t>
            </a:r>
          </a:p>
        </p:txBody>
      </p:sp>
      <p:sp>
        <p:nvSpPr>
          <p:cNvPr id="10243" name="Content Placeholder 2"/>
          <p:cNvSpPr>
            <a:spLocks noGrp="1"/>
          </p:cNvSpPr>
          <p:nvPr>
            <p:ph idx="1"/>
          </p:nvPr>
        </p:nvSpPr>
        <p:spPr>
          <a:xfrm>
            <a:off x="1583267" y="2060576"/>
            <a:ext cx="8475133" cy="3960813"/>
          </a:xfrm>
        </p:spPr>
        <p:txBody>
          <a:bodyPr/>
          <a:lstStyle/>
          <a:p>
            <a:pPr lvl="1" eaLnBrk="1" hangingPunct="1">
              <a:lnSpc>
                <a:spcPct val="90000"/>
              </a:lnSpc>
            </a:pPr>
            <a:endParaRPr lang="en-US" altLang="en-US" sz="2800" dirty="0" smtClean="0"/>
          </a:p>
          <a:p>
            <a:pPr lvl="1" eaLnBrk="1" hangingPunct="1">
              <a:lnSpc>
                <a:spcPct val="90000"/>
              </a:lnSpc>
            </a:pPr>
            <a:r>
              <a:rPr lang="en-US" altLang="en-US" sz="2800" dirty="0" smtClean="0"/>
              <a:t>Defines emotions as “impressions” which is his term for conscious feelings.</a:t>
            </a:r>
          </a:p>
          <a:p>
            <a:pPr lvl="1" eaLnBrk="1" hangingPunct="1">
              <a:lnSpc>
                <a:spcPct val="90000"/>
              </a:lnSpc>
            </a:pPr>
            <a:r>
              <a:rPr lang="en-US" altLang="en-US" sz="2800" dirty="0" smtClean="0"/>
              <a:t>‘Although reason can judge notions, ideas and matters of fact, the most noticeable results never persuade us to action as much as the slightest emotion or feeling can do’. </a:t>
            </a:r>
          </a:p>
          <a:p>
            <a:pPr eaLnBrk="1" hangingPunct="1"/>
            <a:endParaRPr lang="en-GB" altLang="en-US" dirty="0" smtClean="0"/>
          </a:p>
        </p:txBody>
      </p:sp>
    </p:spTree>
    <p:extLst>
      <p:ext uri="{BB962C8B-B14F-4D97-AF65-F5344CB8AC3E}">
        <p14:creationId xmlns:p14="http://schemas.microsoft.com/office/powerpoint/2010/main" val="12328793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altLang="en-US" smtClean="0"/>
              <a:t>Hume</a:t>
            </a:r>
          </a:p>
        </p:txBody>
      </p:sp>
      <p:sp>
        <p:nvSpPr>
          <p:cNvPr id="25603" name="Content Placeholder 2"/>
          <p:cNvSpPr>
            <a:spLocks noGrp="1"/>
          </p:cNvSpPr>
          <p:nvPr>
            <p:ph idx="1"/>
          </p:nvPr>
        </p:nvSpPr>
        <p:spPr/>
        <p:txBody>
          <a:bodyPr/>
          <a:lstStyle/>
          <a:p>
            <a:pPr eaLnBrk="1" hangingPunct="1"/>
            <a:r>
              <a:rPr lang="en-GB" altLang="en-US" sz="3600" smtClean="0"/>
              <a:t>Was Hume a man before his time?</a:t>
            </a:r>
          </a:p>
          <a:p>
            <a:pPr eaLnBrk="1" hangingPunct="1"/>
            <a:endParaRPr lang="en-GB" altLang="en-US" sz="3600" smtClean="0"/>
          </a:p>
          <a:p>
            <a:pPr eaLnBrk="1" hangingPunct="1"/>
            <a:r>
              <a:rPr lang="en-GB" altLang="en-US" sz="3600" smtClean="0"/>
              <a:t>What does this mean for Counselling ethics</a:t>
            </a:r>
          </a:p>
        </p:txBody>
      </p:sp>
    </p:spTree>
    <p:extLst>
      <p:ext uri="{BB962C8B-B14F-4D97-AF65-F5344CB8AC3E}">
        <p14:creationId xmlns:p14="http://schemas.microsoft.com/office/powerpoint/2010/main" val="2706857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marL="320040" indent="-320040" eaLnBrk="1" fontAlgn="auto" hangingPunct="1">
              <a:spcAft>
                <a:spcPts val="0"/>
              </a:spcAft>
              <a:buClr>
                <a:schemeClr val="accent6">
                  <a:lumMod val="75000"/>
                </a:schemeClr>
              </a:buClr>
              <a:defRPr/>
            </a:pPr>
            <a:r>
              <a:rPr lang="en-US" smtClean="0"/>
              <a:t>Advantages of emotivism</a:t>
            </a:r>
          </a:p>
        </p:txBody>
      </p:sp>
      <p:sp>
        <p:nvSpPr>
          <p:cNvPr id="11267" name="Rectangle 3"/>
          <p:cNvSpPr>
            <a:spLocks noGrp="1" noChangeArrowheads="1"/>
          </p:cNvSpPr>
          <p:nvPr>
            <p:ph idx="1"/>
          </p:nvPr>
        </p:nvSpPr>
        <p:spPr/>
        <p:txBody>
          <a:bodyPr/>
          <a:lstStyle/>
          <a:p>
            <a:pPr eaLnBrk="1" hangingPunct="1"/>
            <a:r>
              <a:rPr lang="en-US" altLang="en-US" sz="2800" smtClean="0"/>
              <a:t>Emotivism can explain moral disagreement: if you think abortion is morally OK and I think it is morally wrong, then:</a:t>
            </a:r>
          </a:p>
          <a:p>
            <a:pPr lvl="1" eaLnBrk="1" hangingPunct="1"/>
            <a:r>
              <a:rPr lang="en-US" altLang="en-US" sz="2800" smtClean="0"/>
              <a:t>It’s not that one of us has a false belief, but</a:t>
            </a:r>
          </a:p>
          <a:p>
            <a:pPr lvl="1" eaLnBrk="1" hangingPunct="1"/>
            <a:r>
              <a:rPr lang="en-US" altLang="en-US" sz="2800" smtClean="0"/>
              <a:t>our </a:t>
            </a:r>
            <a:r>
              <a:rPr lang="en-US" altLang="en-US" sz="2800" i="1" smtClean="0"/>
              <a:t>desires </a:t>
            </a:r>
            <a:r>
              <a:rPr lang="en-US" altLang="en-US" sz="2800" smtClean="0"/>
              <a:t>conflict with one another.</a:t>
            </a:r>
          </a:p>
        </p:txBody>
      </p:sp>
    </p:spTree>
    <p:extLst>
      <p:ext uri="{BB962C8B-B14F-4D97-AF65-F5344CB8AC3E}">
        <p14:creationId xmlns:p14="http://schemas.microsoft.com/office/powerpoint/2010/main" val="8111477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Strengths of the idea</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Explains how people disagree about morality, and why they agree</a:t>
            </a:r>
          </a:p>
          <a:p>
            <a:r>
              <a:rPr lang="en-GB" dirty="0" smtClean="0"/>
              <a:t>Resonates with the view that we can’t reason about basic moral principles and makes space for emotion to play a prominent role</a:t>
            </a:r>
          </a:p>
          <a:p>
            <a:r>
              <a:rPr lang="en-GB" dirty="0" smtClean="0"/>
              <a:t>We can reason about morality if we assume a share system of values (global ethics)</a:t>
            </a:r>
          </a:p>
          <a:p>
            <a:r>
              <a:rPr lang="en-GB" dirty="0" smtClean="0"/>
              <a:t>We can’t establish the correctness of any system of values.</a:t>
            </a:r>
          </a:p>
          <a:p>
            <a:r>
              <a:rPr lang="en-GB" dirty="0" smtClean="0"/>
              <a:t>Stresses importance of persuasive language and emotion in the expression of moral sentiment.</a:t>
            </a:r>
          </a:p>
          <a:p>
            <a:r>
              <a:rPr lang="en-GB" dirty="0" smtClean="0"/>
              <a:t>People have challenged all of the above – but it is a move away from the centrality of rational fact based ethics.</a:t>
            </a:r>
            <a:endParaRPr lang="en-GB" dirty="0"/>
          </a:p>
        </p:txBody>
      </p:sp>
    </p:spTree>
    <p:extLst>
      <p:ext uri="{BB962C8B-B14F-4D97-AF65-F5344CB8AC3E}">
        <p14:creationId xmlns:p14="http://schemas.microsoft.com/office/powerpoint/2010/main" val="12573189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extLst/>
        </p:spPr>
        <p:txBody>
          <a:bodyPr>
            <a:normAutofit fontScale="90000"/>
          </a:bodyPr>
          <a:lstStyle/>
          <a:p>
            <a:pPr>
              <a:defRPr/>
            </a:pPr>
            <a:r>
              <a:rPr lang="en-GB" altLang="en-US" dirty="0" smtClean="0">
                <a:solidFill>
                  <a:schemeClr val="tx1">
                    <a:lumMod val="85000"/>
                    <a:lumOff val="15000"/>
                  </a:schemeClr>
                </a:solidFill>
              </a:rPr>
              <a:t>Michael </a:t>
            </a:r>
            <a:r>
              <a:rPr lang="en-GB" altLang="en-US" dirty="0" err="1" smtClean="0">
                <a:solidFill>
                  <a:schemeClr val="tx1">
                    <a:lumMod val="85000"/>
                    <a:lumOff val="15000"/>
                  </a:schemeClr>
                </a:solidFill>
              </a:rPr>
              <a:t>Slote</a:t>
            </a:r>
            <a:r>
              <a:rPr lang="en-GB" altLang="en-US" dirty="0" smtClean="0">
                <a:solidFill>
                  <a:schemeClr val="tx1">
                    <a:lumMod val="85000"/>
                    <a:lumOff val="15000"/>
                  </a:schemeClr>
                </a:solidFill>
              </a:rPr>
              <a:t/>
            </a:r>
            <a:br>
              <a:rPr lang="en-GB" altLang="en-US" dirty="0" smtClean="0">
                <a:solidFill>
                  <a:schemeClr val="tx1">
                    <a:lumMod val="85000"/>
                    <a:lumOff val="15000"/>
                  </a:schemeClr>
                </a:solidFill>
              </a:rPr>
            </a:br>
            <a:r>
              <a:rPr lang="en-GB" altLang="en-US" dirty="0" smtClean="0">
                <a:solidFill>
                  <a:schemeClr val="tx1">
                    <a:lumMod val="85000"/>
                    <a:lumOff val="15000"/>
                  </a:schemeClr>
                </a:solidFill>
              </a:rPr>
              <a:t>The ethics of care and empathy</a:t>
            </a:r>
          </a:p>
        </p:txBody>
      </p:sp>
      <p:sp>
        <p:nvSpPr>
          <p:cNvPr id="14339" name="Subtitle 2"/>
          <p:cNvSpPr>
            <a:spLocks noGrp="1"/>
          </p:cNvSpPr>
          <p:nvPr>
            <p:ph type="subTitle" idx="1"/>
          </p:nvPr>
        </p:nvSpPr>
        <p:spPr/>
        <p:txBody>
          <a:bodyPr>
            <a:normAutofit/>
          </a:bodyPr>
          <a:lstStyle/>
          <a:p>
            <a:pPr>
              <a:defRPr/>
            </a:pPr>
            <a:r>
              <a:rPr lang="en-GB" altLang="en-US" dirty="0" smtClean="0">
                <a:solidFill>
                  <a:schemeClr val="tx1">
                    <a:lumMod val="85000"/>
                    <a:lumOff val="15000"/>
                  </a:schemeClr>
                </a:solidFill>
              </a:rPr>
              <a:t>2007, Oxon: Routledge.</a:t>
            </a:r>
          </a:p>
        </p:txBody>
      </p:sp>
    </p:spTree>
    <p:extLst>
      <p:ext uri="{BB962C8B-B14F-4D97-AF65-F5344CB8AC3E}">
        <p14:creationId xmlns:p14="http://schemas.microsoft.com/office/powerpoint/2010/main" val="108207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defRPr/>
            </a:pPr>
            <a:r>
              <a:rPr lang="en-GB" altLang="en-US" dirty="0" err="1" smtClean="0"/>
              <a:t>Slote</a:t>
            </a:r>
            <a:endParaRPr lang="en-GB" altLang="en-US" dirty="0" smtClean="0"/>
          </a:p>
        </p:txBody>
      </p:sp>
      <p:sp>
        <p:nvSpPr>
          <p:cNvPr id="15363" name="Content Placeholder 2"/>
          <p:cNvSpPr>
            <a:spLocks noGrp="1"/>
          </p:cNvSpPr>
          <p:nvPr>
            <p:ph idx="1"/>
          </p:nvPr>
        </p:nvSpPr>
        <p:spPr/>
        <p:txBody>
          <a:bodyPr>
            <a:normAutofit/>
          </a:bodyPr>
          <a:lstStyle/>
          <a:p>
            <a:pPr>
              <a:buFont typeface="Wingdings 2"/>
              <a:buChar char=""/>
              <a:defRPr/>
            </a:pPr>
            <a:r>
              <a:rPr lang="en-GB" altLang="en-US" dirty="0" smtClean="0"/>
              <a:t>His work consists of a response to many people writing about Care Ethics.</a:t>
            </a:r>
          </a:p>
          <a:p>
            <a:pPr>
              <a:buFont typeface="Wingdings 2"/>
              <a:buChar char=""/>
              <a:defRPr/>
            </a:pPr>
            <a:endParaRPr lang="en-GB" altLang="en-US" dirty="0" smtClean="0"/>
          </a:p>
          <a:p>
            <a:pPr>
              <a:buFont typeface="Wingdings 2"/>
              <a:buChar char=""/>
              <a:defRPr/>
            </a:pPr>
            <a:r>
              <a:rPr lang="en-GB" altLang="en-US" dirty="0" smtClean="0"/>
              <a:t>As his book suggests, his major point refers to the fact that from Hume onwards to contemporary care ethicists, there is a fundamental piece missing</a:t>
            </a:r>
          </a:p>
          <a:p>
            <a:pPr>
              <a:buFont typeface="Wingdings 2"/>
              <a:buChar char=""/>
              <a:defRPr/>
            </a:pPr>
            <a:r>
              <a:rPr lang="en-GB" altLang="en-US" dirty="0" smtClean="0"/>
              <a:t>And that is the underlying motivation of </a:t>
            </a:r>
            <a:r>
              <a:rPr lang="en-GB" altLang="en-US" dirty="0" smtClean="0">
                <a:solidFill>
                  <a:schemeClr val="tx1">
                    <a:lumMod val="85000"/>
                    <a:lumOff val="15000"/>
                  </a:schemeClr>
                </a:solidFill>
              </a:rPr>
              <a:t>EMPATHY</a:t>
            </a:r>
          </a:p>
          <a:p>
            <a:pPr>
              <a:buFont typeface="Wingdings 2"/>
              <a:buChar char=""/>
              <a:defRPr/>
            </a:pPr>
            <a:r>
              <a:rPr lang="en-GB" altLang="en-US" dirty="0" smtClean="0">
                <a:solidFill>
                  <a:schemeClr val="tx1">
                    <a:lumMod val="85000"/>
                    <a:lumOff val="15000"/>
                  </a:schemeClr>
                </a:solidFill>
              </a:rPr>
              <a:t>Which itself is a moral concept</a:t>
            </a:r>
          </a:p>
          <a:p>
            <a:pPr>
              <a:buFont typeface="Wingdings 2"/>
              <a:buChar char=""/>
              <a:defRPr/>
            </a:pPr>
            <a:r>
              <a:rPr lang="en-GB" altLang="en-US" dirty="0" smtClean="0">
                <a:solidFill>
                  <a:schemeClr val="tx1">
                    <a:lumMod val="85000"/>
                    <a:lumOff val="15000"/>
                  </a:schemeClr>
                </a:solidFill>
              </a:rPr>
              <a:t>Should this be taken into Counselling Ethics?</a:t>
            </a:r>
          </a:p>
        </p:txBody>
      </p:sp>
    </p:spTree>
    <p:extLst>
      <p:ext uri="{BB962C8B-B14F-4D97-AF65-F5344CB8AC3E}">
        <p14:creationId xmlns:p14="http://schemas.microsoft.com/office/powerpoint/2010/main" val="3946584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a:defRPr/>
            </a:pPr>
            <a:r>
              <a:rPr lang="en-GB" altLang="en-US" dirty="0" smtClean="0"/>
              <a:t>Empathy</a:t>
            </a:r>
          </a:p>
        </p:txBody>
      </p:sp>
      <p:sp>
        <p:nvSpPr>
          <p:cNvPr id="17411" name="Content Placeholder 2"/>
          <p:cNvSpPr>
            <a:spLocks noGrp="1"/>
          </p:cNvSpPr>
          <p:nvPr>
            <p:ph idx="1"/>
          </p:nvPr>
        </p:nvSpPr>
        <p:spPr/>
        <p:txBody>
          <a:bodyPr>
            <a:normAutofit/>
          </a:bodyPr>
          <a:lstStyle/>
          <a:p>
            <a:pPr>
              <a:defRPr/>
            </a:pPr>
            <a:r>
              <a:rPr lang="en-GB" altLang="en-US" smtClean="0"/>
              <a:t>Genuine acts of caring involve an emotional/motivational sensitivity to particular other people.</a:t>
            </a:r>
          </a:p>
          <a:p>
            <a:pPr>
              <a:defRPr/>
            </a:pPr>
            <a:r>
              <a:rPr lang="en-GB" altLang="en-US" smtClean="0"/>
              <a:t>One is concerned about the situation a given person is in, and one’s focus is on the individual herself, rather than on any abstract or general moral principles that someone might want to consult in order to determine how to act towards that individual.</a:t>
            </a:r>
          </a:p>
        </p:txBody>
      </p:sp>
    </p:spTree>
    <p:extLst>
      <p:ext uri="{BB962C8B-B14F-4D97-AF65-F5344CB8AC3E}">
        <p14:creationId xmlns:p14="http://schemas.microsoft.com/office/powerpoint/2010/main" val="2329472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smtClean="0"/>
              <a:t>Slote</a:t>
            </a:r>
          </a:p>
        </p:txBody>
      </p:sp>
      <p:sp>
        <p:nvSpPr>
          <p:cNvPr id="10243" name="Content Placeholder 2"/>
          <p:cNvSpPr>
            <a:spLocks noGrp="1"/>
          </p:cNvSpPr>
          <p:nvPr>
            <p:ph idx="1"/>
          </p:nvPr>
        </p:nvSpPr>
        <p:spPr/>
        <p:txBody>
          <a:bodyPr/>
          <a:lstStyle/>
          <a:p>
            <a:pPr eaLnBrk="1" hangingPunct="1"/>
            <a:r>
              <a:rPr lang="en-GB" altLang="en-US" smtClean="0"/>
              <a:t>Specifically moral attitudes and obligations centre around the desire to help (or not hurt) other individuals or groups.</a:t>
            </a:r>
          </a:p>
          <a:p>
            <a:pPr eaLnBrk="1" hangingPunct="1"/>
            <a:endParaRPr lang="en-GB" altLang="en-US" smtClean="0"/>
          </a:p>
          <a:p>
            <a:pPr eaLnBrk="1" hangingPunct="1"/>
            <a:r>
              <a:rPr lang="en-GB" altLang="en-US" smtClean="0"/>
              <a:t>Altruism /egotism </a:t>
            </a:r>
          </a:p>
          <a:p>
            <a:pPr eaLnBrk="1" hangingPunct="1"/>
            <a:r>
              <a:rPr lang="en-GB" altLang="en-US" smtClean="0"/>
              <a:t>Beyond self-interested rationality</a:t>
            </a:r>
          </a:p>
        </p:txBody>
      </p:sp>
    </p:spTree>
    <p:extLst>
      <p:ext uri="{BB962C8B-B14F-4D97-AF65-F5344CB8AC3E}">
        <p14:creationId xmlns:p14="http://schemas.microsoft.com/office/powerpoint/2010/main" val="563555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altLang="en-US" smtClean="0"/>
              <a:t>Emmanuel Levinas</a:t>
            </a:r>
          </a:p>
        </p:txBody>
      </p:sp>
      <p:sp>
        <p:nvSpPr>
          <p:cNvPr id="5123" name="Content Placeholder 2"/>
          <p:cNvSpPr>
            <a:spLocks noGrp="1"/>
          </p:cNvSpPr>
          <p:nvPr>
            <p:ph idx="1"/>
          </p:nvPr>
        </p:nvSpPr>
        <p:spPr/>
        <p:txBody>
          <a:bodyPr/>
          <a:lstStyle/>
          <a:p>
            <a:pPr eaLnBrk="1" hangingPunct="1"/>
            <a:r>
              <a:rPr lang="en-GB" altLang="en-US" sz="3600"/>
              <a:t>Levinas: the Face of the Other – their real humanity - is the foundation of ethics.  Not some reasoned duty or impartial calculation</a:t>
            </a:r>
            <a:r>
              <a:rPr lang="en-GB" altLang="en-US" sz="2400"/>
              <a:t>. </a:t>
            </a:r>
            <a:endParaRPr lang="en-GB" altLang="en-US" smtClean="0"/>
          </a:p>
        </p:txBody>
      </p:sp>
    </p:spTree>
    <p:extLst>
      <p:ext uri="{BB962C8B-B14F-4D97-AF65-F5344CB8AC3E}">
        <p14:creationId xmlns:p14="http://schemas.microsoft.com/office/powerpoint/2010/main" val="232802974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smtClean="0"/>
              <a:t>Resources</a:t>
            </a:r>
          </a:p>
        </p:txBody>
      </p:sp>
      <p:sp>
        <p:nvSpPr>
          <p:cNvPr id="7171" name="Content Placeholder 2"/>
          <p:cNvSpPr>
            <a:spLocks noGrp="1"/>
          </p:cNvSpPr>
          <p:nvPr>
            <p:ph idx="1"/>
          </p:nvPr>
        </p:nvSpPr>
        <p:spPr>
          <a:xfrm>
            <a:off x="1974558" y="1700809"/>
            <a:ext cx="8229600" cy="4525963"/>
          </a:xfrm>
        </p:spPr>
        <p:txBody>
          <a:bodyPr/>
          <a:lstStyle/>
          <a:p>
            <a:pPr eaLnBrk="1" hangingPunct="1"/>
            <a:r>
              <a:rPr lang="en-GB" altLang="en-US" smtClean="0">
                <a:hlinkClick r:id="rId2"/>
              </a:rPr>
              <a:t>http://www.myjewishlearning.com/beliefs/Theology/Thinkers_and_Thought/Jewish_Philosophy/Philosophies/Modern/Emmanuel_Levinas/The_Face_of_the_Other.shtml</a:t>
            </a:r>
            <a:endParaRPr lang="en-GB" altLang="en-US" smtClean="0"/>
          </a:p>
          <a:p>
            <a:pPr eaLnBrk="1" hangingPunct="1"/>
            <a:r>
              <a:rPr lang="en-GB" altLang="en-US" smtClean="0"/>
              <a:t>Orange, D., 2010. </a:t>
            </a:r>
            <a:r>
              <a:rPr lang="en-GB" altLang="en-US" i="1" smtClean="0"/>
              <a:t>Thinking for clinicians. Chapter on Emmanuel Levinas</a:t>
            </a:r>
            <a:endParaRPr lang="en-GB" altLang="en-US" smtClean="0"/>
          </a:p>
          <a:p>
            <a:pPr eaLnBrk="1" hangingPunct="1"/>
            <a:endParaRPr lang="en-GB" altLang="en-US" smtClean="0"/>
          </a:p>
        </p:txBody>
      </p:sp>
    </p:spTree>
    <p:extLst>
      <p:ext uri="{BB962C8B-B14F-4D97-AF65-F5344CB8AC3E}">
        <p14:creationId xmlns:p14="http://schemas.microsoft.com/office/powerpoint/2010/main" val="231567491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rtlCol="0">
            <a:normAutofit/>
          </a:bodyPr>
          <a:lstStyle/>
          <a:p>
            <a:pPr marL="320040" indent="-320040">
              <a:buClr>
                <a:schemeClr val="accent6">
                  <a:lumMod val="75000"/>
                </a:schemeClr>
              </a:buClr>
              <a:defRPr/>
            </a:pPr>
            <a:r>
              <a:rPr lang="en-CA" smtClean="0"/>
              <a:t>Levinas and World War II</a:t>
            </a:r>
          </a:p>
        </p:txBody>
      </p:sp>
      <p:sp>
        <p:nvSpPr>
          <p:cNvPr id="11267" name="Content Placeholder 2"/>
          <p:cNvSpPr>
            <a:spLocks noGrp="1"/>
          </p:cNvSpPr>
          <p:nvPr>
            <p:ph idx="1"/>
          </p:nvPr>
        </p:nvSpPr>
        <p:spPr/>
        <p:txBody>
          <a:bodyPr/>
          <a:lstStyle/>
          <a:p>
            <a:pPr eaLnBrk="1" hangingPunct="1"/>
            <a:r>
              <a:rPr lang="en-CA" altLang="en-US" sz="2800"/>
              <a:t>WWII – Levinas was caught by the Germans and was a prisoner of war for 5 years.</a:t>
            </a:r>
          </a:p>
          <a:p>
            <a:pPr eaLnBrk="1" hangingPunct="1"/>
            <a:r>
              <a:rPr lang="en-CA" altLang="en-US" sz="2800"/>
              <a:t>His whole family died in the Holocaust. His wife and daughter escaped but lost communication with him.</a:t>
            </a:r>
          </a:p>
          <a:p>
            <a:pPr eaLnBrk="1" hangingPunct="1"/>
            <a:endParaRPr lang="en-CA" altLang="en-US" smtClean="0"/>
          </a:p>
        </p:txBody>
      </p:sp>
      <p:pic>
        <p:nvPicPr>
          <p:cNvPr id="11268" name="Picture 2" descr="http://todaysseniorsnetwork.com/World%20War%20II%20soldiers%20traini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4200" y="3870326"/>
            <a:ext cx="3733800" cy="298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279891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rtlCol="0">
            <a:normAutofit/>
          </a:bodyPr>
          <a:lstStyle/>
          <a:p>
            <a:pPr marL="320040" indent="-320040">
              <a:buClr>
                <a:schemeClr val="accent6">
                  <a:lumMod val="75000"/>
                </a:schemeClr>
              </a:buClr>
              <a:defRPr/>
            </a:pPr>
            <a:r>
              <a:rPr lang="en-US" sz="4000" dirty="0"/>
              <a:t>Relational and embodied</a:t>
            </a:r>
            <a:endParaRPr lang="en-CA" sz="4000" dirty="0"/>
          </a:p>
        </p:txBody>
      </p:sp>
      <p:sp>
        <p:nvSpPr>
          <p:cNvPr id="9219" name="Rectangle 3"/>
          <p:cNvSpPr>
            <a:spLocks noGrp="1" noChangeArrowheads="1"/>
          </p:cNvSpPr>
          <p:nvPr>
            <p:ph idx="1"/>
          </p:nvPr>
        </p:nvSpPr>
        <p:spPr/>
        <p:txBody>
          <a:bodyPr rtlCol="0">
            <a:normAutofit/>
          </a:bodyPr>
          <a:lstStyle/>
          <a:p>
            <a:pPr indent="-182880">
              <a:buClr>
                <a:schemeClr val="accent6">
                  <a:lumMod val="75000"/>
                </a:schemeClr>
              </a:buClr>
              <a:buNone/>
              <a:defRPr/>
            </a:pPr>
            <a:r>
              <a:rPr lang="en-US" sz="3900" b="1" dirty="0">
                <a:solidFill>
                  <a:schemeClr val="tx1">
                    <a:lumMod val="75000"/>
                    <a:lumOff val="25000"/>
                  </a:schemeClr>
                </a:solidFill>
              </a:rPr>
              <a:t>The Good is Infinite</a:t>
            </a:r>
          </a:p>
          <a:p>
            <a:pPr indent="-182880">
              <a:buClr>
                <a:schemeClr val="accent6">
                  <a:lumMod val="75000"/>
                </a:schemeClr>
              </a:buClr>
              <a:defRPr/>
            </a:pPr>
            <a:r>
              <a:rPr lang="en-US" dirty="0" smtClean="0">
                <a:solidFill>
                  <a:schemeClr val="tx1">
                    <a:lumMod val="75000"/>
                    <a:lumOff val="25000"/>
                  </a:schemeClr>
                </a:solidFill>
              </a:rPr>
              <a:t>The search for the Good is the central question of philosophy for </a:t>
            </a:r>
            <a:r>
              <a:rPr lang="en-US" dirty="0" err="1" smtClean="0">
                <a:solidFill>
                  <a:schemeClr val="tx1">
                    <a:lumMod val="75000"/>
                    <a:lumOff val="25000"/>
                  </a:schemeClr>
                </a:solidFill>
              </a:rPr>
              <a:t>Levinas</a:t>
            </a:r>
            <a:r>
              <a:rPr lang="en-US" dirty="0" smtClean="0">
                <a:solidFill>
                  <a:schemeClr val="tx1">
                    <a:lumMod val="75000"/>
                    <a:lumOff val="25000"/>
                  </a:schemeClr>
                </a:solidFill>
              </a:rPr>
              <a:t>. This is the search for God/Good.</a:t>
            </a:r>
          </a:p>
          <a:p>
            <a:pPr indent="-182880">
              <a:buClr>
                <a:schemeClr val="accent6">
                  <a:lumMod val="75000"/>
                </a:schemeClr>
              </a:buClr>
              <a:defRPr/>
            </a:pPr>
            <a:r>
              <a:rPr lang="en-US" dirty="0" smtClean="0">
                <a:solidFill>
                  <a:schemeClr val="tx1">
                    <a:lumMod val="75000"/>
                    <a:lumOff val="25000"/>
                  </a:schemeClr>
                </a:solidFill>
              </a:rPr>
              <a:t>Individuals are unique and this uniqueness is the interest of the Good</a:t>
            </a:r>
          </a:p>
          <a:p>
            <a:pPr indent="-182880">
              <a:buClr>
                <a:schemeClr val="accent6">
                  <a:lumMod val="75000"/>
                </a:schemeClr>
              </a:buClr>
              <a:defRPr/>
            </a:pPr>
            <a:endParaRPr lang="en-US" sz="2400" dirty="0">
              <a:solidFill>
                <a:schemeClr val="tx1">
                  <a:lumMod val="75000"/>
                  <a:lumOff val="25000"/>
                </a:schemeClr>
              </a:solidFill>
            </a:endParaRPr>
          </a:p>
          <a:p>
            <a:pPr indent="-182880">
              <a:buClr>
                <a:schemeClr val="accent6">
                  <a:lumMod val="75000"/>
                </a:schemeClr>
              </a:buClr>
              <a:defRPr/>
            </a:pPr>
            <a:endParaRPr lang="en-US" sz="2400" dirty="0">
              <a:solidFill>
                <a:schemeClr val="bg1"/>
              </a:solidFill>
            </a:endParaRPr>
          </a:p>
          <a:p>
            <a:pPr indent="-182880">
              <a:buClr>
                <a:schemeClr val="accent6">
                  <a:lumMod val="75000"/>
                </a:schemeClr>
              </a:buClr>
              <a:buNone/>
              <a:defRPr/>
            </a:pPr>
            <a:endParaRPr lang="en-US" sz="2400" dirty="0">
              <a:solidFill>
                <a:schemeClr val="bg1"/>
              </a:solidFill>
            </a:endParaRPr>
          </a:p>
          <a:p>
            <a:pPr indent="-182880">
              <a:buClr>
                <a:schemeClr val="accent6">
                  <a:lumMod val="75000"/>
                </a:schemeClr>
              </a:buClr>
              <a:defRPr/>
            </a:pPr>
            <a:endParaRPr lang="en-US" sz="2400" dirty="0">
              <a:solidFill>
                <a:schemeClr val="bg1"/>
              </a:solidFill>
            </a:endParaRPr>
          </a:p>
          <a:p>
            <a:pPr indent="-182880">
              <a:buClr>
                <a:schemeClr val="accent6">
                  <a:lumMod val="75000"/>
                </a:schemeClr>
              </a:buClr>
              <a:buNone/>
              <a:defRPr/>
            </a:pPr>
            <a:endParaRPr lang="en-CA" dirty="0">
              <a:solidFill>
                <a:schemeClr val="bg1"/>
              </a:solidFill>
            </a:endParaRPr>
          </a:p>
        </p:txBody>
      </p:sp>
    </p:spTree>
    <p:extLst>
      <p:ext uri="{BB962C8B-B14F-4D97-AF65-F5344CB8AC3E}">
        <p14:creationId xmlns:p14="http://schemas.microsoft.com/office/powerpoint/2010/main" val="34351133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rtlCol="0">
            <a:normAutofit/>
          </a:bodyPr>
          <a:lstStyle/>
          <a:p>
            <a:pPr marL="320040" indent="-320040">
              <a:buClr>
                <a:schemeClr val="accent6">
                  <a:lumMod val="75000"/>
                </a:schemeClr>
              </a:buClr>
              <a:defRPr/>
            </a:pPr>
            <a:r>
              <a:rPr lang="en-CA" smtClean="0"/>
              <a:t>The Face as Witness of the Good</a:t>
            </a:r>
          </a:p>
        </p:txBody>
      </p:sp>
      <p:sp>
        <p:nvSpPr>
          <p:cNvPr id="17411" name="Content Placeholder 2"/>
          <p:cNvSpPr>
            <a:spLocks noGrp="1"/>
          </p:cNvSpPr>
          <p:nvPr>
            <p:ph idx="1"/>
          </p:nvPr>
        </p:nvSpPr>
        <p:spPr/>
        <p:txBody>
          <a:bodyPr rtlCol="0">
            <a:normAutofit/>
          </a:bodyPr>
          <a:lstStyle/>
          <a:p>
            <a:pPr marL="419100" indent="-382588">
              <a:buFont typeface="Wingdings 2" pitchFamily="18" charset="2"/>
              <a:buChar char=""/>
              <a:defRPr/>
            </a:pPr>
            <a:r>
              <a:rPr lang="en-CA" altLang="en-US" b="1" smtClean="0"/>
              <a:t>The face is the most naked part of the body</a:t>
            </a:r>
          </a:p>
          <a:p>
            <a:pPr marL="419100" indent="-382588">
              <a:buFont typeface="Wingdings 2" pitchFamily="18" charset="2"/>
              <a:buChar char=""/>
              <a:defRPr/>
            </a:pPr>
            <a:r>
              <a:rPr lang="en-CA" altLang="en-US" b="1" smtClean="0"/>
              <a:t>We can see the traces of God/Good in the face (Levinas was against make-up)</a:t>
            </a:r>
          </a:p>
          <a:p>
            <a:pPr marL="419100" indent="-382588">
              <a:buFont typeface="Wingdings 2" pitchFamily="18" charset="2"/>
              <a:buChar char=""/>
              <a:defRPr/>
            </a:pPr>
            <a:r>
              <a:rPr lang="en-CA" altLang="en-US" b="1" smtClean="0"/>
              <a:t>In someone’s eyes, we make immediate and direct contact</a:t>
            </a:r>
          </a:p>
          <a:p>
            <a:pPr marL="419100" indent="-382588">
              <a:buFont typeface="Wingdings 2" pitchFamily="18" charset="2"/>
              <a:buChar char=""/>
              <a:defRPr/>
            </a:pPr>
            <a:r>
              <a:rPr lang="en-CA" altLang="en-US" b="1" smtClean="0"/>
              <a:t>When you have an experience looking into someone’s face, you see their uniqueness</a:t>
            </a:r>
          </a:p>
          <a:p>
            <a:pPr marL="419100" indent="-382588">
              <a:buFont typeface="Wingdings 2" pitchFamily="18" charset="2"/>
              <a:buChar char=""/>
              <a:defRPr/>
            </a:pPr>
            <a:r>
              <a:rPr lang="en-CA" altLang="en-US" b="1" smtClean="0"/>
              <a:t>“You shall not murder” – taking away another person’s uniqueness</a:t>
            </a:r>
          </a:p>
          <a:p>
            <a:pPr marL="419100" indent="-382588">
              <a:buFont typeface="Wingdings 2" pitchFamily="18" charset="2"/>
              <a:buChar char=""/>
              <a:defRPr/>
            </a:pPr>
            <a:endParaRPr lang="en-CA" altLang="en-US" smtClean="0"/>
          </a:p>
        </p:txBody>
      </p:sp>
    </p:spTree>
    <p:extLst>
      <p:ext uri="{BB962C8B-B14F-4D97-AF65-F5344CB8AC3E}">
        <p14:creationId xmlns:p14="http://schemas.microsoft.com/office/powerpoint/2010/main" val="37495798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rtlCol="0">
            <a:normAutofit/>
          </a:bodyPr>
          <a:lstStyle/>
          <a:p>
            <a:pPr marL="320040" indent="-320040">
              <a:buClr>
                <a:schemeClr val="accent6">
                  <a:lumMod val="75000"/>
                </a:schemeClr>
              </a:buClr>
              <a:defRPr/>
            </a:pPr>
            <a:r>
              <a:rPr lang="en-US" sz="4000" dirty="0"/>
              <a:t> Relational and embodied</a:t>
            </a:r>
            <a:endParaRPr lang="en-CA" sz="4000" dirty="0"/>
          </a:p>
        </p:txBody>
      </p:sp>
      <p:sp>
        <p:nvSpPr>
          <p:cNvPr id="17411" name="Rectangle 3"/>
          <p:cNvSpPr>
            <a:spLocks noGrp="1" noChangeArrowheads="1"/>
          </p:cNvSpPr>
          <p:nvPr>
            <p:ph type="body" sz="half" idx="1"/>
          </p:nvPr>
        </p:nvSpPr>
        <p:spPr/>
        <p:txBody>
          <a:bodyPr/>
          <a:lstStyle/>
          <a:p>
            <a:pPr eaLnBrk="1" hangingPunct="1">
              <a:buFontTx/>
              <a:buNone/>
            </a:pPr>
            <a:r>
              <a:rPr lang="en-US" altLang="en-US" sz="2400" b="1"/>
              <a:t>The Face as Ethical</a:t>
            </a:r>
          </a:p>
          <a:p>
            <a:pPr eaLnBrk="1" hangingPunct="1"/>
            <a:r>
              <a:rPr lang="en-US" altLang="en-US" sz="2400"/>
              <a:t>When I encounter suffering in the face of the other I am bound to act.</a:t>
            </a:r>
          </a:p>
          <a:p>
            <a:pPr eaLnBrk="1" hangingPunct="1"/>
            <a:r>
              <a:rPr lang="en-US" altLang="en-US" sz="2400"/>
              <a:t>That face arouses the goodness within </a:t>
            </a:r>
          </a:p>
          <a:p>
            <a:pPr eaLnBrk="1" hangingPunct="1"/>
            <a:endParaRPr lang="en-US" altLang="en-US" sz="2400"/>
          </a:p>
          <a:p>
            <a:pPr eaLnBrk="1" hangingPunct="1"/>
            <a:endParaRPr lang="en-US" altLang="en-US" sz="2400">
              <a:solidFill>
                <a:schemeClr val="bg1"/>
              </a:solidFill>
            </a:endParaRPr>
          </a:p>
          <a:p>
            <a:pPr eaLnBrk="1" hangingPunct="1">
              <a:buFontTx/>
              <a:buNone/>
            </a:pPr>
            <a:endParaRPr lang="en-US" altLang="en-US" sz="2400">
              <a:solidFill>
                <a:schemeClr val="bg1"/>
              </a:solidFill>
            </a:endParaRPr>
          </a:p>
          <a:p>
            <a:pPr eaLnBrk="1" hangingPunct="1"/>
            <a:endParaRPr lang="en-US" altLang="en-US" sz="2400">
              <a:solidFill>
                <a:schemeClr val="bg1"/>
              </a:solidFill>
            </a:endParaRPr>
          </a:p>
          <a:p>
            <a:pPr eaLnBrk="1" hangingPunct="1"/>
            <a:endParaRPr lang="en-US" altLang="en-US" sz="2400">
              <a:solidFill>
                <a:schemeClr val="bg1"/>
              </a:solidFill>
            </a:endParaRPr>
          </a:p>
          <a:p>
            <a:pPr eaLnBrk="1" hangingPunct="1">
              <a:buFontTx/>
              <a:buNone/>
            </a:pPr>
            <a:endParaRPr lang="en-US" altLang="en-US" sz="2400">
              <a:solidFill>
                <a:schemeClr val="bg1"/>
              </a:solidFill>
            </a:endParaRPr>
          </a:p>
          <a:p>
            <a:pPr eaLnBrk="1" hangingPunct="1"/>
            <a:endParaRPr lang="en-US" altLang="en-US" sz="2400">
              <a:solidFill>
                <a:schemeClr val="bg1"/>
              </a:solidFill>
            </a:endParaRPr>
          </a:p>
          <a:p>
            <a:pPr eaLnBrk="1" hangingPunct="1">
              <a:buFontTx/>
              <a:buNone/>
            </a:pPr>
            <a:endParaRPr lang="en-CA" altLang="en-US">
              <a:solidFill>
                <a:schemeClr val="bg1"/>
              </a:solidFill>
            </a:endParaRPr>
          </a:p>
        </p:txBody>
      </p:sp>
      <p:sp>
        <p:nvSpPr>
          <p:cNvPr id="17412" name="Rectangle 4"/>
          <p:cNvSpPr>
            <a:spLocks noGrp="1" noChangeArrowheads="1"/>
          </p:cNvSpPr>
          <p:nvPr>
            <p:ph sz="half" idx="2"/>
          </p:nvPr>
        </p:nvSpPr>
        <p:spPr/>
        <p:txBody>
          <a:bodyPr/>
          <a:lstStyle/>
          <a:p>
            <a:pPr eaLnBrk="1" hangingPunct="1"/>
            <a:endParaRPr lang="en-US" altLang="en-US" sz="2800"/>
          </a:p>
        </p:txBody>
      </p:sp>
      <p:pic>
        <p:nvPicPr>
          <p:cNvPr id="17413" name="Picture 5" descr="fa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9401" y="1524000"/>
            <a:ext cx="3381375"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834377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rtlCol="0">
            <a:normAutofit/>
          </a:bodyPr>
          <a:lstStyle/>
          <a:p>
            <a:pPr marL="320040" indent="-320040">
              <a:buClr>
                <a:schemeClr val="accent6">
                  <a:lumMod val="75000"/>
                </a:schemeClr>
              </a:buClr>
              <a:defRPr/>
            </a:pPr>
            <a:r>
              <a:rPr lang="en-US" dirty="0" smtClean="0"/>
              <a:t>The Face as Ethical</a:t>
            </a:r>
          </a:p>
        </p:txBody>
      </p:sp>
      <p:sp>
        <p:nvSpPr>
          <p:cNvPr id="16387" name="Content Placeholder 2"/>
          <p:cNvSpPr>
            <a:spLocks noGrp="1"/>
          </p:cNvSpPr>
          <p:nvPr>
            <p:ph idx="1"/>
          </p:nvPr>
        </p:nvSpPr>
        <p:spPr/>
        <p:txBody>
          <a:bodyPr rtlCol="0">
            <a:normAutofit/>
          </a:bodyPr>
          <a:lstStyle/>
          <a:p>
            <a:pPr marL="419100" indent="-382588">
              <a:buClr>
                <a:schemeClr val="accent6">
                  <a:lumMod val="75000"/>
                </a:schemeClr>
              </a:buClr>
              <a:buFont typeface="Wingdings 2" pitchFamily="18" charset="2"/>
              <a:buChar char=""/>
              <a:defRPr/>
            </a:pPr>
            <a:r>
              <a:rPr lang="en-US" b="1" dirty="0" smtClean="0">
                <a:solidFill>
                  <a:schemeClr val="tx1">
                    <a:lumMod val="75000"/>
                    <a:lumOff val="25000"/>
                  </a:schemeClr>
                </a:solidFill>
              </a:rPr>
              <a:t>Recognizing the Other’s hardships in the face allows good to prevail by making us act to help that person – makes you responsible</a:t>
            </a:r>
          </a:p>
          <a:p>
            <a:pPr marL="419100" indent="-382588">
              <a:buClr>
                <a:schemeClr val="accent6">
                  <a:lumMod val="75000"/>
                </a:schemeClr>
              </a:buClr>
              <a:buFont typeface="Wingdings 2" pitchFamily="18" charset="2"/>
              <a:buChar char=""/>
              <a:defRPr/>
            </a:pPr>
            <a:r>
              <a:rPr lang="en-US" b="1" dirty="0" smtClean="0">
                <a:solidFill>
                  <a:schemeClr val="tx1">
                    <a:lumMod val="75000"/>
                    <a:lumOff val="25000"/>
                  </a:schemeClr>
                </a:solidFill>
              </a:rPr>
              <a:t>Asymmetrical responsibility</a:t>
            </a:r>
          </a:p>
          <a:p>
            <a:pPr marL="419100" indent="-382588">
              <a:buClr>
                <a:schemeClr val="accent6">
                  <a:lumMod val="75000"/>
                </a:schemeClr>
              </a:buClr>
              <a:buFont typeface="Wingdings 2" pitchFamily="18" charset="2"/>
              <a:buChar char=""/>
              <a:defRPr/>
            </a:pPr>
            <a:r>
              <a:rPr lang="en-US" b="1" dirty="0" smtClean="0">
                <a:solidFill>
                  <a:schemeClr val="tx1">
                    <a:lumMod val="75000"/>
                    <a:lumOff val="25000"/>
                  </a:schemeClr>
                </a:solidFill>
              </a:rPr>
              <a:t>‘I will not let you die alone’</a:t>
            </a:r>
          </a:p>
          <a:p>
            <a:pPr marL="419100" indent="-382588">
              <a:buClr>
                <a:schemeClr val="accent6">
                  <a:lumMod val="75000"/>
                </a:schemeClr>
              </a:buClr>
              <a:buFont typeface="Wingdings 2" pitchFamily="18" charset="2"/>
              <a:buChar char=""/>
              <a:defRPr/>
            </a:pPr>
            <a:endParaRPr lang="en-US" b="1" dirty="0">
              <a:solidFill>
                <a:schemeClr val="tx1">
                  <a:lumMod val="75000"/>
                  <a:lumOff val="25000"/>
                </a:schemeClr>
              </a:solidFill>
            </a:endParaRPr>
          </a:p>
          <a:p>
            <a:pPr marL="419100" indent="-382588">
              <a:buClr>
                <a:schemeClr val="accent6">
                  <a:lumMod val="75000"/>
                </a:schemeClr>
              </a:buClr>
              <a:buFont typeface="Wingdings 2" pitchFamily="18" charset="2"/>
              <a:buChar char=""/>
              <a:defRPr/>
            </a:pPr>
            <a:r>
              <a:rPr lang="en-US" b="1" dirty="0" smtClean="0">
                <a:solidFill>
                  <a:schemeClr val="tx1">
                    <a:lumMod val="75000"/>
                    <a:lumOff val="25000"/>
                  </a:schemeClr>
                </a:solidFill>
              </a:rPr>
              <a:t>Some feminist critics have challenged this ethics for underpinning what they consider to be the traditional and un-</a:t>
            </a:r>
            <a:r>
              <a:rPr lang="en-US" b="1" dirty="0" err="1" smtClean="0">
                <a:solidFill>
                  <a:schemeClr val="tx1">
                    <a:lumMod val="75000"/>
                    <a:lumOff val="25000"/>
                  </a:schemeClr>
                </a:solidFill>
              </a:rPr>
              <a:t>politicisized</a:t>
            </a:r>
            <a:r>
              <a:rPr lang="en-US" b="1" dirty="0" smtClean="0">
                <a:solidFill>
                  <a:schemeClr val="tx1">
                    <a:lumMod val="75000"/>
                    <a:lumOff val="25000"/>
                  </a:schemeClr>
                </a:solidFill>
              </a:rPr>
              <a:t> role of women</a:t>
            </a:r>
          </a:p>
          <a:p>
            <a:pPr marL="419100" indent="-382588">
              <a:buClr>
                <a:schemeClr val="accent6">
                  <a:lumMod val="75000"/>
                </a:schemeClr>
              </a:buClr>
              <a:buFont typeface="Wingdings 2" pitchFamily="18" charset="2"/>
              <a:buChar char=""/>
              <a:defRPr/>
            </a:pPr>
            <a:endParaRPr lang="en-US" b="1" dirty="0" smtClean="0">
              <a:solidFill>
                <a:schemeClr val="tx1">
                  <a:lumMod val="75000"/>
                  <a:lumOff val="25000"/>
                </a:schemeClr>
              </a:solidFill>
            </a:endParaRPr>
          </a:p>
          <a:p>
            <a:pPr marL="419100" indent="-382588">
              <a:buClr>
                <a:schemeClr val="accent6">
                  <a:lumMod val="75000"/>
                </a:schemeClr>
              </a:buClr>
              <a:buFont typeface="Wingdings 2" pitchFamily="18" charset="2"/>
              <a:buChar char=""/>
              <a:defRPr/>
            </a:pPr>
            <a:endParaRPr lang="en-US" dirty="0" smtClean="0">
              <a:solidFill>
                <a:schemeClr val="tx1">
                  <a:lumMod val="75000"/>
                  <a:lumOff val="25000"/>
                </a:schemeClr>
              </a:solidFill>
            </a:endParaRPr>
          </a:p>
          <a:p>
            <a:pPr marL="419100" indent="-382588">
              <a:buClr>
                <a:schemeClr val="accent6">
                  <a:lumMod val="75000"/>
                </a:schemeClr>
              </a:buClr>
              <a:buNone/>
              <a:defRPr/>
            </a:pPr>
            <a:endParaRPr lang="en-US" dirty="0" smtClean="0">
              <a:solidFill>
                <a:schemeClr val="tx1">
                  <a:lumMod val="75000"/>
                  <a:lumOff val="25000"/>
                </a:schemeClr>
              </a:solidFill>
            </a:endParaRPr>
          </a:p>
        </p:txBody>
      </p:sp>
    </p:spTree>
    <p:extLst>
      <p:ext uri="{BB962C8B-B14F-4D97-AF65-F5344CB8AC3E}">
        <p14:creationId xmlns:p14="http://schemas.microsoft.com/office/powerpoint/2010/main" val="354407361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a:t>
            </a:r>
            <a:r>
              <a:rPr lang="en-GB" dirty="0" err="1" smtClean="0"/>
              <a:t>EThics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03276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marL="320040" indent="-320040">
              <a:buClr>
                <a:schemeClr val="accent6">
                  <a:lumMod val="75000"/>
                </a:schemeClr>
              </a:buClr>
              <a:defRPr/>
            </a:pPr>
            <a:r>
              <a:rPr lang="en-GB" dirty="0" smtClean="0"/>
              <a:t>Why globalized ethics?</a:t>
            </a:r>
            <a:endParaRPr lang="en-GB" dirty="0"/>
          </a:p>
        </p:txBody>
      </p:sp>
      <p:sp>
        <p:nvSpPr>
          <p:cNvPr id="16387" name="Content Placeholder 2"/>
          <p:cNvSpPr>
            <a:spLocks noGrp="1"/>
          </p:cNvSpPr>
          <p:nvPr>
            <p:ph idx="1"/>
          </p:nvPr>
        </p:nvSpPr>
        <p:spPr/>
        <p:txBody>
          <a:bodyPr rtlCol="0">
            <a:normAutofit/>
          </a:bodyPr>
          <a:lstStyle/>
          <a:p>
            <a:pPr>
              <a:defRPr/>
            </a:pPr>
            <a:r>
              <a:rPr lang="en-GB" altLang="en-US" dirty="0" smtClean="0"/>
              <a:t>Globalization – the increasing interdependence of  global  society, economically, culturally and politically. Has created global dilemmas which require global solutions.</a:t>
            </a:r>
          </a:p>
          <a:p>
            <a:pPr>
              <a:defRPr/>
            </a:pPr>
            <a:r>
              <a:rPr lang="en-GB" altLang="en-US" dirty="0" smtClean="0"/>
              <a:t>Global ethics is the response to these dilemmas.</a:t>
            </a:r>
          </a:p>
          <a:p>
            <a:pPr>
              <a:defRPr/>
            </a:pPr>
            <a:endParaRPr lang="en-GB" altLang="en-US" dirty="0" smtClean="0"/>
          </a:p>
          <a:p>
            <a:pPr>
              <a:defRPr/>
            </a:pPr>
            <a:r>
              <a:rPr lang="en-GB" altLang="en-US" dirty="0" smtClean="0"/>
              <a:t>Bioethics?</a:t>
            </a:r>
          </a:p>
        </p:txBody>
      </p:sp>
    </p:spTree>
    <p:extLst>
      <p:ext uri="{BB962C8B-B14F-4D97-AF65-F5344CB8AC3E}">
        <p14:creationId xmlns:p14="http://schemas.microsoft.com/office/powerpoint/2010/main" val="1881625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altLang="en-US" smtClean="0">
                <a:ea typeface="Trebuchet MS" panose="020B0603020202020204" pitchFamily="34" charset="0"/>
                <a:cs typeface="Trebuchet MS" panose="020B0603020202020204" pitchFamily="34" charset="0"/>
              </a:rPr>
              <a:t>Fox &amp; Swazey, 2010</a:t>
            </a:r>
          </a:p>
        </p:txBody>
      </p:sp>
      <p:sp>
        <p:nvSpPr>
          <p:cNvPr id="8195" name="Content Placeholder 2"/>
          <p:cNvSpPr>
            <a:spLocks noGrp="1"/>
          </p:cNvSpPr>
          <p:nvPr>
            <p:ph idx="1"/>
          </p:nvPr>
        </p:nvSpPr>
        <p:spPr>
          <a:xfrm>
            <a:off x="1981200" y="2060575"/>
            <a:ext cx="8229600" cy="4248150"/>
          </a:xfrm>
        </p:spPr>
        <p:txBody>
          <a:bodyPr rtlCol="0">
            <a:normAutofit fontScale="47500" lnSpcReduction="20000"/>
          </a:bodyPr>
          <a:lstStyle/>
          <a:p>
            <a:pPr>
              <a:buFont typeface="Wingdings 2" charset="2"/>
              <a:buChar char=""/>
              <a:defRPr/>
            </a:pPr>
            <a:r>
              <a:rPr lang="en-GB" altLang="en-US" sz="5900" dirty="0"/>
              <a:t>“We have repeatedly commented on how restricted and restricting we feel the predominant Western, and especially American, conceptual framework of bioethics is … It is a fettering paradigm, forged and espoused by some of the field’s most prominent practitioners – especially by philosophers trained in the Anglo-American analytical tradition – that is widely interpreted and utilized by bioethics in ways that border on intellectual and moral absolutism”. </a:t>
            </a:r>
          </a:p>
          <a:p>
            <a:pPr>
              <a:buFont typeface="Wingdings 2" charset="2"/>
              <a:buChar char=""/>
              <a:defRPr/>
            </a:pPr>
            <a:endParaRPr lang="en-GB" altLang="en-US" sz="2400" dirty="0">
              <a:solidFill>
                <a:schemeClr val="bg1"/>
              </a:solidFill>
            </a:endParaRPr>
          </a:p>
          <a:p>
            <a:pPr>
              <a:buFont typeface="Wingdings 2" charset="2"/>
              <a:buChar char=""/>
              <a:defRPr/>
            </a:pPr>
            <a:endParaRPr lang="en-GB" altLang="en-US" sz="2400" dirty="0"/>
          </a:p>
          <a:p>
            <a:pPr>
              <a:buFont typeface="Wingdings 2" charset="2"/>
              <a:buChar char=""/>
              <a:defRPr/>
            </a:pPr>
            <a:endParaRPr lang="en-GB" altLang="en-US" dirty="0" smtClean="0"/>
          </a:p>
        </p:txBody>
      </p:sp>
    </p:spTree>
    <p:extLst>
      <p:ext uri="{BB962C8B-B14F-4D97-AF65-F5344CB8AC3E}">
        <p14:creationId xmlns:p14="http://schemas.microsoft.com/office/powerpoint/2010/main" val="38728303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endParaRPr lang="en-US" altLang="en-US" smtClean="0"/>
          </a:p>
        </p:txBody>
      </p:sp>
      <p:sp>
        <p:nvSpPr>
          <p:cNvPr id="11267" name="Content Placeholder 2"/>
          <p:cNvSpPr>
            <a:spLocks noGrp="1"/>
          </p:cNvSpPr>
          <p:nvPr>
            <p:ph idx="1"/>
          </p:nvPr>
        </p:nvSpPr>
        <p:spPr/>
        <p:txBody>
          <a:bodyPr/>
          <a:lstStyle/>
          <a:p>
            <a:pPr eaLnBrk="1" hangingPunct="1"/>
            <a:r>
              <a:rPr lang="en-GB" altLang="en-US" smtClean="0"/>
              <a:t>“Beliefs commonly held in the European-American culture about individuality, self-determination, and the importance of maintaining control too often have been treated as if they were universal ethical principles” (Blackhall et al, 2001, cited in Harris p.5</a:t>
            </a:r>
          </a:p>
        </p:txBody>
      </p:sp>
    </p:spTree>
    <p:extLst>
      <p:ext uri="{BB962C8B-B14F-4D97-AF65-F5344CB8AC3E}">
        <p14:creationId xmlns:p14="http://schemas.microsoft.com/office/powerpoint/2010/main" val="29839277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rtlCol="0">
            <a:normAutofit/>
          </a:bodyPr>
          <a:lstStyle/>
          <a:p>
            <a:pPr marL="320040" indent="-320040">
              <a:buClr>
                <a:schemeClr val="accent6">
                  <a:lumMod val="75000"/>
                </a:schemeClr>
              </a:buClr>
              <a:defRPr/>
            </a:pPr>
            <a:r>
              <a:rPr lang="en-GB" dirty="0" smtClean="0"/>
              <a:t>Bond</a:t>
            </a:r>
          </a:p>
        </p:txBody>
      </p:sp>
      <p:sp>
        <p:nvSpPr>
          <p:cNvPr id="14339" name="Content Placeholder 2"/>
          <p:cNvSpPr>
            <a:spLocks noGrp="1"/>
          </p:cNvSpPr>
          <p:nvPr>
            <p:ph idx="1"/>
          </p:nvPr>
        </p:nvSpPr>
        <p:spPr>
          <a:xfrm>
            <a:off x="1981200" y="1600200"/>
            <a:ext cx="7620000" cy="4800600"/>
          </a:xfrm>
        </p:spPr>
        <p:txBody>
          <a:bodyPr/>
          <a:lstStyle/>
          <a:p>
            <a:pPr eaLnBrk="1" hangingPunct="1"/>
            <a:r>
              <a:rPr lang="en-GB" altLang="en-US" smtClean="0"/>
              <a:t>End of his book asks the question of the future of Counselling ethics </a:t>
            </a:r>
          </a:p>
          <a:p>
            <a:pPr eaLnBrk="1" hangingPunct="1"/>
            <a:r>
              <a:rPr lang="en-GB" altLang="en-US" smtClean="0"/>
              <a:t>In the light of diverse societies</a:t>
            </a:r>
          </a:p>
          <a:p>
            <a:pPr eaLnBrk="1" hangingPunct="1"/>
            <a:r>
              <a:rPr lang="en-GB" altLang="en-US" smtClean="0"/>
              <a:t>Global societies</a:t>
            </a:r>
          </a:p>
          <a:p>
            <a:pPr eaLnBrk="1" hangingPunct="1"/>
            <a:r>
              <a:rPr lang="en-GB" altLang="en-US" smtClean="0"/>
              <a:t>Counselling as global practice</a:t>
            </a:r>
          </a:p>
        </p:txBody>
      </p:sp>
    </p:spTree>
    <p:extLst>
      <p:ext uri="{BB962C8B-B14F-4D97-AF65-F5344CB8AC3E}">
        <p14:creationId xmlns:p14="http://schemas.microsoft.com/office/powerpoint/2010/main" val="16200889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endParaRPr lang="en-US" altLang="en-US" smtClean="0">
              <a:ea typeface="Trebuchet MS" panose="020B0603020202020204" pitchFamily="34" charset="0"/>
              <a:cs typeface="Trebuchet MS" panose="020B0603020202020204" pitchFamily="34" charset="0"/>
            </a:endParaRPr>
          </a:p>
        </p:txBody>
      </p:sp>
      <p:sp>
        <p:nvSpPr>
          <p:cNvPr id="15363" name="Content Placeholder 2"/>
          <p:cNvSpPr>
            <a:spLocks noGrp="1"/>
          </p:cNvSpPr>
          <p:nvPr>
            <p:ph idx="1"/>
          </p:nvPr>
        </p:nvSpPr>
        <p:spPr/>
        <p:txBody>
          <a:bodyPr/>
          <a:lstStyle/>
          <a:p>
            <a:pPr eaLnBrk="1" hangingPunct="1"/>
            <a:r>
              <a:rPr lang="en-GB" altLang="en-US" smtClean="0"/>
              <a:t>Should Counselling overcome this legacy?</a:t>
            </a:r>
          </a:p>
          <a:p>
            <a:pPr eaLnBrk="1" hangingPunct="1"/>
            <a:r>
              <a:rPr lang="en-GB" altLang="en-US" smtClean="0"/>
              <a:t>Universality or relativism?</a:t>
            </a:r>
          </a:p>
          <a:p>
            <a:pPr eaLnBrk="1" hangingPunct="1"/>
            <a:r>
              <a:rPr lang="en-GB" altLang="en-US" smtClean="0"/>
              <a:t>Partiality or impartiality?</a:t>
            </a:r>
          </a:p>
          <a:p>
            <a:pPr eaLnBrk="1" hangingPunct="1"/>
            <a:r>
              <a:rPr lang="en-GB" altLang="en-US" smtClean="0"/>
              <a:t>Rationality of emotion?</a:t>
            </a:r>
          </a:p>
          <a:p>
            <a:pPr eaLnBrk="1" hangingPunct="1"/>
            <a:r>
              <a:rPr lang="en-GB" altLang="en-US" smtClean="0">
                <a:solidFill>
                  <a:srgbClr val="FF0000"/>
                </a:solidFill>
              </a:rPr>
              <a:t>Bureaucracy or care</a:t>
            </a:r>
            <a:r>
              <a:rPr lang="en-GB" altLang="en-US" smtClean="0"/>
              <a:t>?</a:t>
            </a:r>
          </a:p>
          <a:p>
            <a:pPr eaLnBrk="1" hangingPunct="1"/>
            <a:r>
              <a:rPr lang="en-GB" altLang="en-US" smtClean="0"/>
              <a:t>In relation to Global ethics what would western Counselling ethics bring to the table? What would it need to consider?</a:t>
            </a:r>
          </a:p>
          <a:p>
            <a:pPr eaLnBrk="1" hangingPunct="1"/>
            <a:endParaRPr lang="en-GB" altLang="en-US" smtClean="0"/>
          </a:p>
        </p:txBody>
      </p:sp>
    </p:spTree>
    <p:extLst>
      <p:ext uri="{BB962C8B-B14F-4D97-AF65-F5344CB8AC3E}">
        <p14:creationId xmlns:p14="http://schemas.microsoft.com/office/powerpoint/2010/main" val="246132362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70</TotalTime>
  <Words>1496</Words>
  <Application>Microsoft Office PowerPoint</Application>
  <PresentationFormat>Widescreen</PresentationFormat>
  <Paragraphs>151</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Gill Sans MT</vt:lpstr>
      <vt:lpstr>Times New Roman</vt:lpstr>
      <vt:lpstr>Trebuchet MS</vt:lpstr>
      <vt:lpstr>Wingdings</vt:lpstr>
      <vt:lpstr>Wingdings 2</vt:lpstr>
      <vt:lpstr>Gallery</vt:lpstr>
      <vt:lpstr>Ethics and Emotions</vt:lpstr>
      <vt:lpstr>PowerPoint Presentation</vt:lpstr>
      <vt:lpstr>Resources</vt:lpstr>
      <vt:lpstr>Challenging traditional theories</vt:lpstr>
      <vt:lpstr>B&amp;C</vt:lpstr>
      <vt:lpstr>PowerPoint Presentation</vt:lpstr>
      <vt:lpstr>p.39-40</vt:lpstr>
      <vt:lpstr>5 Virtues B&amp;C p.38</vt:lpstr>
      <vt:lpstr>What is Emotivism?</vt:lpstr>
      <vt:lpstr>Historical tracing: Emotion </vt:lpstr>
      <vt:lpstr>Historical tracing: Emotion </vt:lpstr>
      <vt:lpstr>What are emotions?</vt:lpstr>
      <vt:lpstr>David Hume</vt:lpstr>
      <vt:lpstr>Hume</vt:lpstr>
      <vt:lpstr>Advantages of emotivism</vt:lpstr>
      <vt:lpstr>Strengths of the idea</vt:lpstr>
      <vt:lpstr>Michael Slote The ethics of care and empathy</vt:lpstr>
      <vt:lpstr>Slote</vt:lpstr>
      <vt:lpstr>Empathy</vt:lpstr>
      <vt:lpstr>Slote</vt:lpstr>
      <vt:lpstr>Emmanuel Levinas</vt:lpstr>
      <vt:lpstr>Resources</vt:lpstr>
      <vt:lpstr>Levinas and World War II</vt:lpstr>
      <vt:lpstr>Relational and embodied</vt:lpstr>
      <vt:lpstr>The Face as Witness of the Good</vt:lpstr>
      <vt:lpstr> Relational and embodied</vt:lpstr>
      <vt:lpstr>The Face as Ethical</vt:lpstr>
      <vt:lpstr>Global EThics</vt:lpstr>
      <vt:lpstr>Why globalized ethics?</vt:lpstr>
      <vt:lpstr>Fox &amp; Swazey, 2010</vt:lpstr>
      <vt:lpstr>PowerPoint Presentation</vt:lpstr>
      <vt:lpstr>Bond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U Hughes</dc:creator>
  <cp:lastModifiedBy>Carol U Hughes</cp:lastModifiedBy>
  <cp:revision>9</cp:revision>
  <dcterms:created xsi:type="dcterms:W3CDTF">2018-11-21T13:06:25Z</dcterms:created>
  <dcterms:modified xsi:type="dcterms:W3CDTF">2018-11-21T16:55:34Z</dcterms:modified>
</cp:coreProperties>
</file>