
<file path=[Content_Types].xml><?xml version="1.0" encoding="utf-8"?>
<Types xmlns="http://schemas.openxmlformats.org/package/2006/content-types">
  <Default Extension="bmp" ContentType="image/bmp"/>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8" r:id="rId4"/>
  </p:sldMasterIdLst>
  <p:notesMasterIdLst>
    <p:notesMasterId r:id="rId21"/>
  </p:notesMasterIdLst>
  <p:sldIdLst>
    <p:sldId id="278" r:id="rId5"/>
    <p:sldId id="279" r:id="rId6"/>
    <p:sldId id="280" r:id="rId7"/>
    <p:sldId id="281" r:id="rId8"/>
    <p:sldId id="282" r:id="rId9"/>
    <p:sldId id="283" r:id="rId10"/>
    <p:sldId id="284" r:id="rId11"/>
    <p:sldId id="285" r:id="rId12"/>
    <p:sldId id="286" r:id="rId13"/>
    <p:sldId id="287" r:id="rId14"/>
    <p:sldId id="288" r:id="rId15"/>
    <p:sldId id="289" r:id="rId16"/>
    <p:sldId id="290" r:id="rId17"/>
    <p:sldId id="291" r:id="rId18"/>
    <p:sldId id="292" r:id="rId19"/>
    <p:sldId id="293"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4516" autoAdjust="0"/>
  </p:normalViewPr>
  <p:slideViewPr>
    <p:cSldViewPr snapToGrid="0">
      <p:cViewPr varScale="1">
        <p:scale>
          <a:sx n="70" d="100"/>
          <a:sy n="70" d="100"/>
        </p:scale>
        <p:origin x="1166"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urag Prasad" userId="aa70a8f4c649b348" providerId="LiveId" clId="{ECD4EA58-409C-44D1-9304-71DEC83F7B32}"/>
    <pc:docChg chg="custSel modSld">
      <pc:chgData name="Anurag Prasad" userId="aa70a8f4c649b348" providerId="LiveId" clId="{ECD4EA58-409C-44D1-9304-71DEC83F7B32}" dt="2026-01-22T11:31:24.843" v="7" actId="403"/>
      <pc:docMkLst>
        <pc:docMk/>
      </pc:docMkLst>
      <pc:sldChg chg="modSp mod">
        <pc:chgData name="Anurag Prasad" userId="aa70a8f4c649b348" providerId="LiveId" clId="{ECD4EA58-409C-44D1-9304-71DEC83F7B32}" dt="2026-01-22T11:31:24.843" v="7" actId="403"/>
        <pc:sldMkLst>
          <pc:docMk/>
          <pc:sldMk cId="2226230595" sldId="292"/>
        </pc:sldMkLst>
        <pc:spChg chg="mod">
          <ac:chgData name="Anurag Prasad" userId="aa70a8f4c649b348" providerId="LiveId" clId="{ECD4EA58-409C-44D1-9304-71DEC83F7B32}" dt="2026-01-22T11:31:24.843" v="7" actId="403"/>
          <ac:spMkLst>
            <pc:docMk/>
            <pc:sldMk cId="2226230595" sldId="292"/>
            <ac:spMk id="3" creationId="{0AC12536-20ED-F19D-0B25-93894C58C42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D01546-198A-4195-BCF8-F0FF54C90E5E}" type="datetimeFigureOut">
              <a:rPr lang="en-US" smtClean="0"/>
              <a:t>2/25/2026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6DE88F-1F85-4A27-9D34-D74A50E7B0DA}" type="slidenum">
              <a:rPr lang="en-US" smtClean="0"/>
              <a:t>‹#›</a:t>
            </a:fld>
            <a:endParaRPr lang="en-US" dirty="0"/>
          </a:p>
        </p:txBody>
      </p:sp>
    </p:spTree>
    <p:extLst>
      <p:ext uri="{BB962C8B-B14F-4D97-AF65-F5344CB8AC3E}">
        <p14:creationId xmlns:p14="http://schemas.microsoft.com/office/powerpoint/2010/main" val="37300918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3AEA074-24A7-4657-AE02-A51F68EA6A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78475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this presentation, our group has selected the topic of sustainability in terms of food waste and its efficacy in the UK hospitality industry. The bakery and freshly produced food industry is found to generate the most waste in the UK hospitality sector. Assessing contemporary challenges in this industry can be effective in understanding consumers’ satisfaction standards. This can enable hospitality organisations to stay more consumer-centric. Moreover, this study will evaluate the macroeconomic standards of the industry to enhance consumer satisfaction and loyalty over time. </a:t>
            </a:r>
            <a:endParaRPr lang="en-US" sz="1200" kern="1200" dirty="0">
              <a:solidFill>
                <a:schemeClr val="tx1"/>
              </a:solidFill>
              <a:effectLst/>
              <a:latin typeface="+mn-lt"/>
              <a:ea typeface="+mn-ea"/>
              <a:cs typeface="+mn-cs"/>
            </a:endParaRPr>
          </a:p>
          <a:p>
            <a:pPr algn="just"/>
            <a:endParaRPr lang="en-GB" dirty="0"/>
          </a:p>
        </p:txBody>
      </p:sp>
      <p:sp>
        <p:nvSpPr>
          <p:cNvPr id="4" name="Slide Number Placeholder 3"/>
          <p:cNvSpPr>
            <a:spLocks noGrp="1"/>
          </p:cNvSpPr>
          <p:nvPr>
            <p:ph type="sldNum" sz="quarter" idx="5"/>
          </p:nvPr>
        </p:nvSpPr>
        <p:spPr/>
        <p:txBody>
          <a:bodyPr/>
          <a:lstStyle/>
          <a:p>
            <a:fld id="{2E6DE88F-1F85-4A27-9D34-D74A50E7B0DA}" type="slidenum">
              <a:rPr lang="en-US" smtClean="0"/>
              <a:t>3</a:t>
            </a:fld>
            <a:endParaRPr lang="en-US" dirty="0"/>
          </a:p>
        </p:txBody>
      </p:sp>
    </p:spTree>
    <p:extLst>
      <p:ext uri="{BB962C8B-B14F-4D97-AF65-F5344CB8AC3E}">
        <p14:creationId xmlns:p14="http://schemas.microsoft.com/office/powerpoint/2010/main" val="35853889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sz="1200" kern="1200" dirty="0">
                <a:solidFill>
                  <a:schemeClr val="tx1"/>
                </a:solidFill>
                <a:effectLst/>
                <a:latin typeface="+mn-lt"/>
                <a:ea typeface="+mn-ea"/>
                <a:cs typeface="+mn-cs"/>
              </a:rPr>
              <a:t>The UK hospitality sector is considered one of the most important sectors in contributing to the employment standards and economic development. As noted by McCarthy (2025), high amounts of waste have been generated in the UK hospitality and restaurant industry. This has resulted in a high level of CO2 emissions. Splendid Hospitality Group has been selected in this study to reflect sustainability, leading to effective waste management at large. </a:t>
            </a:r>
            <a:endParaRPr lang="en-GB" dirty="0"/>
          </a:p>
        </p:txBody>
      </p:sp>
      <p:sp>
        <p:nvSpPr>
          <p:cNvPr id="4" name="Slide Number Placeholder 3"/>
          <p:cNvSpPr>
            <a:spLocks noGrp="1"/>
          </p:cNvSpPr>
          <p:nvPr>
            <p:ph type="sldNum" sz="quarter" idx="5"/>
          </p:nvPr>
        </p:nvSpPr>
        <p:spPr/>
        <p:txBody>
          <a:bodyPr/>
          <a:lstStyle/>
          <a:p>
            <a:fld id="{2E6DE88F-1F85-4A27-9D34-D74A50E7B0DA}" type="slidenum">
              <a:rPr lang="en-US" smtClean="0"/>
              <a:t>4</a:t>
            </a:fld>
            <a:endParaRPr lang="en-US" dirty="0"/>
          </a:p>
        </p:txBody>
      </p:sp>
    </p:spTree>
    <p:extLst>
      <p:ext uri="{BB962C8B-B14F-4D97-AF65-F5344CB8AC3E}">
        <p14:creationId xmlns:p14="http://schemas.microsoft.com/office/powerpoint/2010/main" val="39178702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literature review has effectively detailed the food waste challenge in the UK hospitality industry, with a critical focus on Splendid Hospitality Group. Since bakery items are one of the most relevant food waste generators in the UK due to their perishability, a critical focus must be on this segment of hospitality to reduce food waste-based carbon emissions in the future (</a:t>
            </a:r>
            <a:r>
              <a:rPr lang="en-GB" sz="1200" kern="1200" dirty="0" err="1">
                <a:solidFill>
                  <a:schemeClr val="tx1"/>
                </a:solidFill>
                <a:effectLst/>
                <a:latin typeface="+mn-lt"/>
                <a:ea typeface="+mn-ea"/>
                <a:cs typeface="+mn-cs"/>
              </a:rPr>
              <a:t>Adesilu</a:t>
            </a:r>
            <a:r>
              <a:rPr lang="en-GB" sz="1200" kern="1200" dirty="0">
                <a:solidFill>
                  <a:schemeClr val="tx1"/>
                </a:solidFill>
                <a:effectLst/>
                <a:latin typeface="+mn-lt"/>
                <a:ea typeface="+mn-ea"/>
                <a:cs typeface="+mn-cs"/>
              </a:rPr>
              <a:t>, 2021). Also, in achieving sustainable practices, the industry needs to reduce the detrimental impacts of food waste on the environment. </a:t>
            </a:r>
            <a:endParaRPr lang="en-US" sz="1200" kern="1200" dirty="0">
              <a:solidFill>
                <a:schemeClr val="tx1"/>
              </a:solidFill>
              <a:effectLst/>
              <a:latin typeface="+mn-lt"/>
              <a:ea typeface="+mn-ea"/>
              <a:cs typeface="+mn-cs"/>
            </a:endParaRPr>
          </a:p>
          <a:p>
            <a:pPr algn="just"/>
            <a:endParaRPr lang="en-GB" dirty="0"/>
          </a:p>
        </p:txBody>
      </p:sp>
      <p:sp>
        <p:nvSpPr>
          <p:cNvPr id="4" name="Slide Number Placeholder 3"/>
          <p:cNvSpPr>
            <a:spLocks noGrp="1"/>
          </p:cNvSpPr>
          <p:nvPr>
            <p:ph type="sldNum" sz="quarter" idx="5"/>
          </p:nvPr>
        </p:nvSpPr>
        <p:spPr/>
        <p:txBody>
          <a:bodyPr/>
          <a:lstStyle/>
          <a:p>
            <a:fld id="{2E6DE88F-1F85-4A27-9D34-D74A50E7B0DA}" type="slidenum">
              <a:rPr lang="en-US" smtClean="0"/>
              <a:t>5</a:t>
            </a:fld>
            <a:endParaRPr lang="en-US" dirty="0"/>
          </a:p>
        </p:txBody>
      </p:sp>
    </p:spTree>
    <p:extLst>
      <p:ext uri="{BB962C8B-B14F-4D97-AF65-F5344CB8AC3E}">
        <p14:creationId xmlns:p14="http://schemas.microsoft.com/office/powerpoint/2010/main" val="7991795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sz="1200" kern="1200" dirty="0">
                <a:solidFill>
                  <a:schemeClr val="tx1"/>
                </a:solidFill>
                <a:effectLst/>
                <a:latin typeface="+mn-lt"/>
                <a:ea typeface="+mn-ea"/>
                <a:cs typeface="+mn-cs"/>
              </a:rPr>
              <a:t>The systems theory has been developed by Urie Bronfenbrenner to explain human quality development in the interconnected socio-economic and environmental contexts. In the UK, the hospitality industry, food waste reduction can lead to a more sustainable integration of stakeholders and improvement of the overall business performance. According to this theory, the impact of sustainable food waste has been noted to promote consumer satisfaction standards and industry-based profitability. Thus, companies like Splendid Hospitality Group can reduce the environmental challenges in the operational phenomenon in the long run. </a:t>
            </a:r>
            <a:endParaRPr lang="en-GB" dirty="0"/>
          </a:p>
        </p:txBody>
      </p:sp>
      <p:sp>
        <p:nvSpPr>
          <p:cNvPr id="4" name="Slide Number Placeholder 3"/>
          <p:cNvSpPr>
            <a:spLocks noGrp="1"/>
          </p:cNvSpPr>
          <p:nvPr>
            <p:ph type="sldNum" sz="quarter" idx="5"/>
          </p:nvPr>
        </p:nvSpPr>
        <p:spPr/>
        <p:txBody>
          <a:bodyPr/>
          <a:lstStyle/>
          <a:p>
            <a:fld id="{2E6DE88F-1F85-4A27-9D34-D74A50E7B0DA}" type="slidenum">
              <a:rPr lang="en-US" smtClean="0"/>
              <a:t>6</a:t>
            </a:fld>
            <a:endParaRPr lang="en-US" dirty="0"/>
          </a:p>
        </p:txBody>
      </p:sp>
    </p:spTree>
    <p:extLst>
      <p:ext uri="{BB962C8B-B14F-4D97-AF65-F5344CB8AC3E}">
        <p14:creationId xmlns:p14="http://schemas.microsoft.com/office/powerpoint/2010/main" val="23706416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Studies like Mucha and Oravecz (2025) found that consumers are more focused on those hospitality brands that prioritise limited food waste. This promotes accountability and future purchase intentions among consumers. On the one hand, it improves the environmental sustainability standard, and on the other, it enhances the hospitality organisation’s performance, sustainability and resilience. Furthermore, </a:t>
            </a:r>
            <a:r>
              <a:rPr lang="en-GB" sz="1200" kern="1200" dirty="0" err="1">
                <a:solidFill>
                  <a:schemeClr val="tx1"/>
                </a:solidFill>
                <a:effectLst/>
                <a:latin typeface="+mn-lt"/>
                <a:ea typeface="+mn-ea"/>
                <a:cs typeface="+mn-cs"/>
              </a:rPr>
              <a:t>Chkoniya</a:t>
            </a:r>
            <a:r>
              <a:rPr lang="en-GB" sz="1200" kern="1200" dirty="0">
                <a:solidFill>
                  <a:schemeClr val="tx1"/>
                </a:solidFill>
                <a:effectLst/>
                <a:latin typeface="+mn-lt"/>
                <a:ea typeface="+mn-ea"/>
                <a:cs typeface="+mn-cs"/>
              </a:rPr>
              <a:t> (2021) highlighted that the use of AI is effective in reducing food waste to promote sustainability policies and lowering carbon emission standards to a great extent. Thus, with these initiatives, it is expected that Splendid Hospitality Group can maintain its long-term sustainable competitive advantage in the market. </a:t>
            </a:r>
            <a:endParaRPr lang="en-US" sz="1200" kern="1200" dirty="0">
              <a:solidFill>
                <a:schemeClr val="tx1"/>
              </a:solidFill>
              <a:effectLst/>
              <a:latin typeface="+mn-lt"/>
              <a:ea typeface="+mn-ea"/>
              <a:cs typeface="+mn-cs"/>
            </a:endParaRPr>
          </a:p>
          <a:p>
            <a:pPr algn="just"/>
            <a:endParaRPr lang="en-GB" dirty="0"/>
          </a:p>
        </p:txBody>
      </p:sp>
      <p:sp>
        <p:nvSpPr>
          <p:cNvPr id="4" name="Slide Number Placeholder 3"/>
          <p:cNvSpPr>
            <a:spLocks noGrp="1"/>
          </p:cNvSpPr>
          <p:nvPr>
            <p:ph type="sldNum" sz="quarter" idx="5"/>
          </p:nvPr>
        </p:nvSpPr>
        <p:spPr/>
        <p:txBody>
          <a:bodyPr/>
          <a:lstStyle/>
          <a:p>
            <a:fld id="{2E6DE88F-1F85-4A27-9D34-D74A50E7B0DA}" type="slidenum">
              <a:rPr lang="en-US" smtClean="0"/>
              <a:t>7</a:t>
            </a:fld>
            <a:endParaRPr lang="en-US" dirty="0"/>
          </a:p>
        </p:txBody>
      </p:sp>
    </p:spTree>
    <p:extLst>
      <p:ext uri="{BB962C8B-B14F-4D97-AF65-F5344CB8AC3E}">
        <p14:creationId xmlns:p14="http://schemas.microsoft.com/office/powerpoint/2010/main" val="37323477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sz="1200" kern="1200" dirty="0">
                <a:solidFill>
                  <a:schemeClr val="tx1"/>
                </a:solidFill>
                <a:effectLst/>
                <a:latin typeface="+mn-lt"/>
                <a:ea typeface="+mn-ea"/>
                <a:cs typeface="+mn-cs"/>
              </a:rPr>
              <a:t>The PEST analysis summary has shown a potential analysis of the macroeconomic factors and their impact on the UK hospitality industry. Politically, the low-carbon policy pressure is significant in the industry in terms of maintaining environmental sustainability. Economically, the ongoing pressure of inflation often reduces consumers’ ability to adopt sustainable policies and design their leisure due to economic limitations (</a:t>
            </a:r>
            <a:r>
              <a:rPr lang="en-US" sz="1200" kern="1200" dirty="0" err="1">
                <a:solidFill>
                  <a:schemeClr val="tx1"/>
                </a:solidFill>
                <a:effectLst/>
                <a:latin typeface="+mn-lt"/>
                <a:ea typeface="+mn-ea"/>
                <a:cs typeface="+mn-cs"/>
              </a:rPr>
              <a:t>Karvounidi</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et al</a:t>
            </a:r>
            <a:r>
              <a:rPr lang="en-US" sz="1200" kern="1200" dirty="0">
                <a:solidFill>
                  <a:schemeClr val="tx1"/>
                </a:solidFill>
                <a:effectLst/>
                <a:latin typeface="+mn-lt"/>
                <a:ea typeface="+mn-ea"/>
                <a:cs typeface="+mn-cs"/>
              </a:rPr>
              <a:t>., 2024)</a:t>
            </a:r>
            <a:r>
              <a:rPr lang="en-GB" sz="1200" kern="1200" dirty="0">
                <a:solidFill>
                  <a:schemeClr val="tx1"/>
                </a:solidFill>
                <a:effectLst/>
                <a:latin typeface="+mn-lt"/>
                <a:ea typeface="+mn-ea"/>
                <a:cs typeface="+mn-cs"/>
              </a:rPr>
              <a:t>. Furthermore, the social concerns of climate change have also affected adults in the UK, although the growing use of AI in the industry has been promising for the company to reduce food waste in the future. </a:t>
            </a:r>
            <a:endParaRPr lang="en-GB" dirty="0"/>
          </a:p>
        </p:txBody>
      </p:sp>
      <p:sp>
        <p:nvSpPr>
          <p:cNvPr id="4" name="Slide Number Placeholder 3"/>
          <p:cNvSpPr>
            <a:spLocks noGrp="1"/>
          </p:cNvSpPr>
          <p:nvPr>
            <p:ph type="sldNum" sz="quarter" idx="5"/>
          </p:nvPr>
        </p:nvSpPr>
        <p:spPr/>
        <p:txBody>
          <a:bodyPr/>
          <a:lstStyle/>
          <a:p>
            <a:fld id="{2E6DE88F-1F85-4A27-9D34-D74A50E7B0DA}" type="slidenum">
              <a:rPr lang="en-US" smtClean="0"/>
              <a:t>8</a:t>
            </a:fld>
            <a:endParaRPr lang="en-US" dirty="0"/>
          </a:p>
        </p:txBody>
      </p:sp>
    </p:spTree>
    <p:extLst>
      <p:ext uri="{BB962C8B-B14F-4D97-AF65-F5344CB8AC3E}">
        <p14:creationId xmlns:p14="http://schemas.microsoft.com/office/powerpoint/2010/main" val="28443794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Food waste is considered one of the most relevant issues in the UK hospitality industry. On the one hand, it reduces the brand image, and on the other, limits consumer reliability to a significant extent. According to </a:t>
            </a:r>
            <a:r>
              <a:rPr lang="en-US" sz="1200" kern="1200" dirty="0">
                <a:solidFill>
                  <a:schemeClr val="tx1"/>
                </a:solidFill>
                <a:effectLst/>
                <a:latin typeface="+mn-lt"/>
                <a:ea typeface="+mn-ea"/>
                <a:cs typeface="+mn-cs"/>
              </a:rPr>
              <a:t>Cardenas </a:t>
            </a:r>
            <a:r>
              <a:rPr lang="en-US" sz="1200" i="1" kern="1200" dirty="0">
                <a:solidFill>
                  <a:schemeClr val="tx1"/>
                </a:solidFill>
                <a:effectLst/>
                <a:latin typeface="+mn-lt"/>
                <a:ea typeface="+mn-ea"/>
                <a:cs typeface="+mn-cs"/>
              </a:rPr>
              <a:t>et al</a:t>
            </a:r>
            <a:r>
              <a:rPr lang="en-US" sz="1200" kern="1200" dirty="0">
                <a:solidFill>
                  <a:schemeClr val="tx1"/>
                </a:solidFill>
                <a:effectLst/>
                <a:latin typeface="+mn-lt"/>
                <a:ea typeface="+mn-ea"/>
                <a:cs typeface="+mn-cs"/>
              </a:rPr>
              <a:t>. (2024), </a:t>
            </a:r>
            <a:r>
              <a:rPr lang="en-GB" sz="1200" kern="1200" dirty="0">
                <a:solidFill>
                  <a:schemeClr val="tx1"/>
                </a:solidFill>
                <a:effectLst/>
                <a:latin typeface="+mn-lt"/>
                <a:ea typeface="+mn-ea"/>
                <a:cs typeface="+mn-cs"/>
              </a:rPr>
              <a:t>the business profitability standard is often limited by a tampered consumer trust. Ongoing financial pressure has also been a constraint in this industry that limits its competitiveness across intense competitive rivalry in the UK hospitality industry. </a:t>
            </a:r>
            <a:endParaRPr lang="en-US" sz="1200" kern="1200" dirty="0">
              <a:solidFill>
                <a:schemeClr val="tx1"/>
              </a:solidFill>
              <a:effectLst/>
              <a:latin typeface="+mn-lt"/>
              <a:ea typeface="+mn-ea"/>
              <a:cs typeface="+mn-cs"/>
            </a:endParaRPr>
          </a:p>
          <a:p>
            <a:pPr algn="just"/>
            <a:endParaRPr lang="en-GB" dirty="0"/>
          </a:p>
        </p:txBody>
      </p:sp>
      <p:sp>
        <p:nvSpPr>
          <p:cNvPr id="4" name="Slide Number Placeholder 3"/>
          <p:cNvSpPr>
            <a:spLocks noGrp="1"/>
          </p:cNvSpPr>
          <p:nvPr>
            <p:ph type="sldNum" sz="quarter" idx="5"/>
          </p:nvPr>
        </p:nvSpPr>
        <p:spPr/>
        <p:txBody>
          <a:bodyPr/>
          <a:lstStyle/>
          <a:p>
            <a:fld id="{2E6DE88F-1F85-4A27-9D34-D74A50E7B0DA}" type="slidenum">
              <a:rPr lang="en-US" smtClean="0"/>
              <a:t>9</a:t>
            </a:fld>
            <a:endParaRPr lang="en-US" dirty="0"/>
          </a:p>
        </p:txBody>
      </p:sp>
    </p:spTree>
    <p:extLst>
      <p:ext uri="{BB962C8B-B14F-4D97-AF65-F5344CB8AC3E}">
        <p14:creationId xmlns:p14="http://schemas.microsoft.com/office/powerpoint/2010/main" val="32425933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These case examples have highlighted how organisations have been dealing with food waste management. For instance, Premier Inn has aimed to reduce its carbon emissions by 50% by the end of 2030, while IHG has planned to develop a high-end, efficient supplier network to manage surplus food and maintain high-end sustainable procurement procedures. Furthermore, the use of AI has been effective in preventing food waste by guiding hospitality organisations improve operational efficiency and performance resilience in the long term. </a:t>
            </a:r>
            <a:endParaRPr lang="en-US" sz="1200" kern="1200" dirty="0">
              <a:solidFill>
                <a:schemeClr val="tx1"/>
              </a:solidFill>
              <a:effectLst/>
              <a:latin typeface="+mn-lt"/>
              <a:ea typeface="+mn-ea"/>
              <a:cs typeface="+mn-cs"/>
            </a:endParaRPr>
          </a:p>
          <a:p>
            <a:pPr algn="just"/>
            <a:endParaRPr lang="en-GB" dirty="0"/>
          </a:p>
        </p:txBody>
      </p:sp>
      <p:sp>
        <p:nvSpPr>
          <p:cNvPr id="4" name="Slide Number Placeholder 3"/>
          <p:cNvSpPr>
            <a:spLocks noGrp="1"/>
          </p:cNvSpPr>
          <p:nvPr>
            <p:ph type="sldNum" sz="quarter" idx="5"/>
          </p:nvPr>
        </p:nvSpPr>
        <p:spPr/>
        <p:txBody>
          <a:bodyPr/>
          <a:lstStyle/>
          <a:p>
            <a:fld id="{2E6DE88F-1F85-4A27-9D34-D74A50E7B0DA}" type="slidenum">
              <a:rPr lang="en-US" smtClean="0"/>
              <a:t>10</a:t>
            </a:fld>
            <a:endParaRPr lang="en-US" dirty="0"/>
          </a:p>
        </p:txBody>
      </p:sp>
    </p:spTree>
    <p:extLst>
      <p:ext uri="{BB962C8B-B14F-4D97-AF65-F5344CB8AC3E}">
        <p14:creationId xmlns:p14="http://schemas.microsoft.com/office/powerpoint/2010/main" val="36009594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Based on the current scenario of food waste management in the UK hospitality industry, the strengths and weaknesses of this industry have been determined. For strength, organic procurement and food management principles can allow organisations like Splendid Hospitality Group the feasibility of improving stakeholder interests and reduce carbon emissions. For limitations, however, the employee training and development scope has been limited. Moreover, financial constraints have been significant, which need to be improved in the future. </a:t>
            </a:r>
            <a:endParaRPr lang="en-US" sz="1200" kern="1200" dirty="0">
              <a:solidFill>
                <a:schemeClr val="tx1"/>
              </a:solidFill>
              <a:effectLst/>
              <a:latin typeface="+mn-lt"/>
              <a:ea typeface="+mn-ea"/>
              <a:cs typeface="+mn-cs"/>
            </a:endParaRPr>
          </a:p>
          <a:p>
            <a:pPr algn="just"/>
            <a:endParaRPr lang="en-GB" dirty="0"/>
          </a:p>
        </p:txBody>
      </p:sp>
      <p:sp>
        <p:nvSpPr>
          <p:cNvPr id="4" name="Slide Number Placeholder 3"/>
          <p:cNvSpPr>
            <a:spLocks noGrp="1"/>
          </p:cNvSpPr>
          <p:nvPr>
            <p:ph type="sldNum" sz="quarter" idx="5"/>
          </p:nvPr>
        </p:nvSpPr>
        <p:spPr/>
        <p:txBody>
          <a:bodyPr/>
          <a:lstStyle/>
          <a:p>
            <a:fld id="{2E6DE88F-1F85-4A27-9D34-D74A50E7B0DA}" type="slidenum">
              <a:rPr lang="en-US" smtClean="0"/>
              <a:t>11</a:t>
            </a:fld>
            <a:endParaRPr lang="en-US" dirty="0"/>
          </a:p>
        </p:txBody>
      </p:sp>
    </p:spTree>
    <p:extLst>
      <p:ext uri="{BB962C8B-B14F-4D97-AF65-F5344CB8AC3E}">
        <p14:creationId xmlns:p14="http://schemas.microsoft.com/office/powerpoint/2010/main" val="29819816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research has managed to conclude that food waste management is a potential challenge in the UK hospitality industry, which requires potential surveillance and recommendations. This presentation, by using high-end, effective secondary literature, has revealed the macroeconomic status of the hospitality industry of the UK. Finally, this study revealed that firms like Splendid Hospitality Group need to maintain high-end operational synergies to improve brand reputation in the long term. </a:t>
            </a:r>
            <a:endParaRPr lang="en-US" sz="1200" kern="1200" dirty="0">
              <a:solidFill>
                <a:schemeClr val="tx1"/>
              </a:solidFill>
              <a:effectLst/>
              <a:latin typeface="+mn-lt"/>
              <a:ea typeface="+mn-ea"/>
              <a:cs typeface="+mn-cs"/>
            </a:endParaRPr>
          </a:p>
          <a:p>
            <a:pPr algn="just"/>
            <a:endParaRPr lang="en-GB" dirty="0"/>
          </a:p>
        </p:txBody>
      </p:sp>
      <p:sp>
        <p:nvSpPr>
          <p:cNvPr id="4" name="Slide Number Placeholder 3"/>
          <p:cNvSpPr>
            <a:spLocks noGrp="1"/>
          </p:cNvSpPr>
          <p:nvPr>
            <p:ph type="sldNum" sz="quarter" idx="5"/>
          </p:nvPr>
        </p:nvSpPr>
        <p:spPr/>
        <p:txBody>
          <a:bodyPr/>
          <a:lstStyle/>
          <a:p>
            <a:fld id="{2E6DE88F-1F85-4A27-9D34-D74A50E7B0DA}" type="slidenum">
              <a:rPr lang="en-US" smtClean="0"/>
              <a:t>12</a:t>
            </a:fld>
            <a:endParaRPr lang="en-US" dirty="0"/>
          </a:p>
        </p:txBody>
      </p:sp>
    </p:spTree>
    <p:extLst>
      <p:ext uri="{BB962C8B-B14F-4D97-AF65-F5344CB8AC3E}">
        <p14:creationId xmlns:p14="http://schemas.microsoft.com/office/powerpoint/2010/main" val="6584028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sz="1200" kern="1200" dirty="0">
                <a:solidFill>
                  <a:schemeClr val="tx1"/>
                </a:solidFill>
                <a:effectLst/>
                <a:latin typeface="+mn-lt"/>
                <a:ea typeface="+mn-ea"/>
                <a:cs typeface="+mn-cs"/>
              </a:rPr>
              <a:t>Depending on the core findings of this presentation, it can be noted that the UK hospitality industry needs to improve training and development activities to help it manage perishable food from waste generation. With a sustainable and green operational method of circulating the surplus food through a high-end supplier network management, the food waste metrics can be reduced. Also, AI can be an efficient method to manage food waste more responsibly in the UK hospitality environment.</a:t>
            </a:r>
            <a:endParaRPr lang="en-GB" dirty="0"/>
          </a:p>
        </p:txBody>
      </p:sp>
      <p:sp>
        <p:nvSpPr>
          <p:cNvPr id="4" name="Slide Number Placeholder 3"/>
          <p:cNvSpPr>
            <a:spLocks noGrp="1"/>
          </p:cNvSpPr>
          <p:nvPr>
            <p:ph type="sldNum" sz="quarter" idx="5"/>
          </p:nvPr>
        </p:nvSpPr>
        <p:spPr/>
        <p:txBody>
          <a:bodyPr/>
          <a:lstStyle/>
          <a:p>
            <a:fld id="{2E6DE88F-1F85-4A27-9D34-D74A50E7B0DA}" type="slidenum">
              <a:rPr lang="en-US" smtClean="0"/>
              <a:t>13</a:t>
            </a:fld>
            <a:endParaRPr lang="en-US" dirty="0"/>
          </a:p>
        </p:txBody>
      </p:sp>
    </p:spTree>
    <p:extLst>
      <p:ext uri="{BB962C8B-B14F-4D97-AF65-F5344CB8AC3E}">
        <p14:creationId xmlns:p14="http://schemas.microsoft.com/office/powerpoint/2010/main" val="35487208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Hotels have, over the years, adopted multiple innovative preservation methods, including temperature-controlled preservation, although it needs potential expansion to meet current industry needs and standards. AI integration can be beneficial to redistribute surplus and manage inventory to a significant extent. </a:t>
            </a:r>
            <a:endParaRPr lang="en-US" sz="1200" kern="1200" dirty="0">
              <a:solidFill>
                <a:schemeClr val="tx1"/>
              </a:solidFill>
              <a:effectLst/>
              <a:latin typeface="+mn-lt"/>
              <a:ea typeface="+mn-ea"/>
              <a:cs typeface="+mn-cs"/>
            </a:endParaRPr>
          </a:p>
          <a:p>
            <a:pPr algn="just"/>
            <a:endParaRPr lang="en-GB" dirty="0"/>
          </a:p>
        </p:txBody>
      </p:sp>
      <p:sp>
        <p:nvSpPr>
          <p:cNvPr id="4" name="Slide Number Placeholder 3"/>
          <p:cNvSpPr>
            <a:spLocks noGrp="1"/>
          </p:cNvSpPr>
          <p:nvPr>
            <p:ph type="sldNum" sz="quarter" idx="5"/>
          </p:nvPr>
        </p:nvSpPr>
        <p:spPr/>
        <p:txBody>
          <a:bodyPr/>
          <a:lstStyle/>
          <a:p>
            <a:fld id="{2E6DE88F-1F85-4A27-9D34-D74A50E7B0DA}" type="slidenum">
              <a:rPr lang="en-US" smtClean="0"/>
              <a:t>14</a:t>
            </a:fld>
            <a:endParaRPr lang="en-US" dirty="0"/>
          </a:p>
        </p:txBody>
      </p:sp>
    </p:spTree>
    <p:extLst>
      <p:ext uri="{BB962C8B-B14F-4D97-AF65-F5344CB8AC3E}">
        <p14:creationId xmlns:p14="http://schemas.microsoft.com/office/powerpoint/2010/main" val="26500954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E6DE88F-1F85-4A27-9D34-D74A50E7B0DA}" type="slidenum">
              <a:rPr lang="en-US" smtClean="0"/>
              <a:t>15</a:t>
            </a:fld>
            <a:endParaRPr lang="en-US" dirty="0"/>
          </a:p>
        </p:txBody>
      </p:sp>
    </p:spTree>
    <p:extLst>
      <p:ext uri="{BB962C8B-B14F-4D97-AF65-F5344CB8AC3E}">
        <p14:creationId xmlns:p14="http://schemas.microsoft.com/office/powerpoint/2010/main" val="42747466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bmp"/><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bmp"/><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txBody>
          <a:bodyPr/>
          <a:lstStyle/>
          <a:p>
            <a:endParaRPr lang="en-GB"/>
          </a:p>
        </p:txBody>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txBody>
          <a:bodyPr/>
          <a:lstStyle/>
          <a:p>
            <a:endParaRPr lang="en-GB"/>
          </a:p>
        </p:txBody>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88D38747-4367-4BD2-8D51-C97E202738E2}" type="datetime1">
              <a:rPr lang="en-US" smtClean="0"/>
              <a:t>2/25/2026</a:t>
            </a:fld>
            <a:endParaRPr lang="en-US" dirty="0"/>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4474760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1pPr>
              <a:defRPr sz="18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73C55A3C-5767-4844-A0A3-83778C2E5409}" type="datetime1">
              <a:rPr lang="en-US" smtClean="0"/>
              <a:t>2/25/2026</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1637548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CAE507A8-A5CF-4D38-AB86-7EDDA87A85D4}" type="datetime1">
              <a:rPr lang="en-US" smtClean="0"/>
              <a:t>2/25/2026</a:t>
            </a:fld>
            <a:endParaRPr lang="en-US" dirty="0"/>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n-US" dirty="0"/>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6509327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BDFCD27C-8599-43EF-BA1D-14DDC1946E06}" type="datetime1">
              <a:rPr lang="en-US" smtClean="0"/>
              <a:t>2/25/2026</a:t>
            </a:fld>
            <a:endParaRPr lang="en-US" dirty="0"/>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37136668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49343D99-809A-49C0-96E5-4250D0B498EE}" type="datetime1">
              <a:rPr lang="en-US" smtClean="0"/>
              <a:t>2/25/2026</a:t>
            </a:fld>
            <a:endParaRPr lang="en-US" dirty="0"/>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n-US" dirty="0"/>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128978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A143DE9B-B678-4EFB-BB7D-A4370204A0B0}" type="datetime1">
              <a:rPr lang="en-US" smtClean="0"/>
              <a:t>2/25/2026</a:t>
            </a:fld>
            <a:endParaRPr lang="en-US" dirty="0"/>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n-US" dirty="0"/>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34378977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E68812DA-F765-4142-A6A3-A8ED7235E082}" type="datetime1">
              <a:rPr lang="en-US" smtClean="0"/>
              <a:t>2/25/2026</a:t>
            </a:fld>
            <a:endParaRPr lang="en-US" dirty="0"/>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n-US" dirty="0"/>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14301395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tx2"/>
                </a:solidFill>
              </a:defRPr>
            </a:lvl1pPr>
          </a:lstStyle>
          <a:p>
            <a:fld id="{3E0277FD-7DE6-41D4-930D-AC99F5AFE54E}" type="datetime1">
              <a:rPr lang="en-US" smtClean="0"/>
              <a:t>2/25/2026</a:t>
            </a:fld>
            <a:endParaRPr lang="en-US" dirty="0"/>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3A98EE3D-8CD1-4C3F-BD1C-C98C9596463C}" type="slidenum">
              <a:rPr lang="en-US" smtClean="0"/>
              <a:pPr/>
              <a:t>‹#›</a:t>
            </a:fld>
            <a:endParaRPr lang="en-US" dirty="0"/>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9306314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9EA15526-7079-4B7B-987C-1B5FAE11A0FF}" type="datetime1">
              <a:rPr lang="en-US" smtClean="0"/>
              <a:t>2/25/2026</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418624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073ED0CC-082F-4160-86E5-0D6041F12778}" type="datetime1">
              <a:rPr lang="en-US" smtClean="0"/>
              <a:t>2/25/2026</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364336107"/>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073ED0CC-082F-4160-86E5-0D6041F12778}" type="datetime1">
              <a:rPr lang="en-US" smtClean="0"/>
              <a:t>2/25/2026</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3417878981"/>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txBody>
          <a:bodyPr/>
          <a:lstStyle/>
          <a:p>
            <a:endParaRPr lang="en-GB"/>
          </a:p>
        </p:txBody>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txBody>
          <a:bodyPr/>
          <a:lstStyle/>
          <a:p>
            <a:endParaRPr lang="en-GB"/>
          </a:p>
        </p:txBody>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073ED0CC-082F-4160-86E5-0D6041F12778}" type="datetime1">
              <a:rPr lang="en-US" smtClean="0"/>
              <a:t>2/25/2026</a:t>
            </a:fld>
            <a:endParaRPr lang="en-US" dirty="0"/>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n-US" dirty="0"/>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2397922213"/>
      </p:ext>
    </p:extLst>
  </p:cSld>
  <p:clrMap bg1="dk1" tx1="lt1" bg2="dk2" tx2="lt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8A1C807-B9AD-4C9B-BF9F-60F03428998E}"/>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 y="10"/>
            <a:ext cx="12192001" cy="6857990"/>
          </a:xfrm>
          <a:prstGeom prst="rect">
            <a:avLst/>
          </a:prstGeom>
        </p:spPr>
      </p:pic>
      <p:sp>
        <p:nvSpPr>
          <p:cNvPr id="2" name="Title 1">
            <a:extLst>
              <a:ext uri="{FF2B5EF4-FFF2-40B4-BE49-F238E27FC236}">
                <a16:creationId xmlns:a16="http://schemas.microsoft.com/office/drawing/2014/main" id="{0D1F047C-C727-42A7-85C5-68C5AA1B1A93}"/>
              </a:ext>
            </a:extLst>
          </p:cNvPr>
          <p:cNvSpPr>
            <a:spLocks noGrp="1"/>
          </p:cNvSpPr>
          <p:nvPr>
            <p:ph type="ctrTitle"/>
          </p:nvPr>
        </p:nvSpPr>
        <p:spPr>
          <a:xfrm>
            <a:off x="7389962" y="1673524"/>
            <a:ext cx="4547114" cy="2420504"/>
          </a:xfrm>
        </p:spPr>
        <p:style>
          <a:lnRef idx="0">
            <a:scrgbClr r="0" g="0" b="0"/>
          </a:lnRef>
          <a:fillRef idx="1001">
            <a:schemeClr val="dk2"/>
          </a:fillRef>
          <a:effectRef idx="0">
            <a:scrgbClr r="0" g="0" b="0"/>
          </a:effectRef>
          <a:fontRef idx="major"/>
        </p:style>
        <p:txBody>
          <a:bodyPr>
            <a:normAutofit/>
          </a:bodyPr>
          <a:lstStyle/>
          <a:p>
            <a:r>
              <a:rPr lang="en-GB" sz="3200" dirty="0">
                <a:effectLst/>
                <a:latin typeface="Times New Roman" panose="02020603050405020304" pitchFamily="18" charset="0"/>
                <a:cs typeface="Times New Roman" panose="02020603050405020304" pitchFamily="18" charset="0"/>
              </a:rPr>
              <a:t>ASSIGNMENT ONE CONFERENCE RESEARCH PAPER</a:t>
            </a:r>
            <a:endParaRPr lang="en-US" sz="3200"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DB93FB3F-A8D4-46D3-A1C6-C79C64563729}"/>
              </a:ext>
            </a:extLst>
          </p:cNvPr>
          <p:cNvSpPr>
            <a:spLocks noGrp="1"/>
          </p:cNvSpPr>
          <p:nvPr>
            <p:ph type="subTitle" idx="1"/>
          </p:nvPr>
        </p:nvSpPr>
        <p:spPr>
          <a:xfrm>
            <a:off x="8275294" y="4152498"/>
            <a:ext cx="3293854" cy="829703"/>
          </a:xfrm>
        </p:spPr>
        <p:style>
          <a:lnRef idx="0">
            <a:scrgbClr r="0" g="0" b="0"/>
          </a:lnRef>
          <a:fillRef idx="1002">
            <a:schemeClr val="dk2"/>
          </a:fillRef>
          <a:effectRef idx="0">
            <a:scrgbClr r="0" g="0" b="0"/>
          </a:effectRef>
          <a:fontRef idx="major"/>
        </p:style>
        <p:txBody>
          <a:bodyPr>
            <a:normAutofit fontScale="85000" lnSpcReduction="20000"/>
          </a:bodyPr>
          <a:lstStyle/>
          <a:p>
            <a:r>
              <a:rPr lang="en-US" sz="2300" dirty="0">
                <a:latin typeface="Times New Roman" panose="02020603050405020304" pitchFamily="18" charset="0"/>
                <a:cs typeface="Times New Roman" panose="02020603050405020304" pitchFamily="18" charset="0"/>
              </a:rPr>
              <a:t>Student Name: Gabriela Iuliana Giurgiu </a:t>
            </a:r>
          </a:p>
          <a:p>
            <a:r>
              <a:rPr lang="en-US" sz="2300" dirty="0">
                <a:latin typeface="Times New Roman" panose="02020603050405020304" pitchFamily="18" charset="0"/>
                <a:cs typeface="Times New Roman" panose="02020603050405020304" pitchFamily="18" charset="0"/>
              </a:rPr>
              <a:t>Student ID: 2240417</a:t>
            </a:r>
          </a:p>
        </p:txBody>
      </p:sp>
      <p:pic>
        <p:nvPicPr>
          <p:cNvPr id="1026" name="Picture 2" descr="simpler-recycling-food-waste-uk-keenan">
            <a:extLst>
              <a:ext uri="{FF2B5EF4-FFF2-40B4-BE49-F238E27FC236}">
                <a16:creationId xmlns:a16="http://schemas.microsoft.com/office/drawing/2014/main" id="{D3345570-5771-D11C-76DD-DF79AAEAFF0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0"/>
            <a:ext cx="719882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78842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2B2D6DE-C9B5-4678-91EF-77E85F2350DA}"/>
              </a:ext>
              <a:ext uri="{C183D7F6-B498-43B3-948B-1728B52AA6E4}">
                <adec:decorative xmlns:adec="http://schemas.microsoft.com/office/drawing/2017/decorative" val="1"/>
              </a:ext>
            </a:extLst>
          </p:cNvPr>
          <p:cNvPicPr>
            <a:picLocks noChangeAspect="1"/>
          </p:cNvPicPr>
          <p:nvPr/>
        </p:nvPicPr>
        <p:blipFill rotWithShape="1">
          <a:blip r:embed="rId4">
            <a:extLst>
              <a:ext uri="{28A0092B-C50C-407E-A947-70E740481C1C}">
                <a14:useLocalDpi xmlns:a14="http://schemas.microsoft.com/office/drawing/2010/main" val="0"/>
              </a:ext>
            </a:extLst>
          </a:blip>
          <a:srcRect b="-1"/>
          <a:stretch/>
        </p:blipFill>
        <p:spPr>
          <a:xfrm>
            <a:off x="-8622" y="10"/>
            <a:ext cx="6096000" cy="6857990"/>
          </a:xfrm>
          <a:prstGeom prst="rect">
            <a:avLst/>
          </a:prstGeom>
        </p:spPr>
      </p:pic>
      <p:sp>
        <p:nvSpPr>
          <p:cNvPr id="2" name="Title 1">
            <a:extLst>
              <a:ext uri="{FF2B5EF4-FFF2-40B4-BE49-F238E27FC236}">
                <a16:creationId xmlns:a16="http://schemas.microsoft.com/office/drawing/2014/main" id="{89559F60-4CE1-4E2F-86EA-1B60679F1F4A}"/>
              </a:ext>
            </a:extLst>
          </p:cNvPr>
          <p:cNvSpPr>
            <a:spLocks noGrp="1"/>
          </p:cNvSpPr>
          <p:nvPr>
            <p:ph type="title"/>
          </p:nvPr>
        </p:nvSpPr>
        <p:spPr>
          <a:xfrm>
            <a:off x="516317" y="2943775"/>
            <a:ext cx="3939305" cy="780327"/>
          </a:xfrm>
        </p:spPr>
        <p:style>
          <a:lnRef idx="0">
            <a:scrgbClr r="0" g="0" b="0"/>
          </a:lnRef>
          <a:fillRef idx="1001">
            <a:schemeClr val="dk2"/>
          </a:fillRef>
          <a:effectRef idx="0">
            <a:scrgbClr r="0" g="0" b="0"/>
          </a:effectRef>
          <a:fontRef idx="major"/>
        </p:style>
        <p:txBody>
          <a:bodyPr anchor="b">
            <a:normAutofit/>
          </a:bodyPr>
          <a:lstStyle/>
          <a:p>
            <a:pPr algn="l"/>
            <a:r>
              <a:rPr lang="en-US" sz="4000" dirty="0">
                <a:latin typeface="Times New Roman" panose="02020603050405020304" pitchFamily="18" charset="0"/>
                <a:cs typeface="Times New Roman" panose="02020603050405020304" pitchFamily="18" charset="0"/>
              </a:rPr>
              <a:t>Table of Contents</a:t>
            </a:r>
            <a:r>
              <a:rPr lang="en-US" sz="4000" dirty="0"/>
              <a:t>	</a:t>
            </a:r>
          </a:p>
        </p:txBody>
      </p:sp>
      <p:sp>
        <p:nvSpPr>
          <p:cNvPr id="24" name="Content Placeholder 2">
            <a:extLst>
              <a:ext uri="{FF2B5EF4-FFF2-40B4-BE49-F238E27FC236}">
                <a16:creationId xmlns:a16="http://schemas.microsoft.com/office/drawing/2014/main" id="{F260476B-CCA6-412B-A9C5-399C34AE6F05}"/>
              </a:ext>
            </a:extLst>
          </p:cNvPr>
          <p:cNvSpPr>
            <a:spLocks noGrp="1"/>
          </p:cNvSpPr>
          <p:nvPr>
            <p:ph idx="1"/>
          </p:nvPr>
        </p:nvSpPr>
        <p:spPr>
          <a:xfrm>
            <a:off x="6284422" y="1732449"/>
            <a:ext cx="5019667" cy="4058751"/>
          </a:xfrm>
        </p:spPr>
        <p:txBody>
          <a:bodyPr anchor="t">
            <a:normAutofit/>
          </a:bodyPr>
          <a:lstStyle/>
          <a:p>
            <a:r>
              <a:rPr lang="en-GB" sz="2000" dirty="0">
                <a:latin typeface="Times New Roman" panose="02020603050405020304" pitchFamily="18" charset="0"/>
                <a:cs typeface="Times New Roman" panose="02020603050405020304" pitchFamily="18" charset="0"/>
              </a:rPr>
              <a:t>Introduction</a:t>
            </a:r>
          </a:p>
          <a:p>
            <a:r>
              <a:rPr lang="en-GB" sz="2000" dirty="0">
                <a:latin typeface="Times New Roman" panose="02020603050405020304" pitchFamily="18" charset="0"/>
                <a:cs typeface="Times New Roman" panose="02020603050405020304" pitchFamily="18" charset="0"/>
              </a:rPr>
              <a:t>Literature Review</a:t>
            </a:r>
          </a:p>
          <a:p>
            <a:r>
              <a:rPr lang="en-GB" sz="2000" dirty="0">
                <a:latin typeface="Times New Roman" panose="02020603050405020304" pitchFamily="18" charset="0"/>
                <a:cs typeface="Times New Roman" panose="02020603050405020304" pitchFamily="18" charset="0"/>
              </a:rPr>
              <a:t>Method</a:t>
            </a:r>
          </a:p>
          <a:p>
            <a:r>
              <a:rPr lang="en-GB" sz="2000" dirty="0">
                <a:latin typeface="Times New Roman" panose="02020603050405020304" pitchFamily="18" charset="0"/>
                <a:cs typeface="Times New Roman" panose="02020603050405020304" pitchFamily="18" charset="0"/>
              </a:rPr>
              <a:t>Conclusion</a:t>
            </a:r>
          </a:p>
          <a:p>
            <a:r>
              <a:rPr lang="en-GB" sz="2000" dirty="0">
                <a:latin typeface="Times New Roman" panose="02020603050405020304" pitchFamily="18" charset="0"/>
                <a:cs typeface="Times New Roman" panose="02020603050405020304" pitchFamily="18" charset="0"/>
              </a:rPr>
              <a:t>Recommendations</a:t>
            </a:r>
          </a:p>
          <a:p>
            <a:r>
              <a:rPr lang="en-GB" sz="2000" dirty="0">
                <a:latin typeface="Times New Roman" panose="02020603050405020304" pitchFamily="18" charset="0"/>
                <a:cs typeface="Times New Roman" panose="02020603050405020304" pitchFamily="18" charset="0"/>
              </a:rPr>
              <a:t>References</a:t>
            </a:r>
          </a:p>
          <a:p>
            <a:r>
              <a:rPr lang="en-GB" sz="2000" dirty="0">
                <a:latin typeface="Times New Roman" panose="02020603050405020304" pitchFamily="18" charset="0"/>
                <a:cs typeface="Times New Roman" panose="02020603050405020304" pitchFamily="18" charset="0"/>
              </a:rPr>
              <a:t>Thank You</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02356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49BB1C-FBB1-FDD5-C31C-CC0C61733C10}"/>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Introduction </a:t>
            </a:r>
          </a:p>
        </p:txBody>
      </p:sp>
      <p:sp>
        <p:nvSpPr>
          <p:cNvPr id="3" name="Content Placeholder 2">
            <a:extLst>
              <a:ext uri="{FF2B5EF4-FFF2-40B4-BE49-F238E27FC236}">
                <a16:creationId xmlns:a16="http://schemas.microsoft.com/office/drawing/2014/main" id="{86D80C27-A2E9-6700-6BD1-904583D72352}"/>
              </a:ext>
            </a:extLst>
          </p:cNvPr>
          <p:cNvSpPr>
            <a:spLocks noGrp="1"/>
          </p:cNvSpPr>
          <p:nvPr>
            <p:ph idx="1"/>
          </p:nvPr>
        </p:nvSpPr>
        <p:spPr>
          <a:xfrm>
            <a:off x="1066800" y="2103120"/>
            <a:ext cx="5633258" cy="3931920"/>
          </a:xfrm>
        </p:spPr>
        <p:txBody>
          <a:bodyPr/>
          <a:lstStyle/>
          <a:p>
            <a:pPr lvl="0"/>
            <a:r>
              <a:rPr lang="en-GB" sz="2000" dirty="0">
                <a:latin typeface="Times New Roman" panose="02020603050405020304" pitchFamily="18" charset="0"/>
                <a:cs typeface="Times New Roman" panose="02020603050405020304" pitchFamily="18" charset="0"/>
              </a:rPr>
              <a:t>Chosen topic for the Presentation is Sustainability in terms of Food waste and its efficacy</a:t>
            </a:r>
            <a:endParaRPr lang="en-US" sz="2000" dirty="0">
              <a:latin typeface="Times New Roman" panose="02020603050405020304" pitchFamily="18" charset="0"/>
              <a:cs typeface="Times New Roman" panose="02020603050405020304" pitchFamily="18" charset="0"/>
            </a:endParaRPr>
          </a:p>
          <a:p>
            <a:pPr lvl="0"/>
            <a:r>
              <a:rPr lang="en-GB" sz="2000" dirty="0">
                <a:latin typeface="Times New Roman" panose="02020603050405020304" pitchFamily="18" charset="0"/>
                <a:cs typeface="Times New Roman" panose="02020603050405020304" pitchFamily="18" charset="0"/>
              </a:rPr>
              <a:t>The purpose of this Presentation: </a:t>
            </a:r>
            <a:endParaRPr lang="en-US" sz="2000" dirty="0">
              <a:latin typeface="Times New Roman" panose="02020603050405020304" pitchFamily="18" charset="0"/>
              <a:cs typeface="Times New Roman" panose="02020603050405020304" pitchFamily="18" charset="0"/>
            </a:endParaRPr>
          </a:p>
          <a:p>
            <a:pPr lvl="1"/>
            <a:r>
              <a:rPr lang="en-GB" sz="2000" dirty="0">
                <a:latin typeface="Times New Roman" panose="02020603050405020304" pitchFamily="18" charset="0"/>
                <a:cs typeface="Times New Roman" panose="02020603050405020304" pitchFamily="18" charset="0"/>
              </a:rPr>
              <a:t>Assessment of the contemporary challenges in the UK -based hospitality industry </a:t>
            </a:r>
            <a:endParaRPr lang="en-US" sz="2000" dirty="0">
              <a:latin typeface="Times New Roman" panose="02020603050405020304" pitchFamily="18" charset="0"/>
              <a:cs typeface="Times New Roman" panose="02020603050405020304" pitchFamily="18" charset="0"/>
            </a:endParaRPr>
          </a:p>
          <a:p>
            <a:pPr lvl="1"/>
            <a:r>
              <a:rPr lang="en-GB" sz="2000" dirty="0">
                <a:latin typeface="Times New Roman" panose="02020603050405020304" pitchFamily="18" charset="0"/>
                <a:cs typeface="Times New Roman" panose="02020603050405020304" pitchFamily="18" charset="0"/>
              </a:rPr>
              <a:t>Evaluation of the environmental, operational, and consumer satisfaction standards of the industry </a:t>
            </a:r>
            <a:endParaRPr lang="en-US" sz="2000" dirty="0">
              <a:latin typeface="Times New Roman" panose="02020603050405020304" pitchFamily="18" charset="0"/>
              <a:cs typeface="Times New Roman" panose="02020603050405020304" pitchFamily="18" charset="0"/>
            </a:endParaRPr>
          </a:p>
          <a:p>
            <a:pPr marL="0" indent="0">
              <a:buNone/>
            </a:pPr>
            <a:endParaRPr lang="en-GB"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CCB563F3-DFCB-F738-33B7-87C231CD4F13}"/>
              </a:ext>
            </a:extLst>
          </p:cNvPr>
          <p:cNvPicPr>
            <a:picLocks noChangeAspect="1"/>
          </p:cNvPicPr>
          <p:nvPr/>
        </p:nvPicPr>
        <p:blipFill>
          <a:blip r:embed="rId3"/>
          <a:stretch>
            <a:fillRect/>
          </a:stretch>
        </p:blipFill>
        <p:spPr>
          <a:xfrm>
            <a:off x="6882938" y="416155"/>
            <a:ext cx="4953260" cy="6001269"/>
          </a:xfrm>
          <a:prstGeom prst="rect">
            <a:avLst/>
          </a:prstGeom>
        </p:spPr>
      </p:pic>
    </p:spTree>
    <p:extLst>
      <p:ext uri="{BB962C8B-B14F-4D97-AF65-F5344CB8AC3E}">
        <p14:creationId xmlns:p14="http://schemas.microsoft.com/office/powerpoint/2010/main" val="1377597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CD2E3D-ADE0-3840-5883-2A75750B8525}"/>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Contd. </a:t>
            </a:r>
          </a:p>
        </p:txBody>
      </p:sp>
      <p:sp>
        <p:nvSpPr>
          <p:cNvPr id="3" name="Content Placeholder 2">
            <a:extLst>
              <a:ext uri="{FF2B5EF4-FFF2-40B4-BE49-F238E27FC236}">
                <a16:creationId xmlns:a16="http://schemas.microsoft.com/office/drawing/2014/main" id="{1B5822EA-F213-402D-9742-252EDF55BB36}"/>
              </a:ext>
            </a:extLst>
          </p:cNvPr>
          <p:cNvSpPr>
            <a:spLocks noGrp="1"/>
          </p:cNvSpPr>
          <p:nvPr>
            <p:ph idx="1"/>
          </p:nvPr>
        </p:nvSpPr>
        <p:spPr>
          <a:xfrm>
            <a:off x="1066800" y="2103120"/>
            <a:ext cx="5284124" cy="3931920"/>
          </a:xfrm>
        </p:spPr>
        <p:txBody>
          <a:bodyPr/>
          <a:lstStyle/>
          <a:p>
            <a:pPr lvl="0"/>
            <a:r>
              <a:rPr lang="en-GB" sz="2000" dirty="0">
                <a:latin typeface="Times New Roman" panose="02020603050405020304" pitchFamily="18" charset="0"/>
                <a:cs typeface="Times New Roman" panose="02020603050405020304" pitchFamily="18" charset="0"/>
              </a:rPr>
              <a:t>Approximately 199,100 tonnes every year of food waste in UK come from restaurants (McCarthy, 2025)</a:t>
            </a:r>
            <a:endParaRPr lang="en-US" sz="2000" dirty="0">
              <a:latin typeface="Times New Roman" panose="02020603050405020304" pitchFamily="18" charset="0"/>
              <a:cs typeface="Times New Roman" panose="02020603050405020304" pitchFamily="18" charset="0"/>
            </a:endParaRPr>
          </a:p>
          <a:p>
            <a:pPr lvl="0"/>
            <a:r>
              <a:rPr lang="en-GB" sz="2000" dirty="0">
                <a:latin typeface="Times New Roman" panose="02020603050405020304" pitchFamily="18" charset="0"/>
                <a:cs typeface="Times New Roman" panose="02020603050405020304" pitchFamily="18" charset="0"/>
              </a:rPr>
              <a:t>The UK household has generated 16 million tons of carbon dioxide due to wasted food and drinks in 2022 (WRAP, 2022)</a:t>
            </a:r>
            <a:endParaRPr lang="en-US" sz="2000" dirty="0">
              <a:latin typeface="Times New Roman" panose="02020603050405020304" pitchFamily="18" charset="0"/>
              <a:cs typeface="Times New Roman" panose="02020603050405020304" pitchFamily="18" charset="0"/>
            </a:endParaRPr>
          </a:p>
          <a:p>
            <a:pPr lvl="0"/>
            <a:r>
              <a:rPr lang="en-GB" sz="2000" dirty="0">
                <a:latin typeface="Times New Roman" panose="02020603050405020304" pitchFamily="18" charset="0"/>
                <a:cs typeface="Times New Roman" panose="02020603050405020304" pitchFamily="18" charset="0"/>
              </a:rPr>
              <a:t>The chosen hospitality brand: Splendid Hospitality Group  </a:t>
            </a:r>
            <a:endParaRPr lang="en-US" sz="2000" dirty="0">
              <a:latin typeface="Times New Roman" panose="02020603050405020304" pitchFamily="18" charset="0"/>
              <a:cs typeface="Times New Roman" panose="02020603050405020304" pitchFamily="18" charset="0"/>
            </a:endParaRPr>
          </a:p>
          <a:p>
            <a:endParaRPr lang="en-GB"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C2BC35AC-62C0-36DC-F21C-E57A96809330}"/>
              </a:ext>
            </a:extLst>
          </p:cNvPr>
          <p:cNvPicPr>
            <a:picLocks noChangeAspect="1"/>
          </p:cNvPicPr>
          <p:nvPr/>
        </p:nvPicPr>
        <p:blipFill>
          <a:blip r:embed="rId3"/>
          <a:stretch>
            <a:fillRect/>
          </a:stretch>
        </p:blipFill>
        <p:spPr>
          <a:xfrm>
            <a:off x="6502197" y="382905"/>
            <a:ext cx="5284124" cy="6051146"/>
          </a:xfrm>
          <a:prstGeom prst="rect">
            <a:avLst/>
          </a:prstGeom>
        </p:spPr>
      </p:pic>
    </p:spTree>
    <p:extLst>
      <p:ext uri="{BB962C8B-B14F-4D97-AF65-F5344CB8AC3E}">
        <p14:creationId xmlns:p14="http://schemas.microsoft.com/office/powerpoint/2010/main" val="2691615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5535F-F159-2B7F-FCFC-507A732A154D}"/>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Literature Review</a:t>
            </a:r>
          </a:p>
        </p:txBody>
      </p:sp>
      <p:sp>
        <p:nvSpPr>
          <p:cNvPr id="3" name="Content Placeholder 2">
            <a:extLst>
              <a:ext uri="{FF2B5EF4-FFF2-40B4-BE49-F238E27FC236}">
                <a16:creationId xmlns:a16="http://schemas.microsoft.com/office/drawing/2014/main" id="{9715D656-6D8D-B1D3-B731-D92C7462BF6B}"/>
              </a:ext>
            </a:extLst>
          </p:cNvPr>
          <p:cNvSpPr>
            <a:spLocks noGrp="1"/>
          </p:cNvSpPr>
          <p:nvPr>
            <p:ph idx="1"/>
          </p:nvPr>
        </p:nvSpPr>
        <p:spPr>
          <a:xfrm>
            <a:off x="1066800" y="2103120"/>
            <a:ext cx="5699760" cy="3931920"/>
          </a:xfrm>
        </p:spPr>
        <p:txBody>
          <a:bodyPr>
            <a:normAutofit/>
          </a:bodyPr>
          <a:lstStyle/>
          <a:p>
            <a:pPr lvl="0"/>
            <a:r>
              <a:rPr lang="en-GB" sz="2000" dirty="0">
                <a:latin typeface="Times New Roman" panose="02020603050405020304" pitchFamily="18" charset="0"/>
                <a:cs typeface="Times New Roman" panose="02020603050405020304" pitchFamily="18" charset="0"/>
              </a:rPr>
              <a:t>The food waste issues challenge the industry’s sustainability standards </a:t>
            </a:r>
            <a:endParaRPr lang="en-US" sz="2000" dirty="0">
              <a:latin typeface="Times New Roman" panose="02020603050405020304" pitchFamily="18" charset="0"/>
              <a:cs typeface="Times New Roman" panose="02020603050405020304" pitchFamily="18" charset="0"/>
            </a:endParaRPr>
          </a:p>
          <a:p>
            <a:pPr lvl="0"/>
            <a:r>
              <a:rPr lang="en-GB" sz="2000" dirty="0">
                <a:latin typeface="Times New Roman" panose="02020603050405020304" pitchFamily="18" charset="0"/>
                <a:cs typeface="Times New Roman" panose="02020603050405020304" pitchFamily="18" charset="0"/>
              </a:rPr>
              <a:t>Bakery items are found to be the major source of carbon emissions due to waste (</a:t>
            </a:r>
            <a:r>
              <a:rPr lang="en-GB" sz="2000" dirty="0" err="1">
                <a:latin typeface="Times New Roman" panose="02020603050405020304" pitchFamily="18" charset="0"/>
                <a:cs typeface="Times New Roman" panose="02020603050405020304" pitchFamily="18" charset="0"/>
              </a:rPr>
              <a:t>Goryńska</a:t>
            </a:r>
            <a:r>
              <a:rPr lang="en-GB" sz="2000" dirty="0">
                <a:latin typeface="Times New Roman" panose="02020603050405020304" pitchFamily="18" charset="0"/>
                <a:cs typeface="Times New Roman" panose="02020603050405020304" pitchFamily="18" charset="0"/>
              </a:rPr>
              <a:t>-Goldmann, 2022)</a:t>
            </a:r>
            <a:endParaRPr lang="en-US" sz="2000" dirty="0">
              <a:latin typeface="Times New Roman" panose="02020603050405020304" pitchFamily="18" charset="0"/>
              <a:cs typeface="Times New Roman" panose="02020603050405020304" pitchFamily="18" charset="0"/>
            </a:endParaRPr>
          </a:p>
          <a:p>
            <a:pPr lvl="0"/>
            <a:r>
              <a:rPr lang="en-GB" sz="2000" dirty="0">
                <a:latin typeface="Times New Roman" panose="02020603050405020304" pitchFamily="18" charset="0"/>
                <a:cs typeface="Times New Roman" panose="02020603050405020304" pitchFamily="18" charset="0"/>
              </a:rPr>
              <a:t>Detrimental environmental standard is also linked with food waste levels in the UK </a:t>
            </a:r>
            <a:endParaRPr lang="en-US" sz="2000" dirty="0">
              <a:latin typeface="Times New Roman" panose="02020603050405020304" pitchFamily="18" charset="0"/>
              <a:cs typeface="Times New Roman" panose="02020603050405020304" pitchFamily="18" charset="0"/>
            </a:endParaRPr>
          </a:p>
          <a:p>
            <a:pPr lvl="0"/>
            <a:r>
              <a:rPr lang="en-GB" sz="2000" dirty="0">
                <a:latin typeface="Times New Roman" panose="02020603050405020304" pitchFamily="18" charset="0"/>
                <a:cs typeface="Times New Roman" panose="02020603050405020304" pitchFamily="18" charset="0"/>
              </a:rPr>
              <a:t>Sustainability can be achieved only with high-quality food waste management and consumer centricity </a:t>
            </a:r>
            <a:endParaRPr lang="en-US" sz="2000" dirty="0">
              <a:latin typeface="Times New Roman" panose="02020603050405020304" pitchFamily="18" charset="0"/>
              <a:cs typeface="Times New Roman" panose="02020603050405020304" pitchFamily="18" charset="0"/>
            </a:endParaRPr>
          </a:p>
          <a:p>
            <a:endParaRPr lang="en-GB" sz="20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002B1BFB-AD68-A789-5672-769A585DAAE8}"/>
              </a:ext>
            </a:extLst>
          </p:cNvPr>
          <p:cNvPicPr>
            <a:picLocks noChangeAspect="1"/>
          </p:cNvPicPr>
          <p:nvPr/>
        </p:nvPicPr>
        <p:blipFill>
          <a:blip r:embed="rId3"/>
          <a:stretch>
            <a:fillRect/>
          </a:stretch>
        </p:blipFill>
        <p:spPr>
          <a:xfrm>
            <a:off x="6930044" y="1328394"/>
            <a:ext cx="4195156" cy="1222495"/>
          </a:xfrm>
          <a:prstGeom prst="rect">
            <a:avLst/>
          </a:prstGeom>
        </p:spPr>
      </p:pic>
      <p:pic>
        <p:nvPicPr>
          <p:cNvPr id="6" name="Picture 5">
            <a:extLst>
              <a:ext uri="{FF2B5EF4-FFF2-40B4-BE49-F238E27FC236}">
                <a16:creationId xmlns:a16="http://schemas.microsoft.com/office/drawing/2014/main" id="{F464A816-9E6E-2E4A-5AF9-21AB323B4225}"/>
              </a:ext>
            </a:extLst>
          </p:cNvPr>
          <p:cNvPicPr>
            <a:picLocks noChangeAspect="1"/>
          </p:cNvPicPr>
          <p:nvPr/>
        </p:nvPicPr>
        <p:blipFill>
          <a:blip r:embed="rId4"/>
          <a:stretch>
            <a:fillRect/>
          </a:stretch>
        </p:blipFill>
        <p:spPr>
          <a:xfrm>
            <a:off x="6930044" y="2699994"/>
            <a:ext cx="4195156" cy="30092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097003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05D1D-44D1-A970-7446-7DBBE60224BB}"/>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E4B9306D-A8BD-22A4-0396-D72A334C5AA5}"/>
              </a:ext>
            </a:extLst>
          </p:cNvPr>
          <p:cNvSpPr>
            <a:spLocks noGrp="1"/>
          </p:cNvSpPr>
          <p:nvPr>
            <p:ph idx="1"/>
          </p:nvPr>
        </p:nvSpPr>
        <p:spPr>
          <a:xfrm>
            <a:off x="1066800" y="2103120"/>
            <a:ext cx="5350625" cy="3931920"/>
          </a:xfrm>
        </p:spPr>
        <p:txBody>
          <a:bodyPr>
            <a:normAutofit/>
          </a:bodyPr>
          <a:lstStyle/>
          <a:p>
            <a:pPr marL="0" lvl="0" indent="0">
              <a:buNone/>
            </a:pPr>
            <a:r>
              <a:rPr lang="en-GB" sz="2000" dirty="0">
                <a:latin typeface="Times New Roman" panose="02020603050405020304" pitchFamily="18" charset="0"/>
                <a:cs typeface="Times New Roman" panose="02020603050405020304" pitchFamily="18" charset="0"/>
              </a:rPr>
              <a:t>Theoretical perspective </a:t>
            </a:r>
            <a:endParaRPr lang="en-US" sz="2000" dirty="0">
              <a:latin typeface="Times New Roman" panose="02020603050405020304" pitchFamily="18" charset="0"/>
              <a:cs typeface="Times New Roman" panose="02020603050405020304" pitchFamily="18" charset="0"/>
            </a:endParaRPr>
          </a:p>
          <a:p>
            <a:pPr lvl="1"/>
            <a:r>
              <a:rPr lang="en-GB" sz="2000" dirty="0">
                <a:latin typeface="Times New Roman" panose="02020603050405020304" pitchFamily="18" charset="0"/>
                <a:cs typeface="Times New Roman" panose="02020603050405020304" pitchFamily="18" charset="0"/>
              </a:rPr>
              <a:t>Systems Theory of Sustainability </a:t>
            </a:r>
            <a:endParaRPr lang="en-US" sz="2000" dirty="0">
              <a:latin typeface="Times New Roman" panose="02020603050405020304" pitchFamily="18" charset="0"/>
              <a:cs typeface="Times New Roman" panose="02020603050405020304" pitchFamily="18" charset="0"/>
            </a:endParaRPr>
          </a:p>
          <a:p>
            <a:pPr lvl="1"/>
            <a:r>
              <a:rPr lang="en-GB" sz="2000" dirty="0">
                <a:latin typeface="Times New Roman" panose="02020603050405020304" pitchFamily="18" charset="0"/>
                <a:cs typeface="Times New Roman" panose="02020603050405020304" pitchFamily="18" charset="0"/>
              </a:rPr>
              <a:t>Developed by Urie Bronfenbrenner in 1979 (Guy-Evans, 2025). </a:t>
            </a:r>
            <a:endParaRPr lang="en-US" sz="2000" dirty="0">
              <a:latin typeface="Times New Roman" panose="02020603050405020304" pitchFamily="18" charset="0"/>
              <a:cs typeface="Times New Roman" panose="02020603050405020304" pitchFamily="18" charset="0"/>
            </a:endParaRPr>
          </a:p>
          <a:p>
            <a:pPr lvl="1"/>
            <a:r>
              <a:rPr lang="en-GB" sz="2000" dirty="0">
                <a:latin typeface="Times New Roman" panose="02020603050405020304" pitchFamily="18" charset="0"/>
                <a:cs typeface="Times New Roman" panose="02020603050405020304" pitchFamily="18" charset="0"/>
              </a:rPr>
              <a:t>Provides an integrated approach to protect the environment and manage lands </a:t>
            </a:r>
            <a:endParaRPr lang="en-US" sz="2000" dirty="0">
              <a:latin typeface="Times New Roman" panose="02020603050405020304" pitchFamily="18" charset="0"/>
              <a:cs typeface="Times New Roman" panose="02020603050405020304" pitchFamily="18" charset="0"/>
            </a:endParaRPr>
          </a:p>
          <a:p>
            <a:pPr lvl="1"/>
            <a:r>
              <a:rPr lang="en-GB" sz="2000" dirty="0">
                <a:latin typeface="Times New Roman" panose="02020603050405020304" pitchFamily="18" charset="0"/>
                <a:cs typeface="Times New Roman" panose="02020603050405020304" pitchFamily="18" charset="0"/>
              </a:rPr>
              <a:t>Promotes interconnectedness between socio-economic and environmental metrics </a:t>
            </a:r>
            <a:endParaRPr lang="en-US" sz="2000" dirty="0">
              <a:latin typeface="Times New Roman" panose="02020603050405020304" pitchFamily="18" charset="0"/>
              <a:cs typeface="Times New Roman" panose="02020603050405020304" pitchFamily="18" charset="0"/>
            </a:endParaRPr>
          </a:p>
          <a:p>
            <a:pPr lvl="1"/>
            <a:r>
              <a:rPr lang="en-GB" sz="2000" dirty="0">
                <a:latin typeface="Times New Roman" panose="02020603050405020304" pitchFamily="18" charset="0"/>
                <a:cs typeface="Times New Roman" panose="02020603050405020304" pitchFamily="18" charset="0"/>
              </a:rPr>
              <a:t>Fosters sustainability in reducing food wastes </a:t>
            </a:r>
            <a:endParaRPr lang="en-US" sz="2000" dirty="0">
              <a:latin typeface="Times New Roman" panose="02020603050405020304" pitchFamily="18" charset="0"/>
              <a:cs typeface="Times New Roman" panose="02020603050405020304" pitchFamily="18" charset="0"/>
            </a:endParaRPr>
          </a:p>
          <a:p>
            <a:pPr marL="0" indent="0">
              <a:buNone/>
            </a:pPr>
            <a:endParaRPr lang="en-GB" sz="20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1659F3C4-5FF0-DFC8-518A-90E6F4E9B28F}"/>
              </a:ext>
            </a:extLst>
          </p:cNvPr>
          <p:cNvPicPr>
            <a:picLocks noChangeAspect="1"/>
          </p:cNvPicPr>
          <p:nvPr/>
        </p:nvPicPr>
        <p:blipFill>
          <a:blip r:embed="rId3"/>
          <a:stretch>
            <a:fillRect/>
          </a:stretch>
        </p:blipFill>
        <p:spPr>
          <a:xfrm>
            <a:off x="6503324" y="315884"/>
            <a:ext cx="5350625" cy="6168043"/>
          </a:xfrm>
          <a:prstGeom prst="rect">
            <a:avLst/>
          </a:prstGeom>
        </p:spPr>
      </p:pic>
    </p:spTree>
    <p:extLst>
      <p:ext uri="{BB962C8B-B14F-4D97-AF65-F5344CB8AC3E}">
        <p14:creationId xmlns:p14="http://schemas.microsoft.com/office/powerpoint/2010/main" val="27064640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A95FFF-DAFC-CA3A-772D-4AFB4AC3BF84}"/>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29CE7A14-1966-0879-347F-4EC3B757FE19}"/>
              </a:ext>
            </a:extLst>
          </p:cNvPr>
          <p:cNvSpPr>
            <a:spLocks noGrp="1"/>
          </p:cNvSpPr>
          <p:nvPr>
            <p:ph idx="1"/>
          </p:nvPr>
        </p:nvSpPr>
        <p:spPr>
          <a:xfrm>
            <a:off x="1066800" y="2103120"/>
            <a:ext cx="5699760" cy="3931920"/>
          </a:xfrm>
        </p:spPr>
        <p:txBody>
          <a:bodyPr/>
          <a:lstStyle/>
          <a:p>
            <a:pPr lvl="0" algn="just"/>
            <a:r>
              <a:rPr lang="en-GB" dirty="0">
                <a:latin typeface="Times New Roman" panose="02020603050405020304" pitchFamily="18" charset="0"/>
                <a:cs typeface="Times New Roman" panose="02020603050405020304" pitchFamily="18" charset="0"/>
              </a:rPr>
              <a:t>Consumers’ focus on sustainability showcases their inclination towards brands that have limited food waste (dos Santos </a:t>
            </a:r>
            <a:r>
              <a:rPr lang="en-GB" i="1" dirty="0">
                <a:latin typeface="Times New Roman" panose="02020603050405020304" pitchFamily="18" charset="0"/>
                <a:cs typeface="Times New Roman" panose="02020603050405020304" pitchFamily="18" charset="0"/>
              </a:rPr>
              <a:t>et al</a:t>
            </a:r>
            <a:r>
              <a:rPr lang="en-GB" dirty="0">
                <a:latin typeface="Times New Roman" panose="02020603050405020304" pitchFamily="18" charset="0"/>
                <a:cs typeface="Times New Roman" panose="02020603050405020304" pitchFamily="18" charset="0"/>
              </a:rPr>
              <a:t>., 2022)</a:t>
            </a:r>
            <a:endParaRPr lang="en-US" dirty="0">
              <a:latin typeface="Times New Roman" panose="02020603050405020304" pitchFamily="18" charset="0"/>
              <a:cs typeface="Times New Roman" panose="02020603050405020304" pitchFamily="18" charset="0"/>
            </a:endParaRPr>
          </a:p>
          <a:p>
            <a:pPr lvl="0" algn="just"/>
            <a:r>
              <a:rPr lang="en-GB" dirty="0">
                <a:latin typeface="Times New Roman" panose="02020603050405020304" pitchFamily="18" charset="0"/>
                <a:cs typeface="Times New Roman" panose="02020603050405020304" pitchFamily="18" charset="0"/>
              </a:rPr>
              <a:t>Mixed response from consumers has been noted regarding food waste in the industry</a:t>
            </a:r>
            <a:endParaRPr lang="en-US" dirty="0">
              <a:latin typeface="Times New Roman" panose="02020603050405020304" pitchFamily="18" charset="0"/>
              <a:cs typeface="Times New Roman" panose="02020603050405020304" pitchFamily="18" charset="0"/>
            </a:endParaRPr>
          </a:p>
          <a:p>
            <a:pPr lvl="0" algn="just"/>
            <a:r>
              <a:rPr lang="en-GB" dirty="0">
                <a:latin typeface="Times New Roman" panose="02020603050405020304" pitchFamily="18" charset="0"/>
                <a:cs typeface="Times New Roman" panose="02020603050405020304" pitchFamily="18" charset="0"/>
              </a:rPr>
              <a:t>A positive impact has been fostered on the stakeholder confidence improvement with sustainability measures (Costa and Costa, 2022)</a:t>
            </a:r>
            <a:endParaRPr lang="en-US" dirty="0">
              <a:latin typeface="Times New Roman" panose="02020603050405020304" pitchFamily="18" charset="0"/>
              <a:cs typeface="Times New Roman" panose="02020603050405020304" pitchFamily="18" charset="0"/>
            </a:endParaRPr>
          </a:p>
          <a:p>
            <a:pPr lvl="0" algn="just"/>
            <a:r>
              <a:rPr lang="en-GB" dirty="0">
                <a:latin typeface="Times New Roman" panose="02020603050405020304" pitchFamily="18" charset="0"/>
                <a:cs typeface="Times New Roman" panose="02020603050405020304" pitchFamily="18" charset="0"/>
              </a:rPr>
              <a:t> AI tools reduce food waste in the UK hospitality industry with relevant governmental support (</a:t>
            </a:r>
            <a:r>
              <a:rPr lang="en-GB" dirty="0" err="1">
                <a:latin typeface="Times New Roman" panose="02020603050405020304" pitchFamily="18" charset="0"/>
                <a:cs typeface="Times New Roman" panose="02020603050405020304" pitchFamily="18" charset="0"/>
              </a:rPr>
              <a:t>Chkoniya</a:t>
            </a:r>
            <a:r>
              <a:rPr lang="en-GB" dirty="0">
                <a:latin typeface="Times New Roman" panose="02020603050405020304" pitchFamily="18" charset="0"/>
                <a:cs typeface="Times New Roman" panose="02020603050405020304" pitchFamily="18" charset="0"/>
              </a:rPr>
              <a:t>, 2021)</a:t>
            </a:r>
            <a:endParaRPr lang="en-US" dirty="0">
              <a:latin typeface="Times New Roman" panose="02020603050405020304" pitchFamily="18" charset="0"/>
              <a:cs typeface="Times New Roman" panose="02020603050405020304" pitchFamily="18" charset="0"/>
            </a:endParaRPr>
          </a:p>
          <a:p>
            <a:pPr algn="just"/>
            <a:endParaRPr lang="en-GB"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B12818C3-78D1-484F-1119-EFAF9DC441B8}"/>
              </a:ext>
            </a:extLst>
          </p:cNvPr>
          <p:cNvPicPr>
            <a:picLocks noChangeAspect="1"/>
          </p:cNvPicPr>
          <p:nvPr/>
        </p:nvPicPr>
        <p:blipFill>
          <a:blip r:embed="rId3"/>
          <a:stretch>
            <a:fillRect/>
          </a:stretch>
        </p:blipFill>
        <p:spPr>
          <a:xfrm>
            <a:off x="7115694" y="364461"/>
            <a:ext cx="4688379" cy="6102841"/>
          </a:xfrm>
          <a:prstGeom prst="rect">
            <a:avLst/>
          </a:prstGeom>
        </p:spPr>
      </p:pic>
    </p:spTree>
    <p:extLst>
      <p:ext uri="{BB962C8B-B14F-4D97-AF65-F5344CB8AC3E}">
        <p14:creationId xmlns:p14="http://schemas.microsoft.com/office/powerpoint/2010/main" val="1914863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7DF3A6-06C4-3847-2F9A-A6338B9D2B8B}"/>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Method</a:t>
            </a:r>
          </a:p>
        </p:txBody>
      </p:sp>
      <p:sp>
        <p:nvSpPr>
          <p:cNvPr id="3" name="Content Placeholder 2">
            <a:extLst>
              <a:ext uri="{FF2B5EF4-FFF2-40B4-BE49-F238E27FC236}">
                <a16:creationId xmlns:a16="http://schemas.microsoft.com/office/drawing/2014/main" id="{B085CEFC-E6A7-890D-D9E5-23A261355375}"/>
              </a:ext>
            </a:extLst>
          </p:cNvPr>
          <p:cNvSpPr>
            <a:spLocks noGrp="1"/>
          </p:cNvSpPr>
          <p:nvPr>
            <p:ph idx="1"/>
          </p:nvPr>
        </p:nvSpPr>
        <p:spPr>
          <a:xfrm>
            <a:off x="1066800" y="2103120"/>
            <a:ext cx="5433753" cy="3931920"/>
          </a:xfrm>
        </p:spPr>
        <p:txBody>
          <a:bodyPr>
            <a:normAutofit lnSpcReduction="10000"/>
          </a:bodyPr>
          <a:lstStyle/>
          <a:p>
            <a:r>
              <a:rPr lang="en-GB" sz="2000" dirty="0">
                <a:latin typeface="Times New Roman" panose="02020603050405020304" pitchFamily="18" charset="0"/>
                <a:cs typeface="Times New Roman" panose="02020603050405020304" pitchFamily="18" charset="0"/>
              </a:rPr>
              <a:t>PEST Analysis Summary </a:t>
            </a:r>
            <a:endParaRPr lang="en-US" sz="2000" dirty="0">
              <a:latin typeface="Times New Roman" panose="02020603050405020304" pitchFamily="18" charset="0"/>
              <a:cs typeface="Times New Roman" panose="02020603050405020304" pitchFamily="18" charset="0"/>
            </a:endParaRPr>
          </a:p>
          <a:p>
            <a:r>
              <a:rPr lang="en-GB" sz="2000" dirty="0">
                <a:latin typeface="Times New Roman" panose="02020603050405020304" pitchFamily="18" charset="0"/>
                <a:cs typeface="Times New Roman" panose="02020603050405020304" pitchFamily="18" charset="0"/>
              </a:rPr>
              <a:t>Political: High political pressure in the UK hospitality industry regarding the low-carbon economy and regulatory compliance </a:t>
            </a:r>
            <a:endParaRPr lang="en-US" sz="2000" dirty="0">
              <a:latin typeface="Times New Roman" panose="02020603050405020304" pitchFamily="18" charset="0"/>
              <a:cs typeface="Times New Roman" panose="02020603050405020304" pitchFamily="18" charset="0"/>
            </a:endParaRPr>
          </a:p>
          <a:p>
            <a:r>
              <a:rPr lang="en-GB" sz="2000" dirty="0">
                <a:latin typeface="Times New Roman" panose="02020603050405020304" pitchFamily="18" charset="0"/>
                <a:cs typeface="Times New Roman" panose="02020603050405020304" pitchFamily="18" charset="0"/>
              </a:rPr>
              <a:t>Economic: Increased inflationary pressure reduces consumers’ attraction to the hospitality industry and associated profitability measures </a:t>
            </a:r>
            <a:endParaRPr lang="en-US" sz="2000" dirty="0">
              <a:latin typeface="Times New Roman" panose="02020603050405020304" pitchFamily="18" charset="0"/>
              <a:cs typeface="Times New Roman" panose="02020603050405020304" pitchFamily="18" charset="0"/>
            </a:endParaRPr>
          </a:p>
          <a:p>
            <a:r>
              <a:rPr lang="en-GB" sz="2000" dirty="0">
                <a:latin typeface="Times New Roman" panose="02020603050405020304" pitchFamily="18" charset="0"/>
                <a:cs typeface="Times New Roman" panose="02020603050405020304" pitchFamily="18" charset="0"/>
              </a:rPr>
              <a:t>Social: Climate change is a concern for adults in the UK (Ons.gov.uk, 2026)</a:t>
            </a:r>
            <a:endParaRPr lang="en-US" sz="2000" dirty="0">
              <a:latin typeface="Times New Roman" panose="02020603050405020304" pitchFamily="18" charset="0"/>
              <a:cs typeface="Times New Roman" panose="02020603050405020304" pitchFamily="18" charset="0"/>
            </a:endParaRPr>
          </a:p>
          <a:p>
            <a:r>
              <a:rPr lang="en-GB" sz="2000" dirty="0">
                <a:latin typeface="Times New Roman" panose="02020603050405020304" pitchFamily="18" charset="0"/>
                <a:cs typeface="Times New Roman" panose="02020603050405020304" pitchFamily="18" charset="0"/>
              </a:rPr>
              <a:t>Technological: UK hotels have already adopted AI for food waste management, with even distribution and accessibility</a:t>
            </a:r>
          </a:p>
        </p:txBody>
      </p:sp>
      <p:pic>
        <p:nvPicPr>
          <p:cNvPr id="4" name="Picture 3">
            <a:extLst>
              <a:ext uri="{FF2B5EF4-FFF2-40B4-BE49-F238E27FC236}">
                <a16:creationId xmlns:a16="http://schemas.microsoft.com/office/drawing/2014/main" id="{2DABF06C-E107-82D3-786B-F1CAEAE10E76}"/>
              </a:ext>
            </a:extLst>
          </p:cNvPr>
          <p:cNvPicPr>
            <a:picLocks noChangeAspect="1"/>
          </p:cNvPicPr>
          <p:nvPr/>
        </p:nvPicPr>
        <p:blipFill>
          <a:blip r:embed="rId3"/>
          <a:stretch>
            <a:fillRect/>
          </a:stretch>
        </p:blipFill>
        <p:spPr>
          <a:xfrm>
            <a:off x="6500552" y="332509"/>
            <a:ext cx="5277115" cy="6151418"/>
          </a:xfrm>
          <a:prstGeom prst="rect">
            <a:avLst/>
          </a:prstGeom>
        </p:spPr>
      </p:pic>
    </p:spTree>
    <p:extLst>
      <p:ext uri="{BB962C8B-B14F-4D97-AF65-F5344CB8AC3E}">
        <p14:creationId xmlns:p14="http://schemas.microsoft.com/office/powerpoint/2010/main" val="13895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13F61-E565-6FFB-38C9-319FC3DAE8CA}"/>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DA58C222-00C4-71FE-FCE3-BBDAE39C3722}"/>
              </a:ext>
            </a:extLst>
          </p:cNvPr>
          <p:cNvSpPr>
            <a:spLocks noGrp="1"/>
          </p:cNvSpPr>
          <p:nvPr>
            <p:ph idx="1"/>
          </p:nvPr>
        </p:nvSpPr>
        <p:spPr>
          <a:xfrm>
            <a:off x="1066800" y="2103120"/>
            <a:ext cx="6481156" cy="3931920"/>
          </a:xfrm>
        </p:spPr>
        <p:txBody>
          <a:bodyPr>
            <a:normAutofit/>
          </a:bodyPr>
          <a:lstStyle/>
          <a:p>
            <a:pPr marL="0" lvl="0" indent="0" algn="just">
              <a:buNone/>
            </a:pPr>
            <a:r>
              <a:rPr lang="en-GB" sz="2000" dirty="0">
                <a:latin typeface="Times New Roman" panose="02020603050405020304" pitchFamily="18" charset="0"/>
                <a:cs typeface="Times New Roman" panose="02020603050405020304" pitchFamily="18" charset="0"/>
              </a:rPr>
              <a:t>Food Waste impact in the UK hospitality industry</a:t>
            </a:r>
            <a:endParaRPr lang="en-US" sz="2000" dirty="0">
              <a:latin typeface="Times New Roman" panose="02020603050405020304" pitchFamily="18" charset="0"/>
              <a:cs typeface="Times New Roman" panose="02020603050405020304" pitchFamily="18" charset="0"/>
            </a:endParaRPr>
          </a:p>
          <a:p>
            <a:pPr lvl="1" algn="just"/>
            <a:r>
              <a:rPr lang="en-GB" sz="2000" dirty="0">
                <a:latin typeface="Times New Roman" panose="02020603050405020304" pitchFamily="18" charset="0"/>
                <a:cs typeface="Times New Roman" panose="02020603050405020304" pitchFamily="18" charset="0"/>
              </a:rPr>
              <a:t>Food waste standards </a:t>
            </a:r>
            <a:endParaRPr lang="en-US" sz="2000" dirty="0">
              <a:latin typeface="Times New Roman" panose="02020603050405020304" pitchFamily="18" charset="0"/>
              <a:cs typeface="Times New Roman" panose="02020603050405020304" pitchFamily="18" charset="0"/>
            </a:endParaRPr>
          </a:p>
          <a:p>
            <a:pPr lvl="1" algn="just"/>
            <a:r>
              <a:rPr lang="en-GB" sz="2000" dirty="0">
                <a:latin typeface="Times New Roman" panose="02020603050405020304" pitchFamily="18" charset="0"/>
                <a:cs typeface="Times New Roman" panose="02020603050405020304" pitchFamily="18" charset="0"/>
              </a:rPr>
              <a:t>Increases carbon emission limits in the UK </a:t>
            </a:r>
            <a:endParaRPr lang="en-US" sz="2000" dirty="0">
              <a:latin typeface="Times New Roman" panose="02020603050405020304" pitchFamily="18" charset="0"/>
              <a:cs typeface="Times New Roman" panose="02020603050405020304" pitchFamily="18" charset="0"/>
            </a:endParaRPr>
          </a:p>
          <a:p>
            <a:pPr lvl="1" algn="just"/>
            <a:r>
              <a:rPr lang="en-GB" sz="2000" dirty="0">
                <a:latin typeface="Times New Roman" panose="02020603050405020304" pitchFamily="18" charset="0"/>
                <a:cs typeface="Times New Roman" panose="02020603050405020304" pitchFamily="18" charset="0"/>
              </a:rPr>
              <a:t>Tampers with consumer trust and reliability in the brand and its brand image (</a:t>
            </a:r>
            <a:r>
              <a:rPr lang="en-GB" sz="2000" dirty="0" err="1">
                <a:latin typeface="Times New Roman" panose="02020603050405020304" pitchFamily="18" charset="0"/>
                <a:cs typeface="Times New Roman" panose="02020603050405020304" pitchFamily="18" charset="0"/>
              </a:rPr>
              <a:t>Batabyal</a:t>
            </a:r>
            <a:r>
              <a:rPr lang="en-GB" sz="2000" dirty="0">
                <a:latin typeface="Times New Roman" panose="02020603050405020304" pitchFamily="18" charset="0"/>
                <a:cs typeface="Times New Roman" panose="02020603050405020304" pitchFamily="18" charset="0"/>
              </a:rPr>
              <a:t> and Das, 2019)</a:t>
            </a:r>
            <a:endParaRPr lang="en-US" sz="2000" dirty="0">
              <a:latin typeface="Times New Roman" panose="02020603050405020304" pitchFamily="18" charset="0"/>
              <a:cs typeface="Times New Roman" panose="02020603050405020304" pitchFamily="18" charset="0"/>
            </a:endParaRPr>
          </a:p>
          <a:p>
            <a:pPr lvl="1" algn="just"/>
            <a:r>
              <a:rPr lang="en-GB" sz="2000" dirty="0">
                <a:latin typeface="Times New Roman" panose="02020603050405020304" pitchFamily="18" charset="0"/>
                <a:cs typeface="Times New Roman" panose="02020603050405020304" pitchFamily="18" charset="0"/>
              </a:rPr>
              <a:t>Detrimentally impacts business profitability </a:t>
            </a:r>
            <a:endParaRPr lang="en-US" sz="2000" dirty="0">
              <a:latin typeface="Times New Roman" panose="02020603050405020304" pitchFamily="18" charset="0"/>
              <a:cs typeface="Times New Roman" panose="02020603050405020304" pitchFamily="18" charset="0"/>
            </a:endParaRPr>
          </a:p>
          <a:p>
            <a:pPr lvl="1" algn="just"/>
            <a:r>
              <a:rPr lang="en-GB" sz="2000" dirty="0">
                <a:latin typeface="Times New Roman" panose="02020603050405020304" pitchFamily="18" charset="0"/>
                <a:cs typeface="Times New Roman" panose="02020603050405020304" pitchFamily="18" charset="0"/>
              </a:rPr>
              <a:t>Reduces the firm’s competitiveness across intense market rivalry </a:t>
            </a:r>
            <a:endParaRPr lang="en-US" sz="2000" dirty="0">
              <a:latin typeface="Times New Roman" panose="02020603050405020304" pitchFamily="18" charset="0"/>
              <a:cs typeface="Times New Roman" panose="02020603050405020304" pitchFamily="18" charset="0"/>
            </a:endParaRPr>
          </a:p>
          <a:p>
            <a:pPr marL="0" indent="0" algn="just">
              <a:buNone/>
            </a:pPr>
            <a:endParaRPr lang="en-GB" sz="20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B9FDDD96-E655-00CF-AB28-A55EDF850920}"/>
              </a:ext>
            </a:extLst>
          </p:cNvPr>
          <p:cNvPicPr>
            <a:picLocks noChangeAspect="1"/>
          </p:cNvPicPr>
          <p:nvPr/>
        </p:nvPicPr>
        <p:blipFill>
          <a:blip r:embed="rId3"/>
          <a:stretch>
            <a:fillRect/>
          </a:stretch>
        </p:blipFill>
        <p:spPr>
          <a:xfrm>
            <a:off x="7730836" y="465512"/>
            <a:ext cx="4001192" cy="6001789"/>
          </a:xfrm>
          <a:prstGeom prst="rect">
            <a:avLst/>
          </a:prstGeom>
        </p:spPr>
      </p:pic>
    </p:spTree>
    <p:extLst>
      <p:ext uri="{BB962C8B-B14F-4D97-AF65-F5344CB8AC3E}">
        <p14:creationId xmlns:p14="http://schemas.microsoft.com/office/powerpoint/2010/main" val="36572461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3F46F-7015-2923-BEC3-33F69FFAB263}"/>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997297CB-6551-6AFA-3F0E-65EC942B9094}"/>
              </a:ext>
            </a:extLst>
          </p:cNvPr>
          <p:cNvSpPr>
            <a:spLocks noGrp="1"/>
          </p:cNvSpPr>
          <p:nvPr>
            <p:ph idx="1"/>
          </p:nvPr>
        </p:nvSpPr>
        <p:spPr>
          <a:xfrm>
            <a:off x="1066800" y="2103120"/>
            <a:ext cx="6348153" cy="3931920"/>
          </a:xfrm>
        </p:spPr>
        <p:txBody>
          <a:bodyPr>
            <a:normAutofit/>
          </a:bodyPr>
          <a:lstStyle/>
          <a:p>
            <a:r>
              <a:rPr lang="en-GB" sz="2000" dirty="0">
                <a:latin typeface="Times New Roman" panose="02020603050405020304" pitchFamily="18" charset="0"/>
                <a:cs typeface="Times New Roman" panose="02020603050405020304" pitchFamily="18" charset="0"/>
              </a:rPr>
              <a:t>Industry Responses and Examples </a:t>
            </a:r>
            <a:endParaRPr lang="en-US" sz="2000" dirty="0">
              <a:latin typeface="Times New Roman" panose="02020603050405020304" pitchFamily="18" charset="0"/>
              <a:cs typeface="Times New Roman" panose="02020603050405020304" pitchFamily="18" charset="0"/>
            </a:endParaRPr>
          </a:p>
          <a:p>
            <a:r>
              <a:rPr lang="en-GB" sz="2000" dirty="0">
                <a:latin typeface="Times New Roman" panose="02020603050405020304" pitchFamily="18" charset="0"/>
                <a:cs typeface="Times New Roman" panose="02020603050405020304" pitchFamily="18" charset="0"/>
              </a:rPr>
              <a:t>Premier Inn has targeted to reduce carbon emissions by 50% in 2030 (</a:t>
            </a:r>
            <a:r>
              <a:rPr lang="en-GB" sz="2000" dirty="0" err="1">
                <a:latin typeface="Times New Roman" panose="02020603050405020304" pitchFamily="18" charset="0"/>
                <a:cs typeface="Times New Roman" panose="02020603050405020304" pitchFamily="18" charset="0"/>
              </a:rPr>
              <a:t>Sprackett</a:t>
            </a:r>
            <a:r>
              <a:rPr lang="en-GB" sz="2000" dirty="0">
                <a:latin typeface="Times New Roman" panose="02020603050405020304" pitchFamily="18" charset="0"/>
                <a:cs typeface="Times New Roman" panose="02020603050405020304" pitchFamily="18" charset="0"/>
              </a:rPr>
              <a:t>, 2026)</a:t>
            </a:r>
            <a:endParaRPr lang="en-US" sz="2000" dirty="0">
              <a:latin typeface="Times New Roman" panose="02020603050405020304" pitchFamily="18" charset="0"/>
              <a:cs typeface="Times New Roman" panose="02020603050405020304" pitchFamily="18" charset="0"/>
            </a:endParaRPr>
          </a:p>
          <a:p>
            <a:r>
              <a:rPr lang="en-GB" sz="2000" dirty="0">
                <a:latin typeface="Times New Roman" panose="02020603050405020304" pitchFamily="18" charset="0"/>
                <a:cs typeface="Times New Roman" panose="02020603050405020304" pitchFamily="18" charset="0"/>
              </a:rPr>
              <a:t>IHG has developed a high-quality supplier partnership for organic food sourcing and procurement (Procurement.ihg.com, 2026)</a:t>
            </a:r>
            <a:endParaRPr lang="en-US" sz="2000" dirty="0">
              <a:latin typeface="Times New Roman" panose="02020603050405020304" pitchFamily="18" charset="0"/>
              <a:cs typeface="Times New Roman" panose="02020603050405020304" pitchFamily="18" charset="0"/>
            </a:endParaRPr>
          </a:p>
          <a:p>
            <a:r>
              <a:rPr lang="en-GB" sz="2000" dirty="0">
                <a:latin typeface="Times New Roman" panose="02020603050405020304" pitchFamily="18" charset="0"/>
                <a:cs typeface="Times New Roman" panose="02020603050405020304" pitchFamily="18" charset="0"/>
              </a:rPr>
              <a:t>Use of techniques, including temperature-controlled preservation and biodegradable composting </a:t>
            </a:r>
            <a:endParaRPr lang="en-US" sz="2000" dirty="0">
              <a:latin typeface="Times New Roman" panose="02020603050405020304" pitchFamily="18" charset="0"/>
              <a:cs typeface="Times New Roman" panose="02020603050405020304" pitchFamily="18" charset="0"/>
            </a:endParaRPr>
          </a:p>
          <a:p>
            <a:endParaRPr lang="en-GB" sz="20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10089076-A9F9-B9EE-76C2-AEA27DD886F4}"/>
              </a:ext>
            </a:extLst>
          </p:cNvPr>
          <p:cNvPicPr>
            <a:picLocks noChangeAspect="1"/>
          </p:cNvPicPr>
          <p:nvPr/>
        </p:nvPicPr>
        <p:blipFill>
          <a:blip r:embed="rId3"/>
          <a:stretch>
            <a:fillRect/>
          </a:stretch>
        </p:blipFill>
        <p:spPr>
          <a:xfrm>
            <a:off x="7546045" y="642594"/>
            <a:ext cx="3947172" cy="2200275"/>
          </a:xfrm>
          <a:prstGeom prst="rect">
            <a:avLst/>
          </a:prstGeom>
        </p:spPr>
      </p:pic>
      <p:pic>
        <p:nvPicPr>
          <p:cNvPr id="5" name="Picture 4">
            <a:extLst>
              <a:ext uri="{FF2B5EF4-FFF2-40B4-BE49-F238E27FC236}">
                <a16:creationId xmlns:a16="http://schemas.microsoft.com/office/drawing/2014/main" id="{5828E2F7-5905-C408-5289-307787C5FD41}"/>
              </a:ext>
            </a:extLst>
          </p:cNvPr>
          <p:cNvPicPr>
            <a:picLocks noChangeAspect="1"/>
          </p:cNvPicPr>
          <p:nvPr/>
        </p:nvPicPr>
        <p:blipFill>
          <a:blip r:embed="rId4"/>
          <a:stretch>
            <a:fillRect/>
          </a:stretch>
        </p:blipFill>
        <p:spPr>
          <a:xfrm>
            <a:off x="7546045" y="3042198"/>
            <a:ext cx="3947172" cy="2992842"/>
          </a:xfrm>
          <a:prstGeom prst="rect">
            <a:avLst/>
          </a:prstGeom>
        </p:spPr>
      </p:pic>
    </p:spTree>
    <p:extLst>
      <p:ext uri="{BB962C8B-B14F-4D97-AF65-F5344CB8AC3E}">
        <p14:creationId xmlns:p14="http://schemas.microsoft.com/office/powerpoint/2010/main" val="9507745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0BE11-038F-9703-AC4C-B21E2C3AA5C9}"/>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DEBC5B2F-46D5-B4E6-6551-C906992E38AC}"/>
              </a:ext>
            </a:extLst>
          </p:cNvPr>
          <p:cNvSpPr>
            <a:spLocks noGrp="1"/>
          </p:cNvSpPr>
          <p:nvPr>
            <p:ph idx="1"/>
          </p:nvPr>
        </p:nvSpPr>
        <p:spPr>
          <a:xfrm>
            <a:off x="1066800" y="2103120"/>
            <a:ext cx="5915891" cy="3931920"/>
          </a:xfrm>
        </p:spPr>
        <p:txBody>
          <a:bodyPr>
            <a:normAutofit/>
          </a:bodyPr>
          <a:lstStyle/>
          <a:p>
            <a:pPr marL="0" indent="0">
              <a:buNone/>
            </a:pPr>
            <a:r>
              <a:rPr lang="en-GB" sz="2800" dirty="0">
                <a:latin typeface="Times New Roman" panose="02020603050405020304" pitchFamily="18" charset="0"/>
                <a:cs typeface="Times New Roman" panose="02020603050405020304" pitchFamily="18" charset="0"/>
              </a:rPr>
              <a:t>Summary of Strengths and Weaknesses </a:t>
            </a:r>
          </a:p>
          <a:p>
            <a:r>
              <a:rPr lang="en-GB" sz="2000" dirty="0">
                <a:latin typeface="Times New Roman" panose="02020603050405020304" pitchFamily="18" charset="0"/>
                <a:cs typeface="Times New Roman" panose="02020603050405020304" pitchFamily="18" charset="0"/>
              </a:rPr>
              <a:t>The major strengths of the UK hospitality industry are: effective procurement and the reduction of carbon emissions </a:t>
            </a:r>
            <a:r>
              <a:rPr lang="en-US" sz="2000" dirty="0">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improved stakeholder interest for investment in the industry </a:t>
            </a:r>
          </a:p>
          <a:p>
            <a:r>
              <a:rPr lang="en-GB" sz="2000" dirty="0">
                <a:latin typeface="Times New Roman" panose="02020603050405020304" pitchFamily="18" charset="0"/>
                <a:cs typeface="Times New Roman" panose="02020603050405020304" pitchFamily="18" charset="0"/>
              </a:rPr>
              <a:t>The significant weaknesses are:</a:t>
            </a:r>
            <a:r>
              <a:rPr lang="en-US" sz="2000" dirty="0">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limited employee training and developmental scopes (Cooper and Hall, 2023), financial constraints to maintain sustainable practices </a:t>
            </a:r>
            <a:endParaRPr lang="en-US" sz="2000" dirty="0">
              <a:latin typeface="Times New Roman" panose="02020603050405020304" pitchFamily="18" charset="0"/>
              <a:cs typeface="Times New Roman" panose="02020603050405020304" pitchFamily="18" charset="0"/>
            </a:endParaRPr>
          </a:p>
          <a:p>
            <a:endParaRPr lang="en-GB"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1492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49A36D-B0CC-922E-4DFF-65AC5E83A3FE}"/>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Conclusion</a:t>
            </a:r>
          </a:p>
        </p:txBody>
      </p:sp>
      <p:sp>
        <p:nvSpPr>
          <p:cNvPr id="3" name="Content Placeholder 2">
            <a:extLst>
              <a:ext uri="{FF2B5EF4-FFF2-40B4-BE49-F238E27FC236}">
                <a16:creationId xmlns:a16="http://schemas.microsoft.com/office/drawing/2014/main" id="{8A53A2E0-F876-B91C-337D-49FBE2D8C807}"/>
              </a:ext>
            </a:extLst>
          </p:cNvPr>
          <p:cNvSpPr>
            <a:spLocks noGrp="1"/>
          </p:cNvSpPr>
          <p:nvPr>
            <p:ph idx="1"/>
          </p:nvPr>
        </p:nvSpPr>
        <p:spPr>
          <a:xfrm>
            <a:off x="1066800" y="2103120"/>
            <a:ext cx="5350625" cy="3931920"/>
          </a:xfrm>
        </p:spPr>
        <p:txBody>
          <a:bodyPr/>
          <a:lstStyle/>
          <a:p>
            <a:pPr lvl="0"/>
            <a:r>
              <a:rPr lang="en-GB" dirty="0">
                <a:latin typeface="Times New Roman" panose="02020603050405020304" pitchFamily="18" charset="0"/>
                <a:cs typeface="Times New Roman" panose="02020603050405020304" pitchFamily="18" charset="0"/>
              </a:rPr>
              <a:t>Food waste is a significant problem in the UK hospitality industry </a:t>
            </a:r>
            <a:endParaRPr lang="en-US"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The presentation identified environmental</a:t>
            </a:r>
            <a:r>
              <a:rPr lang="en-GB">
                <a:latin typeface="Times New Roman" panose="02020603050405020304" pitchFamily="18" charset="0"/>
                <a:cs typeface="Times New Roman" panose="02020603050405020304" pitchFamily="18" charset="0"/>
              </a:rPr>
              <a:t>, social and </a:t>
            </a:r>
            <a:r>
              <a:rPr lang="en-GB" dirty="0">
                <a:latin typeface="Times New Roman" panose="02020603050405020304" pitchFamily="18" charset="0"/>
                <a:cs typeface="Times New Roman" panose="02020603050405020304" pitchFamily="18" charset="0"/>
              </a:rPr>
              <a:t>economic impacts for Splendid Hospitality Group </a:t>
            </a:r>
            <a:endParaRPr lang="en-US"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Accountability is found essential to improve consumer-brand engagement and performance sustainability </a:t>
            </a:r>
          </a:p>
        </p:txBody>
      </p:sp>
      <p:pic>
        <p:nvPicPr>
          <p:cNvPr id="4" name="Picture 3">
            <a:extLst>
              <a:ext uri="{FF2B5EF4-FFF2-40B4-BE49-F238E27FC236}">
                <a16:creationId xmlns:a16="http://schemas.microsoft.com/office/drawing/2014/main" id="{6E7243AF-2EBD-23F1-A642-BF8B2B8D59C4}"/>
              </a:ext>
            </a:extLst>
          </p:cNvPr>
          <p:cNvPicPr>
            <a:picLocks noChangeAspect="1"/>
          </p:cNvPicPr>
          <p:nvPr/>
        </p:nvPicPr>
        <p:blipFill>
          <a:blip r:embed="rId3"/>
          <a:srcRect r="44961"/>
          <a:stretch>
            <a:fillRect/>
          </a:stretch>
        </p:blipFill>
        <p:spPr>
          <a:xfrm>
            <a:off x="6583680" y="428625"/>
            <a:ext cx="5187142" cy="6000750"/>
          </a:xfrm>
          <a:prstGeom prst="rect">
            <a:avLst/>
          </a:prstGeom>
        </p:spPr>
      </p:pic>
    </p:spTree>
    <p:extLst>
      <p:ext uri="{BB962C8B-B14F-4D97-AF65-F5344CB8AC3E}">
        <p14:creationId xmlns:p14="http://schemas.microsoft.com/office/powerpoint/2010/main" val="10434483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FA842-0F8F-4F01-65A3-91878684FEC0}"/>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Recommendations</a:t>
            </a:r>
          </a:p>
        </p:txBody>
      </p:sp>
      <p:sp>
        <p:nvSpPr>
          <p:cNvPr id="3" name="Content Placeholder 2">
            <a:extLst>
              <a:ext uri="{FF2B5EF4-FFF2-40B4-BE49-F238E27FC236}">
                <a16:creationId xmlns:a16="http://schemas.microsoft.com/office/drawing/2014/main" id="{48F16864-7469-B6FD-8223-471C046290D9}"/>
              </a:ext>
            </a:extLst>
          </p:cNvPr>
          <p:cNvSpPr>
            <a:spLocks noGrp="1"/>
          </p:cNvSpPr>
          <p:nvPr>
            <p:ph idx="1"/>
          </p:nvPr>
        </p:nvSpPr>
        <p:spPr>
          <a:xfrm>
            <a:off x="1066800" y="2103120"/>
            <a:ext cx="6032269" cy="3931920"/>
          </a:xfrm>
        </p:spPr>
        <p:txBody>
          <a:bodyPr/>
          <a:lstStyle/>
          <a:p>
            <a:pPr lvl="0"/>
            <a:r>
              <a:rPr lang="en-GB" dirty="0">
                <a:latin typeface="Times New Roman" panose="02020603050405020304" pitchFamily="18" charset="0"/>
                <a:cs typeface="Times New Roman" panose="02020603050405020304" pitchFamily="18" charset="0"/>
              </a:rPr>
              <a:t>Improvement of training and development programs for UK hospitality staff </a:t>
            </a:r>
            <a:endParaRPr lang="en-US"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Enhancement of the sustainability mindset among staff to manage perishable food (</a:t>
            </a:r>
            <a:r>
              <a:rPr lang="en-US" dirty="0">
                <a:latin typeface="Times New Roman" panose="02020603050405020304" pitchFamily="18" charset="0"/>
                <a:cs typeface="Times New Roman" panose="02020603050405020304" pitchFamily="18" charset="0"/>
              </a:rPr>
              <a:t>Lu and Ko, 2023)</a:t>
            </a:r>
          </a:p>
          <a:p>
            <a:pPr lvl="0"/>
            <a:r>
              <a:rPr lang="en-GB" dirty="0">
                <a:latin typeface="Times New Roman" panose="02020603050405020304" pitchFamily="18" charset="0"/>
                <a:cs typeface="Times New Roman" panose="02020603050405020304" pitchFamily="18" charset="0"/>
              </a:rPr>
              <a:t>Embodiment of a sustainable and green operational approach in the industry </a:t>
            </a:r>
            <a:endParaRPr lang="en-US" dirty="0">
              <a:latin typeface="Times New Roman" panose="02020603050405020304" pitchFamily="18" charset="0"/>
              <a:cs typeface="Times New Roman" panose="02020603050405020304" pitchFamily="18" charset="0"/>
            </a:endParaRPr>
          </a:p>
          <a:p>
            <a:pPr lvl="0"/>
            <a:r>
              <a:rPr lang="en-GB" dirty="0">
                <a:latin typeface="Times New Roman" panose="02020603050405020304" pitchFamily="18" charset="0"/>
                <a:cs typeface="Times New Roman" panose="02020603050405020304" pitchFamily="18" charset="0"/>
              </a:rPr>
              <a:t>Effective AI management to reduce excess inventory </a:t>
            </a:r>
            <a:endParaRPr lang="en-US" dirty="0">
              <a:latin typeface="Times New Roman" panose="02020603050405020304" pitchFamily="18" charset="0"/>
              <a:cs typeface="Times New Roman" panose="02020603050405020304" pitchFamily="18" charset="0"/>
            </a:endParaRPr>
          </a:p>
          <a:p>
            <a:endParaRPr lang="en-GB"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F65736CC-3213-9E40-0A3A-40552926410E}"/>
              </a:ext>
            </a:extLst>
          </p:cNvPr>
          <p:cNvPicPr>
            <a:picLocks noChangeAspect="1"/>
          </p:cNvPicPr>
          <p:nvPr/>
        </p:nvPicPr>
        <p:blipFill>
          <a:blip r:embed="rId3"/>
          <a:stretch>
            <a:fillRect/>
          </a:stretch>
        </p:blipFill>
        <p:spPr>
          <a:xfrm>
            <a:off x="7248697" y="465513"/>
            <a:ext cx="4499957" cy="5917277"/>
          </a:xfrm>
          <a:prstGeom prst="rect">
            <a:avLst/>
          </a:prstGeom>
        </p:spPr>
      </p:pic>
    </p:spTree>
    <p:extLst>
      <p:ext uri="{BB962C8B-B14F-4D97-AF65-F5344CB8AC3E}">
        <p14:creationId xmlns:p14="http://schemas.microsoft.com/office/powerpoint/2010/main" val="6827645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3B6FF-F8FF-A173-1AA3-2F828AD7CFFD}"/>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5129654C-A6DA-1BC4-65B8-B9A1FCFE9C1D}"/>
              </a:ext>
            </a:extLst>
          </p:cNvPr>
          <p:cNvSpPr>
            <a:spLocks noGrp="1"/>
          </p:cNvSpPr>
          <p:nvPr>
            <p:ph idx="1"/>
          </p:nvPr>
        </p:nvSpPr>
        <p:spPr>
          <a:xfrm>
            <a:off x="1066800" y="2103120"/>
            <a:ext cx="5899265" cy="3931920"/>
          </a:xfrm>
        </p:spPr>
        <p:txBody>
          <a:bodyPr>
            <a:normAutofit/>
          </a:bodyPr>
          <a:lstStyle/>
          <a:p>
            <a:pPr lvl="0"/>
            <a:r>
              <a:rPr lang="en-GB" sz="2000" dirty="0">
                <a:latin typeface="Times New Roman" panose="02020603050405020304" pitchFamily="18" charset="0"/>
                <a:cs typeface="Times New Roman" panose="02020603050405020304" pitchFamily="18" charset="0"/>
              </a:rPr>
              <a:t>Adoption of innovative food preservation techniques by applying renewable mechanisms </a:t>
            </a:r>
            <a:endParaRPr lang="en-US" sz="2000" dirty="0">
              <a:latin typeface="Times New Roman" panose="02020603050405020304" pitchFamily="18" charset="0"/>
              <a:cs typeface="Times New Roman" panose="02020603050405020304" pitchFamily="18" charset="0"/>
            </a:endParaRPr>
          </a:p>
          <a:p>
            <a:pPr lvl="0"/>
            <a:r>
              <a:rPr lang="en-GB" sz="2000" dirty="0">
                <a:latin typeface="Times New Roman" panose="02020603050405020304" pitchFamily="18" charset="0"/>
                <a:cs typeface="Times New Roman" panose="02020603050405020304" pitchFamily="18" charset="0"/>
              </a:rPr>
              <a:t>Expansion of the composting technique of surplus with a food redistribution approach </a:t>
            </a:r>
            <a:endParaRPr lang="en-US" sz="2000" dirty="0">
              <a:latin typeface="Times New Roman" panose="02020603050405020304" pitchFamily="18" charset="0"/>
              <a:cs typeface="Times New Roman" panose="02020603050405020304" pitchFamily="18" charset="0"/>
            </a:endParaRPr>
          </a:p>
          <a:p>
            <a:pPr lvl="0"/>
            <a:r>
              <a:rPr lang="en-GB" sz="2000" dirty="0">
                <a:latin typeface="Times New Roman" panose="02020603050405020304" pitchFamily="18" charset="0"/>
                <a:cs typeface="Times New Roman" panose="02020603050405020304" pitchFamily="18" charset="0"/>
              </a:rPr>
              <a:t>Integration of AI with food waste reduction and promotion of sustainability </a:t>
            </a:r>
            <a:endParaRPr lang="en-US" sz="2000" dirty="0">
              <a:latin typeface="Times New Roman" panose="02020603050405020304" pitchFamily="18" charset="0"/>
              <a:cs typeface="Times New Roman" panose="02020603050405020304" pitchFamily="18" charset="0"/>
            </a:endParaRPr>
          </a:p>
          <a:p>
            <a:endParaRPr lang="en-GB" sz="20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3043C121-1AB4-EE98-6DFC-FA214B5417E6}"/>
              </a:ext>
            </a:extLst>
          </p:cNvPr>
          <p:cNvPicPr>
            <a:picLocks noChangeAspect="1"/>
          </p:cNvPicPr>
          <p:nvPr/>
        </p:nvPicPr>
        <p:blipFill>
          <a:blip r:embed="rId3"/>
          <a:stretch>
            <a:fillRect/>
          </a:stretch>
        </p:blipFill>
        <p:spPr>
          <a:xfrm>
            <a:off x="6966065" y="428019"/>
            <a:ext cx="4802938" cy="5989406"/>
          </a:xfrm>
          <a:prstGeom prst="rect">
            <a:avLst/>
          </a:prstGeom>
        </p:spPr>
      </p:pic>
    </p:spTree>
    <p:extLst>
      <p:ext uri="{BB962C8B-B14F-4D97-AF65-F5344CB8AC3E}">
        <p14:creationId xmlns:p14="http://schemas.microsoft.com/office/powerpoint/2010/main" val="25697243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A94DF6-525B-C340-97CD-BCFFADAC1411}"/>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0AC12536-20ED-F19D-0B25-93894C58C42E}"/>
              </a:ext>
            </a:extLst>
          </p:cNvPr>
          <p:cNvSpPr>
            <a:spLocks noGrp="1"/>
          </p:cNvSpPr>
          <p:nvPr>
            <p:ph idx="1"/>
          </p:nvPr>
        </p:nvSpPr>
        <p:spPr>
          <a:xfrm>
            <a:off x="452284" y="1762298"/>
            <a:ext cx="11277600" cy="4599174"/>
          </a:xfrm>
        </p:spPr>
        <p:txBody>
          <a:bodyPr>
            <a:normAutofit fontScale="92500"/>
          </a:bodyPr>
          <a:lstStyle/>
          <a:p>
            <a:pPr algn="just"/>
            <a:r>
              <a:rPr lang="en-US" sz="800" dirty="0" err="1"/>
              <a:t>Adesilu</a:t>
            </a:r>
            <a:r>
              <a:rPr lang="en-US" sz="800" dirty="0"/>
              <a:t>, S. (2021) </a:t>
            </a:r>
            <a:r>
              <a:rPr lang="en-US" sz="800" i="1" dirty="0"/>
              <a:t>Five ways bakeries are tackling food waste</a:t>
            </a:r>
            <a:r>
              <a:rPr lang="en-US" sz="800" dirty="0"/>
              <a:t>. [online] British Baker. Available at: https://bakeryinfo.co.uk/retail/five-ways-bakeries-are-tackling-food-waste/653017.article </a:t>
            </a:r>
            <a:r>
              <a:rPr lang="en-GB" sz="800" dirty="0"/>
              <a:t>(Accessed: 17 January 2026)</a:t>
            </a:r>
            <a:r>
              <a:rPr lang="en-US" sz="800" dirty="0"/>
              <a:t>.</a:t>
            </a:r>
            <a:endParaRPr lang="en-GB" sz="800" dirty="0"/>
          </a:p>
          <a:p>
            <a:pPr algn="just"/>
            <a:r>
              <a:rPr lang="en-GB" sz="800" dirty="0" err="1"/>
              <a:t>Batabyal</a:t>
            </a:r>
            <a:r>
              <a:rPr lang="en-GB" sz="800" dirty="0"/>
              <a:t>, D. and Das, D.K. (eds). (2019) </a:t>
            </a:r>
            <a:r>
              <a:rPr lang="en-GB" sz="800" i="1" dirty="0"/>
              <a:t>Global trends, practices, and challenges in contemporary tourism and hospitality management</a:t>
            </a:r>
            <a:r>
              <a:rPr lang="en-GB" sz="800" dirty="0"/>
              <a:t>. Hershey, Pennsylvania: Business Science Reference, an imprint of IGI Global.</a:t>
            </a:r>
          </a:p>
          <a:p>
            <a:pPr algn="just"/>
            <a:r>
              <a:rPr lang="en-US" sz="800" dirty="0"/>
              <a:t>Cardenas, M., </a:t>
            </a:r>
            <a:r>
              <a:rPr lang="en-US" sz="800" dirty="0" err="1"/>
              <a:t>Schivinski</a:t>
            </a:r>
            <a:r>
              <a:rPr lang="en-US" sz="800" dirty="0"/>
              <a:t>, B. and Brennan, L. (2024) CIRCULAR PRACTICES IN THE HOSPITALITY SECTOR REGARDING FOOD WASTE. </a:t>
            </a:r>
            <a:r>
              <a:rPr lang="en-US" sz="800" i="1" dirty="0"/>
              <a:t>Journal of Cleaner Production</a:t>
            </a:r>
            <a:r>
              <a:rPr lang="en-US" sz="800" dirty="0"/>
              <a:t>, [online] 472, pp.143452–143452. Available at: https://www.sciencedirect.com/science/article/pii/S0959652624029019 </a:t>
            </a:r>
            <a:r>
              <a:rPr lang="en-GB" sz="800" dirty="0"/>
              <a:t>(Accessed: 20 January 2026)</a:t>
            </a:r>
            <a:r>
              <a:rPr lang="en-US" sz="800" dirty="0"/>
              <a:t>.</a:t>
            </a:r>
            <a:endParaRPr lang="en-GB" sz="800" dirty="0"/>
          </a:p>
          <a:p>
            <a:pPr algn="just"/>
            <a:r>
              <a:rPr lang="en-GB" sz="800" dirty="0" err="1"/>
              <a:t>Chkoniya</a:t>
            </a:r>
            <a:r>
              <a:rPr lang="en-GB" sz="800" dirty="0"/>
              <a:t>, V. (ed.). (2021) </a:t>
            </a:r>
            <a:r>
              <a:rPr lang="en-GB" sz="800" i="1" dirty="0"/>
              <a:t>Handbook of research on applied data science and artificial intelligence in business and industry.</a:t>
            </a:r>
            <a:r>
              <a:rPr lang="en-GB" sz="800" dirty="0"/>
              <a:t> Hershey, Pennsylvania: IGI Global.</a:t>
            </a:r>
          </a:p>
          <a:p>
            <a:pPr algn="just"/>
            <a:r>
              <a:rPr lang="en-GB" sz="800" dirty="0"/>
              <a:t>Cooper, C. and Hall, C.M. (2023) </a:t>
            </a:r>
            <a:r>
              <a:rPr lang="en-GB" sz="800" i="1" dirty="0"/>
              <a:t>Contemporary tourism: an international approach</a:t>
            </a:r>
            <a:r>
              <a:rPr lang="en-GB" sz="800" dirty="0"/>
              <a:t>. 5th ed. Oxford: Goodfellow Publishers Limited.</a:t>
            </a:r>
          </a:p>
          <a:p>
            <a:pPr algn="just"/>
            <a:r>
              <a:rPr lang="en-GB" sz="800" dirty="0"/>
              <a:t>Costa, V. and Costa, C. (eds). (2022) </a:t>
            </a:r>
            <a:r>
              <a:rPr lang="en-GB" sz="800" i="1" dirty="0"/>
              <a:t>Sustainability and competitiveness in the hospitality industry.</a:t>
            </a:r>
            <a:r>
              <a:rPr lang="en-GB" sz="800" dirty="0"/>
              <a:t> Hershey, Pennsylvania: Business Science Reference.</a:t>
            </a:r>
          </a:p>
          <a:p>
            <a:pPr algn="just"/>
            <a:r>
              <a:rPr lang="en-GB" sz="800" dirty="0"/>
              <a:t>Dos Santos, J.I.A.S., da Silveira, D.S., da Costa, M.F. and Duarte, R.B. (2022) ‘Consumer behaviour in relation to food waste’: A systematic literature review. </a:t>
            </a:r>
            <a:r>
              <a:rPr lang="en-GB" sz="800" i="1" dirty="0"/>
              <a:t>British Food Journal</a:t>
            </a:r>
            <a:r>
              <a:rPr lang="en-GB" sz="800" dirty="0"/>
              <a:t>, </a:t>
            </a:r>
            <a:r>
              <a:rPr lang="en-GB" sz="800" i="1" dirty="0"/>
              <a:t>124</a:t>
            </a:r>
            <a:r>
              <a:rPr lang="en-GB" sz="800" dirty="0"/>
              <a:t>(12), pp.4420-4439. DOI: https://doi.org/10.1108/BFJ-09-2021-1075</a:t>
            </a:r>
          </a:p>
          <a:p>
            <a:pPr algn="just"/>
            <a:r>
              <a:rPr lang="en-US" sz="800" dirty="0" err="1"/>
              <a:t>Goryńska</a:t>
            </a:r>
            <a:r>
              <a:rPr lang="en-US" sz="800" dirty="0"/>
              <a:t>-Goldmann, E. (2022) BREAD AND OTHER BAKERY AND CONFECTIONERY PRODUCTS WASTE IN SELECTED RETAIL STORES. </a:t>
            </a:r>
            <a:r>
              <a:rPr lang="en-US" sz="800" i="1" dirty="0"/>
              <a:t>Annals of the Polish Association of Agricultural and Agribusiness Economists</a:t>
            </a:r>
            <a:r>
              <a:rPr lang="en-US" sz="800" dirty="0"/>
              <a:t>, [online] XXIV(4), pp.65–79. Available at: https://www.researchgate.net/publication/366242644_BREAD_AND_OTHER_BAKERY_AND_CONFECTIONERY_PRODUCTS_WASTE_IN_SELECTED_RETAIL_STORES </a:t>
            </a:r>
            <a:r>
              <a:rPr lang="en-GB" sz="800" dirty="0"/>
              <a:t>(Accessed: 17 January 2026)</a:t>
            </a:r>
            <a:r>
              <a:rPr lang="en-US" sz="800" dirty="0"/>
              <a:t>.</a:t>
            </a:r>
            <a:endParaRPr lang="en-GB" sz="800" dirty="0"/>
          </a:p>
          <a:p>
            <a:pPr algn="just"/>
            <a:r>
              <a:rPr lang="en-US" sz="800" dirty="0"/>
              <a:t>Guy-Evans, O. (2025) </a:t>
            </a:r>
            <a:r>
              <a:rPr lang="en-US" sz="800" i="1" dirty="0"/>
              <a:t>Bronfenbrenner’s Ecological Systems Theory</a:t>
            </a:r>
            <a:r>
              <a:rPr lang="en-US" sz="800" dirty="0"/>
              <a:t>. [online] Simply Psychology. Available at: https://www.simplypsychology.org/Bronfenbrenner.html </a:t>
            </a:r>
            <a:r>
              <a:rPr lang="en-GB" sz="800" dirty="0"/>
              <a:t>(Accessed: 18 January 2026)</a:t>
            </a:r>
            <a:r>
              <a:rPr lang="en-US" sz="800" dirty="0"/>
              <a:t>.</a:t>
            </a:r>
            <a:endParaRPr lang="en-GB" sz="800" dirty="0"/>
          </a:p>
          <a:p>
            <a:pPr algn="just"/>
            <a:r>
              <a:rPr lang="en-US" sz="800" dirty="0" err="1"/>
              <a:t>Karvounidi</a:t>
            </a:r>
            <a:r>
              <a:rPr lang="en-US" sz="800" dirty="0"/>
              <a:t>, M.D., Alexandropoulou, A.P. and </a:t>
            </a:r>
            <a:r>
              <a:rPr lang="en-US" sz="800" dirty="0" err="1"/>
              <a:t>Fousteris</a:t>
            </a:r>
            <a:r>
              <a:rPr lang="en-US" sz="800" dirty="0"/>
              <a:t>, A.E. (2024) Sustainable Food Waste Management in the Hospitality Industry: Innovations and Best Practices. </a:t>
            </a:r>
            <a:r>
              <a:rPr lang="en-US" sz="800" i="1" dirty="0"/>
              <a:t>IOSR Journal of Environmental Science, Toxicology and Food Technology</a:t>
            </a:r>
            <a:r>
              <a:rPr lang="en-US" sz="800" dirty="0"/>
              <a:t>, [online] 18(6), pp.26–34. Available at: https://www.researchgate.net/publication/387090179_Sustainable_Food_Waste_Management_in_the_Hospitality_Industry_Innovations_and_Best_Practices </a:t>
            </a:r>
            <a:r>
              <a:rPr lang="en-GB" sz="800" dirty="0"/>
              <a:t>(Accessed: 19 January 2026)</a:t>
            </a:r>
            <a:r>
              <a:rPr lang="en-US" sz="800" dirty="0"/>
              <a:t>.</a:t>
            </a:r>
            <a:endParaRPr lang="en-GB" sz="800" dirty="0"/>
          </a:p>
          <a:p>
            <a:pPr algn="just"/>
            <a:r>
              <a:rPr lang="en-US" sz="800" dirty="0"/>
              <a:t>Lu, M.-Y. and Ko, W.-H. (2023) Sustainable Preparation </a:t>
            </a:r>
            <a:r>
              <a:rPr lang="en-US" sz="800" dirty="0" err="1"/>
              <a:t>Behaviour</a:t>
            </a:r>
            <a:r>
              <a:rPr lang="en-US" sz="800" dirty="0"/>
              <a:t> for Kitchen Staff to Limit Food Waste. </a:t>
            </a:r>
            <a:r>
              <a:rPr lang="en-US" sz="800" i="1" dirty="0"/>
              <a:t>Foods</a:t>
            </a:r>
            <a:r>
              <a:rPr lang="en-US" sz="800" dirty="0"/>
              <a:t>, [online] 12(16), pp.3028–3028. Available at: https://pmc.ncbi.nlm.nih.gov/articles/PMC10453843/ </a:t>
            </a:r>
            <a:r>
              <a:rPr lang="en-GB" sz="800" dirty="0"/>
              <a:t>(Accessed: 21 January 2026)</a:t>
            </a:r>
            <a:r>
              <a:rPr lang="en-US" sz="800" dirty="0"/>
              <a:t>.</a:t>
            </a:r>
            <a:endParaRPr lang="en-GB" sz="800" dirty="0"/>
          </a:p>
          <a:p>
            <a:pPr algn="just"/>
            <a:r>
              <a:rPr lang="en-US" sz="800" dirty="0"/>
              <a:t>McCarthy, D. (2025) </a:t>
            </a:r>
            <a:r>
              <a:rPr lang="en-US" sz="800" i="1" dirty="0"/>
              <a:t>Restaurant Food Waste Statistics UK – Data, Impact &amp; Waste Reduction Trends</a:t>
            </a:r>
            <a:r>
              <a:rPr lang="en-US" sz="800" dirty="0"/>
              <a:t>. [online] </a:t>
            </a:r>
            <a:r>
              <a:rPr lang="en-US" sz="800" dirty="0" err="1"/>
              <a:t>Restroworks</a:t>
            </a:r>
            <a:r>
              <a:rPr lang="en-US" sz="800" dirty="0"/>
              <a:t>. Available at: https://www.restroworks.com/blog/restaurant-food-waste-statistics-uk/ </a:t>
            </a:r>
            <a:r>
              <a:rPr lang="en-GB" sz="800" dirty="0"/>
              <a:t>(Accessed: 17 January 2026)</a:t>
            </a:r>
            <a:r>
              <a:rPr lang="en-US" sz="800" dirty="0"/>
              <a:t>.</a:t>
            </a:r>
            <a:endParaRPr lang="en-GB" sz="800" dirty="0"/>
          </a:p>
          <a:p>
            <a:pPr algn="just"/>
            <a:r>
              <a:rPr lang="en-US" sz="800" dirty="0"/>
              <a:t>Mucha, L. and Oravecz, T. (2025) Assumptions and perceptions of food wasting </a:t>
            </a:r>
            <a:r>
              <a:rPr lang="en-US" sz="800" dirty="0" err="1"/>
              <a:t>behaviour</a:t>
            </a:r>
            <a:r>
              <a:rPr lang="en-US" sz="800" dirty="0"/>
              <a:t> and intention to reduce food waste in the case of Generation Y and Generation X. Scientific Reports, [online] 15(1). Available at: https://www.nature.com/articles/s41598-025-86252-z </a:t>
            </a:r>
            <a:r>
              <a:rPr lang="en-GB" sz="800" dirty="0"/>
              <a:t>(Accessed: 19 January 2026)</a:t>
            </a:r>
            <a:r>
              <a:rPr lang="en-US" sz="800" dirty="0"/>
              <a:t>.</a:t>
            </a:r>
            <a:endParaRPr lang="en-GB" sz="800" dirty="0"/>
          </a:p>
          <a:p>
            <a:pPr algn="just"/>
            <a:r>
              <a:rPr lang="en-GB" sz="800" dirty="0"/>
              <a:t>Ons.gov.uk. (2026) </a:t>
            </a:r>
            <a:r>
              <a:rPr lang="en-GB" sz="800" i="1" dirty="0"/>
              <a:t>Public and business attitudes to the environment and climate change, Great Britain: 2024.</a:t>
            </a:r>
            <a:r>
              <a:rPr lang="en-GB" sz="800" dirty="0"/>
              <a:t> Available at: https://www.ons.gov.uk/economy/environmentalaccounts/articles/publicandbusinessattitudestotheenvironmentandclimatechangegreatbritain/2024 (Accessed: 17 January 2026).</a:t>
            </a:r>
          </a:p>
          <a:p>
            <a:pPr algn="just"/>
            <a:r>
              <a:rPr lang="en-GB" sz="800" dirty="0"/>
              <a:t>Procurement.ihg.com. (2026) </a:t>
            </a:r>
            <a:r>
              <a:rPr lang="en-GB" sz="800" i="1" dirty="0"/>
              <a:t>How IHG Hotels in the UK &amp; Ireland are Saving on F&amp;B Costs.</a:t>
            </a:r>
            <a:r>
              <a:rPr lang="en-GB" sz="800" dirty="0"/>
              <a:t> Available at: https://procurement.ihg.com/w/ihg-procurement-program-uk-ireland-fb-savings (Accessed: 17 January 2026).</a:t>
            </a:r>
          </a:p>
          <a:p>
            <a:pPr algn="just"/>
            <a:r>
              <a:rPr lang="en-GB" sz="800" dirty="0" err="1"/>
              <a:t>Sprackett</a:t>
            </a:r>
            <a:r>
              <a:rPr lang="en-GB" sz="800" dirty="0"/>
              <a:t>, R. (2026) </a:t>
            </a:r>
            <a:r>
              <a:rPr lang="en-GB" sz="800" i="1" dirty="0"/>
              <a:t>Waste, Recycling and Food Waste</a:t>
            </a:r>
            <a:r>
              <a:rPr lang="en-GB" sz="800" dirty="0"/>
              <a:t>. Available at: https://www.linkedin.com/posts/premier-inn_premierinn-foodwaste-zerofoodwaste-activity-7222508780226252800-7VQl (Accessed: 15 January 2026).</a:t>
            </a:r>
          </a:p>
          <a:p>
            <a:pPr algn="just"/>
            <a:r>
              <a:rPr lang="en-US" sz="800" dirty="0"/>
              <a:t>WRAP. (2022) </a:t>
            </a:r>
            <a:r>
              <a:rPr lang="en-US" sz="800" i="1" dirty="0"/>
              <a:t>Household Food and Drink Waste in the UK 2022</a:t>
            </a:r>
            <a:r>
              <a:rPr lang="en-US" sz="800" dirty="0"/>
              <a:t>. [online] WRAP. Available at: https://www.wrap.ngo/resources/report/household-food-and-drink-waste-uk-2022 </a:t>
            </a:r>
            <a:r>
              <a:rPr lang="en-GB" sz="800" dirty="0"/>
              <a:t>(Accessed: 17 January 2026)</a:t>
            </a:r>
            <a:r>
              <a:rPr lang="en-US" sz="800" dirty="0"/>
              <a:t>.</a:t>
            </a:r>
            <a:endParaRPr lang="en-GB" sz="800" dirty="0"/>
          </a:p>
        </p:txBody>
      </p:sp>
    </p:spTree>
    <p:extLst>
      <p:ext uri="{BB962C8B-B14F-4D97-AF65-F5344CB8AC3E}">
        <p14:creationId xmlns:p14="http://schemas.microsoft.com/office/powerpoint/2010/main" val="22262305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262E1C-6CD9-7267-91D2-1A37C1159ADF}"/>
              </a:ext>
            </a:extLst>
          </p:cNvPr>
          <p:cNvPicPr>
            <a:picLocks noChangeAspect="1"/>
          </p:cNvPicPr>
          <p:nvPr/>
        </p:nvPicPr>
        <p:blipFill>
          <a:blip r:embed="rId2"/>
          <a:stretch>
            <a:fillRect/>
          </a:stretch>
        </p:blipFill>
        <p:spPr>
          <a:xfrm>
            <a:off x="1866900" y="1762125"/>
            <a:ext cx="8458200" cy="3333750"/>
          </a:xfrm>
          <a:prstGeom prst="rect">
            <a:avLst/>
          </a:prstGeom>
        </p:spPr>
      </p:pic>
    </p:spTree>
    <p:extLst>
      <p:ext uri="{BB962C8B-B14F-4D97-AF65-F5344CB8AC3E}">
        <p14:creationId xmlns:p14="http://schemas.microsoft.com/office/powerpoint/2010/main" val="122366422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6728D11B-929E-4324-91B0-4A4DA4CAC3D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4B270AB-C138-415C-897E-3C24487DECF1}">
  <ds:schemaRefs>
    <ds:schemaRef ds:uri="http://schemas.microsoft.com/sharepoint/v3/contenttype/forms"/>
  </ds:schemaRefs>
</ds:datastoreItem>
</file>

<file path=customXml/itemProps2.xml><?xml version="1.0" encoding="utf-8"?>
<ds:datastoreItem xmlns:ds="http://schemas.openxmlformats.org/officeDocument/2006/customXml" ds:itemID="{2C4C00F4-06E9-43E3-AD97-88A857CEFA82}">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0585E981-8C91-4205-A0C3-C991F42B4C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TM03457510[[fn=Savon]]</Template>
  <TotalTime>78</TotalTime>
  <Words>2641</Words>
  <Application>Microsoft Office PowerPoint</Application>
  <PresentationFormat>Widescreen</PresentationFormat>
  <Paragraphs>116</Paragraphs>
  <Slides>16</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Century Gothic</vt:lpstr>
      <vt:lpstr>Times New Roman</vt:lpstr>
      <vt:lpstr>Savon</vt:lpstr>
      <vt:lpstr>ASSIGNMENT ONE CONFERENCE RESEARCH PAPER</vt:lpstr>
      <vt:lpstr>Table of Contents </vt:lpstr>
      <vt:lpstr>Introduction </vt:lpstr>
      <vt:lpstr>Contd. </vt:lpstr>
      <vt:lpstr>Literature Review</vt:lpstr>
      <vt:lpstr>Contd.</vt:lpstr>
      <vt:lpstr>Contd.</vt:lpstr>
      <vt:lpstr>Method</vt:lpstr>
      <vt:lpstr>Contd.</vt:lpstr>
      <vt:lpstr>Contd.</vt:lpstr>
      <vt:lpstr>Contd.</vt:lpstr>
      <vt:lpstr>Conclusion</vt:lpstr>
      <vt:lpstr>Recommendations</vt:lpstr>
      <vt:lpstr>Contd.</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p:lastModifiedBy>Gabriela Iuliana Giurgiu (2240417)</cp:lastModifiedBy>
  <cp:revision>8</cp:revision>
  <dcterms:created xsi:type="dcterms:W3CDTF">2026-01-22T10:55:01Z</dcterms:created>
  <dcterms:modified xsi:type="dcterms:W3CDTF">2026-02-25T14:30:54Z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