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25" r:id="rId1"/>
  </p:sldMasterIdLst>
  <p:sldIdLst>
    <p:sldId id="263" r:id="rId2"/>
    <p:sldId id="256" r:id="rId3"/>
    <p:sldId id="257" r:id="rId4"/>
    <p:sldId id="266" r:id="rId5"/>
    <p:sldId id="259" r:id="rId6"/>
    <p:sldId id="262" r:id="rId7"/>
    <p:sldId id="270" r:id="rId8"/>
    <p:sldId id="261" r:id="rId9"/>
    <p:sldId id="271" r:id="rId10"/>
    <p:sldId id="274" r:id="rId11"/>
    <p:sldId id="276" r:id="rId12"/>
    <p:sldId id="278" r:id="rId13"/>
    <p:sldId id="279" r:id="rId14"/>
    <p:sldId id="280" r:id="rId15"/>
    <p:sldId id="264" r:id="rId16"/>
    <p:sldId id="265"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7" autoAdjust="0"/>
    <p:restoredTop sz="94660"/>
  </p:normalViewPr>
  <p:slideViewPr>
    <p:cSldViewPr snapToGrid="0">
      <p:cViewPr>
        <p:scale>
          <a:sx n="85" d="100"/>
          <a:sy n="85" d="100"/>
        </p:scale>
        <p:origin x="762" y="18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12" Type="http://schemas.openxmlformats.org/officeDocument/2006/relationships/image" Target="../media/image18.sv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12" Type="http://schemas.openxmlformats.org/officeDocument/2006/relationships/image" Target="../media/image18.sv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862CE0D-A36C-482A-A415-393829C75171}" type="doc">
      <dgm:prSet loTypeId="urn:microsoft.com/office/officeart/2018/2/layout/IconLabelList" loCatId="icon" qsTypeId="urn:microsoft.com/office/officeart/2005/8/quickstyle/simple1" qsCatId="simple" csTypeId="urn:microsoft.com/office/officeart/2018/5/colors/Iconchunking_neutralbg_colorful2" csCatId="colorful" phldr="1"/>
      <dgm:spPr/>
      <dgm:t>
        <a:bodyPr/>
        <a:lstStyle/>
        <a:p>
          <a:endParaRPr lang="en-US"/>
        </a:p>
      </dgm:t>
    </dgm:pt>
    <dgm:pt modelId="{9AE3A1EC-1747-414C-9CA3-69DF0E2C305C}">
      <dgm:prSet/>
      <dgm:spPr/>
      <dgm:t>
        <a:bodyPr/>
        <a:lstStyle/>
        <a:p>
          <a:r>
            <a:rPr lang="en-GB"/>
            <a:t>Save money by reducing our expenditure and wastage.</a:t>
          </a:r>
          <a:endParaRPr lang="en-US"/>
        </a:p>
      </dgm:t>
    </dgm:pt>
    <dgm:pt modelId="{E697EF6D-F332-4D3E-8233-21A569BACE65}" type="parTrans" cxnId="{C7BD920C-69CB-4972-AF8D-7FD5E9F75063}">
      <dgm:prSet/>
      <dgm:spPr/>
      <dgm:t>
        <a:bodyPr/>
        <a:lstStyle/>
        <a:p>
          <a:endParaRPr lang="en-US"/>
        </a:p>
      </dgm:t>
    </dgm:pt>
    <dgm:pt modelId="{77A17C9C-516C-43AE-9E21-CB59A0991167}" type="sibTrans" cxnId="{C7BD920C-69CB-4972-AF8D-7FD5E9F75063}">
      <dgm:prSet/>
      <dgm:spPr/>
      <dgm:t>
        <a:bodyPr/>
        <a:lstStyle/>
        <a:p>
          <a:endParaRPr lang="en-US"/>
        </a:p>
      </dgm:t>
    </dgm:pt>
    <dgm:pt modelId="{76CF8ED5-63A4-47C9-978B-322C38A9812B}">
      <dgm:prSet/>
      <dgm:spPr/>
      <dgm:t>
        <a:bodyPr/>
        <a:lstStyle/>
        <a:p>
          <a:r>
            <a:rPr lang="en-GB"/>
            <a:t>protects our environment.</a:t>
          </a:r>
          <a:endParaRPr lang="en-US"/>
        </a:p>
      </dgm:t>
    </dgm:pt>
    <dgm:pt modelId="{45CA86A3-7ACC-4AA7-BEE8-150F263A1816}" type="parTrans" cxnId="{3DB77684-F66B-4E2E-8D59-55395364877B}">
      <dgm:prSet/>
      <dgm:spPr/>
      <dgm:t>
        <a:bodyPr/>
        <a:lstStyle/>
        <a:p>
          <a:endParaRPr lang="en-US"/>
        </a:p>
      </dgm:t>
    </dgm:pt>
    <dgm:pt modelId="{B5C818A1-5B8D-40BA-A52C-78A92440B659}" type="sibTrans" cxnId="{3DB77684-F66B-4E2E-8D59-55395364877B}">
      <dgm:prSet/>
      <dgm:spPr/>
      <dgm:t>
        <a:bodyPr/>
        <a:lstStyle/>
        <a:p>
          <a:endParaRPr lang="en-US"/>
        </a:p>
      </dgm:t>
    </dgm:pt>
    <dgm:pt modelId="{596BA52E-CBDF-492C-B754-65D03E019772}">
      <dgm:prSet/>
      <dgm:spPr/>
      <dgm:t>
        <a:bodyPr/>
        <a:lstStyle/>
        <a:p>
          <a:r>
            <a:rPr lang="en-GB"/>
            <a:t>Gives a better relationship with the general public.</a:t>
          </a:r>
          <a:endParaRPr lang="en-US"/>
        </a:p>
      </dgm:t>
    </dgm:pt>
    <dgm:pt modelId="{CEA27979-CC40-4A51-B5B0-9BA79CD87682}" type="parTrans" cxnId="{2CC2858E-4B8E-464A-A6AB-57FC78CA9CC0}">
      <dgm:prSet/>
      <dgm:spPr/>
      <dgm:t>
        <a:bodyPr/>
        <a:lstStyle/>
        <a:p>
          <a:endParaRPr lang="en-US"/>
        </a:p>
      </dgm:t>
    </dgm:pt>
    <dgm:pt modelId="{1286E04D-DA69-4DCC-A706-B4F419A25841}" type="sibTrans" cxnId="{2CC2858E-4B8E-464A-A6AB-57FC78CA9CC0}">
      <dgm:prSet/>
      <dgm:spPr/>
      <dgm:t>
        <a:bodyPr/>
        <a:lstStyle/>
        <a:p>
          <a:endParaRPr lang="en-US"/>
        </a:p>
      </dgm:t>
    </dgm:pt>
    <dgm:pt modelId="{5E70BA44-BEB6-477C-AE53-7BDDAEBA5B3D}">
      <dgm:prSet/>
      <dgm:spPr/>
      <dgm:t>
        <a:bodyPr/>
        <a:lstStyle/>
        <a:p>
          <a:r>
            <a:rPr lang="en-GB"/>
            <a:t>creates a strong economy with low unemployment</a:t>
          </a:r>
          <a:endParaRPr lang="en-US"/>
        </a:p>
      </dgm:t>
    </dgm:pt>
    <dgm:pt modelId="{684172DB-2262-43A1-8C6F-1AB21D52706C}" type="parTrans" cxnId="{C02A3B00-D20C-4954-8F5D-12F99D25FB00}">
      <dgm:prSet/>
      <dgm:spPr/>
      <dgm:t>
        <a:bodyPr/>
        <a:lstStyle/>
        <a:p>
          <a:endParaRPr lang="en-US"/>
        </a:p>
      </dgm:t>
    </dgm:pt>
    <dgm:pt modelId="{8F8C8C10-9B93-4EF2-A7DE-D6355FA60C8C}" type="sibTrans" cxnId="{C02A3B00-D20C-4954-8F5D-12F99D25FB00}">
      <dgm:prSet/>
      <dgm:spPr/>
      <dgm:t>
        <a:bodyPr/>
        <a:lstStyle/>
        <a:p>
          <a:endParaRPr lang="en-US"/>
        </a:p>
      </dgm:t>
    </dgm:pt>
    <dgm:pt modelId="{1C4AD968-7D25-4D85-ABD8-DD21EA956B68}">
      <dgm:prSet/>
      <dgm:spPr/>
      <dgm:t>
        <a:bodyPr/>
        <a:lstStyle/>
        <a:p>
          <a:r>
            <a:rPr lang="en-GB"/>
            <a:t>better investment returns.</a:t>
          </a:r>
          <a:endParaRPr lang="en-US"/>
        </a:p>
      </dgm:t>
    </dgm:pt>
    <dgm:pt modelId="{277EACEC-8843-4D11-AF74-6DFE86083F28}" type="parTrans" cxnId="{60BB1305-7538-4F02-BEE7-19B8D88D57F2}">
      <dgm:prSet/>
      <dgm:spPr/>
      <dgm:t>
        <a:bodyPr/>
        <a:lstStyle/>
        <a:p>
          <a:endParaRPr lang="en-US"/>
        </a:p>
      </dgm:t>
    </dgm:pt>
    <dgm:pt modelId="{945B6272-A70C-43CB-BA72-47AA44AA264D}" type="sibTrans" cxnId="{60BB1305-7538-4F02-BEE7-19B8D88D57F2}">
      <dgm:prSet/>
      <dgm:spPr/>
      <dgm:t>
        <a:bodyPr/>
        <a:lstStyle/>
        <a:p>
          <a:endParaRPr lang="en-US"/>
        </a:p>
      </dgm:t>
    </dgm:pt>
    <dgm:pt modelId="{7BA4852D-6B2C-4919-8B48-4AFA5638EABB}">
      <dgm:prSet/>
      <dgm:spPr/>
      <dgm:t>
        <a:bodyPr/>
        <a:lstStyle/>
        <a:p>
          <a:r>
            <a:rPr lang="en-GB" dirty="0"/>
            <a:t>builds a caring society with skilled workers.</a:t>
          </a:r>
          <a:endParaRPr lang="en-US" dirty="0"/>
        </a:p>
      </dgm:t>
    </dgm:pt>
    <dgm:pt modelId="{53AE736C-2688-41CC-907D-39C7CA8BF9C2}" type="parTrans" cxnId="{7E5AE801-B3D8-4C5C-86CE-BEF51F4BDF27}">
      <dgm:prSet/>
      <dgm:spPr/>
      <dgm:t>
        <a:bodyPr/>
        <a:lstStyle/>
        <a:p>
          <a:endParaRPr lang="en-US"/>
        </a:p>
      </dgm:t>
    </dgm:pt>
    <dgm:pt modelId="{3B1445D1-4DE3-4399-81BB-C9C73B331D82}" type="sibTrans" cxnId="{7E5AE801-B3D8-4C5C-86CE-BEF51F4BDF27}">
      <dgm:prSet/>
      <dgm:spPr/>
      <dgm:t>
        <a:bodyPr/>
        <a:lstStyle/>
        <a:p>
          <a:endParaRPr lang="en-US"/>
        </a:p>
      </dgm:t>
    </dgm:pt>
    <dgm:pt modelId="{4A78018B-FB88-4E79-8AE4-FA917C1AACF4}" type="pres">
      <dgm:prSet presAssocID="{5862CE0D-A36C-482A-A415-393829C75171}" presName="root" presStyleCnt="0">
        <dgm:presLayoutVars>
          <dgm:dir/>
          <dgm:resizeHandles val="exact"/>
        </dgm:presLayoutVars>
      </dgm:prSet>
      <dgm:spPr/>
    </dgm:pt>
    <dgm:pt modelId="{E836D0D9-76E9-46DB-87D5-33B27F697E40}" type="pres">
      <dgm:prSet presAssocID="{9AE3A1EC-1747-414C-9CA3-69DF0E2C305C}" presName="compNode" presStyleCnt="0"/>
      <dgm:spPr/>
    </dgm:pt>
    <dgm:pt modelId="{AEEF3DE4-6E2C-43A8-9C1C-137B5BB103E4}" type="pres">
      <dgm:prSet presAssocID="{9AE3A1EC-1747-414C-9CA3-69DF0E2C305C}"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itcoin"/>
        </a:ext>
      </dgm:extLst>
    </dgm:pt>
    <dgm:pt modelId="{42504622-4D67-4013-9B6E-76F5AD2B833A}" type="pres">
      <dgm:prSet presAssocID="{9AE3A1EC-1747-414C-9CA3-69DF0E2C305C}" presName="spaceRect" presStyleCnt="0"/>
      <dgm:spPr/>
    </dgm:pt>
    <dgm:pt modelId="{8FF2CF7F-CFE6-48F7-94B9-08B2DE726185}" type="pres">
      <dgm:prSet presAssocID="{9AE3A1EC-1747-414C-9CA3-69DF0E2C305C}" presName="textRect" presStyleLbl="revTx" presStyleIdx="0" presStyleCnt="6">
        <dgm:presLayoutVars>
          <dgm:chMax val="1"/>
          <dgm:chPref val="1"/>
        </dgm:presLayoutVars>
      </dgm:prSet>
      <dgm:spPr/>
    </dgm:pt>
    <dgm:pt modelId="{0E5D0F74-79B8-4A84-BB05-612C46BE848C}" type="pres">
      <dgm:prSet presAssocID="{77A17C9C-516C-43AE-9E21-CB59A0991167}" presName="sibTrans" presStyleCnt="0"/>
      <dgm:spPr/>
    </dgm:pt>
    <dgm:pt modelId="{58D7E175-C43A-49BC-9BB2-34FDD747D4A6}" type="pres">
      <dgm:prSet presAssocID="{76CF8ED5-63A4-47C9-978B-322C38A9812B}" presName="compNode" presStyleCnt="0"/>
      <dgm:spPr/>
    </dgm:pt>
    <dgm:pt modelId="{06626427-F7C9-4C33-B4BA-5A7411D6FC6B}" type="pres">
      <dgm:prSet presAssocID="{76CF8ED5-63A4-47C9-978B-322C38A9812B}"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ustainability"/>
        </a:ext>
      </dgm:extLst>
    </dgm:pt>
    <dgm:pt modelId="{2D8F7021-666E-4A2B-87D6-1F043DA3320C}" type="pres">
      <dgm:prSet presAssocID="{76CF8ED5-63A4-47C9-978B-322C38A9812B}" presName="spaceRect" presStyleCnt="0"/>
      <dgm:spPr/>
    </dgm:pt>
    <dgm:pt modelId="{2CDF694D-B16D-4A46-AA69-66915C5D0446}" type="pres">
      <dgm:prSet presAssocID="{76CF8ED5-63A4-47C9-978B-322C38A9812B}" presName="textRect" presStyleLbl="revTx" presStyleIdx="1" presStyleCnt="6">
        <dgm:presLayoutVars>
          <dgm:chMax val="1"/>
          <dgm:chPref val="1"/>
        </dgm:presLayoutVars>
      </dgm:prSet>
      <dgm:spPr/>
    </dgm:pt>
    <dgm:pt modelId="{38E192E4-22C3-415A-9D84-847B8EAD7334}" type="pres">
      <dgm:prSet presAssocID="{B5C818A1-5B8D-40BA-A52C-78A92440B659}" presName="sibTrans" presStyleCnt="0"/>
      <dgm:spPr/>
    </dgm:pt>
    <dgm:pt modelId="{AD29F47F-7235-4539-B36D-A614C60D6673}" type="pres">
      <dgm:prSet presAssocID="{596BA52E-CBDF-492C-B754-65D03E019772}" presName="compNode" presStyleCnt="0"/>
      <dgm:spPr/>
    </dgm:pt>
    <dgm:pt modelId="{0B4362BA-6F77-4F41-960A-0A3ABC916BD9}" type="pres">
      <dgm:prSet presAssocID="{596BA52E-CBDF-492C-B754-65D03E019772}"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Venn Diagram"/>
        </a:ext>
      </dgm:extLst>
    </dgm:pt>
    <dgm:pt modelId="{D7A90C73-8C64-4BFF-B979-1860CE9C2765}" type="pres">
      <dgm:prSet presAssocID="{596BA52E-CBDF-492C-B754-65D03E019772}" presName="spaceRect" presStyleCnt="0"/>
      <dgm:spPr/>
    </dgm:pt>
    <dgm:pt modelId="{B58AE165-AFD9-4E6D-BA8F-30A44A23015F}" type="pres">
      <dgm:prSet presAssocID="{596BA52E-CBDF-492C-B754-65D03E019772}" presName="textRect" presStyleLbl="revTx" presStyleIdx="2" presStyleCnt="6">
        <dgm:presLayoutVars>
          <dgm:chMax val="1"/>
          <dgm:chPref val="1"/>
        </dgm:presLayoutVars>
      </dgm:prSet>
      <dgm:spPr/>
    </dgm:pt>
    <dgm:pt modelId="{41195B33-8EC5-49AC-A129-2568A33FAAE3}" type="pres">
      <dgm:prSet presAssocID="{1286E04D-DA69-4DCC-A706-B4F419A25841}" presName="sibTrans" presStyleCnt="0"/>
      <dgm:spPr/>
    </dgm:pt>
    <dgm:pt modelId="{4470382B-E50E-4D1F-8B34-025C1D5C5D4E}" type="pres">
      <dgm:prSet presAssocID="{5E70BA44-BEB6-477C-AE53-7BDDAEBA5B3D}" presName="compNode" presStyleCnt="0"/>
      <dgm:spPr/>
    </dgm:pt>
    <dgm:pt modelId="{C6673988-8D23-4AC7-BD6A-C230AABDB378}" type="pres">
      <dgm:prSet presAssocID="{5E70BA44-BEB6-477C-AE53-7BDDAEBA5B3D}"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ar Graph with Downward Trend"/>
        </a:ext>
      </dgm:extLst>
    </dgm:pt>
    <dgm:pt modelId="{6F63F358-0636-4AF2-BF84-A01577DF16E3}" type="pres">
      <dgm:prSet presAssocID="{5E70BA44-BEB6-477C-AE53-7BDDAEBA5B3D}" presName="spaceRect" presStyleCnt="0"/>
      <dgm:spPr/>
    </dgm:pt>
    <dgm:pt modelId="{FA19D8E5-2B9F-4722-9F3F-7BC81CA8218D}" type="pres">
      <dgm:prSet presAssocID="{5E70BA44-BEB6-477C-AE53-7BDDAEBA5B3D}" presName="textRect" presStyleLbl="revTx" presStyleIdx="3" presStyleCnt="6">
        <dgm:presLayoutVars>
          <dgm:chMax val="1"/>
          <dgm:chPref val="1"/>
        </dgm:presLayoutVars>
      </dgm:prSet>
      <dgm:spPr/>
    </dgm:pt>
    <dgm:pt modelId="{7F18FD96-E4E5-462A-898B-F0192A8177AE}" type="pres">
      <dgm:prSet presAssocID="{8F8C8C10-9B93-4EF2-A7DE-D6355FA60C8C}" presName="sibTrans" presStyleCnt="0"/>
      <dgm:spPr/>
    </dgm:pt>
    <dgm:pt modelId="{8C04728D-A813-4A8E-9B18-B8D4402C390D}" type="pres">
      <dgm:prSet presAssocID="{1C4AD968-7D25-4D85-ABD8-DD21EA956B68}" presName="compNode" presStyleCnt="0"/>
      <dgm:spPr/>
    </dgm:pt>
    <dgm:pt modelId="{EC5B0F0E-EB3B-401D-8382-5DE98BF5236A}" type="pres">
      <dgm:prSet presAssocID="{1C4AD968-7D25-4D85-ABD8-DD21EA956B68}"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Upward trend"/>
        </a:ext>
      </dgm:extLst>
    </dgm:pt>
    <dgm:pt modelId="{0DF1B1CF-582B-4F9D-BFF1-712B2F1262E6}" type="pres">
      <dgm:prSet presAssocID="{1C4AD968-7D25-4D85-ABD8-DD21EA956B68}" presName="spaceRect" presStyleCnt="0"/>
      <dgm:spPr/>
    </dgm:pt>
    <dgm:pt modelId="{62DC8FC7-A3E8-47C5-9B98-D482B8AF7A6D}" type="pres">
      <dgm:prSet presAssocID="{1C4AD968-7D25-4D85-ABD8-DD21EA956B68}" presName="textRect" presStyleLbl="revTx" presStyleIdx="4" presStyleCnt="6">
        <dgm:presLayoutVars>
          <dgm:chMax val="1"/>
          <dgm:chPref val="1"/>
        </dgm:presLayoutVars>
      </dgm:prSet>
      <dgm:spPr/>
    </dgm:pt>
    <dgm:pt modelId="{9AEB098B-423F-47D8-8E4A-88E812B88810}" type="pres">
      <dgm:prSet presAssocID="{945B6272-A70C-43CB-BA72-47AA44AA264D}" presName="sibTrans" presStyleCnt="0"/>
      <dgm:spPr/>
    </dgm:pt>
    <dgm:pt modelId="{CB752F2B-1F6E-4A39-90E7-75493E888EB8}" type="pres">
      <dgm:prSet presAssocID="{7BA4852D-6B2C-4919-8B48-4AFA5638EABB}" presName="compNode" presStyleCnt="0"/>
      <dgm:spPr/>
    </dgm:pt>
    <dgm:pt modelId="{A1B383E4-4CD5-4317-8495-C6B23628554D}" type="pres">
      <dgm:prSet presAssocID="{7BA4852D-6B2C-4919-8B48-4AFA5638EABB}"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Group"/>
        </a:ext>
      </dgm:extLst>
    </dgm:pt>
    <dgm:pt modelId="{93ED97D0-ED65-4DD5-8C5C-BA44807A4BD4}" type="pres">
      <dgm:prSet presAssocID="{7BA4852D-6B2C-4919-8B48-4AFA5638EABB}" presName="spaceRect" presStyleCnt="0"/>
      <dgm:spPr/>
    </dgm:pt>
    <dgm:pt modelId="{E335564A-1190-47D4-B840-B64C85761B2F}" type="pres">
      <dgm:prSet presAssocID="{7BA4852D-6B2C-4919-8B48-4AFA5638EABB}" presName="textRect" presStyleLbl="revTx" presStyleIdx="5" presStyleCnt="6">
        <dgm:presLayoutVars>
          <dgm:chMax val="1"/>
          <dgm:chPref val="1"/>
        </dgm:presLayoutVars>
      </dgm:prSet>
      <dgm:spPr/>
    </dgm:pt>
  </dgm:ptLst>
  <dgm:cxnLst>
    <dgm:cxn modelId="{C02A3B00-D20C-4954-8F5D-12F99D25FB00}" srcId="{5862CE0D-A36C-482A-A415-393829C75171}" destId="{5E70BA44-BEB6-477C-AE53-7BDDAEBA5B3D}" srcOrd="3" destOrd="0" parTransId="{684172DB-2262-43A1-8C6F-1AB21D52706C}" sibTransId="{8F8C8C10-9B93-4EF2-A7DE-D6355FA60C8C}"/>
    <dgm:cxn modelId="{7E5AE801-B3D8-4C5C-86CE-BEF51F4BDF27}" srcId="{5862CE0D-A36C-482A-A415-393829C75171}" destId="{7BA4852D-6B2C-4919-8B48-4AFA5638EABB}" srcOrd="5" destOrd="0" parTransId="{53AE736C-2688-41CC-907D-39C7CA8BF9C2}" sibTransId="{3B1445D1-4DE3-4399-81BB-C9C73B331D82}"/>
    <dgm:cxn modelId="{60BB1305-7538-4F02-BEE7-19B8D88D57F2}" srcId="{5862CE0D-A36C-482A-A415-393829C75171}" destId="{1C4AD968-7D25-4D85-ABD8-DD21EA956B68}" srcOrd="4" destOrd="0" parTransId="{277EACEC-8843-4D11-AF74-6DFE86083F28}" sibTransId="{945B6272-A70C-43CB-BA72-47AA44AA264D}"/>
    <dgm:cxn modelId="{C7BD920C-69CB-4972-AF8D-7FD5E9F75063}" srcId="{5862CE0D-A36C-482A-A415-393829C75171}" destId="{9AE3A1EC-1747-414C-9CA3-69DF0E2C305C}" srcOrd="0" destOrd="0" parTransId="{E697EF6D-F332-4D3E-8233-21A569BACE65}" sibTransId="{77A17C9C-516C-43AE-9E21-CB59A0991167}"/>
    <dgm:cxn modelId="{A2C12420-13A1-4961-984F-BE5E00C5DABF}" type="presOf" srcId="{7BA4852D-6B2C-4919-8B48-4AFA5638EABB}" destId="{E335564A-1190-47D4-B840-B64C85761B2F}" srcOrd="0" destOrd="0" presId="urn:microsoft.com/office/officeart/2018/2/layout/IconLabelList"/>
    <dgm:cxn modelId="{39F5564A-7ACD-4B1C-AFD2-3F2F37AF69BF}" type="presOf" srcId="{5E70BA44-BEB6-477C-AE53-7BDDAEBA5B3D}" destId="{FA19D8E5-2B9F-4722-9F3F-7BC81CA8218D}" srcOrd="0" destOrd="0" presId="urn:microsoft.com/office/officeart/2018/2/layout/IconLabelList"/>
    <dgm:cxn modelId="{28C16977-1010-48F6-81DD-80672AF76B27}" type="presOf" srcId="{9AE3A1EC-1747-414C-9CA3-69DF0E2C305C}" destId="{8FF2CF7F-CFE6-48F7-94B9-08B2DE726185}" srcOrd="0" destOrd="0" presId="urn:microsoft.com/office/officeart/2018/2/layout/IconLabelList"/>
    <dgm:cxn modelId="{3DB77684-F66B-4E2E-8D59-55395364877B}" srcId="{5862CE0D-A36C-482A-A415-393829C75171}" destId="{76CF8ED5-63A4-47C9-978B-322C38A9812B}" srcOrd="1" destOrd="0" parTransId="{45CA86A3-7ACC-4AA7-BEE8-150F263A1816}" sibTransId="{B5C818A1-5B8D-40BA-A52C-78A92440B659}"/>
    <dgm:cxn modelId="{833F7B8A-09A9-4757-9E0C-46EDCFDE6245}" type="presOf" srcId="{76CF8ED5-63A4-47C9-978B-322C38A9812B}" destId="{2CDF694D-B16D-4A46-AA69-66915C5D0446}" srcOrd="0" destOrd="0" presId="urn:microsoft.com/office/officeart/2018/2/layout/IconLabelList"/>
    <dgm:cxn modelId="{2CC2858E-4B8E-464A-A6AB-57FC78CA9CC0}" srcId="{5862CE0D-A36C-482A-A415-393829C75171}" destId="{596BA52E-CBDF-492C-B754-65D03E019772}" srcOrd="2" destOrd="0" parTransId="{CEA27979-CC40-4A51-B5B0-9BA79CD87682}" sibTransId="{1286E04D-DA69-4DCC-A706-B4F419A25841}"/>
    <dgm:cxn modelId="{BE5CB0ED-DDDB-44C0-A67F-E47E3D1EF173}" type="presOf" srcId="{596BA52E-CBDF-492C-B754-65D03E019772}" destId="{B58AE165-AFD9-4E6D-BA8F-30A44A23015F}" srcOrd="0" destOrd="0" presId="urn:microsoft.com/office/officeart/2018/2/layout/IconLabelList"/>
    <dgm:cxn modelId="{C008D8F2-23F6-426C-A755-C06638AE7069}" type="presOf" srcId="{1C4AD968-7D25-4D85-ABD8-DD21EA956B68}" destId="{62DC8FC7-A3E8-47C5-9B98-D482B8AF7A6D}" srcOrd="0" destOrd="0" presId="urn:microsoft.com/office/officeart/2018/2/layout/IconLabelList"/>
    <dgm:cxn modelId="{86F783F6-67F4-4903-B9F7-64FFE2DC2E6F}" type="presOf" srcId="{5862CE0D-A36C-482A-A415-393829C75171}" destId="{4A78018B-FB88-4E79-8AE4-FA917C1AACF4}" srcOrd="0" destOrd="0" presId="urn:microsoft.com/office/officeart/2018/2/layout/IconLabelList"/>
    <dgm:cxn modelId="{6983AB4E-14AE-4A84-AEC5-8871A40B61E4}" type="presParOf" srcId="{4A78018B-FB88-4E79-8AE4-FA917C1AACF4}" destId="{E836D0D9-76E9-46DB-87D5-33B27F697E40}" srcOrd="0" destOrd="0" presId="urn:microsoft.com/office/officeart/2018/2/layout/IconLabelList"/>
    <dgm:cxn modelId="{78380BD9-E191-4746-B634-8BB8E371C9A5}" type="presParOf" srcId="{E836D0D9-76E9-46DB-87D5-33B27F697E40}" destId="{AEEF3DE4-6E2C-43A8-9C1C-137B5BB103E4}" srcOrd="0" destOrd="0" presId="urn:microsoft.com/office/officeart/2018/2/layout/IconLabelList"/>
    <dgm:cxn modelId="{70051CCC-FAB0-471F-818C-199047AE8AAA}" type="presParOf" srcId="{E836D0D9-76E9-46DB-87D5-33B27F697E40}" destId="{42504622-4D67-4013-9B6E-76F5AD2B833A}" srcOrd="1" destOrd="0" presId="urn:microsoft.com/office/officeart/2018/2/layout/IconLabelList"/>
    <dgm:cxn modelId="{12F351A5-7B41-47C5-9F3B-1BA6E1F8CC3C}" type="presParOf" srcId="{E836D0D9-76E9-46DB-87D5-33B27F697E40}" destId="{8FF2CF7F-CFE6-48F7-94B9-08B2DE726185}" srcOrd="2" destOrd="0" presId="urn:microsoft.com/office/officeart/2018/2/layout/IconLabelList"/>
    <dgm:cxn modelId="{54A513BC-ECE1-4CC8-AB2E-CE508A4A62BA}" type="presParOf" srcId="{4A78018B-FB88-4E79-8AE4-FA917C1AACF4}" destId="{0E5D0F74-79B8-4A84-BB05-612C46BE848C}" srcOrd="1" destOrd="0" presId="urn:microsoft.com/office/officeart/2018/2/layout/IconLabelList"/>
    <dgm:cxn modelId="{271F44BE-3764-4981-A473-68FA0CFF284D}" type="presParOf" srcId="{4A78018B-FB88-4E79-8AE4-FA917C1AACF4}" destId="{58D7E175-C43A-49BC-9BB2-34FDD747D4A6}" srcOrd="2" destOrd="0" presId="urn:microsoft.com/office/officeart/2018/2/layout/IconLabelList"/>
    <dgm:cxn modelId="{A18EC787-AC68-4617-BDF2-D87C85383B94}" type="presParOf" srcId="{58D7E175-C43A-49BC-9BB2-34FDD747D4A6}" destId="{06626427-F7C9-4C33-B4BA-5A7411D6FC6B}" srcOrd="0" destOrd="0" presId="urn:microsoft.com/office/officeart/2018/2/layout/IconLabelList"/>
    <dgm:cxn modelId="{FD335AA7-B173-46B8-92E0-5E71AFBF9C92}" type="presParOf" srcId="{58D7E175-C43A-49BC-9BB2-34FDD747D4A6}" destId="{2D8F7021-666E-4A2B-87D6-1F043DA3320C}" srcOrd="1" destOrd="0" presId="urn:microsoft.com/office/officeart/2018/2/layout/IconLabelList"/>
    <dgm:cxn modelId="{3E5DE2ED-90C0-4D52-9122-8C8853B5D9DE}" type="presParOf" srcId="{58D7E175-C43A-49BC-9BB2-34FDD747D4A6}" destId="{2CDF694D-B16D-4A46-AA69-66915C5D0446}" srcOrd="2" destOrd="0" presId="urn:microsoft.com/office/officeart/2018/2/layout/IconLabelList"/>
    <dgm:cxn modelId="{FEBE6110-3354-4C93-89DA-9521C0DCAC90}" type="presParOf" srcId="{4A78018B-FB88-4E79-8AE4-FA917C1AACF4}" destId="{38E192E4-22C3-415A-9D84-847B8EAD7334}" srcOrd="3" destOrd="0" presId="urn:microsoft.com/office/officeart/2018/2/layout/IconLabelList"/>
    <dgm:cxn modelId="{1F3452C1-106C-40AD-B286-5E0C1F196B7C}" type="presParOf" srcId="{4A78018B-FB88-4E79-8AE4-FA917C1AACF4}" destId="{AD29F47F-7235-4539-B36D-A614C60D6673}" srcOrd="4" destOrd="0" presId="urn:microsoft.com/office/officeart/2018/2/layout/IconLabelList"/>
    <dgm:cxn modelId="{83530CA5-7552-45F9-9EC6-AACC0F1E96EB}" type="presParOf" srcId="{AD29F47F-7235-4539-B36D-A614C60D6673}" destId="{0B4362BA-6F77-4F41-960A-0A3ABC916BD9}" srcOrd="0" destOrd="0" presId="urn:microsoft.com/office/officeart/2018/2/layout/IconLabelList"/>
    <dgm:cxn modelId="{F421079D-BC36-48D5-BFC9-2FC75BBFDA3C}" type="presParOf" srcId="{AD29F47F-7235-4539-B36D-A614C60D6673}" destId="{D7A90C73-8C64-4BFF-B979-1860CE9C2765}" srcOrd="1" destOrd="0" presId="urn:microsoft.com/office/officeart/2018/2/layout/IconLabelList"/>
    <dgm:cxn modelId="{7F59684C-9F30-4EB3-92F1-144DFB6A6AA0}" type="presParOf" srcId="{AD29F47F-7235-4539-B36D-A614C60D6673}" destId="{B58AE165-AFD9-4E6D-BA8F-30A44A23015F}" srcOrd="2" destOrd="0" presId="urn:microsoft.com/office/officeart/2018/2/layout/IconLabelList"/>
    <dgm:cxn modelId="{94F46927-F514-46E6-BAC5-65E4AE76BCC9}" type="presParOf" srcId="{4A78018B-FB88-4E79-8AE4-FA917C1AACF4}" destId="{41195B33-8EC5-49AC-A129-2568A33FAAE3}" srcOrd="5" destOrd="0" presId="urn:microsoft.com/office/officeart/2018/2/layout/IconLabelList"/>
    <dgm:cxn modelId="{96E7433F-16DC-449A-80AB-8B1F4288F271}" type="presParOf" srcId="{4A78018B-FB88-4E79-8AE4-FA917C1AACF4}" destId="{4470382B-E50E-4D1F-8B34-025C1D5C5D4E}" srcOrd="6" destOrd="0" presId="urn:microsoft.com/office/officeart/2018/2/layout/IconLabelList"/>
    <dgm:cxn modelId="{1F9C5474-80D6-40DD-90B3-CCD756FEBA09}" type="presParOf" srcId="{4470382B-E50E-4D1F-8B34-025C1D5C5D4E}" destId="{C6673988-8D23-4AC7-BD6A-C230AABDB378}" srcOrd="0" destOrd="0" presId="urn:microsoft.com/office/officeart/2018/2/layout/IconLabelList"/>
    <dgm:cxn modelId="{237A4B9B-F145-4A1D-82F9-5007B1BF8468}" type="presParOf" srcId="{4470382B-E50E-4D1F-8B34-025C1D5C5D4E}" destId="{6F63F358-0636-4AF2-BF84-A01577DF16E3}" srcOrd="1" destOrd="0" presId="urn:microsoft.com/office/officeart/2018/2/layout/IconLabelList"/>
    <dgm:cxn modelId="{B3FB134A-FD41-4C87-A9D8-BF4F6F4A3A6C}" type="presParOf" srcId="{4470382B-E50E-4D1F-8B34-025C1D5C5D4E}" destId="{FA19D8E5-2B9F-4722-9F3F-7BC81CA8218D}" srcOrd="2" destOrd="0" presId="urn:microsoft.com/office/officeart/2018/2/layout/IconLabelList"/>
    <dgm:cxn modelId="{26E6E4D7-CF69-4ADE-BDB3-A9A748AC1030}" type="presParOf" srcId="{4A78018B-FB88-4E79-8AE4-FA917C1AACF4}" destId="{7F18FD96-E4E5-462A-898B-F0192A8177AE}" srcOrd="7" destOrd="0" presId="urn:microsoft.com/office/officeart/2018/2/layout/IconLabelList"/>
    <dgm:cxn modelId="{625DAF47-3246-4E0F-8CD3-BD4515E2DEAD}" type="presParOf" srcId="{4A78018B-FB88-4E79-8AE4-FA917C1AACF4}" destId="{8C04728D-A813-4A8E-9B18-B8D4402C390D}" srcOrd="8" destOrd="0" presId="urn:microsoft.com/office/officeart/2018/2/layout/IconLabelList"/>
    <dgm:cxn modelId="{598DF681-3CFD-4C3A-983E-B1EA8E413217}" type="presParOf" srcId="{8C04728D-A813-4A8E-9B18-B8D4402C390D}" destId="{EC5B0F0E-EB3B-401D-8382-5DE98BF5236A}" srcOrd="0" destOrd="0" presId="urn:microsoft.com/office/officeart/2018/2/layout/IconLabelList"/>
    <dgm:cxn modelId="{3B905112-3D74-4713-A141-ABEA33628F89}" type="presParOf" srcId="{8C04728D-A813-4A8E-9B18-B8D4402C390D}" destId="{0DF1B1CF-582B-4F9D-BFF1-712B2F1262E6}" srcOrd="1" destOrd="0" presId="urn:microsoft.com/office/officeart/2018/2/layout/IconLabelList"/>
    <dgm:cxn modelId="{8BBC5B7D-1443-4F91-85EA-5EEFED2CFD6D}" type="presParOf" srcId="{8C04728D-A813-4A8E-9B18-B8D4402C390D}" destId="{62DC8FC7-A3E8-47C5-9B98-D482B8AF7A6D}" srcOrd="2" destOrd="0" presId="urn:microsoft.com/office/officeart/2018/2/layout/IconLabelList"/>
    <dgm:cxn modelId="{CFF0DCD7-9703-4FAE-B238-B6DB5CE099E4}" type="presParOf" srcId="{4A78018B-FB88-4E79-8AE4-FA917C1AACF4}" destId="{9AEB098B-423F-47D8-8E4A-88E812B88810}" srcOrd="9" destOrd="0" presId="urn:microsoft.com/office/officeart/2018/2/layout/IconLabelList"/>
    <dgm:cxn modelId="{7323E6DA-E471-476A-8A93-51EEF2FE2ED8}" type="presParOf" srcId="{4A78018B-FB88-4E79-8AE4-FA917C1AACF4}" destId="{CB752F2B-1F6E-4A39-90E7-75493E888EB8}" srcOrd="10" destOrd="0" presId="urn:microsoft.com/office/officeart/2018/2/layout/IconLabelList"/>
    <dgm:cxn modelId="{D9979404-77F2-4C3C-B99E-FA72D91E216A}" type="presParOf" srcId="{CB752F2B-1F6E-4A39-90E7-75493E888EB8}" destId="{A1B383E4-4CD5-4317-8495-C6B23628554D}" srcOrd="0" destOrd="0" presId="urn:microsoft.com/office/officeart/2018/2/layout/IconLabelList"/>
    <dgm:cxn modelId="{F8373A53-A7B0-4028-B32F-9A5CCB45F324}" type="presParOf" srcId="{CB752F2B-1F6E-4A39-90E7-75493E888EB8}" destId="{93ED97D0-ED65-4DD5-8C5C-BA44807A4BD4}" srcOrd="1" destOrd="0" presId="urn:microsoft.com/office/officeart/2018/2/layout/IconLabelList"/>
    <dgm:cxn modelId="{7F194537-929A-42C2-A8E8-0661107937CB}" type="presParOf" srcId="{CB752F2B-1F6E-4A39-90E7-75493E888EB8}" destId="{E335564A-1190-47D4-B840-B64C85761B2F}"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FEE3764-8838-47CB-80BC-B5246EA0F636}"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81208D9F-2FF6-49DD-A8D4-174BC0872E6C}">
      <dgm:prSet phldrT="[Text]"/>
      <dgm:spPr/>
      <dgm:t>
        <a:bodyPr/>
        <a:lstStyle/>
        <a:p>
          <a:r>
            <a:rPr lang="en-GB" dirty="0"/>
            <a:t>Nature</a:t>
          </a:r>
        </a:p>
      </dgm:t>
    </dgm:pt>
    <dgm:pt modelId="{C08D801E-6B10-47FB-BDAB-7A529FF9BAE0}" type="parTrans" cxnId="{C7B35355-1CF8-446E-8D25-6A5F9BB2F23E}">
      <dgm:prSet/>
      <dgm:spPr/>
      <dgm:t>
        <a:bodyPr/>
        <a:lstStyle/>
        <a:p>
          <a:endParaRPr lang="en-GB"/>
        </a:p>
      </dgm:t>
    </dgm:pt>
    <dgm:pt modelId="{DECD8E84-B179-42CA-B30D-5F1331D95704}" type="sibTrans" cxnId="{C7B35355-1CF8-446E-8D25-6A5F9BB2F23E}">
      <dgm:prSet/>
      <dgm:spPr/>
      <dgm:t>
        <a:bodyPr/>
        <a:lstStyle/>
        <a:p>
          <a:endParaRPr lang="en-GB"/>
        </a:p>
      </dgm:t>
    </dgm:pt>
    <dgm:pt modelId="{FB5BEF7A-3072-4F2E-BFF4-B3A08137FE91}">
      <dgm:prSet phldrT="[Text]"/>
      <dgm:spPr/>
      <dgm:t>
        <a:bodyPr/>
        <a:lstStyle/>
        <a:p>
          <a:r>
            <a:rPr lang="en-GB" dirty="0"/>
            <a:t>Sustain</a:t>
          </a:r>
        </a:p>
      </dgm:t>
    </dgm:pt>
    <dgm:pt modelId="{AC5382A2-5568-4A11-A9FE-7A659EE2CE1A}" type="parTrans" cxnId="{C0086C15-C73F-49AB-8636-1A952C908640}">
      <dgm:prSet/>
      <dgm:spPr/>
      <dgm:t>
        <a:bodyPr/>
        <a:lstStyle/>
        <a:p>
          <a:endParaRPr lang="en-GB"/>
        </a:p>
      </dgm:t>
    </dgm:pt>
    <dgm:pt modelId="{F3D02783-5E09-4720-BB80-112849DFEDDF}" type="sibTrans" cxnId="{C0086C15-C73F-49AB-8636-1A952C908640}">
      <dgm:prSet/>
      <dgm:spPr/>
      <dgm:t>
        <a:bodyPr/>
        <a:lstStyle/>
        <a:p>
          <a:endParaRPr lang="en-GB"/>
        </a:p>
      </dgm:t>
    </dgm:pt>
    <dgm:pt modelId="{819F8261-278B-4138-B69B-A5D7AFF3E21C}">
      <dgm:prSet phldrT="[Text]"/>
      <dgm:spPr/>
      <dgm:t>
        <a:bodyPr/>
        <a:lstStyle/>
        <a:p>
          <a:r>
            <a:rPr lang="en-GB" dirty="0"/>
            <a:t>Empower</a:t>
          </a:r>
        </a:p>
      </dgm:t>
    </dgm:pt>
    <dgm:pt modelId="{70D9F3DF-8724-4497-A2A7-421407E14A7C}" type="parTrans" cxnId="{52648FE3-085F-413B-8E51-1F47433EA3C9}">
      <dgm:prSet/>
      <dgm:spPr/>
      <dgm:t>
        <a:bodyPr/>
        <a:lstStyle/>
        <a:p>
          <a:endParaRPr lang="en-GB"/>
        </a:p>
      </dgm:t>
    </dgm:pt>
    <dgm:pt modelId="{DD732AC1-DD4F-4D2E-AE27-13598EDB4E13}" type="sibTrans" cxnId="{52648FE3-085F-413B-8E51-1F47433EA3C9}">
      <dgm:prSet/>
      <dgm:spPr/>
      <dgm:t>
        <a:bodyPr/>
        <a:lstStyle/>
        <a:p>
          <a:endParaRPr lang="en-GB"/>
        </a:p>
      </dgm:t>
    </dgm:pt>
    <dgm:pt modelId="{82104AEA-4E73-441C-A6F5-D7EA5A88364A}">
      <dgm:prSet/>
      <dgm:spPr/>
      <dgm:t>
        <a:bodyPr/>
        <a:lstStyle/>
        <a:p>
          <a:r>
            <a:rPr lang="en-GB" b="0" i="0" dirty="0"/>
            <a:t>They believe in making the communities where we operate better places to live, work and visit</a:t>
          </a:r>
          <a:endParaRPr lang="en-GB" dirty="0"/>
        </a:p>
      </dgm:t>
    </dgm:pt>
    <dgm:pt modelId="{522C1C42-4B63-4C76-8570-71F8560ED554}" type="parTrans" cxnId="{8F790DF3-6CA7-46FE-8DCF-7D8B7B7AB717}">
      <dgm:prSet/>
      <dgm:spPr/>
      <dgm:t>
        <a:bodyPr/>
        <a:lstStyle/>
        <a:p>
          <a:endParaRPr lang="en-GB"/>
        </a:p>
      </dgm:t>
    </dgm:pt>
    <dgm:pt modelId="{87B31D0D-10B6-4E6A-8917-270731AD6583}" type="sibTrans" cxnId="{8F790DF3-6CA7-46FE-8DCF-7D8B7B7AB717}">
      <dgm:prSet/>
      <dgm:spPr/>
      <dgm:t>
        <a:bodyPr/>
        <a:lstStyle/>
        <a:p>
          <a:endParaRPr lang="en-GB"/>
        </a:p>
      </dgm:t>
    </dgm:pt>
    <dgm:pt modelId="{976704C1-B2D3-41D5-A436-AA8BA98B900F}">
      <dgm:prSet/>
      <dgm:spPr/>
      <dgm:t>
        <a:bodyPr/>
        <a:lstStyle/>
        <a:p>
          <a:r>
            <a:rPr lang="en-GB" b="0" i="0" dirty="0"/>
            <a:t>They have an even greater obligation to operate responsibly with our expanding global presence</a:t>
          </a:r>
          <a:endParaRPr lang="en-GB" dirty="0"/>
        </a:p>
      </dgm:t>
    </dgm:pt>
    <dgm:pt modelId="{F2680161-8132-4BD4-A566-EE5F77FF93B7}" type="parTrans" cxnId="{8FC9750A-27D6-4B50-BC5D-85066114B9AA}">
      <dgm:prSet/>
      <dgm:spPr/>
      <dgm:t>
        <a:bodyPr/>
        <a:lstStyle/>
        <a:p>
          <a:endParaRPr lang="en-GB"/>
        </a:p>
      </dgm:t>
    </dgm:pt>
    <dgm:pt modelId="{273A578A-4367-4E4D-AD2E-C61972E5BC08}" type="sibTrans" cxnId="{8FC9750A-27D6-4B50-BC5D-85066114B9AA}">
      <dgm:prSet/>
      <dgm:spPr/>
      <dgm:t>
        <a:bodyPr/>
        <a:lstStyle/>
        <a:p>
          <a:endParaRPr lang="en-GB"/>
        </a:p>
      </dgm:t>
    </dgm:pt>
    <dgm:pt modelId="{B9485478-40AA-481D-9919-46776B6116C7}">
      <dgm:prSet/>
      <dgm:spPr/>
      <dgm:t>
        <a:bodyPr/>
        <a:lstStyle/>
        <a:p>
          <a:r>
            <a:rPr lang="en-GB" b="0" i="0" dirty="0"/>
            <a:t>Eliminate Unemployment and underemployment through empowering</a:t>
          </a:r>
          <a:endParaRPr lang="en-GB" dirty="0"/>
        </a:p>
      </dgm:t>
    </dgm:pt>
    <dgm:pt modelId="{87A6C80A-423A-48DA-B805-D5C9F05E3AD3}" type="parTrans" cxnId="{5D6EBFA6-4EF3-4F1B-BBE4-741D08A300FD}">
      <dgm:prSet/>
      <dgm:spPr/>
      <dgm:t>
        <a:bodyPr/>
        <a:lstStyle/>
        <a:p>
          <a:endParaRPr lang="en-GB"/>
        </a:p>
      </dgm:t>
    </dgm:pt>
    <dgm:pt modelId="{AFD6D1A9-F594-47CC-8F0B-8683D065B85F}" type="sibTrans" cxnId="{5D6EBFA6-4EF3-4F1B-BBE4-741D08A300FD}">
      <dgm:prSet/>
      <dgm:spPr/>
      <dgm:t>
        <a:bodyPr/>
        <a:lstStyle/>
        <a:p>
          <a:endParaRPr lang="en-GB"/>
        </a:p>
      </dgm:t>
    </dgm:pt>
    <dgm:pt modelId="{93B1EC38-0196-4BDB-B8BA-50B5263B8441}" type="pres">
      <dgm:prSet presAssocID="{DFEE3764-8838-47CB-80BC-B5246EA0F636}" presName="linear" presStyleCnt="0">
        <dgm:presLayoutVars>
          <dgm:dir/>
          <dgm:animLvl val="lvl"/>
          <dgm:resizeHandles val="exact"/>
        </dgm:presLayoutVars>
      </dgm:prSet>
      <dgm:spPr/>
    </dgm:pt>
    <dgm:pt modelId="{81C0541A-5346-4A50-B11D-195DE230E34E}" type="pres">
      <dgm:prSet presAssocID="{81208D9F-2FF6-49DD-A8D4-174BC0872E6C}" presName="parentLin" presStyleCnt="0"/>
      <dgm:spPr/>
    </dgm:pt>
    <dgm:pt modelId="{79C71055-3D81-4643-99B7-6F2422C608D9}" type="pres">
      <dgm:prSet presAssocID="{81208D9F-2FF6-49DD-A8D4-174BC0872E6C}" presName="parentLeftMargin" presStyleLbl="node1" presStyleIdx="0" presStyleCnt="3"/>
      <dgm:spPr/>
    </dgm:pt>
    <dgm:pt modelId="{7C2B7777-661F-431D-B722-2B234DD5BFF8}" type="pres">
      <dgm:prSet presAssocID="{81208D9F-2FF6-49DD-A8D4-174BC0872E6C}" presName="parentText" presStyleLbl="node1" presStyleIdx="0" presStyleCnt="3">
        <dgm:presLayoutVars>
          <dgm:chMax val="0"/>
          <dgm:bulletEnabled val="1"/>
        </dgm:presLayoutVars>
      </dgm:prSet>
      <dgm:spPr/>
    </dgm:pt>
    <dgm:pt modelId="{7339D28F-BF09-416A-8646-F15D2A7EF522}" type="pres">
      <dgm:prSet presAssocID="{81208D9F-2FF6-49DD-A8D4-174BC0872E6C}" presName="negativeSpace" presStyleCnt="0"/>
      <dgm:spPr/>
    </dgm:pt>
    <dgm:pt modelId="{F5D911BB-0443-4943-B77C-6D6C7757C0FF}" type="pres">
      <dgm:prSet presAssocID="{81208D9F-2FF6-49DD-A8D4-174BC0872E6C}" presName="childText" presStyleLbl="conFgAcc1" presStyleIdx="0" presStyleCnt="3">
        <dgm:presLayoutVars>
          <dgm:bulletEnabled val="1"/>
        </dgm:presLayoutVars>
      </dgm:prSet>
      <dgm:spPr/>
    </dgm:pt>
    <dgm:pt modelId="{717DE3D5-D1AF-4681-8365-DD534C3CEAB0}" type="pres">
      <dgm:prSet presAssocID="{DECD8E84-B179-42CA-B30D-5F1331D95704}" presName="spaceBetweenRectangles" presStyleCnt="0"/>
      <dgm:spPr/>
    </dgm:pt>
    <dgm:pt modelId="{EC19FBC7-E634-415F-95E8-4A8E9F9E11CD}" type="pres">
      <dgm:prSet presAssocID="{FB5BEF7A-3072-4F2E-BFF4-B3A08137FE91}" presName="parentLin" presStyleCnt="0"/>
      <dgm:spPr/>
    </dgm:pt>
    <dgm:pt modelId="{78EA6542-A92B-448D-B9C3-FCBF8C2FA94F}" type="pres">
      <dgm:prSet presAssocID="{FB5BEF7A-3072-4F2E-BFF4-B3A08137FE91}" presName="parentLeftMargin" presStyleLbl="node1" presStyleIdx="0" presStyleCnt="3"/>
      <dgm:spPr/>
    </dgm:pt>
    <dgm:pt modelId="{3B9362A9-F332-44A2-80F8-71E1B6F056A1}" type="pres">
      <dgm:prSet presAssocID="{FB5BEF7A-3072-4F2E-BFF4-B3A08137FE91}" presName="parentText" presStyleLbl="node1" presStyleIdx="1" presStyleCnt="3">
        <dgm:presLayoutVars>
          <dgm:chMax val="0"/>
          <dgm:bulletEnabled val="1"/>
        </dgm:presLayoutVars>
      </dgm:prSet>
      <dgm:spPr/>
    </dgm:pt>
    <dgm:pt modelId="{5A0CD7B6-2142-425A-9032-700B3BF29475}" type="pres">
      <dgm:prSet presAssocID="{FB5BEF7A-3072-4F2E-BFF4-B3A08137FE91}" presName="negativeSpace" presStyleCnt="0"/>
      <dgm:spPr/>
    </dgm:pt>
    <dgm:pt modelId="{1AD29592-48D3-4100-A602-69D9095DA1A7}" type="pres">
      <dgm:prSet presAssocID="{FB5BEF7A-3072-4F2E-BFF4-B3A08137FE91}" presName="childText" presStyleLbl="conFgAcc1" presStyleIdx="1" presStyleCnt="3" custLinFactNeighborX="356" custLinFactNeighborY="-10389">
        <dgm:presLayoutVars>
          <dgm:bulletEnabled val="1"/>
        </dgm:presLayoutVars>
      </dgm:prSet>
      <dgm:spPr/>
    </dgm:pt>
    <dgm:pt modelId="{F9715486-DD4F-4A46-874B-2BB83D5A15C2}" type="pres">
      <dgm:prSet presAssocID="{F3D02783-5E09-4720-BB80-112849DFEDDF}" presName="spaceBetweenRectangles" presStyleCnt="0"/>
      <dgm:spPr/>
    </dgm:pt>
    <dgm:pt modelId="{50232F78-A1D7-46D6-8062-CF5F2A59482F}" type="pres">
      <dgm:prSet presAssocID="{819F8261-278B-4138-B69B-A5D7AFF3E21C}" presName="parentLin" presStyleCnt="0"/>
      <dgm:spPr/>
    </dgm:pt>
    <dgm:pt modelId="{DDDDE9C7-EBE1-4700-BCCE-E54EC954BA44}" type="pres">
      <dgm:prSet presAssocID="{819F8261-278B-4138-B69B-A5D7AFF3E21C}" presName="parentLeftMargin" presStyleLbl="node1" presStyleIdx="1" presStyleCnt="3"/>
      <dgm:spPr/>
    </dgm:pt>
    <dgm:pt modelId="{B1FAC323-93CF-4CB5-B79B-4AC544776159}" type="pres">
      <dgm:prSet presAssocID="{819F8261-278B-4138-B69B-A5D7AFF3E21C}" presName="parentText" presStyleLbl="node1" presStyleIdx="2" presStyleCnt="3">
        <dgm:presLayoutVars>
          <dgm:chMax val="0"/>
          <dgm:bulletEnabled val="1"/>
        </dgm:presLayoutVars>
      </dgm:prSet>
      <dgm:spPr/>
    </dgm:pt>
    <dgm:pt modelId="{82747B58-0FB0-4980-A62A-5FACEAA6E99A}" type="pres">
      <dgm:prSet presAssocID="{819F8261-278B-4138-B69B-A5D7AFF3E21C}" presName="negativeSpace" presStyleCnt="0"/>
      <dgm:spPr/>
    </dgm:pt>
    <dgm:pt modelId="{00B88730-2B19-4D9C-86C4-A4B31991D805}" type="pres">
      <dgm:prSet presAssocID="{819F8261-278B-4138-B69B-A5D7AFF3E21C}" presName="childText" presStyleLbl="conFgAcc1" presStyleIdx="2" presStyleCnt="3">
        <dgm:presLayoutVars>
          <dgm:bulletEnabled val="1"/>
        </dgm:presLayoutVars>
      </dgm:prSet>
      <dgm:spPr/>
    </dgm:pt>
  </dgm:ptLst>
  <dgm:cxnLst>
    <dgm:cxn modelId="{8FC9750A-27D6-4B50-BC5D-85066114B9AA}" srcId="{FB5BEF7A-3072-4F2E-BFF4-B3A08137FE91}" destId="{976704C1-B2D3-41D5-A436-AA8BA98B900F}" srcOrd="0" destOrd="0" parTransId="{F2680161-8132-4BD4-A566-EE5F77FF93B7}" sibTransId="{273A578A-4367-4E4D-AD2E-C61972E5BC08}"/>
    <dgm:cxn modelId="{6C727612-943A-497E-BDCD-4F76003E9DD9}" type="presOf" srcId="{B9485478-40AA-481D-9919-46776B6116C7}" destId="{00B88730-2B19-4D9C-86C4-A4B31991D805}" srcOrd="0" destOrd="0" presId="urn:microsoft.com/office/officeart/2005/8/layout/list1"/>
    <dgm:cxn modelId="{C0086C15-C73F-49AB-8636-1A952C908640}" srcId="{DFEE3764-8838-47CB-80BC-B5246EA0F636}" destId="{FB5BEF7A-3072-4F2E-BFF4-B3A08137FE91}" srcOrd="1" destOrd="0" parTransId="{AC5382A2-5568-4A11-A9FE-7A659EE2CE1A}" sibTransId="{F3D02783-5E09-4720-BB80-112849DFEDDF}"/>
    <dgm:cxn modelId="{7773022C-D336-4583-B97C-1B4308855359}" type="presOf" srcId="{81208D9F-2FF6-49DD-A8D4-174BC0872E6C}" destId="{7C2B7777-661F-431D-B722-2B234DD5BFF8}" srcOrd="1" destOrd="0" presId="urn:microsoft.com/office/officeart/2005/8/layout/list1"/>
    <dgm:cxn modelId="{ADDD0261-580A-47EF-A928-B674C294F82E}" type="presOf" srcId="{FB5BEF7A-3072-4F2E-BFF4-B3A08137FE91}" destId="{3B9362A9-F332-44A2-80F8-71E1B6F056A1}" srcOrd="1" destOrd="0" presId="urn:microsoft.com/office/officeart/2005/8/layout/list1"/>
    <dgm:cxn modelId="{7EF80D68-858A-4E8E-8A5A-E3F6EA40AB51}" type="presOf" srcId="{819F8261-278B-4138-B69B-A5D7AFF3E21C}" destId="{DDDDE9C7-EBE1-4700-BCCE-E54EC954BA44}" srcOrd="0" destOrd="0" presId="urn:microsoft.com/office/officeart/2005/8/layout/list1"/>
    <dgm:cxn modelId="{C7B35355-1CF8-446E-8D25-6A5F9BB2F23E}" srcId="{DFEE3764-8838-47CB-80BC-B5246EA0F636}" destId="{81208D9F-2FF6-49DD-A8D4-174BC0872E6C}" srcOrd="0" destOrd="0" parTransId="{C08D801E-6B10-47FB-BDAB-7A529FF9BAE0}" sibTransId="{DECD8E84-B179-42CA-B30D-5F1331D95704}"/>
    <dgm:cxn modelId="{66B32980-96C4-40FF-9813-82E55A2D4A9C}" type="presOf" srcId="{976704C1-B2D3-41D5-A436-AA8BA98B900F}" destId="{1AD29592-48D3-4100-A602-69D9095DA1A7}" srcOrd="0" destOrd="0" presId="urn:microsoft.com/office/officeart/2005/8/layout/list1"/>
    <dgm:cxn modelId="{BD16CA82-DB65-41AF-A826-4AEFD4DD233A}" type="presOf" srcId="{FB5BEF7A-3072-4F2E-BFF4-B3A08137FE91}" destId="{78EA6542-A92B-448D-B9C3-FCBF8C2FA94F}" srcOrd="0" destOrd="0" presId="urn:microsoft.com/office/officeart/2005/8/layout/list1"/>
    <dgm:cxn modelId="{4D8E5C8E-9AA4-4D2C-B620-A8635FD77E53}" type="presOf" srcId="{DFEE3764-8838-47CB-80BC-B5246EA0F636}" destId="{93B1EC38-0196-4BDB-B8BA-50B5263B8441}" srcOrd="0" destOrd="0" presId="urn:microsoft.com/office/officeart/2005/8/layout/list1"/>
    <dgm:cxn modelId="{D2DE799B-096E-4E49-9A94-312DF8B25D0A}" type="presOf" srcId="{81208D9F-2FF6-49DD-A8D4-174BC0872E6C}" destId="{79C71055-3D81-4643-99B7-6F2422C608D9}" srcOrd="0" destOrd="0" presId="urn:microsoft.com/office/officeart/2005/8/layout/list1"/>
    <dgm:cxn modelId="{5D6EBFA6-4EF3-4F1B-BBE4-741D08A300FD}" srcId="{819F8261-278B-4138-B69B-A5D7AFF3E21C}" destId="{B9485478-40AA-481D-9919-46776B6116C7}" srcOrd="0" destOrd="0" parTransId="{87A6C80A-423A-48DA-B805-D5C9F05E3AD3}" sibTransId="{AFD6D1A9-F594-47CC-8F0B-8683D065B85F}"/>
    <dgm:cxn modelId="{2F9F6FC0-4015-4EEB-818F-2445B062DCD3}" type="presOf" srcId="{82104AEA-4E73-441C-A6F5-D7EA5A88364A}" destId="{F5D911BB-0443-4943-B77C-6D6C7757C0FF}" srcOrd="0" destOrd="0" presId="urn:microsoft.com/office/officeart/2005/8/layout/list1"/>
    <dgm:cxn modelId="{63DD4DC9-8E16-4290-96AD-82387CAD32D5}" type="presOf" srcId="{819F8261-278B-4138-B69B-A5D7AFF3E21C}" destId="{B1FAC323-93CF-4CB5-B79B-4AC544776159}" srcOrd="1" destOrd="0" presId="urn:microsoft.com/office/officeart/2005/8/layout/list1"/>
    <dgm:cxn modelId="{52648FE3-085F-413B-8E51-1F47433EA3C9}" srcId="{DFEE3764-8838-47CB-80BC-B5246EA0F636}" destId="{819F8261-278B-4138-B69B-A5D7AFF3E21C}" srcOrd="2" destOrd="0" parTransId="{70D9F3DF-8724-4497-A2A7-421407E14A7C}" sibTransId="{DD732AC1-DD4F-4D2E-AE27-13598EDB4E13}"/>
    <dgm:cxn modelId="{8F790DF3-6CA7-46FE-8DCF-7D8B7B7AB717}" srcId="{81208D9F-2FF6-49DD-A8D4-174BC0872E6C}" destId="{82104AEA-4E73-441C-A6F5-D7EA5A88364A}" srcOrd="0" destOrd="0" parTransId="{522C1C42-4B63-4C76-8570-71F8560ED554}" sibTransId="{87B31D0D-10B6-4E6A-8917-270731AD6583}"/>
    <dgm:cxn modelId="{77C9AA58-5C48-4353-B30E-0E5CA27400B5}" type="presParOf" srcId="{93B1EC38-0196-4BDB-B8BA-50B5263B8441}" destId="{81C0541A-5346-4A50-B11D-195DE230E34E}" srcOrd="0" destOrd="0" presId="urn:microsoft.com/office/officeart/2005/8/layout/list1"/>
    <dgm:cxn modelId="{29B34129-5B18-4230-901B-0C120390F858}" type="presParOf" srcId="{81C0541A-5346-4A50-B11D-195DE230E34E}" destId="{79C71055-3D81-4643-99B7-6F2422C608D9}" srcOrd="0" destOrd="0" presId="urn:microsoft.com/office/officeart/2005/8/layout/list1"/>
    <dgm:cxn modelId="{4C8BB3D7-E3F0-403E-B816-690C9D548113}" type="presParOf" srcId="{81C0541A-5346-4A50-B11D-195DE230E34E}" destId="{7C2B7777-661F-431D-B722-2B234DD5BFF8}" srcOrd="1" destOrd="0" presId="urn:microsoft.com/office/officeart/2005/8/layout/list1"/>
    <dgm:cxn modelId="{D738C1E6-CE2A-4C0B-95FF-5A6A5FE6DB6B}" type="presParOf" srcId="{93B1EC38-0196-4BDB-B8BA-50B5263B8441}" destId="{7339D28F-BF09-416A-8646-F15D2A7EF522}" srcOrd="1" destOrd="0" presId="urn:microsoft.com/office/officeart/2005/8/layout/list1"/>
    <dgm:cxn modelId="{6FDC0DD5-DBE6-4536-9865-8043C74BBB7F}" type="presParOf" srcId="{93B1EC38-0196-4BDB-B8BA-50B5263B8441}" destId="{F5D911BB-0443-4943-B77C-6D6C7757C0FF}" srcOrd="2" destOrd="0" presId="urn:microsoft.com/office/officeart/2005/8/layout/list1"/>
    <dgm:cxn modelId="{6B89496D-1778-425E-AD67-CF59118742ED}" type="presParOf" srcId="{93B1EC38-0196-4BDB-B8BA-50B5263B8441}" destId="{717DE3D5-D1AF-4681-8365-DD534C3CEAB0}" srcOrd="3" destOrd="0" presId="urn:microsoft.com/office/officeart/2005/8/layout/list1"/>
    <dgm:cxn modelId="{5E4B16A9-DB57-4049-80E2-0C3847978074}" type="presParOf" srcId="{93B1EC38-0196-4BDB-B8BA-50B5263B8441}" destId="{EC19FBC7-E634-415F-95E8-4A8E9F9E11CD}" srcOrd="4" destOrd="0" presId="urn:microsoft.com/office/officeart/2005/8/layout/list1"/>
    <dgm:cxn modelId="{5B221AA5-0A8D-4144-8684-1A3AE5EA2C63}" type="presParOf" srcId="{EC19FBC7-E634-415F-95E8-4A8E9F9E11CD}" destId="{78EA6542-A92B-448D-B9C3-FCBF8C2FA94F}" srcOrd="0" destOrd="0" presId="urn:microsoft.com/office/officeart/2005/8/layout/list1"/>
    <dgm:cxn modelId="{52798035-CEEE-4E22-9DF1-59CDC6730126}" type="presParOf" srcId="{EC19FBC7-E634-415F-95E8-4A8E9F9E11CD}" destId="{3B9362A9-F332-44A2-80F8-71E1B6F056A1}" srcOrd="1" destOrd="0" presId="urn:microsoft.com/office/officeart/2005/8/layout/list1"/>
    <dgm:cxn modelId="{72AA876F-13CE-4543-A28B-51E312C69F98}" type="presParOf" srcId="{93B1EC38-0196-4BDB-B8BA-50B5263B8441}" destId="{5A0CD7B6-2142-425A-9032-700B3BF29475}" srcOrd="5" destOrd="0" presId="urn:microsoft.com/office/officeart/2005/8/layout/list1"/>
    <dgm:cxn modelId="{53B9B290-90BB-4EC1-9C2A-5F4BC084D8E3}" type="presParOf" srcId="{93B1EC38-0196-4BDB-B8BA-50B5263B8441}" destId="{1AD29592-48D3-4100-A602-69D9095DA1A7}" srcOrd="6" destOrd="0" presId="urn:microsoft.com/office/officeart/2005/8/layout/list1"/>
    <dgm:cxn modelId="{C550CCA9-FE94-4774-B77B-97AC9BF35015}" type="presParOf" srcId="{93B1EC38-0196-4BDB-B8BA-50B5263B8441}" destId="{F9715486-DD4F-4A46-874B-2BB83D5A15C2}" srcOrd="7" destOrd="0" presId="urn:microsoft.com/office/officeart/2005/8/layout/list1"/>
    <dgm:cxn modelId="{0C110DDF-FFA4-434A-965F-78DF585D6C7B}" type="presParOf" srcId="{93B1EC38-0196-4BDB-B8BA-50B5263B8441}" destId="{50232F78-A1D7-46D6-8062-CF5F2A59482F}" srcOrd="8" destOrd="0" presId="urn:microsoft.com/office/officeart/2005/8/layout/list1"/>
    <dgm:cxn modelId="{0B426D3F-35CE-4DD8-9F0F-E7ACC2649E3E}" type="presParOf" srcId="{50232F78-A1D7-46D6-8062-CF5F2A59482F}" destId="{DDDDE9C7-EBE1-4700-BCCE-E54EC954BA44}" srcOrd="0" destOrd="0" presId="urn:microsoft.com/office/officeart/2005/8/layout/list1"/>
    <dgm:cxn modelId="{C61A1621-8F63-4B88-B3B0-479051E539E2}" type="presParOf" srcId="{50232F78-A1D7-46D6-8062-CF5F2A59482F}" destId="{B1FAC323-93CF-4CB5-B79B-4AC544776159}" srcOrd="1" destOrd="0" presId="urn:microsoft.com/office/officeart/2005/8/layout/list1"/>
    <dgm:cxn modelId="{2CC3AE1C-7315-442F-972D-CA75D230EB22}" type="presParOf" srcId="{93B1EC38-0196-4BDB-B8BA-50B5263B8441}" destId="{82747B58-0FB0-4980-A62A-5FACEAA6E99A}" srcOrd="9" destOrd="0" presId="urn:microsoft.com/office/officeart/2005/8/layout/list1"/>
    <dgm:cxn modelId="{91E68457-D786-4E66-9144-9E4E2593DF49}" type="presParOf" srcId="{93B1EC38-0196-4BDB-B8BA-50B5263B8441}" destId="{00B88730-2B19-4D9C-86C4-A4B31991D805}"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9436526-C212-4B16-BF0B-D0CFA8A786C0}" type="doc">
      <dgm:prSet loTypeId="urn:microsoft.com/office/officeart/2005/8/layout/hList1" loCatId="list" qsTypeId="urn:microsoft.com/office/officeart/2005/8/quickstyle/simple3" qsCatId="simple" csTypeId="urn:microsoft.com/office/officeart/2005/8/colors/accent1_2" csCatId="accent1" phldr="1"/>
      <dgm:spPr/>
      <dgm:t>
        <a:bodyPr/>
        <a:lstStyle/>
        <a:p>
          <a:endParaRPr lang="en-GB"/>
        </a:p>
      </dgm:t>
    </dgm:pt>
    <dgm:pt modelId="{29BA9B61-3BD6-4980-91A4-23C77AE47D8B}">
      <dgm:prSet phldrT="[Text]"/>
      <dgm:spPr/>
      <dgm:t>
        <a:bodyPr/>
        <a:lstStyle/>
        <a:p>
          <a:r>
            <a:rPr lang="en-GB" dirty="0"/>
            <a:t>People</a:t>
          </a:r>
        </a:p>
      </dgm:t>
    </dgm:pt>
    <dgm:pt modelId="{77D6B11F-5A12-49B6-A929-1244A541A3BE}" type="parTrans" cxnId="{34BD99D4-3817-4DCA-9974-59552FE2D421}">
      <dgm:prSet/>
      <dgm:spPr/>
      <dgm:t>
        <a:bodyPr/>
        <a:lstStyle/>
        <a:p>
          <a:endParaRPr lang="en-GB"/>
        </a:p>
      </dgm:t>
    </dgm:pt>
    <dgm:pt modelId="{95E39833-1E7F-420D-A791-A9C8F532E159}" type="sibTrans" cxnId="{34BD99D4-3817-4DCA-9974-59552FE2D421}">
      <dgm:prSet/>
      <dgm:spPr/>
      <dgm:t>
        <a:bodyPr/>
        <a:lstStyle/>
        <a:p>
          <a:endParaRPr lang="en-GB"/>
        </a:p>
      </dgm:t>
    </dgm:pt>
    <dgm:pt modelId="{6661EF2B-B022-4CFE-A3FB-34C348C5AEDD}">
      <dgm:prSet phldrT="[Text]"/>
      <dgm:spPr/>
      <dgm:t>
        <a:bodyPr/>
        <a:lstStyle/>
        <a:p>
          <a:r>
            <a:rPr lang="en-GB" dirty="0"/>
            <a:t>Committed to giving opportunities to people all over the world</a:t>
          </a:r>
        </a:p>
      </dgm:t>
    </dgm:pt>
    <dgm:pt modelId="{7E3DD73F-8167-4CEE-A932-BDF4EFB6AA3A}" type="parTrans" cxnId="{DD0E170E-34BA-42C2-BF94-0CB523542ABE}">
      <dgm:prSet/>
      <dgm:spPr/>
      <dgm:t>
        <a:bodyPr/>
        <a:lstStyle/>
        <a:p>
          <a:endParaRPr lang="en-GB"/>
        </a:p>
      </dgm:t>
    </dgm:pt>
    <dgm:pt modelId="{14A25158-D762-4B26-8428-86E095037020}" type="sibTrans" cxnId="{DD0E170E-34BA-42C2-BF94-0CB523542ABE}">
      <dgm:prSet/>
      <dgm:spPr/>
      <dgm:t>
        <a:bodyPr/>
        <a:lstStyle/>
        <a:p>
          <a:endParaRPr lang="en-GB"/>
        </a:p>
      </dgm:t>
    </dgm:pt>
    <dgm:pt modelId="{D9521D59-81AA-4360-9F64-6ED5166F728E}">
      <dgm:prSet phldrT="[Text]"/>
      <dgm:spPr/>
      <dgm:t>
        <a:bodyPr/>
        <a:lstStyle/>
        <a:p>
          <a:r>
            <a:rPr lang="en-GB" dirty="0"/>
            <a:t>Community</a:t>
          </a:r>
        </a:p>
      </dgm:t>
    </dgm:pt>
    <dgm:pt modelId="{41B75CC4-A20E-4C93-9ED9-1416D6E5621D}" type="parTrans" cxnId="{AADE46A1-AAA2-4D7A-A1D0-D4B5F6C2EB57}">
      <dgm:prSet/>
      <dgm:spPr/>
      <dgm:t>
        <a:bodyPr/>
        <a:lstStyle/>
        <a:p>
          <a:endParaRPr lang="en-GB"/>
        </a:p>
      </dgm:t>
    </dgm:pt>
    <dgm:pt modelId="{5901CFE4-E9B9-4EF4-82A8-8CE32CC62A07}" type="sibTrans" cxnId="{AADE46A1-AAA2-4D7A-A1D0-D4B5F6C2EB57}">
      <dgm:prSet/>
      <dgm:spPr/>
      <dgm:t>
        <a:bodyPr/>
        <a:lstStyle/>
        <a:p>
          <a:endParaRPr lang="en-GB"/>
        </a:p>
      </dgm:t>
    </dgm:pt>
    <dgm:pt modelId="{DE37D36C-8D11-4E1F-B293-2BD3BDD7528D}">
      <dgm:prSet phldrT="[Text]"/>
      <dgm:spPr/>
      <dgm:t>
        <a:bodyPr/>
        <a:lstStyle/>
        <a:p>
          <a:r>
            <a:rPr lang="en-GB" dirty="0"/>
            <a:t>Supporting Local Communities</a:t>
          </a:r>
        </a:p>
      </dgm:t>
    </dgm:pt>
    <dgm:pt modelId="{F8A16403-648D-4C81-B336-9BB10873BADF}" type="parTrans" cxnId="{AD96853F-6AE5-45CE-BDD3-B25691F2D93E}">
      <dgm:prSet/>
      <dgm:spPr/>
      <dgm:t>
        <a:bodyPr/>
        <a:lstStyle/>
        <a:p>
          <a:endParaRPr lang="en-GB"/>
        </a:p>
      </dgm:t>
    </dgm:pt>
    <dgm:pt modelId="{9EBC46C9-2D6F-469D-853C-E2EEB2E6FACF}" type="sibTrans" cxnId="{AD96853F-6AE5-45CE-BDD3-B25691F2D93E}">
      <dgm:prSet/>
      <dgm:spPr/>
      <dgm:t>
        <a:bodyPr/>
        <a:lstStyle/>
        <a:p>
          <a:endParaRPr lang="en-GB"/>
        </a:p>
      </dgm:t>
    </dgm:pt>
    <dgm:pt modelId="{8D07FB3A-87AC-4DEC-9C2D-03FB594D094D}">
      <dgm:prSet/>
      <dgm:spPr/>
      <dgm:t>
        <a:bodyPr/>
        <a:lstStyle/>
        <a:p>
          <a:r>
            <a:rPr lang="en-GB" dirty="0"/>
            <a:t>Planet</a:t>
          </a:r>
        </a:p>
      </dgm:t>
    </dgm:pt>
    <dgm:pt modelId="{37F80398-4802-4746-8036-2372E91EDDA0}" type="parTrans" cxnId="{82E2A934-2DAF-499D-AB41-A2D4D9DE1264}">
      <dgm:prSet/>
      <dgm:spPr/>
      <dgm:t>
        <a:bodyPr/>
        <a:lstStyle/>
        <a:p>
          <a:endParaRPr lang="en-GB"/>
        </a:p>
      </dgm:t>
    </dgm:pt>
    <dgm:pt modelId="{D05B6CEB-2836-45EF-9CE5-BF451202BDD5}" type="sibTrans" cxnId="{82E2A934-2DAF-499D-AB41-A2D4D9DE1264}">
      <dgm:prSet/>
      <dgm:spPr/>
      <dgm:t>
        <a:bodyPr/>
        <a:lstStyle/>
        <a:p>
          <a:endParaRPr lang="en-GB"/>
        </a:p>
      </dgm:t>
    </dgm:pt>
    <dgm:pt modelId="{160C05C8-4227-4914-B90B-6634F0AE8E2E}">
      <dgm:prSet/>
      <dgm:spPr/>
      <dgm:t>
        <a:bodyPr/>
        <a:lstStyle/>
        <a:p>
          <a:r>
            <a:rPr lang="en-GB" dirty="0"/>
            <a:t>Sustaining the world’s beauty and diversity</a:t>
          </a:r>
        </a:p>
      </dgm:t>
    </dgm:pt>
    <dgm:pt modelId="{B0B54A43-4DC2-47F3-8035-975991AB65F5}" type="parTrans" cxnId="{AAAF4A8D-B042-43BB-BC21-331555085F37}">
      <dgm:prSet/>
      <dgm:spPr/>
      <dgm:t>
        <a:bodyPr/>
        <a:lstStyle/>
        <a:p>
          <a:endParaRPr lang="en-GB"/>
        </a:p>
      </dgm:t>
    </dgm:pt>
    <dgm:pt modelId="{652CC18E-A5CD-438D-A1F6-4C0D8D2821CA}" type="sibTrans" cxnId="{AAAF4A8D-B042-43BB-BC21-331555085F37}">
      <dgm:prSet/>
      <dgm:spPr/>
      <dgm:t>
        <a:bodyPr/>
        <a:lstStyle/>
        <a:p>
          <a:endParaRPr lang="en-GB"/>
        </a:p>
      </dgm:t>
    </dgm:pt>
    <dgm:pt modelId="{01029C08-583C-4A8B-9BE1-D9B2758270BB}" type="pres">
      <dgm:prSet presAssocID="{B9436526-C212-4B16-BF0B-D0CFA8A786C0}" presName="Name0" presStyleCnt="0">
        <dgm:presLayoutVars>
          <dgm:dir/>
          <dgm:animLvl val="lvl"/>
          <dgm:resizeHandles val="exact"/>
        </dgm:presLayoutVars>
      </dgm:prSet>
      <dgm:spPr/>
    </dgm:pt>
    <dgm:pt modelId="{F140C831-044F-480A-BD41-B71B1B1E87A5}" type="pres">
      <dgm:prSet presAssocID="{29BA9B61-3BD6-4980-91A4-23C77AE47D8B}" presName="composite" presStyleCnt="0"/>
      <dgm:spPr/>
    </dgm:pt>
    <dgm:pt modelId="{4A62C6A1-85D2-4774-BF3E-F582029158DF}" type="pres">
      <dgm:prSet presAssocID="{29BA9B61-3BD6-4980-91A4-23C77AE47D8B}" presName="parTx" presStyleLbl="alignNode1" presStyleIdx="0" presStyleCnt="3">
        <dgm:presLayoutVars>
          <dgm:chMax val="0"/>
          <dgm:chPref val="0"/>
          <dgm:bulletEnabled val="1"/>
        </dgm:presLayoutVars>
      </dgm:prSet>
      <dgm:spPr/>
    </dgm:pt>
    <dgm:pt modelId="{845A526D-DFB7-4B2B-85DC-BCF3D151B54A}" type="pres">
      <dgm:prSet presAssocID="{29BA9B61-3BD6-4980-91A4-23C77AE47D8B}" presName="desTx" presStyleLbl="alignAccFollowNode1" presStyleIdx="0" presStyleCnt="3">
        <dgm:presLayoutVars>
          <dgm:bulletEnabled val="1"/>
        </dgm:presLayoutVars>
      </dgm:prSet>
      <dgm:spPr/>
    </dgm:pt>
    <dgm:pt modelId="{8A580C58-5826-4030-8088-A657281FECD7}" type="pres">
      <dgm:prSet presAssocID="{95E39833-1E7F-420D-A791-A9C8F532E159}" presName="space" presStyleCnt="0"/>
      <dgm:spPr/>
    </dgm:pt>
    <dgm:pt modelId="{910255ED-C2F1-4C7B-9D5B-96C6E3120F88}" type="pres">
      <dgm:prSet presAssocID="{D9521D59-81AA-4360-9F64-6ED5166F728E}" presName="composite" presStyleCnt="0"/>
      <dgm:spPr/>
    </dgm:pt>
    <dgm:pt modelId="{2862F7C3-667E-4386-BE95-26917C6B7447}" type="pres">
      <dgm:prSet presAssocID="{D9521D59-81AA-4360-9F64-6ED5166F728E}" presName="parTx" presStyleLbl="alignNode1" presStyleIdx="1" presStyleCnt="3">
        <dgm:presLayoutVars>
          <dgm:chMax val="0"/>
          <dgm:chPref val="0"/>
          <dgm:bulletEnabled val="1"/>
        </dgm:presLayoutVars>
      </dgm:prSet>
      <dgm:spPr/>
    </dgm:pt>
    <dgm:pt modelId="{21821149-A809-4CA9-87BA-1A2C00707C5E}" type="pres">
      <dgm:prSet presAssocID="{D9521D59-81AA-4360-9F64-6ED5166F728E}" presName="desTx" presStyleLbl="alignAccFollowNode1" presStyleIdx="1" presStyleCnt="3">
        <dgm:presLayoutVars>
          <dgm:bulletEnabled val="1"/>
        </dgm:presLayoutVars>
      </dgm:prSet>
      <dgm:spPr/>
    </dgm:pt>
    <dgm:pt modelId="{6792A81C-B6F6-4E25-97DC-1CD80F2248CE}" type="pres">
      <dgm:prSet presAssocID="{5901CFE4-E9B9-4EF4-82A8-8CE32CC62A07}" presName="space" presStyleCnt="0"/>
      <dgm:spPr/>
    </dgm:pt>
    <dgm:pt modelId="{A6D02276-3D95-490A-B9B5-CA1E8C583AF0}" type="pres">
      <dgm:prSet presAssocID="{8D07FB3A-87AC-4DEC-9C2D-03FB594D094D}" presName="composite" presStyleCnt="0"/>
      <dgm:spPr/>
    </dgm:pt>
    <dgm:pt modelId="{A4226FED-77D0-4706-BF7E-062616E3D3E8}" type="pres">
      <dgm:prSet presAssocID="{8D07FB3A-87AC-4DEC-9C2D-03FB594D094D}" presName="parTx" presStyleLbl="alignNode1" presStyleIdx="2" presStyleCnt="3">
        <dgm:presLayoutVars>
          <dgm:chMax val="0"/>
          <dgm:chPref val="0"/>
          <dgm:bulletEnabled val="1"/>
        </dgm:presLayoutVars>
      </dgm:prSet>
      <dgm:spPr/>
    </dgm:pt>
    <dgm:pt modelId="{8758F6E9-3996-485C-A35F-44E4A3B99AFE}" type="pres">
      <dgm:prSet presAssocID="{8D07FB3A-87AC-4DEC-9C2D-03FB594D094D}" presName="desTx" presStyleLbl="alignAccFollowNode1" presStyleIdx="2" presStyleCnt="3">
        <dgm:presLayoutVars>
          <dgm:bulletEnabled val="1"/>
        </dgm:presLayoutVars>
      </dgm:prSet>
      <dgm:spPr/>
    </dgm:pt>
  </dgm:ptLst>
  <dgm:cxnLst>
    <dgm:cxn modelId="{DD0E170E-34BA-42C2-BF94-0CB523542ABE}" srcId="{29BA9B61-3BD6-4980-91A4-23C77AE47D8B}" destId="{6661EF2B-B022-4CFE-A3FB-34C348C5AEDD}" srcOrd="0" destOrd="0" parTransId="{7E3DD73F-8167-4CEE-A932-BDF4EFB6AA3A}" sibTransId="{14A25158-D762-4B26-8428-86E095037020}"/>
    <dgm:cxn modelId="{02243214-E6C3-4E02-8375-025111928D28}" type="presOf" srcId="{29BA9B61-3BD6-4980-91A4-23C77AE47D8B}" destId="{4A62C6A1-85D2-4774-BF3E-F582029158DF}" srcOrd="0" destOrd="0" presId="urn:microsoft.com/office/officeart/2005/8/layout/hList1"/>
    <dgm:cxn modelId="{A038122C-3F9A-4E6C-A06F-E4D44E4B7064}" type="presOf" srcId="{8D07FB3A-87AC-4DEC-9C2D-03FB594D094D}" destId="{A4226FED-77D0-4706-BF7E-062616E3D3E8}" srcOrd="0" destOrd="0" presId="urn:microsoft.com/office/officeart/2005/8/layout/hList1"/>
    <dgm:cxn modelId="{82E2A934-2DAF-499D-AB41-A2D4D9DE1264}" srcId="{B9436526-C212-4B16-BF0B-D0CFA8A786C0}" destId="{8D07FB3A-87AC-4DEC-9C2D-03FB594D094D}" srcOrd="2" destOrd="0" parTransId="{37F80398-4802-4746-8036-2372E91EDDA0}" sibTransId="{D05B6CEB-2836-45EF-9CE5-BF451202BDD5}"/>
    <dgm:cxn modelId="{AD96853F-6AE5-45CE-BDD3-B25691F2D93E}" srcId="{D9521D59-81AA-4360-9F64-6ED5166F728E}" destId="{DE37D36C-8D11-4E1F-B293-2BD3BDD7528D}" srcOrd="0" destOrd="0" parTransId="{F8A16403-648D-4C81-B336-9BB10873BADF}" sibTransId="{9EBC46C9-2D6F-469D-853C-E2EEB2E6FACF}"/>
    <dgm:cxn modelId="{5590C95A-5E70-4C15-A478-B27926BFA6F8}" type="presOf" srcId="{6661EF2B-B022-4CFE-A3FB-34C348C5AEDD}" destId="{845A526D-DFB7-4B2B-85DC-BCF3D151B54A}" srcOrd="0" destOrd="0" presId="urn:microsoft.com/office/officeart/2005/8/layout/hList1"/>
    <dgm:cxn modelId="{82235085-1F4C-4615-985F-B47B60A215F7}" type="presOf" srcId="{DE37D36C-8D11-4E1F-B293-2BD3BDD7528D}" destId="{21821149-A809-4CA9-87BA-1A2C00707C5E}" srcOrd="0" destOrd="0" presId="urn:microsoft.com/office/officeart/2005/8/layout/hList1"/>
    <dgm:cxn modelId="{AAAF4A8D-B042-43BB-BC21-331555085F37}" srcId="{8D07FB3A-87AC-4DEC-9C2D-03FB594D094D}" destId="{160C05C8-4227-4914-B90B-6634F0AE8E2E}" srcOrd="0" destOrd="0" parTransId="{B0B54A43-4DC2-47F3-8035-975991AB65F5}" sibTransId="{652CC18E-A5CD-438D-A1F6-4C0D8D2821CA}"/>
    <dgm:cxn modelId="{AADE46A1-AAA2-4D7A-A1D0-D4B5F6C2EB57}" srcId="{B9436526-C212-4B16-BF0B-D0CFA8A786C0}" destId="{D9521D59-81AA-4360-9F64-6ED5166F728E}" srcOrd="1" destOrd="0" parTransId="{41B75CC4-A20E-4C93-9ED9-1416D6E5621D}" sibTransId="{5901CFE4-E9B9-4EF4-82A8-8CE32CC62A07}"/>
    <dgm:cxn modelId="{697BADCC-01D3-4A69-9369-BFDDE32E60CF}" type="presOf" srcId="{160C05C8-4227-4914-B90B-6634F0AE8E2E}" destId="{8758F6E9-3996-485C-A35F-44E4A3B99AFE}" srcOrd="0" destOrd="0" presId="urn:microsoft.com/office/officeart/2005/8/layout/hList1"/>
    <dgm:cxn modelId="{34BD99D4-3817-4DCA-9974-59552FE2D421}" srcId="{B9436526-C212-4B16-BF0B-D0CFA8A786C0}" destId="{29BA9B61-3BD6-4980-91A4-23C77AE47D8B}" srcOrd="0" destOrd="0" parTransId="{77D6B11F-5A12-49B6-A929-1244A541A3BE}" sibTransId="{95E39833-1E7F-420D-A791-A9C8F532E159}"/>
    <dgm:cxn modelId="{D002AEF0-1260-4140-84C7-7525ECB0C7EC}" type="presOf" srcId="{B9436526-C212-4B16-BF0B-D0CFA8A786C0}" destId="{01029C08-583C-4A8B-9BE1-D9B2758270BB}" srcOrd="0" destOrd="0" presId="urn:microsoft.com/office/officeart/2005/8/layout/hList1"/>
    <dgm:cxn modelId="{63BE89F5-C33E-499E-B203-050E617E6C49}" type="presOf" srcId="{D9521D59-81AA-4360-9F64-6ED5166F728E}" destId="{2862F7C3-667E-4386-BE95-26917C6B7447}" srcOrd="0" destOrd="0" presId="urn:microsoft.com/office/officeart/2005/8/layout/hList1"/>
    <dgm:cxn modelId="{93CF8529-8C9E-4353-AE12-BB0F8949636A}" type="presParOf" srcId="{01029C08-583C-4A8B-9BE1-D9B2758270BB}" destId="{F140C831-044F-480A-BD41-B71B1B1E87A5}" srcOrd="0" destOrd="0" presId="urn:microsoft.com/office/officeart/2005/8/layout/hList1"/>
    <dgm:cxn modelId="{C353FF3A-E6F4-4614-A957-372A34B42FC4}" type="presParOf" srcId="{F140C831-044F-480A-BD41-B71B1B1E87A5}" destId="{4A62C6A1-85D2-4774-BF3E-F582029158DF}" srcOrd="0" destOrd="0" presId="urn:microsoft.com/office/officeart/2005/8/layout/hList1"/>
    <dgm:cxn modelId="{C3FE344C-80E9-46FD-977E-20C9402332A8}" type="presParOf" srcId="{F140C831-044F-480A-BD41-B71B1B1E87A5}" destId="{845A526D-DFB7-4B2B-85DC-BCF3D151B54A}" srcOrd="1" destOrd="0" presId="urn:microsoft.com/office/officeart/2005/8/layout/hList1"/>
    <dgm:cxn modelId="{F29C29F2-AA33-4883-9E3E-1D4E22DE5A56}" type="presParOf" srcId="{01029C08-583C-4A8B-9BE1-D9B2758270BB}" destId="{8A580C58-5826-4030-8088-A657281FECD7}" srcOrd="1" destOrd="0" presId="urn:microsoft.com/office/officeart/2005/8/layout/hList1"/>
    <dgm:cxn modelId="{D1479C39-CA6C-4D2F-A9D2-429CFD648041}" type="presParOf" srcId="{01029C08-583C-4A8B-9BE1-D9B2758270BB}" destId="{910255ED-C2F1-4C7B-9D5B-96C6E3120F88}" srcOrd="2" destOrd="0" presId="urn:microsoft.com/office/officeart/2005/8/layout/hList1"/>
    <dgm:cxn modelId="{AF2A6926-E666-431B-BCEB-027BF76B3605}" type="presParOf" srcId="{910255ED-C2F1-4C7B-9D5B-96C6E3120F88}" destId="{2862F7C3-667E-4386-BE95-26917C6B7447}" srcOrd="0" destOrd="0" presId="urn:microsoft.com/office/officeart/2005/8/layout/hList1"/>
    <dgm:cxn modelId="{437B7FE2-7A9E-4E21-BD64-B7E08A0363F9}" type="presParOf" srcId="{910255ED-C2F1-4C7B-9D5B-96C6E3120F88}" destId="{21821149-A809-4CA9-87BA-1A2C00707C5E}" srcOrd="1" destOrd="0" presId="urn:microsoft.com/office/officeart/2005/8/layout/hList1"/>
    <dgm:cxn modelId="{F00D6326-BB9E-44CE-9620-B793850F4D73}" type="presParOf" srcId="{01029C08-583C-4A8B-9BE1-D9B2758270BB}" destId="{6792A81C-B6F6-4E25-97DC-1CD80F2248CE}" srcOrd="3" destOrd="0" presId="urn:microsoft.com/office/officeart/2005/8/layout/hList1"/>
    <dgm:cxn modelId="{2E97EFE3-994B-46B6-A6A2-1591FE225560}" type="presParOf" srcId="{01029C08-583C-4A8B-9BE1-D9B2758270BB}" destId="{A6D02276-3D95-490A-B9B5-CA1E8C583AF0}" srcOrd="4" destOrd="0" presId="urn:microsoft.com/office/officeart/2005/8/layout/hList1"/>
    <dgm:cxn modelId="{62D7AE96-938A-41E1-AB20-48EFD54114C0}" type="presParOf" srcId="{A6D02276-3D95-490A-B9B5-CA1E8C583AF0}" destId="{A4226FED-77D0-4706-BF7E-062616E3D3E8}" srcOrd="0" destOrd="0" presId="urn:microsoft.com/office/officeart/2005/8/layout/hList1"/>
    <dgm:cxn modelId="{7746057F-5F09-4AA4-B870-FFDA9577C464}" type="presParOf" srcId="{A6D02276-3D95-490A-B9B5-CA1E8C583AF0}" destId="{8758F6E9-3996-485C-A35F-44E4A3B99AFE}"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EF3DE4-6E2C-43A8-9C1C-137B5BB103E4}">
      <dsp:nvSpPr>
        <dsp:cNvPr id="0" name=""/>
        <dsp:cNvSpPr/>
      </dsp:nvSpPr>
      <dsp:spPr>
        <a:xfrm>
          <a:off x="638218" y="461578"/>
          <a:ext cx="879602" cy="8796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FF2CF7F-CFE6-48F7-94B9-08B2DE726185}">
      <dsp:nvSpPr>
        <dsp:cNvPr id="0" name=""/>
        <dsp:cNvSpPr/>
      </dsp:nvSpPr>
      <dsp:spPr>
        <a:xfrm>
          <a:off x="100684" y="1655569"/>
          <a:ext cx="195467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GB" sz="1500" kern="1200"/>
            <a:t>Save money by reducing our expenditure and wastage.</a:t>
          </a:r>
          <a:endParaRPr lang="en-US" sz="1500" kern="1200"/>
        </a:p>
      </dsp:txBody>
      <dsp:txXfrm>
        <a:off x="100684" y="1655569"/>
        <a:ext cx="1954672" cy="720000"/>
      </dsp:txXfrm>
    </dsp:sp>
    <dsp:sp modelId="{06626427-F7C9-4C33-B4BA-5A7411D6FC6B}">
      <dsp:nvSpPr>
        <dsp:cNvPr id="0" name=""/>
        <dsp:cNvSpPr/>
      </dsp:nvSpPr>
      <dsp:spPr>
        <a:xfrm>
          <a:off x="2934959" y="461578"/>
          <a:ext cx="879602" cy="8796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CDF694D-B16D-4A46-AA69-66915C5D0446}">
      <dsp:nvSpPr>
        <dsp:cNvPr id="0" name=""/>
        <dsp:cNvSpPr/>
      </dsp:nvSpPr>
      <dsp:spPr>
        <a:xfrm>
          <a:off x="2397424" y="1655569"/>
          <a:ext cx="195467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GB" sz="1500" kern="1200"/>
            <a:t>protects our environment.</a:t>
          </a:r>
          <a:endParaRPr lang="en-US" sz="1500" kern="1200"/>
        </a:p>
      </dsp:txBody>
      <dsp:txXfrm>
        <a:off x="2397424" y="1655569"/>
        <a:ext cx="1954672" cy="720000"/>
      </dsp:txXfrm>
    </dsp:sp>
    <dsp:sp modelId="{0B4362BA-6F77-4F41-960A-0A3ABC916BD9}">
      <dsp:nvSpPr>
        <dsp:cNvPr id="0" name=""/>
        <dsp:cNvSpPr/>
      </dsp:nvSpPr>
      <dsp:spPr>
        <a:xfrm>
          <a:off x="5231699" y="461578"/>
          <a:ext cx="879602" cy="8796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58AE165-AFD9-4E6D-BA8F-30A44A23015F}">
      <dsp:nvSpPr>
        <dsp:cNvPr id="0" name=""/>
        <dsp:cNvSpPr/>
      </dsp:nvSpPr>
      <dsp:spPr>
        <a:xfrm>
          <a:off x="4694164" y="1655569"/>
          <a:ext cx="195467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GB" sz="1500" kern="1200"/>
            <a:t>Gives a better relationship with the general public.</a:t>
          </a:r>
          <a:endParaRPr lang="en-US" sz="1500" kern="1200"/>
        </a:p>
      </dsp:txBody>
      <dsp:txXfrm>
        <a:off x="4694164" y="1655569"/>
        <a:ext cx="1954672" cy="720000"/>
      </dsp:txXfrm>
    </dsp:sp>
    <dsp:sp modelId="{C6673988-8D23-4AC7-BD6A-C230AABDB378}">
      <dsp:nvSpPr>
        <dsp:cNvPr id="0" name=""/>
        <dsp:cNvSpPr/>
      </dsp:nvSpPr>
      <dsp:spPr>
        <a:xfrm>
          <a:off x="638218" y="2864238"/>
          <a:ext cx="879602" cy="87960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A19D8E5-2B9F-4722-9F3F-7BC81CA8218D}">
      <dsp:nvSpPr>
        <dsp:cNvPr id="0" name=""/>
        <dsp:cNvSpPr/>
      </dsp:nvSpPr>
      <dsp:spPr>
        <a:xfrm>
          <a:off x="100684" y="4058229"/>
          <a:ext cx="195467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GB" sz="1500" kern="1200"/>
            <a:t>creates a strong economy with low unemployment</a:t>
          </a:r>
          <a:endParaRPr lang="en-US" sz="1500" kern="1200"/>
        </a:p>
      </dsp:txBody>
      <dsp:txXfrm>
        <a:off x="100684" y="4058229"/>
        <a:ext cx="1954672" cy="720000"/>
      </dsp:txXfrm>
    </dsp:sp>
    <dsp:sp modelId="{EC5B0F0E-EB3B-401D-8382-5DE98BF5236A}">
      <dsp:nvSpPr>
        <dsp:cNvPr id="0" name=""/>
        <dsp:cNvSpPr/>
      </dsp:nvSpPr>
      <dsp:spPr>
        <a:xfrm>
          <a:off x="2934959" y="2864238"/>
          <a:ext cx="879602" cy="87960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2DC8FC7-A3E8-47C5-9B98-D482B8AF7A6D}">
      <dsp:nvSpPr>
        <dsp:cNvPr id="0" name=""/>
        <dsp:cNvSpPr/>
      </dsp:nvSpPr>
      <dsp:spPr>
        <a:xfrm>
          <a:off x="2397424" y="4058229"/>
          <a:ext cx="195467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GB" sz="1500" kern="1200"/>
            <a:t>better investment returns.</a:t>
          </a:r>
          <a:endParaRPr lang="en-US" sz="1500" kern="1200"/>
        </a:p>
      </dsp:txBody>
      <dsp:txXfrm>
        <a:off x="2397424" y="4058229"/>
        <a:ext cx="1954672" cy="720000"/>
      </dsp:txXfrm>
    </dsp:sp>
    <dsp:sp modelId="{A1B383E4-4CD5-4317-8495-C6B23628554D}">
      <dsp:nvSpPr>
        <dsp:cNvPr id="0" name=""/>
        <dsp:cNvSpPr/>
      </dsp:nvSpPr>
      <dsp:spPr>
        <a:xfrm>
          <a:off x="5231699" y="2864238"/>
          <a:ext cx="879602" cy="87960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335564A-1190-47D4-B840-B64C85761B2F}">
      <dsp:nvSpPr>
        <dsp:cNvPr id="0" name=""/>
        <dsp:cNvSpPr/>
      </dsp:nvSpPr>
      <dsp:spPr>
        <a:xfrm>
          <a:off x="4694164" y="4058229"/>
          <a:ext cx="195467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GB" sz="1500" kern="1200" dirty="0"/>
            <a:t>builds a caring society with skilled workers.</a:t>
          </a:r>
          <a:endParaRPr lang="en-US" sz="1500" kern="1200" dirty="0"/>
        </a:p>
      </dsp:txBody>
      <dsp:txXfrm>
        <a:off x="4694164" y="4058229"/>
        <a:ext cx="1954672"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D911BB-0443-4943-B77C-6D6C7757C0FF}">
      <dsp:nvSpPr>
        <dsp:cNvPr id="0" name=""/>
        <dsp:cNvSpPr/>
      </dsp:nvSpPr>
      <dsp:spPr>
        <a:xfrm>
          <a:off x="0" y="449459"/>
          <a:ext cx="7874935" cy="963900"/>
        </a:xfrm>
        <a:prstGeom prst="rect">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11182" tIns="354076" rIns="611182" bIns="120904" numCol="1" spcCol="1270" anchor="t" anchorCtr="0">
          <a:noAutofit/>
        </a:bodyPr>
        <a:lstStyle/>
        <a:p>
          <a:pPr marL="171450" lvl="1" indent="-171450" algn="l" defTabSz="755650">
            <a:lnSpc>
              <a:spcPct val="90000"/>
            </a:lnSpc>
            <a:spcBef>
              <a:spcPct val="0"/>
            </a:spcBef>
            <a:spcAft>
              <a:spcPct val="15000"/>
            </a:spcAft>
            <a:buChar char="•"/>
          </a:pPr>
          <a:r>
            <a:rPr lang="en-GB" sz="1700" b="0" i="0" kern="1200" dirty="0"/>
            <a:t>They believe in making the communities where we operate better places to live, work and visit</a:t>
          </a:r>
          <a:endParaRPr lang="en-GB" sz="1700" kern="1200" dirty="0"/>
        </a:p>
      </dsp:txBody>
      <dsp:txXfrm>
        <a:off x="0" y="449459"/>
        <a:ext cx="7874935" cy="963900"/>
      </dsp:txXfrm>
    </dsp:sp>
    <dsp:sp modelId="{7C2B7777-661F-431D-B722-2B234DD5BFF8}">
      <dsp:nvSpPr>
        <dsp:cNvPr id="0" name=""/>
        <dsp:cNvSpPr/>
      </dsp:nvSpPr>
      <dsp:spPr>
        <a:xfrm>
          <a:off x="393746" y="198539"/>
          <a:ext cx="5512454" cy="50184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8358" tIns="0" rIns="208358" bIns="0" numCol="1" spcCol="1270" anchor="ctr" anchorCtr="0">
          <a:noAutofit/>
        </a:bodyPr>
        <a:lstStyle/>
        <a:p>
          <a:pPr marL="0" lvl="0" indent="0" algn="l" defTabSz="755650">
            <a:lnSpc>
              <a:spcPct val="90000"/>
            </a:lnSpc>
            <a:spcBef>
              <a:spcPct val="0"/>
            </a:spcBef>
            <a:spcAft>
              <a:spcPct val="35000"/>
            </a:spcAft>
            <a:buNone/>
          </a:pPr>
          <a:r>
            <a:rPr lang="en-GB" sz="1700" kern="1200" dirty="0"/>
            <a:t>Nature</a:t>
          </a:r>
        </a:p>
      </dsp:txBody>
      <dsp:txXfrm>
        <a:off x="418244" y="223037"/>
        <a:ext cx="5463458" cy="452844"/>
      </dsp:txXfrm>
    </dsp:sp>
    <dsp:sp modelId="{1AD29592-48D3-4100-A602-69D9095DA1A7}">
      <dsp:nvSpPr>
        <dsp:cNvPr id="0" name=""/>
        <dsp:cNvSpPr/>
      </dsp:nvSpPr>
      <dsp:spPr>
        <a:xfrm>
          <a:off x="0" y="1746542"/>
          <a:ext cx="7874935" cy="963900"/>
        </a:xfrm>
        <a:prstGeom prst="rect">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11182" tIns="354076" rIns="611182" bIns="120904" numCol="1" spcCol="1270" anchor="t" anchorCtr="0">
          <a:noAutofit/>
        </a:bodyPr>
        <a:lstStyle/>
        <a:p>
          <a:pPr marL="171450" lvl="1" indent="-171450" algn="l" defTabSz="755650">
            <a:lnSpc>
              <a:spcPct val="90000"/>
            </a:lnSpc>
            <a:spcBef>
              <a:spcPct val="0"/>
            </a:spcBef>
            <a:spcAft>
              <a:spcPct val="15000"/>
            </a:spcAft>
            <a:buChar char="•"/>
          </a:pPr>
          <a:r>
            <a:rPr lang="en-GB" sz="1700" b="0" i="0" kern="1200" dirty="0"/>
            <a:t>They have an even greater obligation to operate responsibly with our expanding global presence</a:t>
          </a:r>
          <a:endParaRPr lang="en-GB" sz="1700" kern="1200" dirty="0"/>
        </a:p>
      </dsp:txBody>
      <dsp:txXfrm>
        <a:off x="0" y="1746542"/>
        <a:ext cx="7874935" cy="963900"/>
      </dsp:txXfrm>
    </dsp:sp>
    <dsp:sp modelId="{3B9362A9-F332-44A2-80F8-71E1B6F056A1}">
      <dsp:nvSpPr>
        <dsp:cNvPr id="0" name=""/>
        <dsp:cNvSpPr/>
      </dsp:nvSpPr>
      <dsp:spPr>
        <a:xfrm>
          <a:off x="393746" y="1505159"/>
          <a:ext cx="5512454" cy="50184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8358" tIns="0" rIns="208358" bIns="0" numCol="1" spcCol="1270" anchor="ctr" anchorCtr="0">
          <a:noAutofit/>
        </a:bodyPr>
        <a:lstStyle/>
        <a:p>
          <a:pPr marL="0" lvl="0" indent="0" algn="l" defTabSz="755650">
            <a:lnSpc>
              <a:spcPct val="90000"/>
            </a:lnSpc>
            <a:spcBef>
              <a:spcPct val="0"/>
            </a:spcBef>
            <a:spcAft>
              <a:spcPct val="35000"/>
            </a:spcAft>
            <a:buNone/>
          </a:pPr>
          <a:r>
            <a:rPr lang="en-GB" sz="1700" kern="1200" dirty="0"/>
            <a:t>Sustain</a:t>
          </a:r>
        </a:p>
      </dsp:txBody>
      <dsp:txXfrm>
        <a:off x="418244" y="1529657"/>
        <a:ext cx="5463458" cy="452844"/>
      </dsp:txXfrm>
    </dsp:sp>
    <dsp:sp modelId="{00B88730-2B19-4D9C-86C4-A4B31991D805}">
      <dsp:nvSpPr>
        <dsp:cNvPr id="0" name=""/>
        <dsp:cNvSpPr/>
      </dsp:nvSpPr>
      <dsp:spPr>
        <a:xfrm>
          <a:off x="0" y="3062699"/>
          <a:ext cx="7874935" cy="722925"/>
        </a:xfrm>
        <a:prstGeom prst="rect">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11182" tIns="354076" rIns="611182" bIns="120904" numCol="1" spcCol="1270" anchor="t" anchorCtr="0">
          <a:noAutofit/>
        </a:bodyPr>
        <a:lstStyle/>
        <a:p>
          <a:pPr marL="171450" lvl="1" indent="-171450" algn="l" defTabSz="755650">
            <a:lnSpc>
              <a:spcPct val="90000"/>
            </a:lnSpc>
            <a:spcBef>
              <a:spcPct val="0"/>
            </a:spcBef>
            <a:spcAft>
              <a:spcPct val="15000"/>
            </a:spcAft>
            <a:buChar char="•"/>
          </a:pPr>
          <a:r>
            <a:rPr lang="en-GB" sz="1700" b="0" i="0" kern="1200" dirty="0"/>
            <a:t>Eliminate Unemployment and underemployment through empowering</a:t>
          </a:r>
          <a:endParaRPr lang="en-GB" sz="1700" kern="1200" dirty="0"/>
        </a:p>
      </dsp:txBody>
      <dsp:txXfrm>
        <a:off x="0" y="3062699"/>
        <a:ext cx="7874935" cy="722925"/>
      </dsp:txXfrm>
    </dsp:sp>
    <dsp:sp modelId="{B1FAC323-93CF-4CB5-B79B-4AC544776159}">
      <dsp:nvSpPr>
        <dsp:cNvPr id="0" name=""/>
        <dsp:cNvSpPr/>
      </dsp:nvSpPr>
      <dsp:spPr>
        <a:xfrm>
          <a:off x="393746" y="2811779"/>
          <a:ext cx="5512454" cy="50184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8358" tIns="0" rIns="208358" bIns="0" numCol="1" spcCol="1270" anchor="ctr" anchorCtr="0">
          <a:noAutofit/>
        </a:bodyPr>
        <a:lstStyle/>
        <a:p>
          <a:pPr marL="0" lvl="0" indent="0" algn="l" defTabSz="755650">
            <a:lnSpc>
              <a:spcPct val="90000"/>
            </a:lnSpc>
            <a:spcBef>
              <a:spcPct val="0"/>
            </a:spcBef>
            <a:spcAft>
              <a:spcPct val="35000"/>
            </a:spcAft>
            <a:buNone/>
          </a:pPr>
          <a:r>
            <a:rPr lang="en-GB" sz="1700" kern="1200" dirty="0"/>
            <a:t>Empower</a:t>
          </a:r>
        </a:p>
      </dsp:txBody>
      <dsp:txXfrm>
        <a:off x="418244" y="2836277"/>
        <a:ext cx="5463458" cy="45284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62C6A1-85D2-4774-BF3E-F582029158DF}">
      <dsp:nvSpPr>
        <dsp:cNvPr id="0" name=""/>
        <dsp:cNvSpPr/>
      </dsp:nvSpPr>
      <dsp:spPr>
        <a:xfrm>
          <a:off x="2640" y="470496"/>
          <a:ext cx="2574523" cy="777600"/>
        </a:xfrm>
        <a:prstGeom prst="rect">
          <a:avLst/>
        </a:prstGeom>
        <a:gradFill rotWithShape="0">
          <a:gsLst>
            <a:gs pos="0">
              <a:schemeClr val="accent1">
                <a:hueOff val="0"/>
                <a:satOff val="0"/>
                <a:lumOff val="0"/>
                <a:alphaOff val="0"/>
                <a:tint val="60000"/>
                <a:lumMod val="104000"/>
              </a:schemeClr>
            </a:gs>
            <a:gs pos="100000">
              <a:schemeClr val="accent1">
                <a:hueOff val="0"/>
                <a:satOff val="0"/>
                <a:lumOff val="0"/>
                <a:alphaOff val="0"/>
                <a:tint val="84000"/>
              </a:schemeClr>
            </a:gs>
          </a:gsLst>
          <a:lin ang="5400000" scaled="0"/>
        </a:gradFill>
        <a:ln w="9525" cap="rnd" cmpd="sng" algn="ctr">
          <a:solidFill>
            <a:schemeClr val="accent1">
              <a:hueOff val="0"/>
              <a:satOff val="0"/>
              <a:lumOff val="0"/>
              <a:alphaOff val="0"/>
            </a:schemeClr>
          </a:solidFill>
          <a:prstDash val="solid"/>
        </a:ln>
        <a:effectLst/>
      </dsp:spPr>
      <dsp:style>
        <a:lnRef idx="1">
          <a:scrgbClr r="0" g="0" b="0"/>
        </a:lnRef>
        <a:fillRef idx="2">
          <a:scrgbClr r="0" g="0" b="0"/>
        </a:fillRef>
        <a:effectRef idx="1">
          <a:scrgbClr r="0" g="0" b="0"/>
        </a:effectRef>
        <a:fontRef idx="minor">
          <a:schemeClr val="dk1"/>
        </a:fontRef>
      </dsp:style>
      <dsp:txBody>
        <a:bodyPr spcFirstLastPara="0" vert="horz" wrap="square" lIns="192024" tIns="109728" rIns="192024" bIns="109728" numCol="1" spcCol="1270" anchor="ctr" anchorCtr="0">
          <a:noAutofit/>
        </a:bodyPr>
        <a:lstStyle/>
        <a:p>
          <a:pPr marL="0" lvl="0" indent="0" algn="ctr" defTabSz="1200150">
            <a:lnSpc>
              <a:spcPct val="90000"/>
            </a:lnSpc>
            <a:spcBef>
              <a:spcPct val="0"/>
            </a:spcBef>
            <a:spcAft>
              <a:spcPct val="35000"/>
            </a:spcAft>
            <a:buNone/>
          </a:pPr>
          <a:r>
            <a:rPr lang="en-GB" sz="2700" kern="1200" dirty="0"/>
            <a:t>People</a:t>
          </a:r>
        </a:p>
      </dsp:txBody>
      <dsp:txXfrm>
        <a:off x="2640" y="470496"/>
        <a:ext cx="2574523" cy="777600"/>
      </dsp:txXfrm>
    </dsp:sp>
    <dsp:sp modelId="{845A526D-DFB7-4B2B-85DC-BCF3D151B54A}">
      <dsp:nvSpPr>
        <dsp:cNvPr id="0" name=""/>
        <dsp:cNvSpPr/>
      </dsp:nvSpPr>
      <dsp:spPr>
        <a:xfrm>
          <a:off x="2640" y="1248096"/>
          <a:ext cx="2574523" cy="2668140"/>
        </a:xfrm>
        <a:prstGeom prst="rect">
          <a:avLst/>
        </a:prstGeom>
        <a:solidFill>
          <a:schemeClr val="accent1">
            <a:alpha val="90000"/>
            <a:tint val="40000"/>
            <a:hueOff val="0"/>
            <a:satOff val="0"/>
            <a:lumOff val="0"/>
            <a:alphaOff val="0"/>
          </a:schemeClr>
        </a:solidFill>
        <a:ln w="9525" cap="rnd"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44018" tIns="144018" rIns="192024" bIns="216027" numCol="1" spcCol="1270" anchor="t" anchorCtr="0">
          <a:noAutofit/>
        </a:bodyPr>
        <a:lstStyle/>
        <a:p>
          <a:pPr marL="228600" lvl="1" indent="-228600" algn="l" defTabSz="1200150">
            <a:lnSpc>
              <a:spcPct val="90000"/>
            </a:lnSpc>
            <a:spcBef>
              <a:spcPct val="0"/>
            </a:spcBef>
            <a:spcAft>
              <a:spcPct val="15000"/>
            </a:spcAft>
            <a:buChar char="•"/>
          </a:pPr>
          <a:r>
            <a:rPr lang="en-GB" sz="2700" kern="1200" dirty="0"/>
            <a:t>Committed to giving opportunities to people all over the world</a:t>
          </a:r>
        </a:p>
      </dsp:txBody>
      <dsp:txXfrm>
        <a:off x="2640" y="1248096"/>
        <a:ext cx="2574523" cy="2668140"/>
      </dsp:txXfrm>
    </dsp:sp>
    <dsp:sp modelId="{2862F7C3-667E-4386-BE95-26917C6B7447}">
      <dsp:nvSpPr>
        <dsp:cNvPr id="0" name=""/>
        <dsp:cNvSpPr/>
      </dsp:nvSpPr>
      <dsp:spPr>
        <a:xfrm>
          <a:off x="2937597" y="470496"/>
          <a:ext cx="2574523" cy="777600"/>
        </a:xfrm>
        <a:prstGeom prst="rect">
          <a:avLst/>
        </a:prstGeom>
        <a:gradFill rotWithShape="0">
          <a:gsLst>
            <a:gs pos="0">
              <a:schemeClr val="accent1">
                <a:hueOff val="0"/>
                <a:satOff val="0"/>
                <a:lumOff val="0"/>
                <a:alphaOff val="0"/>
                <a:tint val="60000"/>
                <a:lumMod val="104000"/>
              </a:schemeClr>
            </a:gs>
            <a:gs pos="100000">
              <a:schemeClr val="accent1">
                <a:hueOff val="0"/>
                <a:satOff val="0"/>
                <a:lumOff val="0"/>
                <a:alphaOff val="0"/>
                <a:tint val="84000"/>
              </a:schemeClr>
            </a:gs>
          </a:gsLst>
          <a:lin ang="5400000" scaled="0"/>
        </a:gradFill>
        <a:ln w="9525" cap="rnd" cmpd="sng" algn="ctr">
          <a:solidFill>
            <a:schemeClr val="accent1">
              <a:hueOff val="0"/>
              <a:satOff val="0"/>
              <a:lumOff val="0"/>
              <a:alphaOff val="0"/>
            </a:schemeClr>
          </a:solidFill>
          <a:prstDash val="solid"/>
        </a:ln>
        <a:effectLst/>
      </dsp:spPr>
      <dsp:style>
        <a:lnRef idx="1">
          <a:scrgbClr r="0" g="0" b="0"/>
        </a:lnRef>
        <a:fillRef idx="2">
          <a:scrgbClr r="0" g="0" b="0"/>
        </a:fillRef>
        <a:effectRef idx="1">
          <a:scrgbClr r="0" g="0" b="0"/>
        </a:effectRef>
        <a:fontRef idx="minor">
          <a:schemeClr val="dk1"/>
        </a:fontRef>
      </dsp:style>
      <dsp:txBody>
        <a:bodyPr spcFirstLastPara="0" vert="horz" wrap="square" lIns="192024" tIns="109728" rIns="192024" bIns="109728" numCol="1" spcCol="1270" anchor="ctr" anchorCtr="0">
          <a:noAutofit/>
        </a:bodyPr>
        <a:lstStyle/>
        <a:p>
          <a:pPr marL="0" lvl="0" indent="0" algn="ctr" defTabSz="1200150">
            <a:lnSpc>
              <a:spcPct val="90000"/>
            </a:lnSpc>
            <a:spcBef>
              <a:spcPct val="0"/>
            </a:spcBef>
            <a:spcAft>
              <a:spcPct val="35000"/>
            </a:spcAft>
            <a:buNone/>
          </a:pPr>
          <a:r>
            <a:rPr lang="en-GB" sz="2700" kern="1200" dirty="0"/>
            <a:t>Community</a:t>
          </a:r>
        </a:p>
      </dsp:txBody>
      <dsp:txXfrm>
        <a:off x="2937597" y="470496"/>
        <a:ext cx="2574523" cy="777600"/>
      </dsp:txXfrm>
    </dsp:sp>
    <dsp:sp modelId="{21821149-A809-4CA9-87BA-1A2C00707C5E}">
      <dsp:nvSpPr>
        <dsp:cNvPr id="0" name=""/>
        <dsp:cNvSpPr/>
      </dsp:nvSpPr>
      <dsp:spPr>
        <a:xfrm>
          <a:off x="2937597" y="1248096"/>
          <a:ext cx="2574523" cy="2668140"/>
        </a:xfrm>
        <a:prstGeom prst="rect">
          <a:avLst/>
        </a:prstGeom>
        <a:solidFill>
          <a:schemeClr val="accent1">
            <a:alpha val="90000"/>
            <a:tint val="40000"/>
            <a:hueOff val="0"/>
            <a:satOff val="0"/>
            <a:lumOff val="0"/>
            <a:alphaOff val="0"/>
          </a:schemeClr>
        </a:solidFill>
        <a:ln w="9525" cap="rnd"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44018" tIns="144018" rIns="192024" bIns="216027" numCol="1" spcCol="1270" anchor="t" anchorCtr="0">
          <a:noAutofit/>
        </a:bodyPr>
        <a:lstStyle/>
        <a:p>
          <a:pPr marL="228600" lvl="1" indent="-228600" algn="l" defTabSz="1200150">
            <a:lnSpc>
              <a:spcPct val="90000"/>
            </a:lnSpc>
            <a:spcBef>
              <a:spcPct val="0"/>
            </a:spcBef>
            <a:spcAft>
              <a:spcPct val="15000"/>
            </a:spcAft>
            <a:buChar char="•"/>
          </a:pPr>
          <a:r>
            <a:rPr lang="en-GB" sz="2700" kern="1200" dirty="0"/>
            <a:t>Supporting Local Communities</a:t>
          </a:r>
        </a:p>
      </dsp:txBody>
      <dsp:txXfrm>
        <a:off x="2937597" y="1248096"/>
        <a:ext cx="2574523" cy="2668140"/>
      </dsp:txXfrm>
    </dsp:sp>
    <dsp:sp modelId="{A4226FED-77D0-4706-BF7E-062616E3D3E8}">
      <dsp:nvSpPr>
        <dsp:cNvPr id="0" name=""/>
        <dsp:cNvSpPr/>
      </dsp:nvSpPr>
      <dsp:spPr>
        <a:xfrm>
          <a:off x="5872554" y="470496"/>
          <a:ext cx="2574523" cy="777600"/>
        </a:xfrm>
        <a:prstGeom prst="rect">
          <a:avLst/>
        </a:prstGeom>
        <a:gradFill rotWithShape="0">
          <a:gsLst>
            <a:gs pos="0">
              <a:schemeClr val="accent1">
                <a:hueOff val="0"/>
                <a:satOff val="0"/>
                <a:lumOff val="0"/>
                <a:alphaOff val="0"/>
                <a:tint val="60000"/>
                <a:lumMod val="104000"/>
              </a:schemeClr>
            </a:gs>
            <a:gs pos="100000">
              <a:schemeClr val="accent1">
                <a:hueOff val="0"/>
                <a:satOff val="0"/>
                <a:lumOff val="0"/>
                <a:alphaOff val="0"/>
                <a:tint val="84000"/>
              </a:schemeClr>
            </a:gs>
          </a:gsLst>
          <a:lin ang="5400000" scaled="0"/>
        </a:gradFill>
        <a:ln w="9525" cap="rnd" cmpd="sng" algn="ctr">
          <a:solidFill>
            <a:schemeClr val="accent1">
              <a:hueOff val="0"/>
              <a:satOff val="0"/>
              <a:lumOff val="0"/>
              <a:alphaOff val="0"/>
            </a:schemeClr>
          </a:solidFill>
          <a:prstDash val="solid"/>
        </a:ln>
        <a:effectLst/>
      </dsp:spPr>
      <dsp:style>
        <a:lnRef idx="1">
          <a:scrgbClr r="0" g="0" b="0"/>
        </a:lnRef>
        <a:fillRef idx="2">
          <a:scrgbClr r="0" g="0" b="0"/>
        </a:fillRef>
        <a:effectRef idx="1">
          <a:scrgbClr r="0" g="0" b="0"/>
        </a:effectRef>
        <a:fontRef idx="minor">
          <a:schemeClr val="dk1"/>
        </a:fontRef>
      </dsp:style>
      <dsp:txBody>
        <a:bodyPr spcFirstLastPara="0" vert="horz" wrap="square" lIns="192024" tIns="109728" rIns="192024" bIns="109728" numCol="1" spcCol="1270" anchor="ctr" anchorCtr="0">
          <a:noAutofit/>
        </a:bodyPr>
        <a:lstStyle/>
        <a:p>
          <a:pPr marL="0" lvl="0" indent="0" algn="ctr" defTabSz="1200150">
            <a:lnSpc>
              <a:spcPct val="90000"/>
            </a:lnSpc>
            <a:spcBef>
              <a:spcPct val="0"/>
            </a:spcBef>
            <a:spcAft>
              <a:spcPct val="35000"/>
            </a:spcAft>
            <a:buNone/>
          </a:pPr>
          <a:r>
            <a:rPr lang="en-GB" sz="2700" kern="1200" dirty="0"/>
            <a:t>Planet</a:t>
          </a:r>
        </a:p>
      </dsp:txBody>
      <dsp:txXfrm>
        <a:off x="5872554" y="470496"/>
        <a:ext cx="2574523" cy="777600"/>
      </dsp:txXfrm>
    </dsp:sp>
    <dsp:sp modelId="{8758F6E9-3996-485C-A35F-44E4A3B99AFE}">
      <dsp:nvSpPr>
        <dsp:cNvPr id="0" name=""/>
        <dsp:cNvSpPr/>
      </dsp:nvSpPr>
      <dsp:spPr>
        <a:xfrm>
          <a:off x="5872554" y="1248096"/>
          <a:ext cx="2574523" cy="2668140"/>
        </a:xfrm>
        <a:prstGeom prst="rect">
          <a:avLst/>
        </a:prstGeom>
        <a:solidFill>
          <a:schemeClr val="accent1">
            <a:alpha val="90000"/>
            <a:tint val="40000"/>
            <a:hueOff val="0"/>
            <a:satOff val="0"/>
            <a:lumOff val="0"/>
            <a:alphaOff val="0"/>
          </a:schemeClr>
        </a:solidFill>
        <a:ln w="9525" cap="rnd"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44018" tIns="144018" rIns="192024" bIns="216027" numCol="1" spcCol="1270" anchor="t" anchorCtr="0">
          <a:noAutofit/>
        </a:bodyPr>
        <a:lstStyle/>
        <a:p>
          <a:pPr marL="228600" lvl="1" indent="-228600" algn="l" defTabSz="1200150">
            <a:lnSpc>
              <a:spcPct val="90000"/>
            </a:lnSpc>
            <a:spcBef>
              <a:spcPct val="0"/>
            </a:spcBef>
            <a:spcAft>
              <a:spcPct val="15000"/>
            </a:spcAft>
            <a:buChar char="•"/>
          </a:pPr>
          <a:r>
            <a:rPr lang="en-GB" sz="2700" kern="1200" dirty="0"/>
            <a:t>Sustaining the world’s beauty and diversity</a:t>
          </a:r>
        </a:p>
      </dsp:txBody>
      <dsp:txXfrm>
        <a:off x="5872554" y="1248096"/>
        <a:ext cx="2574523" cy="266814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2AC24A9-CCB6-4F8D-B8DB-C2F3692CFA5A}" type="datetimeFigureOut">
              <a:rPr lang="en-US" smtClean="0"/>
              <a:t>3/14/2020</a:t>
            </a:fld>
            <a:endParaRPr lang="en-US" dirty="0"/>
          </a:p>
        </p:txBody>
      </p:sp>
      <p:sp>
        <p:nvSpPr>
          <p:cNvPr id="5" name="Footer Placeholder 4"/>
          <p:cNvSpPr>
            <a:spLocks noGrp="1"/>
          </p:cNvSpPr>
          <p:nvPr>
            <p:ph type="ftr" sz="quarter" idx="11"/>
          </p:nvPr>
        </p:nvSpPr>
        <p:spPr>
          <a:xfrm>
            <a:off x="5332412" y="5883275"/>
            <a:ext cx="4324044" cy="365125"/>
          </a:xfrm>
        </p:spPr>
        <p:txBody>
          <a:bodyPr/>
          <a:lstStyle/>
          <a:p>
            <a:endParaRPr lang="en-US" dirty="0"/>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dirty="0"/>
          </a:p>
        </p:txBody>
      </p:sp>
    </p:spTree>
    <p:extLst>
      <p:ext uri="{BB962C8B-B14F-4D97-AF65-F5344CB8AC3E}">
        <p14:creationId xmlns:p14="http://schemas.microsoft.com/office/powerpoint/2010/main" val="1769145220"/>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2AC24A9-CCB6-4F8D-B8DB-C2F3692CFA5A}" type="datetimeFigureOut">
              <a:rPr lang="en-US" smtClean="0"/>
              <a:t>3/14/2020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951856" y="5867131"/>
            <a:ext cx="551167"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4859991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2AC24A9-CCB6-4F8D-B8DB-C2F3692CFA5A}" type="datetimeFigureOut">
              <a:rPr lang="en-US" smtClean="0"/>
              <a:t>3/14/2020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3459123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2AC24A9-CCB6-4F8D-B8DB-C2F3692CFA5A}" type="datetimeFigureOut">
              <a:rPr lang="en-US" smtClean="0"/>
              <a:t>3/14/2020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9338081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2AC24A9-CCB6-4F8D-B8DB-C2F3692CFA5A}" type="datetimeFigureOut">
              <a:rPr lang="en-US" smtClean="0"/>
              <a:t>3/14/2020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8547849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2AC24A9-CCB6-4F8D-B8DB-C2F3692CFA5A}" type="datetimeFigureOut">
              <a:rPr lang="en-US" smtClean="0"/>
              <a:t>3/14/2020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1750385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2AC24A9-CCB6-4F8D-B8DB-C2F3692CFA5A}" type="datetimeFigureOut">
              <a:rPr lang="en-US" smtClean="0"/>
              <a:t>3/14/2020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01416263"/>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2AC24A9-CCB6-4F8D-B8DB-C2F3692CFA5A}" type="datetimeFigureOut">
              <a:rPr lang="en-US" smtClean="0"/>
              <a:t>3/14/2020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570062902"/>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2AC24A9-CCB6-4F8D-B8DB-C2F3692CFA5A}" type="datetimeFigureOut">
              <a:rPr lang="en-US" smtClean="0"/>
              <a:t>3/14/2020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9891508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2AC24A9-CCB6-4F8D-B8DB-C2F3692CFA5A}" type="datetimeFigureOut">
              <a:rPr lang="en-US" smtClean="0"/>
              <a:t>3/14/2020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2194470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2AC24A9-CCB6-4F8D-B8DB-C2F3692CFA5A}" type="datetimeFigureOut">
              <a:rPr lang="en-US" smtClean="0"/>
              <a:t>3/14/2020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9178446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2AC24A9-CCB6-4F8D-B8DB-C2F3692CFA5A}" type="datetimeFigureOut">
              <a:rPr lang="en-US" smtClean="0"/>
              <a:t>3/14/2020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17240466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2AC24A9-CCB6-4F8D-B8DB-C2F3692CFA5A}" type="datetimeFigureOut">
              <a:rPr lang="en-US" smtClean="0"/>
              <a:t>3/14/2020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68060614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2AC24A9-CCB6-4F8D-B8DB-C2F3692CFA5A}" type="datetimeFigureOut">
              <a:rPr lang="en-US" smtClean="0"/>
              <a:t>3/14/2020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9310672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2AC24A9-CCB6-4F8D-B8DB-C2F3692CFA5A}" type="datetimeFigureOut">
              <a:rPr lang="en-US" smtClean="0"/>
              <a:t>3/14/2020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90914709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2AC24A9-CCB6-4F8D-B8DB-C2F3692CFA5A}" type="datetimeFigureOut">
              <a:rPr lang="en-US" smtClean="0"/>
              <a:t>3/14/2020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37275790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2AC24A9-CCB6-4F8D-B8DB-C2F3692CFA5A}" type="datetimeFigureOut">
              <a:rPr lang="en-US" smtClean="0"/>
              <a:t>3/14/2020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280743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02AC24A9-CCB6-4F8D-B8DB-C2F3692CFA5A}" type="datetimeFigureOut">
              <a:rPr lang="en-US" smtClean="0"/>
              <a:t>3/14/2020</a:t>
            </a:fld>
            <a:endParaRPr lang="en-US"/>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765932078"/>
      </p:ext>
    </p:extLst>
  </p:cSld>
  <p:clrMap bg1="lt1" tx1="dk1" bg2="lt2" tx2="dk2" accent1="accent1" accent2="accent2" accent3="accent3" accent4="accent4" accent5="accent5" accent6="accent6" hlink="hlink" folHlink="folHlink"/>
  <p:sldLayoutIdLst>
    <p:sldLayoutId id="2147483926" r:id="rId1"/>
    <p:sldLayoutId id="2147483927" r:id="rId2"/>
    <p:sldLayoutId id="2147483928" r:id="rId3"/>
    <p:sldLayoutId id="2147483929" r:id="rId4"/>
    <p:sldLayoutId id="2147483930" r:id="rId5"/>
    <p:sldLayoutId id="2147483931" r:id="rId6"/>
    <p:sldLayoutId id="2147483932" r:id="rId7"/>
    <p:sldLayoutId id="2147483933" r:id="rId8"/>
    <p:sldLayoutId id="2147483934" r:id="rId9"/>
    <p:sldLayoutId id="2147483935" r:id="rId10"/>
    <p:sldLayoutId id="2147483936" r:id="rId11"/>
    <p:sldLayoutId id="2147483937" r:id="rId12"/>
    <p:sldLayoutId id="2147483938" r:id="rId13"/>
    <p:sldLayoutId id="2147483939" r:id="rId14"/>
    <p:sldLayoutId id="2147483940" r:id="rId15"/>
    <p:sldLayoutId id="2147483941" r:id="rId16"/>
    <p:sldLayoutId id="2147483942"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jpg"/></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europarl.europa.eu/news/en/headlines/economy/20151201STO05603/circular-economy-definition-importance-and-benefits" TargetMode="External"/><Relationship Id="rId2" Type="http://schemas.openxmlformats.org/officeDocument/2006/relationships/hyperlink" Target="https://www.environmentalscience.org/sustainability" TargetMode="External"/><Relationship Id="rId1" Type="http://schemas.openxmlformats.org/officeDocument/2006/relationships/slideLayout" Target="../slideLayouts/slideLayout2.xml"/><Relationship Id="rId5" Type="http://schemas.openxmlformats.org/officeDocument/2006/relationships/hyperlink" Target="https://www.radissonhotels.com/en-us/social-responsibility" TargetMode="External"/><Relationship Id="rId4" Type="http://schemas.openxmlformats.org/officeDocument/2006/relationships/hyperlink" Target="https://serve360.marriot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CA6CE4E8-8038-4D54-97F9-793F4CBF0190}"/>
              </a:ext>
            </a:extLst>
          </p:cNvPr>
          <p:cNvSpPr>
            <a:spLocks noGrp="1"/>
          </p:cNvSpPr>
          <p:nvPr>
            <p:ph type="title"/>
          </p:nvPr>
        </p:nvSpPr>
        <p:spPr>
          <a:xfrm>
            <a:off x="1524003" y="1999615"/>
            <a:ext cx="9144000" cy="2764028"/>
          </a:xfrm>
        </p:spPr>
        <p:txBody>
          <a:bodyPr vert="horz" lIns="91440" tIns="45720" rIns="91440" bIns="45720" rtlCol="0" anchor="ctr">
            <a:normAutofit/>
          </a:bodyPr>
          <a:lstStyle/>
          <a:p>
            <a:r>
              <a:rPr lang="en-US" sz="3400" dirty="0">
                <a:ln>
                  <a:solidFill>
                    <a:schemeClr val="tx1"/>
                  </a:solidFill>
                </a:ln>
                <a:latin typeface="Calibri" panose="020F0502020204030204" pitchFamily="34" charset="0"/>
                <a:cs typeface="Calibri" panose="020F0502020204030204" pitchFamily="34" charset="0"/>
              </a:rPr>
              <a:t>Presenter: </a:t>
            </a:r>
            <a:r>
              <a:rPr lang="en-US" sz="3400" dirty="0" err="1">
                <a:ln>
                  <a:solidFill>
                    <a:schemeClr val="tx1"/>
                  </a:solidFill>
                </a:ln>
                <a:latin typeface="Calibri" panose="020F0502020204030204" pitchFamily="34" charset="0"/>
                <a:cs typeface="Calibri" panose="020F0502020204030204" pitchFamily="34" charset="0"/>
              </a:rPr>
              <a:t>Nawas</a:t>
            </a:r>
            <a:r>
              <a:rPr lang="en-US" sz="3400" dirty="0">
                <a:ln>
                  <a:solidFill>
                    <a:schemeClr val="tx1"/>
                  </a:solidFill>
                </a:ln>
                <a:latin typeface="Calibri" panose="020F0502020204030204" pitchFamily="34" charset="0"/>
                <a:cs typeface="Calibri" panose="020F0502020204030204" pitchFamily="34" charset="0"/>
              </a:rPr>
              <a:t> Uddin</a:t>
            </a:r>
            <a:br>
              <a:rPr lang="en-US" sz="3400" dirty="0">
                <a:ln>
                  <a:solidFill>
                    <a:schemeClr val="tx1"/>
                  </a:solidFill>
                </a:ln>
                <a:latin typeface="Calibri" panose="020F0502020204030204" pitchFamily="34" charset="0"/>
                <a:cs typeface="Calibri" panose="020F0502020204030204" pitchFamily="34" charset="0"/>
              </a:rPr>
            </a:br>
            <a:r>
              <a:rPr lang="en-US" sz="3400" dirty="0">
                <a:ln>
                  <a:solidFill>
                    <a:schemeClr val="tx1"/>
                  </a:solidFill>
                </a:ln>
                <a:latin typeface="Calibri" panose="020F0502020204030204" pitchFamily="34" charset="0"/>
                <a:cs typeface="Calibri" panose="020F0502020204030204" pitchFamily="34" charset="0"/>
              </a:rPr>
              <a:t>Student ID 1704824</a:t>
            </a:r>
            <a:br>
              <a:rPr lang="en-US" sz="3400" dirty="0">
                <a:ln>
                  <a:solidFill>
                    <a:schemeClr val="tx1"/>
                  </a:solidFill>
                </a:ln>
                <a:latin typeface="Calibri" panose="020F0502020204030204" pitchFamily="34" charset="0"/>
                <a:cs typeface="Calibri" panose="020F0502020204030204" pitchFamily="34" charset="0"/>
              </a:rPr>
            </a:br>
            <a:r>
              <a:rPr lang="en-US" sz="3400" b="1" u="sng" dirty="0">
                <a:ln>
                  <a:solidFill>
                    <a:schemeClr val="tx1"/>
                  </a:solidFill>
                </a:ln>
                <a:latin typeface="Calibri" panose="020F0502020204030204" pitchFamily="34" charset="0"/>
                <a:cs typeface="Calibri" panose="020F0502020204030204" pitchFamily="34" charset="0"/>
              </a:rPr>
              <a:t>Sustainability &amp; Circular Economy</a:t>
            </a:r>
            <a:br>
              <a:rPr lang="en-US" sz="3400" b="1" u="sng" dirty="0">
                <a:ln>
                  <a:solidFill>
                    <a:schemeClr val="tx1"/>
                  </a:solidFill>
                </a:ln>
                <a:latin typeface="Calibri" panose="020F0502020204030204" pitchFamily="34" charset="0"/>
                <a:cs typeface="Calibri" panose="020F0502020204030204" pitchFamily="34" charset="0"/>
              </a:rPr>
            </a:br>
            <a:r>
              <a:rPr lang="en-US" sz="3400" b="1" u="sng" dirty="0">
                <a:ln>
                  <a:solidFill>
                    <a:schemeClr val="tx1"/>
                  </a:solidFill>
                </a:ln>
                <a:latin typeface="Calibri" panose="020F0502020204030204" pitchFamily="34" charset="0"/>
                <a:cs typeface="Calibri" panose="020F0502020204030204" pitchFamily="34" charset="0"/>
              </a:rPr>
              <a:t>in Hotel &amp; Hospitality Industry</a:t>
            </a:r>
            <a:br>
              <a:rPr lang="en-US" sz="3400" dirty="0">
                <a:ln>
                  <a:solidFill>
                    <a:schemeClr val="tx1"/>
                  </a:solidFill>
                </a:ln>
                <a:latin typeface="Calibri" panose="020F0502020204030204" pitchFamily="34" charset="0"/>
                <a:cs typeface="Calibri" panose="020F0502020204030204" pitchFamily="34" charset="0"/>
              </a:rPr>
            </a:br>
            <a:r>
              <a:rPr lang="en-US" sz="3400" i="1" dirty="0">
                <a:ln>
                  <a:solidFill>
                    <a:schemeClr val="tx1"/>
                  </a:solidFill>
                </a:ln>
                <a:latin typeface="Calibri" panose="020F0502020204030204" pitchFamily="34" charset="0"/>
                <a:cs typeface="Calibri" panose="020F0502020204030204" pitchFamily="34" charset="0"/>
              </a:rPr>
              <a:t>Marriott &amp; Radisson Hotels</a:t>
            </a:r>
          </a:p>
        </p:txBody>
      </p:sp>
    </p:spTree>
    <p:extLst>
      <p:ext uri="{BB962C8B-B14F-4D97-AF65-F5344CB8AC3E}">
        <p14:creationId xmlns:p14="http://schemas.microsoft.com/office/powerpoint/2010/main" val="13657913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506BE9-46CF-4C07-AE2C-3890FB2E81FF}"/>
              </a:ext>
            </a:extLst>
          </p:cNvPr>
          <p:cNvSpPr>
            <a:spLocks noGrp="1"/>
          </p:cNvSpPr>
          <p:nvPr>
            <p:ph type="ctrTitle"/>
          </p:nvPr>
        </p:nvSpPr>
        <p:spPr>
          <a:xfrm>
            <a:off x="2253783" y="1380068"/>
            <a:ext cx="5225385" cy="2616199"/>
          </a:xfrm>
        </p:spPr>
        <p:txBody>
          <a:bodyPr>
            <a:normAutofit/>
          </a:bodyPr>
          <a:lstStyle/>
          <a:p>
            <a:pPr>
              <a:lnSpc>
                <a:spcPct val="90000"/>
              </a:lnSpc>
            </a:pPr>
            <a:r>
              <a:rPr lang="en-GB" dirty="0"/>
              <a:t>Sustainability &amp; Circular Economy</a:t>
            </a:r>
          </a:p>
        </p:txBody>
      </p:sp>
      <p:sp>
        <p:nvSpPr>
          <p:cNvPr id="3" name="Subtitle 2">
            <a:extLst>
              <a:ext uri="{FF2B5EF4-FFF2-40B4-BE49-F238E27FC236}">
                <a16:creationId xmlns:a16="http://schemas.microsoft.com/office/drawing/2014/main" id="{8B54093B-3023-48A7-9E46-199726977F18}"/>
              </a:ext>
            </a:extLst>
          </p:cNvPr>
          <p:cNvSpPr>
            <a:spLocks noGrp="1"/>
          </p:cNvSpPr>
          <p:nvPr>
            <p:ph type="subTitle" idx="1"/>
          </p:nvPr>
        </p:nvSpPr>
        <p:spPr>
          <a:xfrm>
            <a:off x="3151575" y="3996267"/>
            <a:ext cx="4327593" cy="1388534"/>
          </a:xfrm>
        </p:spPr>
        <p:txBody>
          <a:bodyPr>
            <a:normAutofit/>
          </a:bodyPr>
          <a:lstStyle/>
          <a:p>
            <a:r>
              <a:rPr lang="en-GB" dirty="0"/>
              <a:t>Marriott International &amp; Radisson Hotels</a:t>
            </a:r>
            <a:endParaRPr lang="en-GB"/>
          </a:p>
        </p:txBody>
      </p:sp>
      <p:pic>
        <p:nvPicPr>
          <p:cNvPr id="7" name="Picture 6" descr="A store inside of a building&#10;&#10;Description automatically generated">
            <a:extLst>
              <a:ext uri="{FF2B5EF4-FFF2-40B4-BE49-F238E27FC236}">
                <a16:creationId xmlns:a16="http://schemas.microsoft.com/office/drawing/2014/main" id="{7F2D2362-4DE2-4E55-ACFB-D8B73CE43BEF}"/>
              </a:ext>
            </a:extLst>
          </p:cNvPr>
          <p:cNvPicPr>
            <a:picLocks noChangeAspect="1"/>
          </p:cNvPicPr>
          <p:nvPr/>
        </p:nvPicPr>
        <p:blipFill rotWithShape="1">
          <a:blip r:embed="rId3">
            <a:extLst>
              <a:ext uri="{28A0092B-C50C-407E-A947-70E740481C1C}">
                <a14:useLocalDpi xmlns:a14="http://schemas.microsoft.com/office/drawing/2010/main" val="0"/>
              </a:ext>
            </a:extLst>
          </a:blip>
          <a:srcRect l="28514" r="11094" b="-1"/>
          <a:stretch/>
        </p:blipFill>
        <p:spPr>
          <a:xfrm>
            <a:off x="8127998" y="10"/>
            <a:ext cx="4064001" cy="3428990"/>
          </a:xfrm>
          <a:prstGeom prst="rect">
            <a:avLst/>
          </a:prstGeom>
        </p:spPr>
      </p:pic>
      <p:pic>
        <p:nvPicPr>
          <p:cNvPr id="5" name="Picture 4" descr="A picture containing sitting, blue, table, wire&#10;&#10;Description automatically generated">
            <a:extLst>
              <a:ext uri="{FF2B5EF4-FFF2-40B4-BE49-F238E27FC236}">
                <a16:creationId xmlns:a16="http://schemas.microsoft.com/office/drawing/2014/main" id="{3917EA99-5A11-4822-9033-06DB1B7DEA31}"/>
              </a:ext>
            </a:extLst>
          </p:cNvPr>
          <p:cNvPicPr>
            <a:picLocks noChangeAspect="1"/>
          </p:cNvPicPr>
          <p:nvPr/>
        </p:nvPicPr>
        <p:blipFill rotWithShape="1">
          <a:blip r:embed="rId4">
            <a:extLst>
              <a:ext uri="{28A0092B-C50C-407E-A947-70E740481C1C}">
                <a14:useLocalDpi xmlns:a14="http://schemas.microsoft.com/office/drawing/2010/main" val="0"/>
              </a:ext>
            </a:extLst>
          </a:blip>
          <a:srcRect l="16296" r="16743" b="3"/>
          <a:stretch/>
        </p:blipFill>
        <p:spPr>
          <a:xfrm>
            <a:off x="8125045" y="3429000"/>
            <a:ext cx="4064001" cy="3429000"/>
          </a:xfrm>
          <a:prstGeom prst="rect">
            <a:avLst/>
          </a:prstGeom>
        </p:spPr>
      </p:pic>
    </p:spTree>
    <p:extLst>
      <p:ext uri="{BB962C8B-B14F-4D97-AF65-F5344CB8AC3E}">
        <p14:creationId xmlns:p14="http://schemas.microsoft.com/office/powerpoint/2010/main" val="9364751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5428F22-76B3-4107-AADE-3F9EC95FD3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5346FBCF-5353-4172-96F5-4B7EB07777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90265" y="-12875"/>
            <a:ext cx="2604396" cy="6890194"/>
            <a:chOff x="2199787" y="-12875"/>
            <a:chExt cx="2679011" cy="6890194"/>
          </a:xfrm>
        </p:grpSpPr>
        <p:sp useBgFill="1">
          <p:nvSpPr>
            <p:cNvPr id="13" name="Rectangle 19">
              <a:extLst>
                <a:ext uri="{FF2B5EF4-FFF2-40B4-BE49-F238E27FC236}">
                  <a16:creationId xmlns:a16="http://schemas.microsoft.com/office/drawing/2014/main" id="{343F3E6D-808D-43AD-9485-AD0014BEAE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199787" y="-12875"/>
              <a:ext cx="2679011" cy="5301468"/>
            </a:xfrm>
            <a:custGeom>
              <a:avLst/>
              <a:gdLst>
                <a:gd name="connsiteX0" fmla="*/ 0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0 w 2570017"/>
                <a:gd name="connsiteY4" fmla="*/ 0 h 2554287"/>
                <a:gd name="connsiteX0" fmla="*/ 904009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904009 w 2570017"/>
                <a:gd name="connsiteY4" fmla="*/ 0 h 2554287"/>
                <a:gd name="connsiteX0" fmla="*/ 644236 w 2570017"/>
                <a:gd name="connsiteY0" fmla="*/ 10391 h 2554287"/>
                <a:gd name="connsiteX1" fmla="*/ 2570017 w 2570017"/>
                <a:gd name="connsiteY1" fmla="*/ 0 h 2554287"/>
                <a:gd name="connsiteX2" fmla="*/ 2570017 w 2570017"/>
                <a:gd name="connsiteY2" fmla="*/ 2554287 h 2554287"/>
                <a:gd name="connsiteX3" fmla="*/ 0 w 2570017"/>
                <a:gd name="connsiteY3" fmla="*/ 2554287 h 2554287"/>
                <a:gd name="connsiteX4" fmla="*/ 644236 w 2570017"/>
                <a:gd name="connsiteY4" fmla="*/ 10391 h 2554287"/>
                <a:gd name="connsiteX0" fmla="*/ 633845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633845 w 2570017"/>
                <a:gd name="connsiteY4" fmla="*/ 0 h 2554287"/>
                <a:gd name="connsiteX0" fmla="*/ 675409 w 2611581"/>
                <a:gd name="connsiteY0" fmla="*/ 0 h 2554287"/>
                <a:gd name="connsiteX1" fmla="*/ 2611581 w 2611581"/>
                <a:gd name="connsiteY1" fmla="*/ 0 h 2554287"/>
                <a:gd name="connsiteX2" fmla="*/ 2611581 w 2611581"/>
                <a:gd name="connsiteY2" fmla="*/ 2554287 h 2554287"/>
                <a:gd name="connsiteX3" fmla="*/ 0 w 2611581"/>
                <a:gd name="connsiteY3" fmla="*/ 2554287 h 2554287"/>
                <a:gd name="connsiteX4" fmla="*/ 675409 w 2611581"/>
                <a:gd name="connsiteY4" fmla="*/ 0 h 2554287"/>
                <a:gd name="connsiteX0" fmla="*/ 650979 w 2587151"/>
                <a:gd name="connsiteY0" fmla="*/ 0 h 2554287"/>
                <a:gd name="connsiteX1" fmla="*/ 2587151 w 2587151"/>
                <a:gd name="connsiteY1" fmla="*/ 0 h 2554287"/>
                <a:gd name="connsiteX2" fmla="*/ 2587151 w 2587151"/>
                <a:gd name="connsiteY2" fmla="*/ 2554287 h 2554287"/>
                <a:gd name="connsiteX3" fmla="*/ 0 w 2587151"/>
                <a:gd name="connsiteY3" fmla="*/ 2548595 h 2554287"/>
                <a:gd name="connsiteX4" fmla="*/ 650979 w 2587151"/>
                <a:gd name="connsiteY4" fmla="*/ 0 h 2554287"/>
                <a:gd name="connsiteX0" fmla="*/ 730379 w 2587151"/>
                <a:gd name="connsiteY0" fmla="*/ 5692 h 2554287"/>
                <a:gd name="connsiteX1" fmla="*/ 2587151 w 2587151"/>
                <a:gd name="connsiteY1" fmla="*/ 0 h 2554287"/>
                <a:gd name="connsiteX2" fmla="*/ 2587151 w 2587151"/>
                <a:gd name="connsiteY2" fmla="*/ 2554287 h 2554287"/>
                <a:gd name="connsiteX3" fmla="*/ 0 w 2587151"/>
                <a:gd name="connsiteY3" fmla="*/ 2548595 h 2554287"/>
                <a:gd name="connsiteX4" fmla="*/ 730379 w 2587151"/>
                <a:gd name="connsiteY4" fmla="*/ 5692 h 2554287"/>
                <a:gd name="connsiteX0" fmla="*/ 864750 w 2587151"/>
                <a:gd name="connsiteY0" fmla="*/ 2847 h 2554287"/>
                <a:gd name="connsiteX1" fmla="*/ 2587151 w 2587151"/>
                <a:gd name="connsiteY1" fmla="*/ 0 h 2554287"/>
                <a:gd name="connsiteX2" fmla="*/ 2587151 w 2587151"/>
                <a:gd name="connsiteY2" fmla="*/ 2554287 h 2554287"/>
                <a:gd name="connsiteX3" fmla="*/ 0 w 2587151"/>
                <a:gd name="connsiteY3" fmla="*/ 2548595 h 2554287"/>
                <a:gd name="connsiteX4" fmla="*/ 864750 w 2587151"/>
                <a:gd name="connsiteY4" fmla="*/ 2847 h 2554287"/>
                <a:gd name="connsiteX0" fmla="*/ 883073 w 2587151"/>
                <a:gd name="connsiteY0" fmla="*/ 1 h 2554287"/>
                <a:gd name="connsiteX1" fmla="*/ 2587151 w 2587151"/>
                <a:gd name="connsiteY1" fmla="*/ 0 h 2554287"/>
                <a:gd name="connsiteX2" fmla="*/ 2587151 w 2587151"/>
                <a:gd name="connsiteY2" fmla="*/ 2554287 h 2554287"/>
                <a:gd name="connsiteX3" fmla="*/ 0 w 2587151"/>
                <a:gd name="connsiteY3" fmla="*/ 2548595 h 2554287"/>
                <a:gd name="connsiteX4" fmla="*/ 883073 w 2587151"/>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5750 h 2565670"/>
                <a:gd name="connsiteX4" fmla="*/ 895288 w 2611581"/>
                <a:gd name="connsiteY4" fmla="*/ 1 h 2565670"/>
                <a:gd name="connsiteX0" fmla="*/ 1544433 w 3260726"/>
                <a:gd name="connsiteY0" fmla="*/ 1 h 2565670"/>
                <a:gd name="connsiteX1" fmla="*/ 3248511 w 3260726"/>
                <a:gd name="connsiteY1" fmla="*/ 0 h 2565670"/>
                <a:gd name="connsiteX2" fmla="*/ 3260726 w 3260726"/>
                <a:gd name="connsiteY2" fmla="*/ 2565670 h 2565670"/>
                <a:gd name="connsiteX3" fmla="*/ 0 w 3260726"/>
                <a:gd name="connsiteY3" fmla="*/ 2521058 h 2565670"/>
                <a:gd name="connsiteX4" fmla="*/ 1544433 w 3260726"/>
                <a:gd name="connsiteY4" fmla="*/ 1 h 2565670"/>
                <a:gd name="connsiteX0" fmla="*/ 921784 w 3260726"/>
                <a:gd name="connsiteY0" fmla="*/ 12347 h 2565670"/>
                <a:gd name="connsiteX1" fmla="*/ 3248511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3260726"/>
                <a:gd name="connsiteY0" fmla="*/ 12347 h 2565670"/>
                <a:gd name="connsiteX1" fmla="*/ 2321160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2322228"/>
                <a:gd name="connsiteY0" fmla="*/ 12347 h 2565670"/>
                <a:gd name="connsiteX1" fmla="*/ 2321160 w 2322228"/>
                <a:gd name="connsiteY1" fmla="*/ 0 h 2565670"/>
                <a:gd name="connsiteX2" fmla="*/ 2320129 w 2322228"/>
                <a:gd name="connsiteY2" fmla="*/ 2565670 h 2565670"/>
                <a:gd name="connsiteX3" fmla="*/ 0 w 2322228"/>
                <a:gd name="connsiteY3" fmla="*/ 2521058 h 2565670"/>
                <a:gd name="connsiteX4" fmla="*/ 921784 w 2322228"/>
                <a:gd name="connsiteY4" fmla="*/ 12347 h 2565670"/>
                <a:gd name="connsiteX0" fmla="*/ 921784 w 2322228"/>
                <a:gd name="connsiteY0" fmla="*/ 0 h 2571841"/>
                <a:gd name="connsiteX1" fmla="*/ 2321160 w 2322228"/>
                <a:gd name="connsiteY1" fmla="*/ 6171 h 2571841"/>
                <a:gd name="connsiteX2" fmla="*/ 2320129 w 2322228"/>
                <a:gd name="connsiteY2" fmla="*/ 2571841 h 2571841"/>
                <a:gd name="connsiteX3" fmla="*/ 0 w 2322228"/>
                <a:gd name="connsiteY3" fmla="*/ 2527229 h 2571841"/>
                <a:gd name="connsiteX4" fmla="*/ 921784 w 2322228"/>
                <a:gd name="connsiteY4" fmla="*/ 0 h 2571841"/>
                <a:gd name="connsiteX0" fmla="*/ 921784 w 2611583"/>
                <a:gd name="connsiteY0" fmla="*/ 0 h 2540977"/>
                <a:gd name="connsiteX1" fmla="*/ 2321160 w 2611583"/>
                <a:gd name="connsiteY1" fmla="*/ 6171 h 2540977"/>
                <a:gd name="connsiteX2" fmla="*/ 2611583 w 2611583"/>
                <a:gd name="connsiteY2" fmla="*/ 2540977 h 2540977"/>
                <a:gd name="connsiteX3" fmla="*/ 0 w 2611583"/>
                <a:gd name="connsiteY3" fmla="*/ 2527229 h 2540977"/>
                <a:gd name="connsiteX4" fmla="*/ 921784 w 2611583"/>
                <a:gd name="connsiteY4" fmla="*/ 0 h 2540977"/>
                <a:gd name="connsiteX0" fmla="*/ 921784 w 2611583"/>
                <a:gd name="connsiteY0" fmla="*/ 2 h 2540979"/>
                <a:gd name="connsiteX1" fmla="*/ 2572870 w 2611583"/>
                <a:gd name="connsiteY1" fmla="*/ 0 h 2540979"/>
                <a:gd name="connsiteX2" fmla="*/ 2611583 w 2611583"/>
                <a:gd name="connsiteY2" fmla="*/ 2540979 h 2540979"/>
                <a:gd name="connsiteX3" fmla="*/ 0 w 2611583"/>
                <a:gd name="connsiteY3" fmla="*/ 2527231 h 2540979"/>
                <a:gd name="connsiteX4" fmla="*/ 921784 w 2611583"/>
                <a:gd name="connsiteY4" fmla="*/ 2 h 2540979"/>
                <a:gd name="connsiteX0" fmla="*/ 921784 w 2705467"/>
                <a:gd name="connsiteY0" fmla="*/ 0 h 2540977"/>
                <a:gd name="connsiteX1" fmla="*/ 2705349 w 2705467"/>
                <a:gd name="connsiteY1" fmla="*/ 6171 h 2540977"/>
                <a:gd name="connsiteX2" fmla="*/ 2611583 w 2705467"/>
                <a:gd name="connsiteY2" fmla="*/ 2540977 h 2540977"/>
                <a:gd name="connsiteX3" fmla="*/ 0 w 2705467"/>
                <a:gd name="connsiteY3" fmla="*/ 2527229 h 2540977"/>
                <a:gd name="connsiteX4" fmla="*/ 921784 w 2705467"/>
                <a:gd name="connsiteY4" fmla="*/ 0 h 2540977"/>
                <a:gd name="connsiteX0" fmla="*/ 921784 w 2718702"/>
                <a:gd name="connsiteY0" fmla="*/ 2 h 2540979"/>
                <a:gd name="connsiteX1" fmla="*/ 2718597 w 2718702"/>
                <a:gd name="connsiteY1" fmla="*/ 0 h 2540979"/>
                <a:gd name="connsiteX2" fmla="*/ 2611583 w 2718702"/>
                <a:gd name="connsiteY2" fmla="*/ 2540979 h 2540979"/>
                <a:gd name="connsiteX3" fmla="*/ 0 w 2718702"/>
                <a:gd name="connsiteY3" fmla="*/ 2527231 h 2540979"/>
                <a:gd name="connsiteX4" fmla="*/ 921784 w 2718702"/>
                <a:gd name="connsiteY4" fmla="*/ 2 h 2540979"/>
                <a:gd name="connsiteX0" fmla="*/ 921784 w 2679012"/>
                <a:gd name="connsiteY0" fmla="*/ 0 h 2540977"/>
                <a:gd name="connsiteX1" fmla="*/ 2678853 w 2679012"/>
                <a:gd name="connsiteY1" fmla="*/ 6171 h 2540977"/>
                <a:gd name="connsiteX2" fmla="*/ 2611583 w 2679012"/>
                <a:gd name="connsiteY2" fmla="*/ 2540977 h 2540977"/>
                <a:gd name="connsiteX3" fmla="*/ 0 w 2679012"/>
                <a:gd name="connsiteY3" fmla="*/ 2527229 h 2540977"/>
                <a:gd name="connsiteX4" fmla="*/ 921784 w 2679012"/>
                <a:gd name="connsiteY4" fmla="*/ 0 h 25409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012" h="2540977">
                  <a:moveTo>
                    <a:pt x="921784" y="0"/>
                  </a:moveTo>
                  <a:lnTo>
                    <a:pt x="2678853" y="6171"/>
                  </a:lnTo>
                  <a:cubicBezTo>
                    <a:pt x="2682925" y="861394"/>
                    <a:pt x="2607511" y="1685754"/>
                    <a:pt x="2611583" y="2540977"/>
                  </a:cubicBezTo>
                  <a:lnTo>
                    <a:pt x="0" y="2527229"/>
                  </a:lnTo>
                  <a:lnTo>
                    <a:pt x="921784" y="0"/>
                  </a:lnTo>
                  <a:close/>
                </a:path>
              </a:pathLst>
            </a:custGeom>
            <a:blipFill rotWithShape="0">
              <a:blip r:embed="rId2">
                <a:duotone>
                  <a:schemeClr val="bg2">
                    <a:shade val="76000"/>
                    <a:satMod val="180000"/>
                  </a:schemeClr>
                  <a:schemeClr val="bg2">
                    <a:tint val="80000"/>
                    <a:satMod val="120000"/>
                    <a:lumMod val="180000"/>
                  </a:schemeClr>
                </a:duotone>
              </a:blip>
              <a:stretch>
                <a:fillRect l="-114598" r="-265621" b="-2868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20">
              <a:extLst>
                <a:ext uri="{FF2B5EF4-FFF2-40B4-BE49-F238E27FC236}">
                  <a16:creationId xmlns:a16="http://schemas.microsoft.com/office/drawing/2014/main" id="{03DB1AC6-5430-4CD3-BD83-86E675A11A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211875" y="5257482"/>
              <a:ext cx="2586931" cy="1619837"/>
            </a:xfrm>
            <a:custGeom>
              <a:avLst/>
              <a:gdLst>
                <a:gd name="connsiteX0" fmla="*/ 0 w 2611581"/>
                <a:gd name="connsiteY0" fmla="*/ 0 h 4303713"/>
                <a:gd name="connsiteX1" fmla="*/ 2611581 w 2611581"/>
                <a:gd name="connsiteY1" fmla="*/ 0 h 4303713"/>
                <a:gd name="connsiteX2" fmla="*/ 2611581 w 2611581"/>
                <a:gd name="connsiteY2" fmla="*/ 4303713 h 4303713"/>
                <a:gd name="connsiteX3" fmla="*/ 0 w 2611581"/>
                <a:gd name="connsiteY3" fmla="*/ 4303713 h 4303713"/>
                <a:gd name="connsiteX4" fmla="*/ 0 w 2611581"/>
                <a:gd name="connsiteY4" fmla="*/ 0 h 4303713"/>
                <a:gd name="connsiteX0" fmla="*/ 0 w 2611581"/>
                <a:gd name="connsiteY0" fmla="*/ 0 h 4314104"/>
                <a:gd name="connsiteX1" fmla="*/ 2611581 w 2611581"/>
                <a:gd name="connsiteY1" fmla="*/ 0 h 4314104"/>
                <a:gd name="connsiteX2" fmla="*/ 2611581 w 2611581"/>
                <a:gd name="connsiteY2" fmla="*/ 4303713 h 4314104"/>
                <a:gd name="connsiteX3" fmla="*/ 1693718 w 2611581"/>
                <a:gd name="connsiteY3" fmla="*/ 4314104 h 4314104"/>
                <a:gd name="connsiteX4" fmla="*/ 0 w 2611581"/>
                <a:gd name="connsiteY4" fmla="*/ 0 h 4314104"/>
                <a:gd name="connsiteX0" fmla="*/ 0 w 2611581"/>
                <a:gd name="connsiteY0" fmla="*/ 0 h 4314104"/>
                <a:gd name="connsiteX1" fmla="*/ 2611581 w 2611581"/>
                <a:gd name="connsiteY1" fmla="*/ 0 h 4314104"/>
                <a:gd name="connsiteX2" fmla="*/ 2611581 w 2611581"/>
                <a:gd name="connsiteY2" fmla="*/ 4303713 h 4314104"/>
                <a:gd name="connsiteX3" fmla="*/ 1963882 w 2611581"/>
                <a:gd name="connsiteY3" fmla="*/ 4314104 h 4314104"/>
                <a:gd name="connsiteX4" fmla="*/ 0 w 2611581"/>
                <a:gd name="connsiteY4" fmla="*/ 0 h 4314104"/>
                <a:gd name="connsiteX0" fmla="*/ 0 w 2611581"/>
                <a:gd name="connsiteY0" fmla="*/ 0 h 4303713"/>
                <a:gd name="connsiteX1" fmla="*/ 2611581 w 2611581"/>
                <a:gd name="connsiteY1" fmla="*/ 0 h 4303713"/>
                <a:gd name="connsiteX2" fmla="*/ 2611581 w 2611581"/>
                <a:gd name="connsiteY2" fmla="*/ 4303713 h 4303713"/>
                <a:gd name="connsiteX3" fmla="*/ 2213264 w 2611581"/>
                <a:gd name="connsiteY3" fmla="*/ 4293322 h 4303713"/>
                <a:gd name="connsiteX4" fmla="*/ 0 w 2611581"/>
                <a:gd name="connsiteY4" fmla="*/ 0 h 4303713"/>
                <a:gd name="connsiteX0" fmla="*/ 0 w 2611581"/>
                <a:gd name="connsiteY0" fmla="*/ 0 h 4303713"/>
                <a:gd name="connsiteX1" fmla="*/ 2611581 w 2611581"/>
                <a:gd name="connsiteY1" fmla="*/ 0 h 4303713"/>
                <a:gd name="connsiteX2" fmla="*/ 2611581 w 2611581"/>
                <a:gd name="connsiteY2" fmla="*/ 4303713 h 4303713"/>
                <a:gd name="connsiteX3" fmla="*/ 2171701 w 2611581"/>
                <a:gd name="connsiteY3" fmla="*/ 3638695 h 4303713"/>
                <a:gd name="connsiteX4" fmla="*/ 0 w 2611581"/>
                <a:gd name="connsiteY4" fmla="*/ 0 h 4303713"/>
                <a:gd name="connsiteX0" fmla="*/ 0 w 2720934"/>
                <a:gd name="connsiteY0" fmla="*/ 268283 h 4303713"/>
                <a:gd name="connsiteX1" fmla="*/ 2720934 w 2720934"/>
                <a:gd name="connsiteY1" fmla="*/ 0 h 4303713"/>
                <a:gd name="connsiteX2" fmla="*/ 2720934 w 2720934"/>
                <a:gd name="connsiteY2" fmla="*/ 4303713 h 4303713"/>
                <a:gd name="connsiteX3" fmla="*/ 2281054 w 2720934"/>
                <a:gd name="connsiteY3" fmla="*/ 3638695 h 4303713"/>
                <a:gd name="connsiteX4" fmla="*/ 0 w 2720934"/>
                <a:gd name="connsiteY4" fmla="*/ 268283 h 4303713"/>
                <a:gd name="connsiteX0" fmla="*/ 0 w 2720934"/>
                <a:gd name="connsiteY0" fmla="*/ 268283 h 4303713"/>
                <a:gd name="connsiteX1" fmla="*/ 2720934 w 2720934"/>
                <a:gd name="connsiteY1" fmla="*/ 0 h 4303713"/>
                <a:gd name="connsiteX2" fmla="*/ 2720934 w 2720934"/>
                <a:gd name="connsiteY2" fmla="*/ 4303713 h 4303713"/>
                <a:gd name="connsiteX3" fmla="*/ 2264231 w 2720934"/>
                <a:gd name="connsiteY3" fmla="*/ 3717600 h 4303713"/>
                <a:gd name="connsiteX4" fmla="*/ 0 w 2720934"/>
                <a:gd name="connsiteY4" fmla="*/ 268283 h 4303713"/>
                <a:gd name="connsiteX0" fmla="*/ 0 w 2720934"/>
                <a:gd name="connsiteY0" fmla="*/ 268283 h 4335275"/>
                <a:gd name="connsiteX1" fmla="*/ 2720934 w 2720934"/>
                <a:gd name="connsiteY1" fmla="*/ 0 h 4335275"/>
                <a:gd name="connsiteX2" fmla="*/ 2653639 w 2720934"/>
                <a:gd name="connsiteY2" fmla="*/ 4335275 h 4335275"/>
                <a:gd name="connsiteX3" fmla="*/ 2264231 w 2720934"/>
                <a:gd name="connsiteY3" fmla="*/ 3717600 h 4335275"/>
                <a:gd name="connsiteX4" fmla="*/ 0 w 2720934"/>
                <a:gd name="connsiteY4" fmla="*/ 268283 h 4335275"/>
                <a:gd name="connsiteX0" fmla="*/ 0 w 2737757"/>
                <a:gd name="connsiteY0" fmla="*/ 236721 h 4335275"/>
                <a:gd name="connsiteX1" fmla="*/ 2737757 w 2737757"/>
                <a:gd name="connsiteY1" fmla="*/ 0 h 4335275"/>
                <a:gd name="connsiteX2" fmla="*/ 2670462 w 2737757"/>
                <a:gd name="connsiteY2" fmla="*/ 4335275 h 4335275"/>
                <a:gd name="connsiteX3" fmla="*/ 2281054 w 2737757"/>
                <a:gd name="connsiteY3" fmla="*/ 3717600 h 4335275"/>
                <a:gd name="connsiteX4" fmla="*/ 0 w 2737757"/>
                <a:gd name="connsiteY4" fmla="*/ 236721 h 4335275"/>
                <a:gd name="connsiteX0" fmla="*/ 0 w 2729346"/>
                <a:gd name="connsiteY0" fmla="*/ 0 h 4098554"/>
                <a:gd name="connsiteX1" fmla="*/ 2729346 w 2729346"/>
                <a:gd name="connsiteY1" fmla="*/ 126250 h 4098554"/>
                <a:gd name="connsiteX2" fmla="*/ 2670462 w 2729346"/>
                <a:gd name="connsiteY2" fmla="*/ 4098554 h 4098554"/>
                <a:gd name="connsiteX3" fmla="*/ 2281054 w 2729346"/>
                <a:gd name="connsiteY3" fmla="*/ 3480879 h 4098554"/>
                <a:gd name="connsiteX4" fmla="*/ 0 w 2729346"/>
                <a:gd name="connsiteY4" fmla="*/ 0 h 4098554"/>
                <a:gd name="connsiteX0" fmla="*/ 0 w 2720934"/>
                <a:gd name="connsiteY0" fmla="*/ 0 h 4098554"/>
                <a:gd name="connsiteX1" fmla="*/ 2720934 w 2720934"/>
                <a:gd name="connsiteY1" fmla="*/ 31562 h 4098554"/>
                <a:gd name="connsiteX2" fmla="*/ 2670462 w 2720934"/>
                <a:gd name="connsiteY2" fmla="*/ 4098554 h 4098554"/>
                <a:gd name="connsiteX3" fmla="*/ 2281054 w 2720934"/>
                <a:gd name="connsiteY3" fmla="*/ 3480879 h 4098554"/>
                <a:gd name="connsiteX4" fmla="*/ 0 w 2720934"/>
                <a:gd name="connsiteY4" fmla="*/ 0 h 4098554"/>
                <a:gd name="connsiteX0" fmla="*/ 0 w 2720934"/>
                <a:gd name="connsiteY0" fmla="*/ 15782 h 4114336"/>
                <a:gd name="connsiteX1" fmla="*/ 2720934 w 2720934"/>
                <a:gd name="connsiteY1" fmla="*/ 0 h 4114336"/>
                <a:gd name="connsiteX2" fmla="*/ 2670462 w 2720934"/>
                <a:gd name="connsiteY2" fmla="*/ 4114336 h 4114336"/>
                <a:gd name="connsiteX3" fmla="*/ 2281054 w 2720934"/>
                <a:gd name="connsiteY3" fmla="*/ 3496661 h 4114336"/>
                <a:gd name="connsiteX4" fmla="*/ 0 w 2720934"/>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80409 w 2820289"/>
                <a:gd name="connsiteY3" fmla="*/ 3496661 h 4114336"/>
                <a:gd name="connsiteX4" fmla="*/ 0 w 2820289"/>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62876 w 2820289"/>
                <a:gd name="connsiteY3" fmla="*/ 3517980 h 4114336"/>
                <a:gd name="connsiteX4" fmla="*/ 0 w 2820289"/>
                <a:gd name="connsiteY4" fmla="*/ 15782 h 4114336"/>
                <a:gd name="connsiteX0" fmla="*/ 0 w 2820289"/>
                <a:gd name="connsiteY0" fmla="*/ 15782 h 4114336"/>
                <a:gd name="connsiteX1" fmla="*/ 2820289 w 2820289"/>
                <a:gd name="connsiteY1" fmla="*/ 0 h 4114336"/>
                <a:gd name="connsiteX2" fmla="*/ 2763972 w 2820289"/>
                <a:gd name="connsiteY2" fmla="*/ 4114336 h 4114336"/>
                <a:gd name="connsiteX3" fmla="*/ 2362876 w 2820289"/>
                <a:gd name="connsiteY3" fmla="*/ 3517980 h 4114336"/>
                <a:gd name="connsiteX4" fmla="*/ 0 w 2820289"/>
                <a:gd name="connsiteY4" fmla="*/ 15782 h 4114336"/>
                <a:gd name="connsiteX0" fmla="*/ 0 w 3721149"/>
                <a:gd name="connsiteY0" fmla="*/ 0 h 4269703"/>
                <a:gd name="connsiteX1" fmla="*/ 3721149 w 3721149"/>
                <a:gd name="connsiteY1" fmla="*/ 155367 h 4269703"/>
                <a:gd name="connsiteX2" fmla="*/ 3664832 w 3721149"/>
                <a:gd name="connsiteY2" fmla="*/ 4269703 h 4269703"/>
                <a:gd name="connsiteX3" fmla="*/ 3263736 w 3721149"/>
                <a:gd name="connsiteY3" fmla="*/ 3673347 h 4269703"/>
                <a:gd name="connsiteX4" fmla="*/ 0 w 3721149"/>
                <a:gd name="connsiteY4" fmla="*/ 0 h 4269703"/>
                <a:gd name="connsiteX0" fmla="*/ 0 w 3721149"/>
                <a:gd name="connsiteY0" fmla="*/ 0 h 4289488"/>
                <a:gd name="connsiteX1" fmla="*/ 3721149 w 3721149"/>
                <a:gd name="connsiteY1" fmla="*/ 155367 h 4289488"/>
                <a:gd name="connsiteX2" fmla="*/ 3664832 w 3721149"/>
                <a:gd name="connsiteY2" fmla="*/ 4269703 h 4289488"/>
                <a:gd name="connsiteX3" fmla="*/ 1705997 w 3721149"/>
                <a:gd name="connsiteY3" fmla="*/ 4289488 h 4289488"/>
                <a:gd name="connsiteX4" fmla="*/ 0 w 3721149"/>
                <a:gd name="connsiteY4" fmla="*/ 0 h 4289488"/>
                <a:gd name="connsiteX0" fmla="*/ 0 w 3664846"/>
                <a:gd name="connsiteY0" fmla="*/ 15785 h 4305273"/>
                <a:gd name="connsiteX1" fmla="*/ 3664846 w 3664846"/>
                <a:gd name="connsiteY1" fmla="*/ 0 h 4305273"/>
                <a:gd name="connsiteX2" fmla="*/ 3664832 w 3664846"/>
                <a:gd name="connsiteY2" fmla="*/ 4285488 h 4305273"/>
                <a:gd name="connsiteX3" fmla="*/ 1705997 w 3664846"/>
                <a:gd name="connsiteY3" fmla="*/ 4305273 h 4305273"/>
                <a:gd name="connsiteX4" fmla="*/ 0 w 3664846"/>
                <a:gd name="connsiteY4" fmla="*/ 15785 h 43052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64846" h="4305273">
                  <a:moveTo>
                    <a:pt x="0" y="15785"/>
                  </a:moveTo>
                  <a:lnTo>
                    <a:pt x="3664846" y="0"/>
                  </a:lnTo>
                  <a:cubicBezTo>
                    <a:pt x="3664841" y="1428496"/>
                    <a:pt x="3664837" y="2856992"/>
                    <a:pt x="3664832" y="4285488"/>
                  </a:cubicBezTo>
                  <a:lnTo>
                    <a:pt x="1705997" y="4305273"/>
                  </a:lnTo>
                  <a:lnTo>
                    <a:pt x="0" y="15785"/>
                  </a:lnTo>
                  <a:close/>
                </a:path>
              </a:pathLst>
            </a:custGeom>
            <a:blipFill rotWithShape="0">
              <a:blip r:embed="rId2">
                <a:duotone>
                  <a:schemeClr val="bg2">
                    <a:shade val="76000"/>
                    <a:satMod val="180000"/>
                  </a:schemeClr>
                  <a:schemeClr val="bg2">
                    <a:tint val="80000"/>
                    <a:satMod val="120000"/>
                    <a:lumMod val="180000"/>
                  </a:schemeClr>
                </a:duotone>
              </a:blip>
              <a:stretch>
                <a:fillRect l="-163116" t="-323529" r="-398251"/>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78326E10-C8CB-487F-A110-F861268DE6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60612" y="0"/>
            <a:ext cx="2436813" cy="6858001"/>
            <a:chOff x="1320800" y="0"/>
            <a:chExt cx="2436813" cy="6858001"/>
          </a:xfrm>
        </p:grpSpPr>
        <p:sp>
          <p:nvSpPr>
            <p:cNvPr id="17" name="Freeform 6">
              <a:extLst>
                <a:ext uri="{FF2B5EF4-FFF2-40B4-BE49-F238E27FC236}">
                  <a16:creationId xmlns:a16="http://schemas.microsoft.com/office/drawing/2014/main" id="{3279962B-46D2-4E19-B632-39B80D1E8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8" name="Freeform 7">
              <a:extLst>
                <a:ext uri="{FF2B5EF4-FFF2-40B4-BE49-F238E27FC236}">
                  <a16:creationId xmlns:a16="http://schemas.microsoft.com/office/drawing/2014/main" id="{321A335A-53CB-4C17-AB51-5D9C2DCB4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9" name="Freeform 8">
              <a:extLst>
                <a:ext uri="{FF2B5EF4-FFF2-40B4-BE49-F238E27FC236}">
                  <a16:creationId xmlns:a16="http://schemas.microsoft.com/office/drawing/2014/main" id="{A0E0D557-405B-469F-AEDE-4E3404AA41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20" name="Freeform 9">
              <a:extLst>
                <a:ext uri="{FF2B5EF4-FFF2-40B4-BE49-F238E27FC236}">
                  <a16:creationId xmlns:a16="http://schemas.microsoft.com/office/drawing/2014/main" id="{D8D4E62F-9393-40A6-9E85-9F3B59C46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1" name="Freeform 10">
              <a:extLst>
                <a:ext uri="{FF2B5EF4-FFF2-40B4-BE49-F238E27FC236}">
                  <a16:creationId xmlns:a16="http://schemas.microsoft.com/office/drawing/2014/main" id="{FABD11B1-DE89-45BC-8204-968C88AADC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2" name="Freeform 11">
              <a:extLst>
                <a:ext uri="{FF2B5EF4-FFF2-40B4-BE49-F238E27FC236}">
                  <a16:creationId xmlns:a16="http://schemas.microsoft.com/office/drawing/2014/main" id="{AFA4965A-1FBC-44B8-B96A-3F5275C3AE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1039679E-D402-46C4-9431-1B6CBEB7AF3A}"/>
              </a:ext>
            </a:extLst>
          </p:cNvPr>
          <p:cNvSpPr>
            <a:spLocks noGrp="1"/>
          </p:cNvSpPr>
          <p:nvPr>
            <p:ph type="title"/>
          </p:nvPr>
        </p:nvSpPr>
        <p:spPr>
          <a:xfrm>
            <a:off x="3962399" y="685800"/>
            <a:ext cx="7345891" cy="1413933"/>
          </a:xfrm>
        </p:spPr>
        <p:txBody>
          <a:bodyPr>
            <a:normAutofit/>
          </a:bodyPr>
          <a:lstStyle/>
          <a:p>
            <a:r>
              <a:rPr lang="en-GB"/>
              <a:t>Sustainability – Introduction (Ref1)</a:t>
            </a:r>
          </a:p>
        </p:txBody>
      </p:sp>
      <p:pic>
        <p:nvPicPr>
          <p:cNvPr id="5" name="Picture 4" descr="A picture containing drawing, table, window, door&#10;&#10;Description automatically generated">
            <a:extLst>
              <a:ext uri="{FF2B5EF4-FFF2-40B4-BE49-F238E27FC236}">
                <a16:creationId xmlns:a16="http://schemas.microsoft.com/office/drawing/2014/main" id="{09F961C5-4CC2-490C-8258-2271422E0562}"/>
              </a:ext>
            </a:extLst>
          </p:cNvPr>
          <p:cNvPicPr>
            <a:picLocks noChangeAspect="1"/>
          </p:cNvPicPr>
          <p:nvPr/>
        </p:nvPicPr>
        <p:blipFill rotWithShape="1">
          <a:blip r:embed="rId3">
            <a:extLst>
              <a:ext uri="{28A0092B-C50C-407E-A947-70E740481C1C}">
                <a14:useLocalDpi xmlns:a14="http://schemas.microsoft.com/office/drawing/2010/main" val="0"/>
              </a:ext>
            </a:extLst>
          </a:blip>
          <a:srcRect l="9116" r="15087" b="-1"/>
          <a:stretch/>
        </p:blipFill>
        <p:spPr>
          <a:xfrm>
            <a:off x="20" y="10"/>
            <a:ext cx="3459143" cy="6857990"/>
          </a:xfrm>
          <a:custGeom>
            <a:avLst/>
            <a:gdLst/>
            <a:ahLst/>
            <a:cxnLst/>
            <a:rect l="l" t="t" r="r" b="b"/>
            <a:pathLst>
              <a:path w="3458633" h="6858000">
                <a:moveTo>
                  <a:pt x="0" y="0"/>
                </a:moveTo>
                <a:lnTo>
                  <a:pt x="3174999" y="0"/>
                </a:lnTo>
                <a:lnTo>
                  <a:pt x="2294466" y="5223932"/>
                </a:lnTo>
                <a:lnTo>
                  <a:pt x="3458633" y="6853767"/>
                </a:lnTo>
                <a:lnTo>
                  <a:pt x="0" y="6858000"/>
                </a:lnTo>
                <a:lnTo>
                  <a:pt x="0" y="0"/>
                </a:lnTo>
                <a:close/>
              </a:path>
            </a:pathLst>
          </a:custGeom>
          <a:ln w="38100">
            <a:noFill/>
          </a:ln>
          <a:effectLst/>
        </p:spPr>
      </p:pic>
      <p:sp>
        <p:nvSpPr>
          <p:cNvPr id="3" name="Content Placeholder 2">
            <a:extLst>
              <a:ext uri="{FF2B5EF4-FFF2-40B4-BE49-F238E27FC236}">
                <a16:creationId xmlns:a16="http://schemas.microsoft.com/office/drawing/2014/main" id="{157336F3-6CE1-4548-9E36-B51A20D3E4B7}"/>
              </a:ext>
            </a:extLst>
          </p:cNvPr>
          <p:cNvSpPr>
            <a:spLocks noGrp="1"/>
          </p:cNvSpPr>
          <p:nvPr>
            <p:ph idx="1"/>
          </p:nvPr>
        </p:nvSpPr>
        <p:spPr>
          <a:xfrm>
            <a:off x="3843867" y="2048933"/>
            <a:ext cx="7659156" cy="3650481"/>
          </a:xfrm>
        </p:spPr>
        <p:txBody>
          <a:bodyPr>
            <a:normAutofit/>
          </a:bodyPr>
          <a:lstStyle/>
          <a:p>
            <a:pPr marL="0" indent="0">
              <a:lnSpc>
                <a:spcPct val="90000"/>
              </a:lnSpc>
              <a:buNone/>
            </a:pPr>
            <a:r>
              <a:rPr lang="en-GB" dirty="0"/>
              <a:t>Sustainability is focusing on balancing our ever growing needs to advance technologically &amp; economically and the needs to protect the environment in which we and others live.  (Ref2) The Hotel &amp; Hospitality Industry is one of the major contributors to the environmental impact through energy and water consumption, use of durable and consumable goods especially plastic and solid &amp; hazardous waste creation. </a:t>
            </a:r>
          </a:p>
        </p:txBody>
      </p:sp>
    </p:spTree>
    <p:extLst>
      <p:ext uri="{BB962C8B-B14F-4D97-AF65-F5344CB8AC3E}">
        <p14:creationId xmlns:p14="http://schemas.microsoft.com/office/powerpoint/2010/main" val="30904903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546896-DF38-47FC-8997-D2856DBDE812}"/>
              </a:ext>
            </a:extLst>
          </p:cNvPr>
          <p:cNvSpPr>
            <a:spLocks noGrp="1"/>
          </p:cNvSpPr>
          <p:nvPr>
            <p:ph type="title"/>
          </p:nvPr>
        </p:nvSpPr>
        <p:spPr>
          <a:xfrm>
            <a:off x="1484311" y="1081548"/>
            <a:ext cx="3333495" cy="1504335"/>
          </a:xfrm>
        </p:spPr>
        <p:txBody>
          <a:bodyPr>
            <a:normAutofit/>
          </a:bodyPr>
          <a:lstStyle/>
          <a:p>
            <a:pPr>
              <a:lnSpc>
                <a:spcPct val="90000"/>
              </a:lnSpc>
            </a:pPr>
            <a:r>
              <a:rPr lang="en-GB" sz="2400" dirty="0"/>
              <a:t>The Three Pillars of Sustainable Development</a:t>
            </a:r>
            <a:br>
              <a:rPr lang="en-GB" sz="2400" dirty="0"/>
            </a:br>
            <a:r>
              <a:rPr lang="en-GB" sz="2400" dirty="0"/>
              <a:t>(Ref1)</a:t>
            </a:r>
          </a:p>
        </p:txBody>
      </p:sp>
      <p:sp>
        <p:nvSpPr>
          <p:cNvPr id="4" name="Content Placeholder 3">
            <a:extLst>
              <a:ext uri="{FF2B5EF4-FFF2-40B4-BE49-F238E27FC236}">
                <a16:creationId xmlns:a16="http://schemas.microsoft.com/office/drawing/2014/main" id="{DEEF2FB3-9D74-444B-B322-565E19D8112F}"/>
              </a:ext>
            </a:extLst>
          </p:cNvPr>
          <p:cNvSpPr>
            <a:spLocks noGrp="1"/>
          </p:cNvSpPr>
          <p:nvPr>
            <p:ph idx="1"/>
          </p:nvPr>
        </p:nvSpPr>
        <p:spPr>
          <a:xfrm>
            <a:off x="1484311" y="2666999"/>
            <a:ext cx="3333496" cy="3124201"/>
          </a:xfrm>
        </p:spPr>
        <p:txBody>
          <a:bodyPr anchor="t">
            <a:normAutofit/>
          </a:bodyPr>
          <a:lstStyle/>
          <a:p>
            <a:pPr marL="0" indent="0">
              <a:buNone/>
            </a:pPr>
            <a:r>
              <a:rPr lang="en-GB" sz="1600" dirty="0"/>
              <a:t>The three pillars of sustainable development act as the back bone of any schemes tackling the major areas our planet currently facing.</a:t>
            </a:r>
          </a:p>
        </p:txBody>
      </p:sp>
      <p:pic>
        <p:nvPicPr>
          <p:cNvPr id="5" name="Picture 4" descr="A close up of a logo&#10;&#10;Description automatically generated">
            <a:extLst>
              <a:ext uri="{FF2B5EF4-FFF2-40B4-BE49-F238E27FC236}">
                <a16:creationId xmlns:a16="http://schemas.microsoft.com/office/drawing/2014/main" id="{FB2077F6-7C17-4D9F-994B-0FBCAE2651C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62033" y="1394636"/>
            <a:ext cx="6240990" cy="36353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8567734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F06CCC-2DFF-43B7-BDFC-AFB5F3B2EFC9}"/>
              </a:ext>
            </a:extLst>
          </p:cNvPr>
          <p:cNvSpPr>
            <a:spLocks noGrp="1"/>
          </p:cNvSpPr>
          <p:nvPr>
            <p:ph type="title"/>
          </p:nvPr>
        </p:nvSpPr>
        <p:spPr>
          <a:xfrm>
            <a:off x="1484311" y="685800"/>
            <a:ext cx="10018713" cy="1752599"/>
          </a:xfrm>
        </p:spPr>
        <p:txBody>
          <a:bodyPr>
            <a:normAutofit/>
          </a:bodyPr>
          <a:lstStyle/>
          <a:p>
            <a:r>
              <a:rPr lang="en-GB" dirty="0"/>
              <a:t>Circular Economy (Ref3)</a:t>
            </a:r>
          </a:p>
        </p:txBody>
      </p:sp>
      <p:pic>
        <p:nvPicPr>
          <p:cNvPr id="5" name="Picture 4" descr="A picture containing device&#10;&#10;Description automatically generated">
            <a:extLst>
              <a:ext uri="{FF2B5EF4-FFF2-40B4-BE49-F238E27FC236}">
                <a16:creationId xmlns:a16="http://schemas.microsoft.com/office/drawing/2014/main" id="{EC26D284-D4CB-4F1D-B015-8E801E0A26C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52155" y="2975506"/>
            <a:ext cx="3959211" cy="2583385"/>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3" name="Content Placeholder 2">
            <a:extLst>
              <a:ext uri="{FF2B5EF4-FFF2-40B4-BE49-F238E27FC236}">
                <a16:creationId xmlns:a16="http://schemas.microsoft.com/office/drawing/2014/main" id="{FE9D6B07-03EA-4983-8F7C-4CCCD89F38D8}"/>
              </a:ext>
            </a:extLst>
          </p:cNvPr>
          <p:cNvSpPr>
            <a:spLocks noGrp="1"/>
          </p:cNvSpPr>
          <p:nvPr>
            <p:ph idx="1"/>
          </p:nvPr>
        </p:nvSpPr>
        <p:spPr>
          <a:xfrm>
            <a:off x="6016336" y="2666999"/>
            <a:ext cx="5486687" cy="3124201"/>
          </a:xfrm>
        </p:spPr>
        <p:txBody>
          <a:bodyPr anchor="t">
            <a:normAutofit/>
          </a:bodyPr>
          <a:lstStyle/>
          <a:p>
            <a:pPr marL="0" indent="0">
              <a:lnSpc>
                <a:spcPct val="90000"/>
              </a:lnSpc>
              <a:buNone/>
            </a:pPr>
            <a:r>
              <a:rPr lang="en-GB" sz="1900" dirty="0"/>
              <a:t>A </a:t>
            </a:r>
            <a:r>
              <a:rPr lang="en-GB" sz="1900" b="1" dirty="0"/>
              <a:t>circular economy</a:t>
            </a:r>
            <a:r>
              <a:rPr lang="en-GB" sz="1900" dirty="0"/>
              <a:t> is an alternative to a traditional linear </a:t>
            </a:r>
            <a:r>
              <a:rPr lang="en-GB" sz="1900" b="1" dirty="0"/>
              <a:t>economy</a:t>
            </a:r>
            <a:r>
              <a:rPr lang="en-GB" sz="1900" dirty="0"/>
              <a:t> (make, use, dispose) in which we keep resources in use for as long as possible, extract the maximum value from them whilst in use, then recover and regenerate products and materials at the end of each service life. Moving towards a more </a:t>
            </a:r>
            <a:r>
              <a:rPr lang="en-GB" sz="1900" b="1" dirty="0"/>
              <a:t>circular economy</a:t>
            </a:r>
            <a:r>
              <a:rPr lang="en-GB" sz="1900" dirty="0"/>
              <a:t> could deliver benefits such as reducing pressure on the environment, improving the security of the supply of raw materials, increasing competitiveness, stimulating innovation, boosting </a:t>
            </a:r>
            <a:r>
              <a:rPr lang="en-GB" sz="1900" b="1" dirty="0"/>
              <a:t>economic</a:t>
            </a:r>
            <a:r>
              <a:rPr lang="en-GB" sz="1900" dirty="0"/>
              <a:t> growth, creating jobs.</a:t>
            </a:r>
          </a:p>
        </p:txBody>
      </p:sp>
    </p:spTree>
    <p:extLst>
      <p:ext uri="{BB962C8B-B14F-4D97-AF65-F5344CB8AC3E}">
        <p14:creationId xmlns:p14="http://schemas.microsoft.com/office/powerpoint/2010/main" val="16497265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3336871-0118-4F6E-8DBD-20AEFC62A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6306" y="1"/>
            <a:ext cx="4455694"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DD39E3-6577-45B0-AE6C-4C816754C77A}"/>
              </a:ext>
            </a:extLst>
          </p:cNvPr>
          <p:cNvSpPr>
            <a:spLocks noGrp="1"/>
          </p:cNvSpPr>
          <p:nvPr>
            <p:ph type="title"/>
          </p:nvPr>
        </p:nvSpPr>
        <p:spPr>
          <a:xfrm>
            <a:off x="9171392" y="1074392"/>
            <a:ext cx="2443433" cy="4377961"/>
          </a:xfrm>
        </p:spPr>
        <p:txBody>
          <a:bodyPr>
            <a:normAutofit/>
          </a:bodyPr>
          <a:lstStyle/>
          <a:p>
            <a:pPr>
              <a:lnSpc>
                <a:spcPct val="90000"/>
              </a:lnSpc>
            </a:pPr>
            <a:r>
              <a:rPr lang="en-GB" sz="3100" dirty="0">
                <a:solidFill>
                  <a:srgbClr val="000000"/>
                </a:solidFill>
              </a:rPr>
              <a:t>Benefits of Sustainable development &amp; Circular economy to the Hotel &amp; Hospitality Industry(ref3)</a:t>
            </a:r>
            <a:endParaRPr lang="en-GB" sz="3100" b="1" dirty="0">
              <a:solidFill>
                <a:srgbClr val="000000"/>
              </a:solidFill>
            </a:endParaRPr>
          </a:p>
        </p:txBody>
      </p:sp>
      <p:sp useBgFill="1">
        <p:nvSpPr>
          <p:cNvPr id="12" name="Freeform: Shape 11">
            <a:extLst>
              <a:ext uri="{FF2B5EF4-FFF2-40B4-BE49-F238E27FC236}">
                <a16:creationId xmlns:a16="http://schemas.microsoft.com/office/drawing/2014/main" id="{F03CC8D0-33AF-417F-8454-1FDB6C22DD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9032100" cy="6858000"/>
          </a:xfrm>
          <a:custGeom>
            <a:avLst/>
            <a:gdLst>
              <a:gd name="connsiteX0" fmla="*/ 7891921 w 9032100"/>
              <a:gd name="connsiteY0" fmla="*/ 1602751 h 6858000"/>
              <a:gd name="connsiteX1" fmla="*/ 9032100 w 9032100"/>
              <a:gd name="connsiteY1" fmla="*/ 0 h 6858000"/>
              <a:gd name="connsiteX2" fmla="*/ 7880182 w 9032100"/>
              <a:gd name="connsiteY2" fmla="*/ 0 h 6858000"/>
              <a:gd name="connsiteX3" fmla="*/ 7880182 w 9032100"/>
              <a:gd name="connsiteY3" fmla="*/ 1528762 h 6858000"/>
              <a:gd name="connsiteX4" fmla="*/ 7880182 w 9032100"/>
              <a:gd name="connsiteY4" fmla="*/ 6858000 h 6858000"/>
              <a:gd name="connsiteX5" fmla="*/ 8725712 w 9032100"/>
              <a:gd name="connsiteY5" fmla="*/ 6858000 h 6858000"/>
              <a:gd name="connsiteX6" fmla="*/ 7891921 w 9032100"/>
              <a:gd name="connsiteY6" fmla="*/ 1602751 h 6858000"/>
              <a:gd name="connsiteX7" fmla="*/ 7880182 w 9032100"/>
              <a:gd name="connsiteY7" fmla="*/ 1619252 h 6858000"/>
              <a:gd name="connsiteX8" fmla="*/ 0 w 9032100"/>
              <a:gd name="connsiteY8" fmla="*/ 6858000 h 6858000"/>
              <a:gd name="connsiteX9" fmla="*/ 7880181 w 9032100"/>
              <a:gd name="connsiteY9" fmla="*/ 6858000 h 6858000"/>
              <a:gd name="connsiteX10" fmla="*/ 7880181 w 9032100"/>
              <a:gd name="connsiteY10" fmla="*/ 0 h 6858000"/>
              <a:gd name="connsiteX11" fmla="*/ 0 w 9032100"/>
              <a:gd name="connsiteY1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032100" h="6858000">
                <a:moveTo>
                  <a:pt x="7891921" y="1602751"/>
                </a:moveTo>
                <a:lnTo>
                  <a:pt x="9032100" y="0"/>
                </a:lnTo>
                <a:lnTo>
                  <a:pt x="7880182" y="0"/>
                </a:lnTo>
                <a:lnTo>
                  <a:pt x="7880182" y="1528762"/>
                </a:lnTo>
                <a:close/>
                <a:moveTo>
                  <a:pt x="7880182" y="6858000"/>
                </a:moveTo>
                <a:lnTo>
                  <a:pt x="8725712" y="6858000"/>
                </a:lnTo>
                <a:lnTo>
                  <a:pt x="7891921" y="1602751"/>
                </a:lnTo>
                <a:lnTo>
                  <a:pt x="7880182" y="1619252"/>
                </a:lnTo>
                <a:close/>
                <a:moveTo>
                  <a:pt x="0" y="6858000"/>
                </a:moveTo>
                <a:lnTo>
                  <a:pt x="7880181" y="6858000"/>
                </a:lnTo>
                <a:lnTo>
                  <a:pt x="7880181" y="0"/>
                </a:lnTo>
                <a:lnTo>
                  <a:pt x="0" y="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14" name="Group 13">
            <a:extLst>
              <a:ext uri="{FF2B5EF4-FFF2-40B4-BE49-F238E27FC236}">
                <a16:creationId xmlns:a16="http://schemas.microsoft.com/office/drawing/2014/main" id="{B5A08A69-9EE1-4A9E-96B6-D769D87C2F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42667" y="0"/>
            <a:ext cx="2436813" cy="6858001"/>
            <a:chOff x="1320800" y="0"/>
            <a:chExt cx="2436813" cy="6858001"/>
          </a:xfrm>
        </p:grpSpPr>
        <p:sp>
          <p:nvSpPr>
            <p:cNvPr id="15" name="Freeform 6">
              <a:extLst>
                <a:ext uri="{FF2B5EF4-FFF2-40B4-BE49-F238E27FC236}">
                  <a16:creationId xmlns:a16="http://schemas.microsoft.com/office/drawing/2014/main" id="{4E4F433A-15D2-423F-8739-13AEA4E47C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6" name="Freeform 7">
              <a:extLst>
                <a:ext uri="{FF2B5EF4-FFF2-40B4-BE49-F238E27FC236}">
                  <a16:creationId xmlns:a16="http://schemas.microsoft.com/office/drawing/2014/main" id="{4021F900-DEF3-4537-92E5-C37ECB7AE9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7" name="Freeform 8">
              <a:extLst>
                <a:ext uri="{FF2B5EF4-FFF2-40B4-BE49-F238E27FC236}">
                  <a16:creationId xmlns:a16="http://schemas.microsoft.com/office/drawing/2014/main" id="{653620E7-B03C-48E2-8561-FCA918F8D0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8" name="Freeform 9">
              <a:extLst>
                <a:ext uri="{FF2B5EF4-FFF2-40B4-BE49-F238E27FC236}">
                  <a16:creationId xmlns:a16="http://schemas.microsoft.com/office/drawing/2014/main" id="{108701B4-8FEE-43D1-9954-9C064D75C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9" name="Freeform 10">
              <a:extLst>
                <a:ext uri="{FF2B5EF4-FFF2-40B4-BE49-F238E27FC236}">
                  <a16:creationId xmlns:a16="http://schemas.microsoft.com/office/drawing/2014/main" id="{99E0FE54-1668-4AD5-9242-892A6323B9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0" name="Freeform 11">
              <a:extLst>
                <a:ext uri="{FF2B5EF4-FFF2-40B4-BE49-F238E27FC236}">
                  <a16:creationId xmlns:a16="http://schemas.microsoft.com/office/drawing/2014/main" id="{75498FE5-B57D-4FD9-81E0-4E1CB65C0E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graphicFrame>
        <p:nvGraphicFramePr>
          <p:cNvPr id="5" name="Content Placeholder 2">
            <a:extLst>
              <a:ext uri="{FF2B5EF4-FFF2-40B4-BE49-F238E27FC236}">
                <a16:creationId xmlns:a16="http://schemas.microsoft.com/office/drawing/2014/main" id="{6CCFE957-A9A2-43C4-8313-598B66B7C548}"/>
              </a:ext>
            </a:extLst>
          </p:cNvPr>
          <p:cNvGraphicFramePr>
            <a:graphicFrameLocks noGrp="1"/>
          </p:cNvGraphicFramePr>
          <p:nvPr>
            <p:ph idx="1"/>
            <p:extLst>
              <p:ext uri="{D42A27DB-BD31-4B8C-83A1-F6EECF244321}">
                <p14:modId xmlns:p14="http://schemas.microsoft.com/office/powerpoint/2010/main" val="742992497"/>
              </p:ext>
            </p:extLst>
          </p:nvPr>
        </p:nvGraphicFramePr>
        <p:xfrm>
          <a:off x="643467" y="643468"/>
          <a:ext cx="6749521" cy="52398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145994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6ADF62-172D-4096-995C-938765E8B64D}"/>
              </a:ext>
            </a:extLst>
          </p:cNvPr>
          <p:cNvSpPr>
            <a:spLocks noGrp="1"/>
          </p:cNvSpPr>
          <p:nvPr>
            <p:ph type="title"/>
          </p:nvPr>
        </p:nvSpPr>
        <p:spPr>
          <a:xfrm>
            <a:off x="1484311" y="685800"/>
            <a:ext cx="10018713" cy="1752599"/>
          </a:xfrm>
        </p:spPr>
        <p:txBody>
          <a:bodyPr vert="horz" lIns="91440" tIns="45720" rIns="91440" bIns="45720" rtlCol="0">
            <a:normAutofit/>
          </a:bodyPr>
          <a:lstStyle/>
          <a:p>
            <a:pPr>
              <a:lnSpc>
                <a:spcPct val="90000"/>
              </a:lnSpc>
            </a:pPr>
            <a:r>
              <a:rPr lang="en-US" dirty="0"/>
              <a:t>Marriott International Hotels – Corporate Responsibility towards sustainability &amp; circular economy (Ref4)</a:t>
            </a:r>
          </a:p>
        </p:txBody>
      </p:sp>
      <p:pic>
        <p:nvPicPr>
          <p:cNvPr id="4" name="Picture 3" descr="A store inside of a building&#10;&#10;Description automatically generated">
            <a:extLst>
              <a:ext uri="{FF2B5EF4-FFF2-40B4-BE49-F238E27FC236}">
                <a16:creationId xmlns:a16="http://schemas.microsoft.com/office/drawing/2014/main" id="{B580EF2D-1222-4D5F-B03B-A2AAD695EC0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52155" y="3258482"/>
            <a:ext cx="3959211" cy="2017432"/>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5" name="Content Placeholder 4">
            <a:extLst>
              <a:ext uri="{FF2B5EF4-FFF2-40B4-BE49-F238E27FC236}">
                <a16:creationId xmlns:a16="http://schemas.microsoft.com/office/drawing/2014/main" id="{7EADD43E-9172-419D-B63F-146EF0C5E864}"/>
              </a:ext>
            </a:extLst>
          </p:cNvPr>
          <p:cNvSpPr>
            <a:spLocks noGrp="1"/>
          </p:cNvSpPr>
          <p:nvPr>
            <p:ph idx="1"/>
          </p:nvPr>
        </p:nvSpPr>
        <p:spPr>
          <a:xfrm>
            <a:off x="6016336" y="2666999"/>
            <a:ext cx="5486687" cy="3124201"/>
          </a:xfrm>
        </p:spPr>
        <p:txBody>
          <a:bodyPr anchor="t">
            <a:normAutofit/>
          </a:bodyPr>
          <a:lstStyle/>
          <a:p>
            <a:pPr marL="0" indent="0">
              <a:buNone/>
            </a:pPr>
            <a:r>
              <a:rPr lang="en-GB" dirty="0"/>
              <a:t>Marriott International owns 30 plus brands and 7000 plus properties across the world. It’s sustainability &amp; social impact is guided by it’s own Serve 360 platform which commits creating positive &amp; sustainable impact wherever they do business.</a:t>
            </a:r>
          </a:p>
        </p:txBody>
      </p:sp>
    </p:spTree>
    <p:extLst>
      <p:ext uri="{BB962C8B-B14F-4D97-AF65-F5344CB8AC3E}">
        <p14:creationId xmlns:p14="http://schemas.microsoft.com/office/powerpoint/2010/main" val="17677390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E9985-8B8C-4EEB-B45D-95D5DBF93CD4}"/>
              </a:ext>
            </a:extLst>
          </p:cNvPr>
          <p:cNvSpPr>
            <a:spLocks noGrp="1"/>
          </p:cNvSpPr>
          <p:nvPr>
            <p:ph type="title"/>
          </p:nvPr>
        </p:nvSpPr>
        <p:spPr/>
        <p:txBody>
          <a:bodyPr anchor="t">
            <a:normAutofit/>
          </a:bodyPr>
          <a:lstStyle/>
          <a:p>
            <a:pPr>
              <a:lnSpc>
                <a:spcPct val="90000"/>
              </a:lnSpc>
            </a:pPr>
            <a:r>
              <a:rPr lang="en-US" sz="3100" dirty="0"/>
              <a:t>Marriott Int Hotels – Corporate Responsibility towards sustainability &amp; circular economy </a:t>
            </a:r>
            <a:r>
              <a:rPr lang="en-US" sz="1100" dirty="0"/>
              <a:t>(Ref4)</a:t>
            </a:r>
            <a:endParaRPr lang="en-GB" sz="1100" dirty="0"/>
          </a:p>
        </p:txBody>
      </p:sp>
      <p:sp>
        <p:nvSpPr>
          <p:cNvPr id="8" name="TextBox 7">
            <a:extLst>
              <a:ext uri="{FF2B5EF4-FFF2-40B4-BE49-F238E27FC236}">
                <a16:creationId xmlns:a16="http://schemas.microsoft.com/office/drawing/2014/main" id="{090FB84E-B82D-43E8-9D12-9C8C3A938E6B}"/>
              </a:ext>
            </a:extLst>
          </p:cNvPr>
          <p:cNvSpPr txBox="1"/>
          <p:nvPr/>
        </p:nvSpPr>
        <p:spPr>
          <a:xfrm>
            <a:off x="2014155" y="1875559"/>
            <a:ext cx="8693534" cy="369332"/>
          </a:xfrm>
          <a:prstGeom prst="rect">
            <a:avLst/>
          </a:prstGeom>
          <a:noFill/>
        </p:spPr>
        <p:txBody>
          <a:bodyPr wrap="square" rtlCol="0">
            <a:spAutoFit/>
          </a:bodyPr>
          <a:lstStyle/>
          <a:p>
            <a:r>
              <a:rPr lang="en-GB" dirty="0"/>
              <a:t>Marriott classifies it’s sustainable development goals into three categories. </a:t>
            </a:r>
          </a:p>
        </p:txBody>
      </p:sp>
      <p:graphicFrame>
        <p:nvGraphicFramePr>
          <p:cNvPr id="6" name="Diagram 5">
            <a:extLst>
              <a:ext uri="{FF2B5EF4-FFF2-40B4-BE49-F238E27FC236}">
                <a16:creationId xmlns:a16="http://schemas.microsoft.com/office/drawing/2014/main" id="{FF59E781-38BB-4AC7-AA95-DE3AE306E044}"/>
              </a:ext>
            </a:extLst>
          </p:cNvPr>
          <p:cNvGraphicFramePr/>
          <p:nvPr>
            <p:extLst>
              <p:ext uri="{D42A27DB-BD31-4B8C-83A1-F6EECF244321}">
                <p14:modId xmlns:p14="http://schemas.microsoft.com/office/powerpoint/2010/main" val="287114822"/>
              </p:ext>
            </p:extLst>
          </p:nvPr>
        </p:nvGraphicFramePr>
        <p:xfrm>
          <a:off x="2017669" y="2315229"/>
          <a:ext cx="7874935" cy="39841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867290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643778-7F6C-4E8D-84D1-D5CDB992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1D22F88D-6907-48AF-B024-346E855E0D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606E9985-8B8C-4EEB-B45D-95D5DBF93CD4}"/>
              </a:ext>
            </a:extLst>
          </p:cNvPr>
          <p:cNvSpPr>
            <a:spLocks noGrp="1"/>
          </p:cNvSpPr>
          <p:nvPr>
            <p:ph type="title"/>
          </p:nvPr>
        </p:nvSpPr>
        <p:spPr>
          <a:xfrm>
            <a:off x="496112" y="685801"/>
            <a:ext cx="2743200" cy="5105400"/>
          </a:xfrm>
        </p:spPr>
        <p:txBody>
          <a:bodyPr vert="horz" lIns="91440" tIns="45720" rIns="91440" bIns="45720" rtlCol="0" anchor="ctr">
            <a:normAutofit/>
          </a:bodyPr>
          <a:lstStyle/>
          <a:p>
            <a:pPr algn="l"/>
            <a:r>
              <a:rPr lang="en-US" sz="3200" dirty="0">
                <a:solidFill>
                  <a:srgbClr val="FFFFFF"/>
                </a:solidFill>
              </a:rPr>
              <a:t>Marriott Int Hotels – Corporate Responsibility towards sustainability &amp; circular economy (Ref4)</a:t>
            </a:r>
          </a:p>
        </p:txBody>
      </p:sp>
      <p:grpSp>
        <p:nvGrpSpPr>
          <p:cNvPr id="12" name="Group 11">
            <a:extLst>
              <a:ext uri="{FF2B5EF4-FFF2-40B4-BE49-F238E27FC236}">
                <a16:creationId xmlns:a16="http://schemas.microsoft.com/office/drawing/2014/main" id="{F3842748-48B5-4DD0-A06A-A31C74024A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5"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6"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3" name="TextBox 2">
            <a:extLst>
              <a:ext uri="{FF2B5EF4-FFF2-40B4-BE49-F238E27FC236}">
                <a16:creationId xmlns:a16="http://schemas.microsoft.com/office/drawing/2014/main" id="{D884A1E6-04E2-47F8-9F4B-98F9C2C2E5E9}"/>
              </a:ext>
            </a:extLst>
          </p:cNvPr>
          <p:cNvSpPr txBox="1"/>
          <p:nvPr/>
        </p:nvSpPr>
        <p:spPr>
          <a:xfrm>
            <a:off x="5117106" y="685801"/>
            <a:ext cx="6385918" cy="5105400"/>
          </a:xfrm>
          <a:prstGeom prst="rect">
            <a:avLst/>
          </a:prstGeom>
        </p:spPr>
        <p:txBody>
          <a:bodyPr vert="horz" lIns="91440" tIns="45720" rIns="91440" bIns="45720" rtlCol="0" anchor="ctr">
            <a:normAutofit/>
          </a:bodyPr>
          <a:lstStyle/>
          <a:p>
            <a:pPr>
              <a:lnSpc>
                <a:spcPct val="90000"/>
              </a:lnSpc>
              <a:spcBef>
                <a:spcPct val="20000"/>
              </a:spcBef>
              <a:spcAft>
                <a:spcPts val="600"/>
              </a:spcAft>
              <a:buClr>
                <a:schemeClr val="accent1">
                  <a:lumMod val="75000"/>
                </a:schemeClr>
              </a:buClr>
              <a:buSzPct val="145000"/>
              <a:buFont typeface="Arial"/>
              <a:buChar char="•"/>
            </a:pPr>
            <a:r>
              <a:rPr lang="en-US" sz="1600" b="1" u="sng"/>
              <a:t>Nature:</a:t>
            </a:r>
          </a:p>
          <a:p>
            <a:pPr marL="285750" indent="-285750">
              <a:lnSpc>
                <a:spcPct val="90000"/>
              </a:lnSpc>
              <a:spcBef>
                <a:spcPct val="20000"/>
              </a:spcBef>
              <a:spcAft>
                <a:spcPts val="600"/>
              </a:spcAft>
              <a:buClr>
                <a:schemeClr val="accent1">
                  <a:lumMod val="75000"/>
                </a:schemeClr>
              </a:buClr>
              <a:buSzPct val="145000"/>
              <a:buFont typeface="Arial"/>
              <a:buChar char="•"/>
            </a:pPr>
            <a:r>
              <a:rPr lang="en-US" sz="1600"/>
              <a:t>Supporting Children around the world trough non profit organisations</a:t>
            </a:r>
          </a:p>
          <a:p>
            <a:pPr marL="285750" indent="-285750">
              <a:lnSpc>
                <a:spcPct val="90000"/>
              </a:lnSpc>
              <a:spcBef>
                <a:spcPct val="20000"/>
              </a:spcBef>
              <a:spcAft>
                <a:spcPts val="600"/>
              </a:spcAft>
              <a:buClr>
                <a:schemeClr val="accent1">
                  <a:lumMod val="75000"/>
                </a:schemeClr>
              </a:buClr>
              <a:buSzPct val="145000"/>
              <a:buFont typeface="Arial"/>
              <a:buChar char="•"/>
            </a:pPr>
            <a:r>
              <a:rPr lang="en-US" sz="1600"/>
              <a:t>Community Engagement through volunteering, fundraising and donations</a:t>
            </a:r>
          </a:p>
          <a:p>
            <a:pPr marL="285750" indent="-285750">
              <a:lnSpc>
                <a:spcPct val="90000"/>
              </a:lnSpc>
              <a:spcBef>
                <a:spcPct val="20000"/>
              </a:spcBef>
              <a:spcAft>
                <a:spcPts val="600"/>
              </a:spcAft>
              <a:buClr>
                <a:schemeClr val="accent1">
                  <a:lumMod val="75000"/>
                </a:schemeClr>
              </a:buClr>
              <a:buSzPct val="145000"/>
              <a:buFont typeface="Arial"/>
              <a:buChar char="•"/>
            </a:pPr>
            <a:r>
              <a:rPr lang="en-US" sz="1600"/>
              <a:t>Disaster relief</a:t>
            </a:r>
          </a:p>
          <a:p>
            <a:pPr marL="285750" indent="-285750">
              <a:lnSpc>
                <a:spcPct val="90000"/>
              </a:lnSpc>
              <a:spcBef>
                <a:spcPct val="20000"/>
              </a:spcBef>
              <a:spcAft>
                <a:spcPts val="600"/>
              </a:spcAft>
              <a:buClr>
                <a:schemeClr val="accent1">
                  <a:lumMod val="75000"/>
                </a:schemeClr>
              </a:buClr>
              <a:buSzPct val="145000"/>
              <a:buFont typeface="Arial"/>
              <a:buChar char="•"/>
            </a:pPr>
            <a:r>
              <a:rPr lang="en-US" sz="1600"/>
              <a:t>Natural capital investments such as Coral restorations, rainforest protection &amp; reforestation</a:t>
            </a:r>
          </a:p>
          <a:p>
            <a:pPr>
              <a:lnSpc>
                <a:spcPct val="90000"/>
              </a:lnSpc>
              <a:spcBef>
                <a:spcPct val="20000"/>
              </a:spcBef>
              <a:spcAft>
                <a:spcPts val="600"/>
              </a:spcAft>
              <a:buClr>
                <a:schemeClr val="accent1">
                  <a:lumMod val="75000"/>
                </a:schemeClr>
              </a:buClr>
              <a:buSzPct val="145000"/>
              <a:buFont typeface="Arial"/>
              <a:buChar char="•"/>
            </a:pPr>
            <a:r>
              <a:rPr lang="en-US" sz="1600" b="1" u="sng"/>
              <a:t>Sustain:</a:t>
            </a:r>
          </a:p>
          <a:p>
            <a:pPr marL="285750" indent="-285750">
              <a:lnSpc>
                <a:spcPct val="90000"/>
              </a:lnSpc>
              <a:spcBef>
                <a:spcPct val="20000"/>
              </a:spcBef>
              <a:spcAft>
                <a:spcPts val="600"/>
              </a:spcAft>
              <a:buClr>
                <a:schemeClr val="accent1">
                  <a:lumMod val="75000"/>
                </a:schemeClr>
              </a:buClr>
              <a:buSzPct val="145000"/>
              <a:buFont typeface="Arial"/>
              <a:buChar char="•"/>
            </a:pPr>
            <a:r>
              <a:rPr lang="en-US" sz="1600"/>
              <a:t>Reducing environmental impact by building and operating sustainable hotels</a:t>
            </a:r>
          </a:p>
          <a:p>
            <a:pPr marL="285750" indent="-285750">
              <a:lnSpc>
                <a:spcPct val="90000"/>
              </a:lnSpc>
              <a:spcBef>
                <a:spcPct val="20000"/>
              </a:spcBef>
              <a:spcAft>
                <a:spcPts val="600"/>
              </a:spcAft>
              <a:buClr>
                <a:schemeClr val="accent1">
                  <a:lumMod val="75000"/>
                </a:schemeClr>
              </a:buClr>
              <a:buSzPct val="145000"/>
              <a:buFont typeface="Arial"/>
              <a:buChar char="•"/>
            </a:pPr>
            <a:r>
              <a:rPr lang="en-US" sz="1600"/>
              <a:t>Source responsibly by partnering with like minded suppliers</a:t>
            </a:r>
          </a:p>
          <a:p>
            <a:pPr>
              <a:lnSpc>
                <a:spcPct val="90000"/>
              </a:lnSpc>
              <a:spcBef>
                <a:spcPct val="20000"/>
              </a:spcBef>
              <a:spcAft>
                <a:spcPts val="600"/>
              </a:spcAft>
              <a:buClr>
                <a:schemeClr val="accent1">
                  <a:lumMod val="75000"/>
                </a:schemeClr>
              </a:buClr>
              <a:buSzPct val="145000"/>
              <a:buFont typeface="Arial"/>
              <a:buChar char="•"/>
            </a:pPr>
            <a:r>
              <a:rPr lang="en-US" sz="1600" b="1" u="sng"/>
              <a:t>Empower:</a:t>
            </a:r>
          </a:p>
          <a:p>
            <a:pPr marL="285750" indent="-285750">
              <a:lnSpc>
                <a:spcPct val="90000"/>
              </a:lnSpc>
              <a:spcBef>
                <a:spcPct val="20000"/>
              </a:spcBef>
              <a:spcAft>
                <a:spcPts val="600"/>
              </a:spcAft>
              <a:buClr>
                <a:schemeClr val="accent1">
                  <a:lumMod val="75000"/>
                </a:schemeClr>
              </a:buClr>
              <a:buSzPct val="145000"/>
              <a:buFont typeface="Arial"/>
              <a:buChar char="•"/>
            </a:pPr>
            <a:r>
              <a:rPr lang="en-US" sz="1600"/>
              <a:t>Empowering the community through identifying and training youth into meaningful careers</a:t>
            </a:r>
          </a:p>
          <a:p>
            <a:pPr marL="285750" indent="-285750">
              <a:lnSpc>
                <a:spcPct val="90000"/>
              </a:lnSpc>
              <a:spcBef>
                <a:spcPct val="20000"/>
              </a:spcBef>
              <a:spcAft>
                <a:spcPts val="600"/>
              </a:spcAft>
              <a:buClr>
                <a:schemeClr val="accent1">
                  <a:lumMod val="75000"/>
                </a:schemeClr>
              </a:buClr>
              <a:buSzPct val="145000"/>
              <a:buFont typeface="Arial"/>
              <a:buChar char="•"/>
            </a:pPr>
            <a:r>
              <a:rPr lang="en-US" sz="1600"/>
              <a:t>Embracing ethnic differences and putting people first</a:t>
            </a:r>
          </a:p>
          <a:p>
            <a:pPr marL="285750" indent="-285750">
              <a:lnSpc>
                <a:spcPct val="90000"/>
              </a:lnSpc>
              <a:spcBef>
                <a:spcPct val="20000"/>
              </a:spcBef>
              <a:spcAft>
                <a:spcPts val="600"/>
              </a:spcAft>
              <a:buClr>
                <a:schemeClr val="accent1">
                  <a:lumMod val="75000"/>
                </a:schemeClr>
              </a:buClr>
              <a:buSzPct val="145000"/>
              <a:buFont typeface="Arial"/>
              <a:buChar char="•"/>
            </a:pPr>
            <a:endParaRPr lang="en-US" sz="1600"/>
          </a:p>
        </p:txBody>
      </p:sp>
    </p:spTree>
    <p:extLst>
      <p:ext uri="{BB962C8B-B14F-4D97-AF65-F5344CB8AC3E}">
        <p14:creationId xmlns:p14="http://schemas.microsoft.com/office/powerpoint/2010/main" val="41191899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6ADF62-172D-4096-995C-938765E8B64D}"/>
              </a:ext>
            </a:extLst>
          </p:cNvPr>
          <p:cNvSpPr>
            <a:spLocks noGrp="1"/>
          </p:cNvSpPr>
          <p:nvPr>
            <p:ph type="title"/>
          </p:nvPr>
        </p:nvSpPr>
        <p:spPr>
          <a:xfrm>
            <a:off x="1484311" y="1081548"/>
            <a:ext cx="3333495" cy="1504335"/>
          </a:xfrm>
        </p:spPr>
        <p:txBody>
          <a:bodyPr vert="horz" lIns="91440" tIns="45720" rIns="91440" bIns="45720" rtlCol="0">
            <a:normAutofit/>
          </a:bodyPr>
          <a:lstStyle/>
          <a:p>
            <a:pPr>
              <a:lnSpc>
                <a:spcPct val="90000"/>
              </a:lnSpc>
            </a:pPr>
            <a:r>
              <a:rPr lang="en-US" sz="2400" dirty="0"/>
              <a:t>Radisson Hotels – Corporate Responsibility towards sustainability &amp; circular economy (Ref5)</a:t>
            </a:r>
          </a:p>
        </p:txBody>
      </p:sp>
      <p:sp>
        <p:nvSpPr>
          <p:cNvPr id="5" name="Content Placeholder 4">
            <a:extLst>
              <a:ext uri="{FF2B5EF4-FFF2-40B4-BE49-F238E27FC236}">
                <a16:creationId xmlns:a16="http://schemas.microsoft.com/office/drawing/2014/main" id="{7EADD43E-9172-419D-B63F-146EF0C5E864}"/>
              </a:ext>
            </a:extLst>
          </p:cNvPr>
          <p:cNvSpPr>
            <a:spLocks noGrp="1"/>
          </p:cNvSpPr>
          <p:nvPr>
            <p:ph idx="1"/>
          </p:nvPr>
        </p:nvSpPr>
        <p:spPr>
          <a:xfrm>
            <a:off x="1484311" y="2666999"/>
            <a:ext cx="3333496" cy="3124201"/>
          </a:xfrm>
        </p:spPr>
        <p:txBody>
          <a:bodyPr anchor="t">
            <a:normAutofit/>
          </a:bodyPr>
          <a:lstStyle/>
          <a:p>
            <a:pPr marL="0" indent="0">
              <a:buNone/>
            </a:pPr>
            <a:r>
              <a:rPr lang="en-GB" sz="1600" dirty="0"/>
              <a:t>Radisson Hotels Group owns seven global brands and 1100 plus hotels across the world. Radisson claims to be passionate about caring for others, believe in conducting business ethically and we want to be a thriving, sustainable, and responsible business for people, communities, and the planet.</a:t>
            </a:r>
          </a:p>
        </p:txBody>
      </p:sp>
      <p:pic>
        <p:nvPicPr>
          <p:cNvPr id="6" name="Picture 5" descr="A picture containing sitting, blue, table, wire&#10;&#10;Description automatically generated">
            <a:extLst>
              <a:ext uri="{FF2B5EF4-FFF2-40B4-BE49-F238E27FC236}">
                <a16:creationId xmlns:a16="http://schemas.microsoft.com/office/drawing/2014/main" id="{0D17EE05-2F7E-4601-884E-69E1D7B9D19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62033" y="1449244"/>
            <a:ext cx="6240990" cy="3526159"/>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37881206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E9985-8B8C-4EEB-B45D-95D5DBF93CD4}"/>
              </a:ext>
            </a:extLst>
          </p:cNvPr>
          <p:cNvSpPr>
            <a:spLocks noGrp="1"/>
          </p:cNvSpPr>
          <p:nvPr>
            <p:ph type="title"/>
          </p:nvPr>
        </p:nvSpPr>
        <p:spPr/>
        <p:txBody>
          <a:bodyPr vert="horz" lIns="91440" tIns="45720" rIns="91440" bIns="45720" rtlCol="0" anchor="t">
            <a:normAutofit/>
          </a:bodyPr>
          <a:lstStyle/>
          <a:p>
            <a:pPr>
              <a:lnSpc>
                <a:spcPct val="90000"/>
              </a:lnSpc>
            </a:pPr>
            <a:r>
              <a:rPr lang="en-US" sz="2800" dirty="0"/>
              <a:t>Radisson Hotels – Corporate Responsibility towards sustainability &amp; circular economy </a:t>
            </a:r>
            <a:r>
              <a:rPr lang="en-US" sz="1100" dirty="0"/>
              <a:t>(Ref5)</a:t>
            </a:r>
          </a:p>
        </p:txBody>
      </p:sp>
      <p:graphicFrame>
        <p:nvGraphicFramePr>
          <p:cNvPr id="3" name="Diagram 2">
            <a:extLst>
              <a:ext uri="{FF2B5EF4-FFF2-40B4-BE49-F238E27FC236}">
                <a16:creationId xmlns:a16="http://schemas.microsoft.com/office/drawing/2014/main" id="{33598332-7D7A-484F-A198-0CC895BDB3FC}"/>
              </a:ext>
            </a:extLst>
          </p:cNvPr>
          <p:cNvGraphicFramePr/>
          <p:nvPr>
            <p:extLst>
              <p:ext uri="{D42A27DB-BD31-4B8C-83A1-F6EECF244321}">
                <p14:modId xmlns:p14="http://schemas.microsoft.com/office/powerpoint/2010/main" val="4059268819"/>
              </p:ext>
            </p:extLst>
          </p:nvPr>
        </p:nvGraphicFramePr>
        <p:xfrm>
          <a:off x="2006979" y="1997094"/>
          <a:ext cx="8449718" cy="43867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AEF4756F-0CA2-4EEA-9CF4-91975B6ECCFE}"/>
              </a:ext>
            </a:extLst>
          </p:cNvPr>
          <p:cNvSpPr txBox="1"/>
          <p:nvPr/>
        </p:nvSpPr>
        <p:spPr>
          <a:xfrm>
            <a:off x="2074357" y="1562099"/>
            <a:ext cx="7916725" cy="369332"/>
          </a:xfrm>
          <a:prstGeom prst="rect">
            <a:avLst/>
          </a:prstGeom>
          <a:noFill/>
        </p:spPr>
        <p:txBody>
          <a:bodyPr wrap="square" rtlCol="0">
            <a:spAutoFit/>
          </a:bodyPr>
          <a:lstStyle/>
          <a:p>
            <a:r>
              <a:rPr lang="en-GB" dirty="0"/>
              <a:t>Radisson leads it’s sustainability strategy in the following categories. </a:t>
            </a:r>
          </a:p>
        </p:txBody>
      </p:sp>
    </p:spTree>
    <p:extLst>
      <p:ext uri="{BB962C8B-B14F-4D97-AF65-F5344CB8AC3E}">
        <p14:creationId xmlns:p14="http://schemas.microsoft.com/office/powerpoint/2010/main" val="27032389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C8643778-7F6C-4E8D-84D1-D5CDB992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1D22F88D-6907-48AF-B024-346E855E0D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606E9985-8B8C-4EEB-B45D-95D5DBF93CD4}"/>
              </a:ext>
            </a:extLst>
          </p:cNvPr>
          <p:cNvSpPr>
            <a:spLocks noGrp="1"/>
          </p:cNvSpPr>
          <p:nvPr>
            <p:ph type="title"/>
          </p:nvPr>
        </p:nvSpPr>
        <p:spPr>
          <a:xfrm>
            <a:off x="496112" y="685801"/>
            <a:ext cx="2743200" cy="5105400"/>
          </a:xfrm>
        </p:spPr>
        <p:txBody>
          <a:bodyPr vert="horz" lIns="91440" tIns="45720" rIns="91440" bIns="45720" rtlCol="0" anchor="ctr">
            <a:normAutofit/>
          </a:bodyPr>
          <a:lstStyle/>
          <a:p>
            <a:pPr algn="l"/>
            <a:r>
              <a:rPr lang="en-US" sz="3200" dirty="0">
                <a:solidFill>
                  <a:srgbClr val="FFFFFF"/>
                </a:solidFill>
              </a:rPr>
              <a:t>Radisson Hotels – Corporate Responsibility towards sustainability &amp; circular economy (Ref5)</a:t>
            </a:r>
          </a:p>
        </p:txBody>
      </p:sp>
      <p:grpSp>
        <p:nvGrpSpPr>
          <p:cNvPr id="17" name="Group 16">
            <a:extLst>
              <a:ext uri="{FF2B5EF4-FFF2-40B4-BE49-F238E27FC236}">
                <a16:creationId xmlns:a16="http://schemas.microsoft.com/office/drawing/2014/main" id="{F3842748-48B5-4DD0-A06A-A31C74024A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8"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9"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20"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21"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2"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3"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8" name="TextBox 7">
            <a:extLst>
              <a:ext uri="{FF2B5EF4-FFF2-40B4-BE49-F238E27FC236}">
                <a16:creationId xmlns:a16="http://schemas.microsoft.com/office/drawing/2014/main" id="{090FB84E-B82D-43E8-9D12-9C8C3A938E6B}"/>
              </a:ext>
            </a:extLst>
          </p:cNvPr>
          <p:cNvSpPr txBox="1"/>
          <p:nvPr/>
        </p:nvSpPr>
        <p:spPr>
          <a:xfrm>
            <a:off x="5117106" y="685801"/>
            <a:ext cx="6385918" cy="5105400"/>
          </a:xfrm>
          <a:prstGeom prst="rect">
            <a:avLst/>
          </a:prstGeom>
        </p:spPr>
        <p:txBody>
          <a:bodyPr vert="horz" lIns="91440" tIns="45720" rIns="91440" bIns="45720" rtlCol="0" anchor="ctr">
            <a:normAutofit/>
          </a:bodyPr>
          <a:lstStyle/>
          <a:p>
            <a:pPr>
              <a:spcBef>
                <a:spcPct val="20000"/>
              </a:spcBef>
              <a:spcAft>
                <a:spcPts val="600"/>
              </a:spcAft>
              <a:buClr>
                <a:schemeClr val="accent1">
                  <a:lumMod val="75000"/>
                </a:schemeClr>
              </a:buClr>
              <a:buSzPct val="145000"/>
              <a:buFont typeface="Arial"/>
              <a:buChar char="•"/>
            </a:pPr>
            <a:r>
              <a:rPr lang="en-US" sz="2000" b="1" u="sng" dirty="0"/>
              <a:t>People:</a:t>
            </a:r>
          </a:p>
          <a:p>
            <a:pPr marL="285750" indent="-285750">
              <a:spcBef>
                <a:spcPct val="20000"/>
              </a:spcBef>
              <a:spcAft>
                <a:spcPts val="600"/>
              </a:spcAft>
              <a:buClr>
                <a:schemeClr val="accent1">
                  <a:lumMod val="75000"/>
                </a:schemeClr>
              </a:buClr>
              <a:buSzPct val="145000"/>
              <a:buFont typeface="Arial"/>
              <a:buChar char="•"/>
            </a:pPr>
            <a:r>
              <a:rPr lang="en-US" sz="2000" dirty="0"/>
              <a:t>Creating shared value through job creation, people development and rewarding</a:t>
            </a:r>
          </a:p>
          <a:p>
            <a:pPr marL="285750" indent="-285750">
              <a:spcBef>
                <a:spcPct val="20000"/>
              </a:spcBef>
              <a:spcAft>
                <a:spcPts val="600"/>
              </a:spcAft>
              <a:buClr>
                <a:schemeClr val="accent1">
                  <a:lumMod val="75000"/>
                </a:schemeClr>
              </a:buClr>
              <a:buSzPct val="145000"/>
              <a:buFont typeface="Arial"/>
              <a:buChar char="•"/>
            </a:pPr>
            <a:r>
              <a:rPr lang="en-US" sz="2000" dirty="0"/>
              <a:t>Building futures for the youth through employment</a:t>
            </a:r>
          </a:p>
          <a:p>
            <a:pPr marL="285750" indent="-285750">
              <a:spcBef>
                <a:spcPct val="20000"/>
              </a:spcBef>
              <a:spcAft>
                <a:spcPts val="600"/>
              </a:spcAft>
              <a:buClr>
                <a:schemeClr val="accent1">
                  <a:lumMod val="75000"/>
                </a:schemeClr>
              </a:buClr>
              <a:buSzPct val="145000"/>
              <a:buFont typeface="Arial"/>
              <a:buChar char="•"/>
            </a:pPr>
            <a:r>
              <a:rPr lang="en-US" sz="2000" dirty="0"/>
              <a:t>Invest in a diverse staff force</a:t>
            </a:r>
          </a:p>
          <a:p>
            <a:pPr marL="285750" indent="-285750">
              <a:spcBef>
                <a:spcPct val="20000"/>
              </a:spcBef>
              <a:spcAft>
                <a:spcPts val="600"/>
              </a:spcAft>
              <a:buClr>
                <a:schemeClr val="accent1">
                  <a:lumMod val="75000"/>
                </a:schemeClr>
              </a:buClr>
              <a:buSzPct val="145000"/>
              <a:buFont typeface="Arial"/>
              <a:buChar char="•"/>
            </a:pPr>
            <a:r>
              <a:rPr lang="en-US" sz="2000" dirty="0"/>
              <a:t>Respecting human rights</a:t>
            </a:r>
          </a:p>
          <a:p>
            <a:pPr marL="285750" indent="-285750">
              <a:spcBef>
                <a:spcPct val="20000"/>
              </a:spcBef>
              <a:spcAft>
                <a:spcPts val="600"/>
              </a:spcAft>
              <a:buClr>
                <a:schemeClr val="accent1">
                  <a:lumMod val="75000"/>
                </a:schemeClr>
              </a:buClr>
              <a:buSzPct val="145000"/>
              <a:buFont typeface="Arial"/>
              <a:buChar char="•"/>
            </a:pPr>
            <a:r>
              <a:rPr lang="en-US" sz="2000" dirty="0"/>
              <a:t>Upholding the safety and security of their guests and employees</a:t>
            </a:r>
          </a:p>
          <a:p>
            <a:pPr marL="285750" indent="-285750">
              <a:spcBef>
                <a:spcPct val="20000"/>
              </a:spcBef>
              <a:spcAft>
                <a:spcPts val="600"/>
              </a:spcAft>
              <a:buClr>
                <a:schemeClr val="accent1">
                  <a:lumMod val="75000"/>
                </a:schemeClr>
              </a:buClr>
              <a:buSzPct val="145000"/>
              <a:buFont typeface="Arial"/>
              <a:buChar char="•"/>
            </a:pPr>
            <a:r>
              <a:rPr lang="en-US" sz="2000" dirty="0"/>
              <a:t>Maintaining highest principles of business ethics in their codes of conduct</a:t>
            </a:r>
          </a:p>
        </p:txBody>
      </p:sp>
    </p:spTree>
    <p:extLst>
      <p:ext uri="{BB962C8B-B14F-4D97-AF65-F5344CB8AC3E}">
        <p14:creationId xmlns:p14="http://schemas.microsoft.com/office/powerpoint/2010/main" val="30343965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C8643778-7F6C-4E8D-84D1-D5CDB992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1D22F88D-6907-48AF-B024-346E855E0D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606E9985-8B8C-4EEB-B45D-95D5DBF93CD4}"/>
              </a:ext>
            </a:extLst>
          </p:cNvPr>
          <p:cNvSpPr>
            <a:spLocks noGrp="1"/>
          </p:cNvSpPr>
          <p:nvPr>
            <p:ph type="title"/>
          </p:nvPr>
        </p:nvSpPr>
        <p:spPr>
          <a:xfrm>
            <a:off x="496112" y="685801"/>
            <a:ext cx="2743200" cy="5105400"/>
          </a:xfrm>
        </p:spPr>
        <p:txBody>
          <a:bodyPr vert="horz" lIns="91440" tIns="45720" rIns="91440" bIns="45720" rtlCol="0" anchor="ctr">
            <a:normAutofit/>
          </a:bodyPr>
          <a:lstStyle/>
          <a:p>
            <a:pPr algn="l"/>
            <a:r>
              <a:rPr lang="en-US" sz="3200" dirty="0">
                <a:solidFill>
                  <a:srgbClr val="FFFFFF"/>
                </a:solidFill>
              </a:rPr>
              <a:t>Radisson Hotels – Corporate Responsibility towards sustainability &amp; circular economy (Ref5)</a:t>
            </a:r>
          </a:p>
        </p:txBody>
      </p:sp>
      <p:grpSp>
        <p:nvGrpSpPr>
          <p:cNvPr id="17" name="Group 16">
            <a:extLst>
              <a:ext uri="{FF2B5EF4-FFF2-40B4-BE49-F238E27FC236}">
                <a16:creationId xmlns:a16="http://schemas.microsoft.com/office/drawing/2014/main" id="{F3842748-48B5-4DD0-A06A-A31C74024A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8"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9"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20"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21"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2"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3"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8" name="TextBox 7">
            <a:extLst>
              <a:ext uri="{FF2B5EF4-FFF2-40B4-BE49-F238E27FC236}">
                <a16:creationId xmlns:a16="http://schemas.microsoft.com/office/drawing/2014/main" id="{090FB84E-B82D-43E8-9D12-9C8C3A938E6B}"/>
              </a:ext>
            </a:extLst>
          </p:cNvPr>
          <p:cNvSpPr txBox="1"/>
          <p:nvPr/>
        </p:nvSpPr>
        <p:spPr>
          <a:xfrm>
            <a:off x="5117106" y="685801"/>
            <a:ext cx="6385918" cy="5105400"/>
          </a:xfrm>
          <a:prstGeom prst="rect">
            <a:avLst/>
          </a:prstGeom>
        </p:spPr>
        <p:txBody>
          <a:bodyPr vert="horz" lIns="91440" tIns="45720" rIns="91440" bIns="45720" rtlCol="0" anchor="ctr">
            <a:normAutofit/>
          </a:bodyPr>
          <a:lstStyle/>
          <a:p>
            <a:pPr>
              <a:spcBef>
                <a:spcPct val="20000"/>
              </a:spcBef>
              <a:spcAft>
                <a:spcPts val="600"/>
              </a:spcAft>
              <a:buClr>
                <a:schemeClr val="accent1">
                  <a:lumMod val="75000"/>
                </a:schemeClr>
              </a:buClr>
              <a:buSzPct val="145000"/>
            </a:pPr>
            <a:r>
              <a:rPr lang="en-US" sz="2000" b="1" u="sng" dirty="0"/>
              <a:t>Community:</a:t>
            </a:r>
          </a:p>
          <a:p>
            <a:pPr marL="285750" indent="-285750">
              <a:spcBef>
                <a:spcPct val="20000"/>
              </a:spcBef>
              <a:spcAft>
                <a:spcPts val="600"/>
              </a:spcAft>
              <a:buClr>
                <a:schemeClr val="accent1">
                  <a:lumMod val="75000"/>
                </a:schemeClr>
              </a:buClr>
              <a:buSzPct val="145000"/>
              <a:buFont typeface="Arial"/>
              <a:buChar char="•"/>
            </a:pPr>
            <a:r>
              <a:rPr lang="en-US" sz="2000" dirty="0"/>
              <a:t>Giving to the community – providing shelter and education</a:t>
            </a:r>
          </a:p>
          <a:p>
            <a:pPr marL="285750" indent="-285750">
              <a:spcBef>
                <a:spcPct val="20000"/>
              </a:spcBef>
              <a:spcAft>
                <a:spcPts val="600"/>
              </a:spcAft>
              <a:buClr>
                <a:schemeClr val="accent1">
                  <a:lumMod val="75000"/>
                </a:schemeClr>
              </a:buClr>
              <a:buSzPct val="145000"/>
              <a:buFont typeface="Arial"/>
              <a:buChar char="•"/>
            </a:pPr>
            <a:r>
              <a:rPr lang="en-US" sz="2000" dirty="0"/>
              <a:t>Helping communities in crisis</a:t>
            </a:r>
          </a:p>
          <a:p>
            <a:pPr marL="285750" indent="-285750">
              <a:spcBef>
                <a:spcPct val="20000"/>
              </a:spcBef>
              <a:spcAft>
                <a:spcPts val="600"/>
              </a:spcAft>
              <a:buClr>
                <a:schemeClr val="accent1">
                  <a:lumMod val="75000"/>
                </a:schemeClr>
              </a:buClr>
              <a:buSzPct val="145000"/>
              <a:buFont typeface="Arial"/>
              <a:buChar char="•"/>
            </a:pPr>
            <a:r>
              <a:rPr lang="en-US" sz="2000" dirty="0"/>
              <a:t>Sponsoring children through SOS Children’s Villages</a:t>
            </a:r>
          </a:p>
        </p:txBody>
      </p:sp>
    </p:spTree>
    <p:extLst>
      <p:ext uri="{BB962C8B-B14F-4D97-AF65-F5344CB8AC3E}">
        <p14:creationId xmlns:p14="http://schemas.microsoft.com/office/powerpoint/2010/main" val="3914065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C8643778-7F6C-4E8D-84D1-D5CDB992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1D22F88D-6907-48AF-B024-346E855E0D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606E9985-8B8C-4EEB-B45D-95D5DBF93CD4}"/>
              </a:ext>
            </a:extLst>
          </p:cNvPr>
          <p:cNvSpPr>
            <a:spLocks noGrp="1"/>
          </p:cNvSpPr>
          <p:nvPr>
            <p:ph type="title"/>
          </p:nvPr>
        </p:nvSpPr>
        <p:spPr>
          <a:xfrm>
            <a:off x="496112" y="685801"/>
            <a:ext cx="2743200" cy="5105400"/>
          </a:xfrm>
        </p:spPr>
        <p:txBody>
          <a:bodyPr vert="horz" lIns="91440" tIns="45720" rIns="91440" bIns="45720" rtlCol="0" anchor="ctr">
            <a:normAutofit/>
          </a:bodyPr>
          <a:lstStyle/>
          <a:p>
            <a:pPr algn="l"/>
            <a:r>
              <a:rPr lang="en-US" sz="3200" dirty="0">
                <a:solidFill>
                  <a:srgbClr val="FFFFFF"/>
                </a:solidFill>
              </a:rPr>
              <a:t>Radisson Hotels – Corporate Responsibility towards sustainability &amp; circular economy (Ref5)</a:t>
            </a:r>
          </a:p>
        </p:txBody>
      </p:sp>
      <p:grpSp>
        <p:nvGrpSpPr>
          <p:cNvPr id="17" name="Group 16">
            <a:extLst>
              <a:ext uri="{FF2B5EF4-FFF2-40B4-BE49-F238E27FC236}">
                <a16:creationId xmlns:a16="http://schemas.microsoft.com/office/drawing/2014/main" id="{F3842748-48B5-4DD0-A06A-A31C74024A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8"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9"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20"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21"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2"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3"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8" name="TextBox 7">
            <a:extLst>
              <a:ext uri="{FF2B5EF4-FFF2-40B4-BE49-F238E27FC236}">
                <a16:creationId xmlns:a16="http://schemas.microsoft.com/office/drawing/2014/main" id="{090FB84E-B82D-43E8-9D12-9C8C3A938E6B}"/>
              </a:ext>
            </a:extLst>
          </p:cNvPr>
          <p:cNvSpPr txBox="1"/>
          <p:nvPr/>
        </p:nvSpPr>
        <p:spPr>
          <a:xfrm>
            <a:off x="5117106" y="685801"/>
            <a:ext cx="6385918" cy="5105400"/>
          </a:xfrm>
          <a:prstGeom prst="rect">
            <a:avLst/>
          </a:prstGeom>
        </p:spPr>
        <p:txBody>
          <a:bodyPr vert="horz" lIns="91440" tIns="45720" rIns="91440" bIns="45720" rtlCol="0" anchor="ctr">
            <a:normAutofit/>
          </a:bodyPr>
          <a:lstStyle/>
          <a:p>
            <a:pPr>
              <a:spcBef>
                <a:spcPct val="20000"/>
              </a:spcBef>
              <a:spcAft>
                <a:spcPts val="600"/>
              </a:spcAft>
              <a:buClr>
                <a:schemeClr val="accent1">
                  <a:lumMod val="75000"/>
                </a:schemeClr>
              </a:buClr>
              <a:buSzPct val="145000"/>
            </a:pPr>
            <a:r>
              <a:rPr lang="en-US" sz="2000" b="1" u="sng" dirty="0"/>
              <a:t>Planet:</a:t>
            </a:r>
          </a:p>
          <a:p>
            <a:pPr marL="285750" indent="-285750">
              <a:spcBef>
                <a:spcPct val="20000"/>
              </a:spcBef>
              <a:spcAft>
                <a:spcPts val="600"/>
              </a:spcAft>
              <a:buClr>
                <a:schemeClr val="accent1">
                  <a:lumMod val="75000"/>
                </a:schemeClr>
              </a:buClr>
              <a:buSzPct val="145000"/>
              <a:buFont typeface="Arial"/>
              <a:buChar char="•"/>
            </a:pPr>
            <a:r>
              <a:rPr lang="en-US" sz="2000" dirty="0"/>
              <a:t>Carbon reduction – via finding energy solutions, investing in environmentally friendly technologies such as LED lights, using renewable energy and operational efficiencies</a:t>
            </a:r>
          </a:p>
          <a:p>
            <a:pPr marL="285750" indent="-285750">
              <a:spcBef>
                <a:spcPct val="20000"/>
              </a:spcBef>
              <a:spcAft>
                <a:spcPts val="600"/>
              </a:spcAft>
              <a:buClr>
                <a:schemeClr val="accent1">
                  <a:lumMod val="75000"/>
                </a:schemeClr>
              </a:buClr>
              <a:buSzPct val="145000"/>
              <a:buFont typeface="Arial"/>
              <a:buChar char="•"/>
            </a:pPr>
            <a:r>
              <a:rPr lang="en-US" sz="2000" dirty="0"/>
              <a:t>Water conservation via water saving technologies such as Root Irrigation System</a:t>
            </a:r>
          </a:p>
          <a:p>
            <a:pPr marL="285750" indent="-285750">
              <a:spcBef>
                <a:spcPct val="20000"/>
              </a:spcBef>
              <a:spcAft>
                <a:spcPts val="600"/>
              </a:spcAft>
              <a:buClr>
                <a:schemeClr val="accent1">
                  <a:lumMod val="75000"/>
                </a:schemeClr>
              </a:buClr>
              <a:buSzPct val="145000"/>
              <a:buFont typeface="Arial"/>
              <a:buChar char="•"/>
            </a:pPr>
            <a:r>
              <a:rPr lang="en-US" sz="2000" dirty="0"/>
              <a:t>Minimizing Waste  and increase recycling</a:t>
            </a:r>
          </a:p>
          <a:p>
            <a:pPr marL="285750" indent="-285750">
              <a:spcBef>
                <a:spcPct val="20000"/>
              </a:spcBef>
              <a:spcAft>
                <a:spcPts val="600"/>
              </a:spcAft>
              <a:buClr>
                <a:schemeClr val="accent1">
                  <a:lumMod val="75000"/>
                </a:schemeClr>
              </a:buClr>
              <a:buSzPct val="145000"/>
              <a:buFont typeface="Arial"/>
              <a:buChar char="•"/>
            </a:pPr>
            <a:r>
              <a:rPr lang="en-US" sz="2000" dirty="0"/>
              <a:t>Responsible sourcing – engaging with greener suppliers</a:t>
            </a:r>
          </a:p>
        </p:txBody>
      </p:sp>
    </p:spTree>
    <p:extLst>
      <p:ext uri="{BB962C8B-B14F-4D97-AF65-F5344CB8AC3E}">
        <p14:creationId xmlns:p14="http://schemas.microsoft.com/office/powerpoint/2010/main" val="994893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643778-7F6C-4E8D-84D1-D5CDB992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1D22F88D-6907-48AF-B024-346E855E0D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2CE0FE7-57EC-43FC-AE6A-672646130A47}"/>
              </a:ext>
            </a:extLst>
          </p:cNvPr>
          <p:cNvSpPr>
            <a:spLocks noGrp="1"/>
          </p:cNvSpPr>
          <p:nvPr>
            <p:ph type="title"/>
          </p:nvPr>
        </p:nvSpPr>
        <p:spPr>
          <a:xfrm>
            <a:off x="496112" y="685801"/>
            <a:ext cx="2743200" cy="5105400"/>
          </a:xfrm>
        </p:spPr>
        <p:txBody>
          <a:bodyPr>
            <a:normAutofit/>
          </a:bodyPr>
          <a:lstStyle/>
          <a:p>
            <a:pPr algn="l"/>
            <a:r>
              <a:rPr lang="en-GB" sz="3200">
                <a:solidFill>
                  <a:srgbClr val="FFFFFF"/>
                </a:solidFill>
              </a:rPr>
              <a:t>Conclusion</a:t>
            </a:r>
          </a:p>
        </p:txBody>
      </p:sp>
      <p:grpSp>
        <p:nvGrpSpPr>
          <p:cNvPr id="12" name="Group 11">
            <a:extLst>
              <a:ext uri="{FF2B5EF4-FFF2-40B4-BE49-F238E27FC236}">
                <a16:creationId xmlns:a16="http://schemas.microsoft.com/office/drawing/2014/main" id="{F3842748-48B5-4DD0-A06A-A31C74024A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5"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6"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3" name="Content Placeholder 2">
            <a:extLst>
              <a:ext uri="{FF2B5EF4-FFF2-40B4-BE49-F238E27FC236}">
                <a16:creationId xmlns:a16="http://schemas.microsoft.com/office/drawing/2014/main" id="{C0D47B51-4D33-4D96-809B-7EEEC2219CF9}"/>
              </a:ext>
            </a:extLst>
          </p:cNvPr>
          <p:cNvSpPr>
            <a:spLocks noGrp="1"/>
          </p:cNvSpPr>
          <p:nvPr>
            <p:ph idx="1"/>
          </p:nvPr>
        </p:nvSpPr>
        <p:spPr>
          <a:xfrm>
            <a:off x="5117106" y="685801"/>
            <a:ext cx="6385918" cy="5105400"/>
          </a:xfrm>
        </p:spPr>
        <p:txBody>
          <a:bodyPr>
            <a:normAutofit/>
          </a:bodyPr>
          <a:lstStyle/>
          <a:p>
            <a:pPr marL="0" indent="0" algn="just">
              <a:buNone/>
            </a:pPr>
            <a:r>
              <a:rPr lang="en-GB" sz="2000" dirty="0"/>
              <a:t>It is very important for every business to operate ethically and care for our planet. It is evident from Radisson and Marriott’s sustainability initiatives that are necessary to win millennial customers. A greener hotel brand provides the competitive advantage to survive the ever increasing competitive advantage to survive the market conditions.</a:t>
            </a:r>
          </a:p>
        </p:txBody>
      </p:sp>
    </p:spTree>
    <p:extLst>
      <p:ext uri="{BB962C8B-B14F-4D97-AF65-F5344CB8AC3E}">
        <p14:creationId xmlns:p14="http://schemas.microsoft.com/office/powerpoint/2010/main" val="37577101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3AF37C-7F59-4545-BBA9-6D602966A72D}"/>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579983DD-FC28-443A-A2D3-3E4B51DB1954}"/>
              </a:ext>
            </a:extLst>
          </p:cNvPr>
          <p:cNvSpPr>
            <a:spLocks noGrp="1"/>
          </p:cNvSpPr>
          <p:nvPr>
            <p:ph idx="1"/>
          </p:nvPr>
        </p:nvSpPr>
        <p:spPr>
          <a:xfrm>
            <a:off x="1115568" y="2478024"/>
            <a:ext cx="10168128" cy="3964340"/>
          </a:xfrm>
        </p:spPr>
        <p:txBody>
          <a:bodyPr numCol="2">
            <a:normAutofit/>
          </a:bodyPr>
          <a:lstStyle/>
          <a:p>
            <a:pPr marL="514350" indent="-514350">
              <a:buFont typeface="+mj-lt"/>
              <a:buAutoNum type="arabicPeriod"/>
            </a:pPr>
            <a:r>
              <a:rPr lang="en-GB" dirty="0" err="1"/>
              <a:t>Blowfield</a:t>
            </a:r>
            <a:r>
              <a:rPr lang="en-GB" dirty="0"/>
              <a:t>, M. (2013) Business and Sustainability, OUP, Oxford.</a:t>
            </a:r>
          </a:p>
          <a:p>
            <a:pPr marL="514350" indent="-514350">
              <a:buFont typeface="+mj-lt"/>
              <a:buAutoNum type="arabicPeriod"/>
            </a:pPr>
            <a:r>
              <a:rPr lang="en-GB" dirty="0">
                <a:hlinkClick r:id="rId2"/>
              </a:rPr>
              <a:t>https://www.environmentalscience.org/sustainability</a:t>
            </a:r>
            <a:endParaRPr lang="en-GB" dirty="0"/>
          </a:p>
          <a:p>
            <a:pPr marL="514350" indent="-514350">
              <a:buFont typeface="+mj-lt"/>
              <a:buAutoNum type="arabicPeriod"/>
            </a:pPr>
            <a:r>
              <a:rPr lang="en-GB" dirty="0">
                <a:hlinkClick r:id="rId3"/>
              </a:rPr>
              <a:t>https://www.europarl.europa.eu/news/en/headlines/economy/20151201STO05603/circular-economy-definition-importance-and-benefits</a:t>
            </a:r>
            <a:endParaRPr lang="en-GB" dirty="0"/>
          </a:p>
          <a:p>
            <a:pPr marL="514350" indent="-514350">
              <a:buFont typeface="+mj-lt"/>
              <a:buAutoNum type="arabicPeriod"/>
            </a:pPr>
            <a:r>
              <a:rPr lang="en-GB" dirty="0">
                <a:hlinkClick r:id="rId4"/>
              </a:rPr>
              <a:t>https://serve360.marriott.com/</a:t>
            </a:r>
            <a:endParaRPr lang="en-GB" dirty="0"/>
          </a:p>
          <a:p>
            <a:pPr marL="514350" indent="-514350">
              <a:buFont typeface="+mj-lt"/>
              <a:buAutoNum type="arabicPeriod"/>
            </a:pPr>
            <a:r>
              <a:rPr lang="en-GB" dirty="0">
                <a:hlinkClick r:id="rId5"/>
              </a:rPr>
              <a:t>https://www.radissonhotels.com/en-us/social-responsibility</a:t>
            </a:r>
            <a:endParaRPr lang="en-GB" dirty="0"/>
          </a:p>
          <a:p>
            <a:pPr marL="514350" indent="-514350">
              <a:buFont typeface="+mj-lt"/>
              <a:buAutoNum type="arabicPeriod"/>
            </a:pPr>
            <a:endParaRPr lang="en-GB" dirty="0"/>
          </a:p>
        </p:txBody>
      </p:sp>
    </p:spTree>
    <p:extLst>
      <p:ext uri="{BB962C8B-B14F-4D97-AF65-F5344CB8AC3E}">
        <p14:creationId xmlns:p14="http://schemas.microsoft.com/office/powerpoint/2010/main" val="113072901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docProps/app.xml><?xml version="1.0" encoding="utf-8"?>
<Properties xmlns="http://schemas.openxmlformats.org/officeDocument/2006/extended-properties" xmlns:vt="http://schemas.openxmlformats.org/officeDocument/2006/docPropsVTypes">
  <TotalTime>16</TotalTime>
  <Words>889</Words>
  <Application>Microsoft Office PowerPoint</Application>
  <PresentationFormat>Widescreen</PresentationFormat>
  <Paragraphs>75</Paragraphs>
  <Slides>16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Corbel</vt:lpstr>
      <vt:lpstr>Parallax</vt:lpstr>
      <vt:lpstr>Presenter: Nawas Uddin Student ID 1704824 Sustainability &amp; Circular Economy in Hotel &amp; Hospitality Industry Marriott &amp; Radisson Hotels</vt:lpstr>
      <vt:lpstr>Sustainability &amp; Circular Economy</vt:lpstr>
      <vt:lpstr>Sustainability – Introduction (Ref1)</vt:lpstr>
      <vt:lpstr>The Three Pillars of Sustainable Development (Ref1)</vt:lpstr>
      <vt:lpstr>Circular Economy (Ref3)</vt:lpstr>
      <vt:lpstr>Benefits of Sustainable development &amp; Circular economy to the Hotel &amp; Hospitality Industry(ref3)</vt:lpstr>
      <vt:lpstr>Marriott International Hotels – Corporate Responsibility towards sustainability &amp; circular economy (Ref4)</vt:lpstr>
      <vt:lpstr>Marriott Int Hotels – Corporate Responsibility towards sustainability &amp; circular economy (Ref4)</vt:lpstr>
      <vt:lpstr>Marriott Int Hotels – Corporate Responsibility towards sustainability &amp; circular economy (Ref4)</vt:lpstr>
      <vt:lpstr>Radisson Hotels – Corporate Responsibility towards sustainability &amp; circular economy (Ref5)</vt:lpstr>
      <vt:lpstr>Radisson Hotels – Corporate Responsibility towards sustainability &amp; circular economy (Ref5)</vt:lpstr>
      <vt:lpstr>Radisson Hotels – Corporate Responsibility towards sustainability &amp; circular economy (Ref5)</vt:lpstr>
      <vt:lpstr>Radisson Hotels – Corporate Responsibility towards sustainability &amp; circular economy (Ref5)</vt:lpstr>
      <vt:lpstr>Radisson Hotels – Corporate Responsibility towards sustainability &amp; circular economy (Ref5)</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Presenter: Nawas Uddin Student ID 1704824 Sustainability &amp; Circular Economy in Hotel &amp; Hospitality Industry Marriott &amp; Radisson Hotels</dc:title>
  <dc:creator>MANO Nagendram</dc:creator>
  <cp:lastModifiedBy>MANO Nagendram</cp:lastModifiedBy>
  <cp:revision>4</cp:revision>
  <dcterms:created xsi:type="dcterms:W3CDTF">2020-03-14T20:32:46Z</dcterms:created>
  <dcterms:modified xsi:type="dcterms:W3CDTF">2020-03-14T20:49:04Z</dcterms:modified>
</cp:coreProperties>
</file>