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FBCC4E-FD96-4844-82E4-20012152695B}" v="108" dt="2020-10-15T14:28:14.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theme" Target="theme/theme1.xml" Id="rId8" /><Relationship Type="http://schemas.openxmlformats.org/officeDocument/2006/relationships/slide" Target="slides/slide2.xml" Id="rId3" /><Relationship Type="http://schemas.openxmlformats.org/officeDocument/2006/relationships/viewProps" Target="viewProp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presProps" Target="presProps.xml" Id="rId6" /><Relationship Type="http://schemas.microsoft.com/office/2015/10/relationships/revisionInfo" Target="revisionInfo.xml" Id="rId11" /><Relationship Type="http://schemas.openxmlformats.org/officeDocument/2006/relationships/slide" Target="slides/slide4.xml" Id="rId5" /><Relationship Type="http://schemas.openxmlformats.org/officeDocument/2006/relationships/slide" Target="slides/slide3.xml" Id="rId4" /><Relationship Type="http://schemas.openxmlformats.org/officeDocument/2006/relationships/tableStyles" Target="tableStyles.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4432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80707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95186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7981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21524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47929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43424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0443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81527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77291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17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10/15/2020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17165226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3BD7C9B-A952-4AA5-98F9-5CE09FA723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25"/>
          <a:stretch/>
        </p:blipFill>
        <p:spPr>
          <a:xfrm>
            <a:off x="20" y="10"/>
            <a:ext cx="12188932" cy="6857990"/>
          </a:xfrm>
          <a:prstGeom prst="rect">
            <a:avLst/>
          </a:prstGeom>
        </p:spPr>
      </p:pic>
      <p:sp>
        <p:nvSpPr>
          <p:cNvPr id="2" name="Title 1"/>
          <p:cNvSpPr>
            <a:spLocks noGrp="1"/>
          </p:cNvSpPr>
          <p:nvPr>
            <p:ph type="ctrTitle"/>
          </p:nvPr>
        </p:nvSpPr>
        <p:spPr>
          <a:xfrm>
            <a:off x="843630" y="3826292"/>
            <a:ext cx="5257800" cy="1701570"/>
          </a:xfrm>
        </p:spPr>
        <p:txBody>
          <a:bodyPr anchor="b">
            <a:normAutofit fontScale="90000"/>
          </a:bodyPr>
          <a:lstStyle/>
          <a:p>
            <a:pPr algn="l"/>
            <a:r>
              <a:rPr lang="en-GB" sz="4400" dirty="0">
                <a:cs typeface="Aharoni"/>
              </a:rPr>
              <a:t>Digital Policing </a:t>
            </a:r>
            <a:br>
              <a:rPr lang="en-GB" sz="4400" dirty="0">
                <a:cs typeface="Aharoni"/>
              </a:rPr>
            </a:br>
            <a:br>
              <a:rPr lang="en-GB" sz="4400" dirty="0">
                <a:cs typeface="Aharoni"/>
              </a:rPr>
            </a:br>
            <a:r>
              <a:rPr lang="en-GB" sz="4400" dirty="0">
                <a:cs typeface="Aharoni"/>
              </a:rPr>
              <a:t>Tutorial</a:t>
            </a:r>
          </a:p>
        </p:txBody>
      </p:sp>
      <p:sp>
        <p:nvSpPr>
          <p:cNvPr id="3" name="Subtitle 2"/>
          <p:cNvSpPr>
            <a:spLocks noGrp="1"/>
          </p:cNvSpPr>
          <p:nvPr>
            <p:ph type="subTitle" idx="1"/>
          </p:nvPr>
        </p:nvSpPr>
        <p:spPr>
          <a:xfrm>
            <a:off x="843631" y="5584617"/>
            <a:ext cx="5147960" cy="646785"/>
          </a:xfrm>
        </p:spPr>
        <p:txBody>
          <a:bodyPr>
            <a:normAutofit/>
          </a:bodyPr>
          <a:lstStyle/>
          <a:p>
            <a:pPr algn="l"/>
            <a:endParaRPr lang="en-GB" sz="200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CED2F-0AB6-4FE5-80F1-292052958B5F}"/>
              </a:ext>
            </a:extLst>
          </p:cNvPr>
          <p:cNvSpPr>
            <a:spLocks noGrp="1"/>
          </p:cNvSpPr>
          <p:nvPr>
            <p:ph type="title"/>
          </p:nvPr>
        </p:nvSpPr>
        <p:spPr/>
        <p:txBody>
          <a:bodyPr/>
          <a:lstStyle/>
          <a:p>
            <a:r>
              <a:rPr lang="en-GB" dirty="0">
                <a:cs typeface="Calibri Light"/>
              </a:rPr>
              <a:t>Case Study</a:t>
            </a:r>
            <a:endParaRPr lang="en-GB" dirty="0"/>
          </a:p>
        </p:txBody>
      </p:sp>
      <p:sp>
        <p:nvSpPr>
          <p:cNvPr id="3" name="Content Placeholder 2">
            <a:extLst>
              <a:ext uri="{FF2B5EF4-FFF2-40B4-BE49-F238E27FC236}">
                <a16:creationId xmlns:a16="http://schemas.microsoft.com/office/drawing/2014/main" id="{A98A784E-4B4C-4A41-948D-CF9C4868F7C3}"/>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b="1" dirty="0">
                <a:ea typeface="+mn-lt"/>
                <a:cs typeface="+mn-lt"/>
              </a:rPr>
              <a:t>Evidence based case study illustrating professional practice</a:t>
            </a:r>
            <a:endParaRPr lang="en-GB" dirty="0">
              <a:ea typeface="+mn-lt"/>
              <a:cs typeface="+mn-lt"/>
            </a:endParaRPr>
          </a:p>
          <a:p>
            <a:endParaRPr lang="en-GB" dirty="0">
              <a:ea typeface="+mn-lt"/>
              <a:cs typeface="+mn-lt"/>
            </a:endParaRPr>
          </a:p>
          <a:p>
            <a:r>
              <a:rPr lang="en-GB" dirty="0">
                <a:ea typeface="+mn-lt"/>
                <a:cs typeface="+mn-lt"/>
              </a:rPr>
              <a:t>A submission was received at the Digital Forensic Unit, in which it was alleged that communications of a sexual nature had occurred between an adult male and an underage female. This communication included text-based messages as well as pictures. According to the case background, the two parties were involved in a relationship and had been communicating via a popular smartphone communication application. </a:t>
            </a:r>
            <a:endParaRPr lang="en-GB"/>
          </a:p>
          <a:p>
            <a:endParaRPr lang="en-GB" dirty="0">
              <a:ea typeface="+mn-lt"/>
              <a:cs typeface="+mn-lt"/>
            </a:endParaRPr>
          </a:p>
          <a:p>
            <a:r>
              <a:rPr lang="en-GB" dirty="0">
                <a:ea typeface="+mn-lt"/>
                <a:cs typeface="+mn-lt"/>
              </a:rPr>
              <a:t>Furthermore, both parties stated that images of note were present on the handsets. </a:t>
            </a:r>
          </a:p>
          <a:p>
            <a:endParaRPr lang="en-GB" dirty="0">
              <a:ea typeface="+mn-lt"/>
              <a:cs typeface="+mn-lt"/>
            </a:endParaRPr>
          </a:p>
          <a:p>
            <a:r>
              <a:rPr lang="en-GB" dirty="0">
                <a:ea typeface="+mn-lt"/>
                <a:cs typeface="+mn-lt"/>
              </a:rPr>
              <a:t>The adult male had stated in interview that he believed the girl to be aged 18 at the time of the alleged offence occurring. The submission therefore requested extraction of data from the offender’s phone to determine whether this was the case, along with confirmation of the presence of the expected notable/indecent images.</a:t>
            </a:r>
            <a:endParaRPr lang="en-GB">
              <a:cs typeface="Calibri"/>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366900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4CE5B-71CC-4D37-B0D7-52A038D2AE2B}"/>
              </a:ext>
            </a:extLst>
          </p:cNvPr>
          <p:cNvSpPr>
            <a:spLocks noGrp="1"/>
          </p:cNvSpPr>
          <p:nvPr>
            <p:ph type="title"/>
          </p:nvPr>
        </p:nvSpPr>
        <p:spPr/>
        <p:txBody>
          <a:bodyPr/>
          <a:lstStyle/>
          <a:p>
            <a:r>
              <a:rPr lang="en-GB" dirty="0">
                <a:cs typeface="Calibri Light"/>
              </a:rPr>
              <a:t>Case Study</a:t>
            </a:r>
            <a:endParaRPr lang="en-GB" dirty="0"/>
          </a:p>
        </p:txBody>
      </p:sp>
      <p:sp>
        <p:nvSpPr>
          <p:cNvPr id="3" name="Content Placeholder 2">
            <a:extLst>
              <a:ext uri="{FF2B5EF4-FFF2-40B4-BE49-F238E27FC236}">
                <a16:creationId xmlns:a16="http://schemas.microsoft.com/office/drawing/2014/main" id="{F1636559-858E-4A61-ACB0-88D1718E76A3}"/>
              </a:ext>
            </a:extLst>
          </p:cNvPr>
          <p:cNvSpPr>
            <a:spLocks noGrp="1"/>
          </p:cNvSpPr>
          <p:nvPr>
            <p:ph idx="1"/>
          </p:nvPr>
        </p:nvSpPr>
        <p:spPr>
          <a:xfrm>
            <a:off x="361951" y="1825625"/>
            <a:ext cx="11658598" cy="4815681"/>
          </a:xfrm>
        </p:spPr>
        <p:txBody>
          <a:bodyPr vert="horz" lIns="91440" tIns="45720" rIns="91440" bIns="45720" rtlCol="0" anchor="t">
            <a:normAutofit fontScale="70000" lnSpcReduction="20000"/>
          </a:bodyPr>
          <a:lstStyle/>
          <a:p>
            <a:r>
              <a:rPr lang="en-GB" dirty="0">
                <a:cs typeface="Calibri"/>
              </a:rPr>
              <a:t>Given the accounts given by both parties involved, there was a clear expectation that data would be found on the handset submitted for examination. The phone was examined following the unit’s standard operating procedures for the examination of mobile phones; however, nothing of apparent significance was recovered. As a result, a further, deeper investigation was authorised.</a:t>
            </a:r>
            <a:endParaRPr lang="en-GB" dirty="0">
              <a:ea typeface="+mn-lt"/>
              <a:cs typeface="+mn-lt"/>
            </a:endParaRPr>
          </a:p>
          <a:p>
            <a:endParaRPr lang="en-GB" dirty="0">
              <a:ea typeface="+mn-lt"/>
              <a:cs typeface="+mn-lt"/>
            </a:endParaRPr>
          </a:p>
          <a:p>
            <a:r>
              <a:rPr lang="en-GB" dirty="0">
                <a:cs typeface="Calibri"/>
              </a:rPr>
              <a:t>For thoroughness, the offender’s phone data was re-acquired using four different industry-standard acquisition tools. </a:t>
            </a:r>
          </a:p>
          <a:p>
            <a:endParaRPr lang="en-GB" dirty="0">
              <a:cs typeface="Calibri"/>
            </a:endParaRPr>
          </a:p>
          <a:p>
            <a:r>
              <a:rPr lang="en-GB" dirty="0">
                <a:cs typeface="Calibri"/>
              </a:rPr>
              <a:t>These four extractions were themselves further examined in a number of different forensic tools both for thoroughness and also to allow for validation of results. The pictures and messages of note were eventually located and were found to be embedded and stored within an encoded file, which was only acquired by two of the four industry-standard tools used to acquire the data. </a:t>
            </a:r>
          </a:p>
          <a:p>
            <a:endParaRPr lang="en-GB" dirty="0">
              <a:cs typeface="Calibri"/>
            </a:endParaRPr>
          </a:p>
          <a:p>
            <a:r>
              <a:rPr lang="en-GB" dirty="0">
                <a:cs typeface="Calibri"/>
              </a:rPr>
              <a:t>The use of a separate forensic tool-suite, not ordinarily utilised for mobile forensics, was required in order to extract and examine the data contained within this file. What was most concerning was that none of the available industry-standard mobile forensic viewing tools parsed and presented the encoded file in order for the examiner to view the notable embedded data.</a:t>
            </a:r>
            <a:endParaRPr lang="en-GB">
              <a:ea typeface="+mn-lt"/>
              <a:cs typeface="+mn-lt"/>
            </a:endParaRPr>
          </a:p>
          <a:p>
            <a:endParaRPr lang="en-GB" dirty="0">
              <a:cs typeface="Calibri"/>
            </a:endParaRPr>
          </a:p>
        </p:txBody>
      </p:sp>
    </p:spTree>
    <p:extLst>
      <p:ext uri="{BB962C8B-B14F-4D97-AF65-F5344CB8AC3E}">
        <p14:creationId xmlns:p14="http://schemas.microsoft.com/office/powerpoint/2010/main" val="2755596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5543A-8824-471D-A1FD-051BB8C7D84A}"/>
              </a:ext>
            </a:extLst>
          </p:cNvPr>
          <p:cNvSpPr>
            <a:spLocks noGrp="1"/>
          </p:cNvSpPr>
          <p:nvPr>
            <p:ph type="title"/>
          </p:nvPr>
        </p:nvSpPr>
        <p:spPr/>
        <p:txBody>
          <a:bodyPr/>
          <a:lstStyle/>
          <a:p>
            <a:r>
              <a:rPr lang="en-GB" dirty="0">
                <a:cs typeface="Calibri Light"/>
              </a:rPr>
              <a:t>Reflective Question</a:t>
            </a:r>
            <a:endParaRPr lang="en-GB" dirty="0"/>
          </a:p>
        </p:txBody>
      </p:sp>
      <p:sp>
        <p:nvSpPr>
          <p:cNvPr id="3" name="Content Placeholder 2">
            <a:extLst>
              <a:ext uri="{FF2B5EF4-FFF2-40B4-BE49-F238E27FC236}">
                <a16:creationId xmlns:a16="http://schemas.microsoft.com/office/drawing/2014/main" id="{55A1988B-EB6A-44D4-8F7D-7424BE7F3687}"/>
              </a:ext>
            </a:extLst>
          </p:cNvPr>
          <p:cNvSpPr>
            <a:spLocks noGrp="1"/>
          </p:cNvSpPr>
          <p:nvPr>
            <p:ph idx="1"/>
          </p:nvPr>
        </p:nvSpPr>
        <p:spPr/>
        <p:txBody>
          <a:bodyPr vert="horz" lIns="91440" tIns="45720" rIns="91440" bIns="45720" rtlCol="0" anchor="t">
            <a:normAutofit/>
          </a:bodyPr>
          <a:lstStyle/>
          <a:p>
            <a:pPr marL="0" indent="0">
              <a:buNone/>
            </a:pPr>
            <a:r>
              <a:rPr lang="en-GB" b="1" dirty="0">
                <a:cs typeface="Calibri"/>
              </a:rPr>
              <a:t>Reflective question</a:t>
            </a:r>
            <a:endParaRPr lang="en-GB">
              <a:ea typeface="+mn-lt"/>
              <a:cs typeface="+mn-lt"/>
            </a:endParaRPr>
          </a:p>
          <a:p>
            <a:r>
              <a:rPr lang="en-GB" dirty="0">
                <a:cs typeface="Calibri"/>
              </a:rPr>
              <a:t>With the rapid pace of technological development, and considering that digital forensic software and investigations are, by definition, most often reactive; </a:t>
            </a:r>
            <a:endParaRPr lang="en-US" dirty="0">
              <a:cs typeface="Calibri"/>
            </a:endParaRPr>
          </a:p>
          <a:p>
            <a:endParaRPr lang="en-GB" dirty="0">
              <a:cs typeface="Calibri"/>
            </a:endParaRPr>
          </a:p>
          <a:p>
            <a:r>
              <a:rPr lang="en-GB" dirty="0">
                <a:cs typeface="Calibri"/>
              </a:rPr>
              <a:t>How can we assure that we get best evidence, how do we know that we have acquired all of the data possible, and how do we know that we have seen everything that there is to see?</a:t>
            </a:r>
            <a:endParaRPr lang="en-US">
              <a:ea typeface="+mn-lt"/>
              <a:cs typeface="+mn-lt"/>
            </a:endParaRPr>
          </a:p>
          <a:p>
            <a:endParaRPr lang="en-GB" dirty="0">
              <a:cs typeface="Calibri"/>
            </a:endParaRPr>
          </a:p>
        </p:txBody>
      </p:sp>
    </p:spTree>
    <p:extLst>
      <p:ext uri="{BB962C8B-B14F-4D97-AF65-F5344CB8AC3E}">
        <p14:creationId xmlns:p14="http://schemas.microsoft.com/office/powerpoint/2010/main" val="14730160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Digital Policing   Tutorial</vt:lpstr>
      <vt:lpstr>Case Study</vt:lpstr>
      <vt:lpstr>Case Study</vt:lpstr>
      <vt:lpstr>Reflective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38</cp:revision>
  <dcterms:created xsi:type="dcterms:W3CDTF">2020-10-15T14:23:46Z</dcterms:created>
  <dcterms:modified xsi:type="dcterms:W3CDTF">2020-10-15T14:28:15Z</dcterms:modified>
</cp:coreProperties>
</file>