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38" d="100"/>
          <a:sy n="38" d="100"/>
        </p:scale>
        <p:origin x="-75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608465D-8C9B-4240-8DCD-39CD0E2FF6DE}" type="datetimeFigureOut">
              <a:rPr lang="en-US" smtClean="0"/>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08465D-8C9B-4240-8DCD-39CD0E2FF6DE}" type="datetimeFigureOut">
              <a:rPr lang="en-US" smtClean="0"/>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08465D-8C9B-4240-8DCD-39CD0E2FF6DE}" type="datetimeFigureOut">
              <a:rPr lang="en-US" smtClean="0"/>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608465D-8C9B-4240-8DCD-39CD0E2FF6DE}" type="datetimeFigureOut">
              <a:rPr lang="en-US" smtClean="0"/>
              <a:t>5/16/2012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608465D-8C9B-4240-8DCD-39CD0E2FF6DE}" type="datetimeFigureOut">
              <a:rPr lang="en-US" smtClean="0"/>
              <a:t>5/16/2012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608465D-8C9B-4240-8DCD-39CD0E2FF6DE}" type="datetimeFigureOut">
              <a:rPr lang="en-US" smtClean="0"/>
              <a:t>5/16/2012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08465D-8C9B-4240-8DCD-39CD0E2FF6DE}" type="datetimeFigureOut">
              <a:rPr lang="en-US" smtClean="0"/>
              <a:t>5/16/2012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608465D-8C9B-4240-8DCD-39CD0E2FF6DE}" type="datetimeFigureOut">
              <a:rPr lang="en-US" smtClean="0"/>
              <a:t>5/16/2012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608465D-8C9B-4240-8DCD-39CD0E2FF6DE}" type="datetimeFigureOut">
              <a:rPr lang="en-US" smtClean="0"/>
              <a:t>5/16/2012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08465D-8C9B-4240-8DCD-39CD0E2FF6DE}" type="datetimeFigureOut">
              <a:rPr lang="en-US" smtClean="0"/>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608465D-8C9B-4240-8DCD-39CD0E2FF6DE}" type="datetimeFigureOut">
              <a:rPr lang="en-US" smtClean="0"/>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64A1BC-DE5C-4FF7-80E6-7F9DB600DF5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6D6C8F3B-C2DA-400E-940B-0EFCDD5883D8}" type="datetimeFigureOut">
              <a:rPr lang="en-US" smtClean="0"/>
              <a:pPr/>
              <a:t>5/16/2012</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3E417CF1-61F8-4F1A-B8D9-D61CDA4F6E5A}"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6D6C8F3B-C2DA-400E-940B-0EFCDD5883D8}" type="datetimeFigureOut">
              <a:rPr lang="en-US" smtClean="0"/>
              <a:pPr/>
              <a:t>5/16/2012</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3E417CF1-61F8-4F1A-B8D9-D61CDA4F6E5A}" type="slidenum">
              <a:rPr lang="en-GB" smtClean="0"/>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6D6C8F3B-C2DA-400E-940B-0EFCDD5883D8}" type="datetimeFigureOut">
              <a:rPr lang="en-US" smtClean="0"/>
              <a:pPr/>
              <a:t>5/16/2012</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3E417CF1-61F8-4F1A-B8D9-D61CDA4F6E5A}" type="slidenum">
              <a:rPr lang="en-GB" smtClean="0"/>
              <a:pPr/>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6D6C8F3B-C2DA-400E-940B-0EFCDD5883D8}" type="datetimeFigureOut">
              <a:rPr lang="en-US" smtClean="0"/>
              <a:pPr/>
              <a:t>5/16/2012</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3E417CF1-61F8-4F1A-B8D9-D61CDA4F6E5A}"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6D6C8F3B-C2DA-400E-940B-0EFCDD5883D8}" type="datetimeFigureOut">
              <a:rPr lang="en-US" smtClean="0"/>
              <a:pPr/>
              <a:t>5/16/2012</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3E417CF1-61F8-4F1A-B8D9-D61CDA4F6E5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D6C8F3B-C2DA-400E-940B-0EFCDD5883D8}" type="datetimeFigureOut">
              <a:rPr lang="en-US" smtClean="0"/>
              <a:pPr/>
              <a:t>5/16/2012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417CF1-61F8-4F1A-B8D9-D61CDA4F6E5A}" type="slidenum">
              <a:rPr lang="en-GB" smtClean="0"/>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6D6C8F3B-C2DA-400E-940B-0EFCDD5883D8}" type="datetimeFigureOut">
              <a:rPr lang="en-US" smtClean="0"/>
              <a:pPr/>
              <a:t>5/16/2012</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3E417CF1-61F8-4F1A-B8D9-D61CDA4F6E5A}"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6D6C8F3B-C2DA-400E-940B-0EFCDD5883D8}" type="datetimeFigureOut">
              <a:rPr lang="en-US" smtClean="0"/>
              <a:pPr/>
              <a:t>5/16/2012</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3E417CF1-61F8-4F1A-B8D9-D61CDA4F6E5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6D6C8F3B-C2DA-400E-940B-0EFCDD5883D8}" type="datetimeFigureOut">
              <a:rPr lang="en-US" smtClean="0"/>
              <a:pPr/>
              <a:t>5/16/2012</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3E417CF1-61F8-4F1A-B8D9-D61CDA4F6E5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D6C8F3B-C2DA-400E-940B-0EFCDD5883D8}" type="datetimeFigureOut">
              <a:rPr lang="en-US" smtClean="0"/>
              <a:pPr/>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17CF1-61F8-4F1A-B8D9-D61CDA4F6E5A}"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D6C8F3B-C2DA-400E-940B-0EFCDD5883D8}" type="datetimeFigureOut">
              <a:rPr lang="en-US" smtClean="0"/>
              <a:pPr/>
              <a:t>5/16/2012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17CF1-61F8-4F1A-B8D9-D61CDA4F6E5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08465D-8C9B-4240-8DCD-39CD0E2FF6DE}" type="datetimeFigureOut">
              <a:rPr lang="en-US" smtClean="0"/>
              <a:t>5/16/2012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64A1BC-DE5C-4FF7-80E6-7F9DB600DF5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6D6C8F3B-C2DA-400E-940B-0EFCDD5883D8}" type="datetimeFigureOut">
              <a:rPr lang="en-US" smtClean="0"/>
              <a:pPr/>
              <a:t>5/16/2012</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3E417CF1-61F8-4F1A-B8D9-D61CDA4F6E5A}"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wales.nhs.uk/sites3/page.cfm?orgid=254&amp;pid=14054" TargetMode="External"/><Relationship Id="rId2" Type="http://schemas.openxmlformats.org/officeDocument/2006/relationships/hyperlink" Target="http://www.ic.nhs.uk/statistics-and-data-collections/data-collections/information-about-the-nhs-workforce-estates-and-facilities-management-collections/direct-collections/estates-and-facilities-management" TargetMode="External"/><Relationship Id="rId1" Type="http://schemas.openxmlformats.org/officeDocument/2006/relationships/slideLayout" Target="../slideLayouts/slideLayout2.xml"/><Relationship Id="rId5" Type="http://schemas.openxmlformats.org/officeDocument/2006/relationships/hyperlink" Target="http://blog.ordnancesurvey.co.uk/2012/02/geographic-information-being-used-in-the-nhs/" TargetMode="External"/><Relationship Id="rId4" Type="http://schemas.openxmlformats.org/officeDocument/2006/relationships/hyperlink" Target="http://www.hsj.co.uk/resource-centre/nhs-estate-choices-and-challenges/1061684.artic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agi.org.uk/storage/events/090520-AGINI/PhilipMcLaughlin.pdf" TargetMode="External"/><Relationship Id="rId2" Type="http://schemas.openxmlformats.org/officeDocument/2006/relationships/hyperlink" Target="http://www.bifm.org.uk/bifm/home" TargetMode="External"/><Relationship Id="rId1" Type="http://schemas.openxmlformats.org/officeDocument/2006/relationships/slideLayout" Target="../slideLayouts/slideLayout2.xml"/><Relationship Id="rId5" Type="http://schemas.openxmlformats.org/officeDocument/2006/relationships/hyperlink" Target="http://healthmap.wordpress.com/2009/05/15/ten-innovative-uses-for-gis-in-facility-management/" TargetMode="External"/><Relationship Id="rId4" Type="http://schemas.openxmlformats.org/officeDocument/2006/relationships/hyperlink" Target="https://docs.google.com/viewer?a=v&amp;q=cache:TSJ-Qvz2H3wJ:www.ifmafoundation.org/documents/public/GIS_WP_FINAL.pdf+estate+and+facilities+management+gis&amp;hl=en&amp;gl=uk&amp;pid=bl&amp;srcid=ADGEEShIF9W1Iroh38LoAfrbL8OWAM4UnYPTpruG2D7cZcoELCTjGdtF_YEar5vU5RvQNwQGedYhlbRmI"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GPS  and Location based serviced including Estate management</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Estates management in the NHS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1200" dirty="0" smtClean="0">
                <a:hlinkClick r:id="rId2"/>
              </a:rPr>
              <a:t>http://www.ic.nhs.uk/statistics-and-data-collections/data-collections/information-about-the-nhs-workforce-estates-and-facilities-management-collections/direct-collections/estates-and-facilities-management</a:t>
            </a:r>
            <a:endParaRPr lang="en-GB" sz="1200" dirty="0" smtClean="0"/>
          </a:p>
          <a:p>
            <a:r>
              <a:rPr lang="en-GB" sz="1200" dirty="0" smtClean="0">
                <a:hlinkClick r:id="rId3"/>
              </a:rPr>
              <a:t>http://www.wales.nhs.uk/sites3/page.cfm?orgid=254&amp;pid=14054</a:t>
            </a:r>
            <a:endParaRPr lang="en-GB" sz="1200" dirty="0" smtClean="0"/>
          </a:p>
          <a:p>
            <a:r>
              <a:rPr lang="en-GB" sz="1200" dirty="0" smtClean="0">
                <a:hlinkClick r:id="rId4"/>
              </a:rPr>
              <a:t>http://www.hsj.co.uk/resource-centre/nhs-estate-choices-and-challenges/1061684.article</a:t>
            </a:r>
            <a:endParaRPr lang="en-GB" sz="1200" dirty="0" smtClean="0"/>
          </a:p>
          <a:p>
            <a:r>
              <a:rPr lang="en-GB" sz="1200" dirty="0" smtClean="0">
                <a:hlinkClick r:id="rId5"/>
              </a:rPr>
              <a:t>http://blog.ordnancesurvey.co.uk/2012/02/geographic-information-being-used-in-the-nhs/</a:t>
            </a:r>
            <a:endParaRPr lang="en-GB" sz="1200" dirty="0" smtClean="0"/>
          </a:p>
          <a:p>
            <a:endParaRPr lang="en-GB" sz="1200" dirty="0" smtClean="0"/>
          </a:p>
          <a:p>
            <a:endParaRPr lang="en-GB"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Estate and Facility Management in Business </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facilities management?</a:t>
            </a:r>
            <a:endParaRPr lang="en-GB" dirty="0"/>
          </a:p>
        </p:txBody>
      </p:sp>
      <p:sp>
        <p:nvSpPr>
          <p:cNvPr id="3" name="Content Placeholder 2"/>
          <p:cNvSpPr>
            <a:spLocks noGrp="1"/>
          </p:cNvSpPr>
          <p:nvPr>
            <p:ph idx="1"/>
          </p:nvPr>
        </p:nvSpPr>
        <p:spPr/>
        <p:txBody>
          <a:bodyPr/>
          <a:lstStyle/>
          <a:p>
            <a:r>
              <a:rPr lang="en-GB" dirty="0" smtClean="0"/>
              <a:t>Facilities management is one of the fastest growing professions in the UK. Facilities managers are responsible for many of the buildings and services which support businesses and other types of organisation.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use GIS in Facilities and Estate</a:t>
            </a:r>
            <a:br>
              <a:rPr lang="en-GB" dirty="0"/>
            </a:br>
            <a:r>
              <a:rPr lang="en-GB" dirty="0"/>
              <a:t>management?</a:t>
            </a:r>
          </a:p>
        </p:txBody>
      </p:sp>
      <p:sp>
        <p:nvSpPr>
          <p:cNvPr id="3" name="Content Placeholder 2"/>
          <p:cNvSpPr>
            <a:spLocks noGrp="1"/>
          </p:cNvSpPr>
          <p:nvPr>
            <p:ph idx="1"/>
          </p:nvPr>
        </p:nvSpPr>
        <p:spPr/>
        <p:txBody>
          <a:bodyPr>
            <a:normAutofit fontScale="70000" lnSpcReduction="20000"/>
          </a:bodyPr>
          <a:lstStyle/>
          <a:p>
            <a:r>
              <a:rPr lang="en-GB" dirty="0"/>
              <a:t>Records of land and property date back to </a:t>
            </a:r>
            <a:r>
              <a:rPr lang="en-GB" dirty="0" smtClean="0"/>
              <a:t>early civilisations.</a:t>
            </a:r>
          </a:p>
          <a:p>
            <a:pPr>
              <a:buNone/>
            </a:pPr>
            <a:endParaRPr lang="en-GB" dirty="0"/>
          </a:p>
          <a:p>
            <a:r>
              <a:rPr lang="en-GB" dirty="0" smtClean="0"/>
              <a:t>GIS </a:t>
            </a:r>
            <a:r>
              <a:rPr lang="en-GB" dirty="0"/>
              <a:t>helps store, manage, analyse, manipulate and</a:t>
            </a:r>
          </a:p>
          <a:p>
            <a:pPr>
              <a:buNone/>
            </a:pPr>
            <a:r>
              <a:rPr lang="pt-BR" dirty="0"/>
              <a:t>visualise spatial data in a digital environment</a:t>
            </a:r>
            <a:r>
              <a:rPr lang="pt-BR" dirty="0" smtClean="0"/>
              <a:t>.</a:t>
            </a:r>
          </a:p>
          <a:p>
            <a:pPr>
              <a:buNone/>
            </a:pPr>
            <a:endParaRPr lang="pt-BR" dirty="0"/>
          </a:p>
          <a:p>
            <a:r>
              <a:rPr lang="en-GB" dirty="0" smtClean="0"/>
              <a:t>GIS </a:t>
            </a:r>
            <a:r>
              <a:rPr lang="en-GB" dirty="0"/>
              <a:t>can relate non spatial data to physical </a:t>
            </a:r>
            <a:r>
              <a:rPr lang="en-GB" dirty="0" smtClean="0"/>
              <a:t>locations.</a:t>
            </a:r>
          </a:p>
          <a:p>
            <a:pPr>
              <a:buNone/>
            </a:pPr>
            <a:endParaRPr lang="en-GB" dirty="0" smtClean="0"/>
          </a:p>
          <a:p>
            <a:r>
              <a:rPr lang="en-GB" dirty="0" smtClean="0"/>
              <a:t>All </a:t>
            </a:r>
            <a:r>
              <a:rPr lang="en-GB" dirty="0"/>
              <a:t>Staff can have access to up to date information at </a:t>
            </a:r>
            <a:r>
              <a:rPr lang="en-GB" dirty="0" smtClean="0"/>
              <a:t>all times.</a:t>
            </a:r>
          </a:p>
          <a:p>
            <a:pPr>
              <a:buNone/>
            </a:pPr>
            <a:endParaRPr lang="en-GB" dirty="0" smtClean="0"/>
          </a:p>
          <a:p>
            <a:r>
              <a:rPr lang="en-GB" dirty="0" smtClean="0"/>
              <a:t>GIS </a:t>
            </a:r>
            <a:r>
              <a:rPr lang="en-GB" dirty="0"/>
              <a:t>helps integrate many systems and provides an easy</a:t>
            </a:r>
          </a:p>
          <a:p>
            <a:pPr>
              <a:buNone/>
            </a:pPr>
            <a:r>
              <a:rPr lang="en-GB" dirty="0"/>
              <a:t>to access repository of all available assets. Asset related</a:t>
            </a:r>
          </a:p>
          <a:p>
            <a:pPr>
              <a:buNone/>
            </a:pPr>
            <a:r>
              <a:rPr lang="en-GB" dirty="0"/>
              <a:t>data is often held in multiple different </a:t>
            </a:r>
            <a:r>
              <a:rPr lang="en-GB" dirty="0" smtClean="0"/>
              <a:t>disconnected databases</a:t>
            </a:r>
            <a:r>
              <a:rPr lang="en-GB" dirty="0"/>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use GIS in Facilities and Estate</a:t>
            </a:r>
            <a:br>
              <a:rPr lang="en-GB" dirty="0" smtClean="0"/>
            </a:br>
            <a:r>
              <a:rPr lang="en-GB" dirty="0" smtClean="0"/>
              <a:t>management? Cont</a:t>
            </a:r>
            <a:endParaRPr lang="en-GB" dirty="0"/>
          </a:p>
        </p:txBody>
      </p:sp>
      <p:sp>
        <p:nvSpPr>
          <p:cNvPr id="3" name="Content Placeholder 2"/>
          <p:cNvSpPr>
            <a:spLocks noGrp="1"/>
          </p:cNvSpPr>
          <p:nvPr>
            <p:ph idx="1"/>
          </p:nvPr>
        </p:nvSpPr>
        <p:spPr/>
        <p:txBody>
          <a:bodyPr>
            <a:normAutofit fontScale="62500" lnSpcReduction="20000"/>
          </a:bodyPr>
          <a:lstStyle/>
          <a:p>
            <a:pPr>
              <a:buNone/>
            </a:pPr>
            <a:r>
              <a:rPr lang="en-GB" dirty="0" smtClean="0"/>
              <a:t>• Any </a:t>
            </a:r>
            <a:r>
              <a:rPr lang="en-GB" dirty="0"/>
              <a:t>additional Information can be added to the system for</a:t>
            </a:r>
          </a:p>
          <a:p>
            <a:pPr>
              <a:buNone/>
            </a:pPr>
            <a:r>
              <a:rPr lang="en-GB" dirty="0"/>
              <a:t>example to view costing associated with rooms / locations /</a:t>
            </a:r>
          </a:p>
          <a:p>
            <a:pPr>
              <a:buNone/>
            </a:pPr>
            <a:r>
              <a:rPr lang="en-GB" dirty="0"/>
              <a:t>land</a:t>
            </a:r>
            <a:r>
              <a:rPr lang="en-GB" dirty="0" smtClean="0"/>
              <a:t>.</a:t>
            </a:r>
          </a:p>
          <a:p>
            <a:pPr>
              <a:buNone/>
            </a:pPr>
            <a:endParaRPr lang="en-GB" dirty="0"/>
          </a:p>
          <a:p>
            <a:pPr>
              <a:buNone/>
            </a:pPr>
            <a:r>
              <a:rPr lang="en-GB" dirty="0" smtClean="0"/>
              <a:t>• Easier </a:t>
            </a:r>
            <a:r>
              <a:rPr lang="en-GB" dirty="0"/>
              <a:t>to track which areas are used by different</a:t>
            </a:r>
          </a:p>
          <a:p>
            <a:pPr>
              <a:buNone/>
            </a:pPr>
            <a:r>
              <a:rPr lang="en-GB" dirty="0"/>
              <a:t>departments and when</a:t>
            </a:r>
            <a:r>
              <a:rPr lang="en-GB" dirty="0" smtClean="0"/>
              <a:t>.</a:t>
            </a:r>
          </a:p>
          <a:p>
            <a:pPr>
              <a:buNone/>
            </a:pPr>
            <a:endParaRPr lang="en-GB" dirty="0"/>
          </a:p>
          <a:p>
            <a:pPr>
              <a:buNone/>
            </a:pPr>
            <a:r>
              <a:rPr lang="en-GB" dirty="0" smtClean="0"/>
              <a:t>• Information </a:t>
            </a:r>
            <a:r>
              <a:rPr lang="en-GB" dirty="0"/>
              <a:t>can be accessed from several sources -</a:t>
            </a:r>
          </a:p>
          <a:p>
            <a:pPr>
              <a:buNone/>
            </a:pPr>
            <a:r>
              <a:rPr lang="en-GB" dirty="0"/>
              <a:t>desktop, Intranet and handheld devices such as Mobile</a:t>
            </a:r>
          </a:p>
          <a:p>
            <a:pPr>
              <a:buNone/>
            </a:pPr>
            <a:r>
              <a:rPr lang="en-GB" dirty="0"/>
              <a:t>phones and Pockets PCs or tablets</a:t>
            </a:r>
            <a:r>
              <a:rPr lang="en-GB" dirty="0" smtClean="0"/>
              <a:t>.</a:t>
            </a:r>
          </a:p>
          <a:p>
            <a:pPr>
              <a:buNone/>
            </a:pPr>
            <a:endParaRPr lang="en-GB" dirty="0"/>
          </a:p>
          <a:p>
            <a:pPr>
              <a:buNone/>
            </a:pPr>
            <a:r>
              <a:rPr lang="en-GB" dirty="0" smtClean="0"/>
              <a:t>• Track </a:t>
            </a:r>
            <a:r>
              <a:rPr lang="en-GB" dirty="0"/>
              <a:t>where assets are located through the use of RFID</a:t>
            </a:r>
          </a:p>
          <a:p>
            <a:pPr>
              <a:buNone/>
            </a:pPr>
            <a:r>
              <a:rPr lang="en-GB" dirty="0"/>
              <a:t>and bar code readers - management of assets such as PC's</a:t>
            </a:r>
          </a:p>
          <a:p>
            <a:pPr>
              <a:buNone/>
            </a:pPr>
            <a:r>
              <a:rPr lang="en-GB" dirty="0"/>
              <a:t>and furniture.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Ten Innovative Uses for GIS in Facility Management</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Creation of A Campus Base Map</a:t>
            </a:r>
          </a:p>
          <a:p>
            <a:r>
              <a:rPr lang="en-GB" dirty="0" smtClean="0"/>
              <a:t>Utility Mapping</a:t>
            </a:r>
          </a:p>
          <a:p>
            <a:r>
              <a:rPr lang="en-GB" dirty="0" smtClean="0"/>
              <a:t>Landscape Management</a:t>
            </a:r>
          </a:p>
          <a:p>
            <a:r>
              <a:rPr lang="en-GB" dirty="0" smtClean="0"/>
              <a:t>Work Order Management</a:t>
            </a:r>
          </a:p>
          <a:p>
            <a:r>
              <a:rPr lang="en-GB" dirty="0" smtClean="0"/>
              <a:t>Master Planning</a:t>
            </a:r>
          </a:p>
          <a:p>
            <a:r>
              <a:rPr lang="en-GB" dirty="0" smtClean="0"/>
              <a:t>Accessibility Planning</a:t>
            </a:r>
          </a:p>
          <a:p>
            <a:r>
              <a:rPr lang="en-GB" dirty="0" smtClean="0"/>
              <a:t>Pedestrian Planning</a:t>
            </a:r>
          </a:p>
          <a:p>
            <a:r>
              <a:rPr lang="en-GB" dirty="0" smtClean="0"/>
              <a:t>Emergency Preparedness</a:t>
            </a:r>
          </a:p>
          <a:p>
            <a:r>
              <a:rPr lang="en-GB" dirty="0" smtClean="0"/>
              <a:t>Facility Space Planning</a:t>
            </a:r>
          </a:p>
          <a:p>
            <a:r>
              <a:rPr lang="en-GB" dirty="0" smtClean="0"/>
              <a:t>Campus Virtual Tour</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GIS integrated with Workplace Management Systems (IWMS)</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GIS and integrated workplace management systems</a:t>
            </a:r>
          </a:p>
          <a:p>
            <a:pPr>
              <a:buNone/>
            </a:pPr>
            <a:r>
              <a:rPr lang="en-GB" dirty="0" smtClean="0"/>
              <a:t>(IWMS) integration is most specifically</a:t>
            </a:r>
          </a:p>
          <a:p>
            <a:pPr>
              <a:buNone/>
            </a:pPr>
            <a:r>
              <a:rPr lang="en-GB" dirty="0" smtClean="0"/>
              <a:t>relates directly to the job</a:t>
            </a:r>
          </a:p>
          <a:p>
            <a:pPr>
              <a:buNone/>
            </a:pPr>
            <a:r>
              <a:rPr lang="en-GB" dirty="0" smtClean="0"/>
              <a:t>functions of facility managers. GIS and IWMS</a:t>
            </a:r>
          </a:p>
          <a:p>
            <a:pPr>
              <a:buNone/>
            </a:pPr>
            <a:r>
              <a:rPr lang="en-GB" dirty="0" smtClean="0"/>
              <a:t>are complementary technologies that, when</a:t>
            </a:r>
          </a:p>
          <a:p>
            <a:pPr>
              <a:buNone/>
            </a:pPr>
            <a:r>
              <a:rPr lang="en-GB" dirty="0" smtClean="0"/>
              <a:t>integrated, have the ability to support the</a:t>
            </a:r>
          </a:p>
          <a:p>
            <a:pPr>
              <a:buNone/>
            </a:pPr>
            <a:r>
              <a:rPr lang="en-GB" dirty="0" smtClean="0"/>
              <a:t>broadest range of facility management activities</a:t>
            </a:r>
          </a:p>
          <a:p>
            <a:pPr>
              <a:buNone/>
            </a:pPr>
            <a:r>
              <a:rPr lang="en-GB" dirty="0" smtClean="0"/>
              <a:t>more efficiently and effectively than either one</a:t>
            </a:r>
          </a:p>
          <a:p>
            <a:pPr>
              <a:buNone/>
            </a:pPr>
            <a:r>
              <a:rPr lang="en-GB" dirty="0" smtClean="0"/>
              <a:t>independently.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sz="1900" dirty="0" smtClean="0">
                <a:hlinkClick r:id="rId2"/>
              </a:rPr>
              <a:t>http://www.bifm.org.uk/bifm/home</a:t>
            </a:r>
            <a:endParaRPr lang="en-GB" sz="1900" dirty="0" smtClean="0"/>
          </a:p>
          <a:p>
            <a:endParaRPr lang="en-GB" sz="1900" dirty="0" smtClean="0"/>
          </a:p>
          <a:p>
            <a:r>
              <a:rPr lang="en-GB" sz="1900" dirty="0" smtClean="0">
                <a:hlinkClick r:id="rId3"/>
              </a:rPr>
              <a:t>http://www.agi.org.uk/storage/events/090520-AGINI/PhilipMcLaughlin.pdf</a:t>
            </a:r>
            <a:endParaRPr lang="en-GB" sz="1900" dirty="0" smtClean="0"/>
          </a:p>
          <a:p>
            <a:endParaRPr lang="en-GB" sz="1900" dirty="0"/>
          </a:p>
          <a:p>
            <a:r>
              <a:rPr lang="en-GB" sz="1900" dirty="0" smtClean="0">
                <a:hlinkClick r:id="rId4"/>
              </a:rPr>
              <a:t>https://docs.google.com/viewer?a=v&amp;q=cache:TSJ-Qvz2H3wJ:www.ifmafoundation.org/documents/public/GIS_WP_FINAL.pdf+estate+and+facilities+management+gis&amp;hl=en&amp;gl=uk&amp;pid=bl&amp;srcid=ADGEEShIF9W1Iroh38LoAfrbL8OWAM4UnYPTpruG2D7cZcoELCTjGdtF_YEar5vU5RvQNwQGedYhlbRmIaKUmuqr9q9YgyH5udiLGKIq5iGTWFCnnbe1VPJq_P4har6DpQXBRnxlWXIw&amp;sig=AHIEtbT15xfxYzFg7ApPk34SpERx8eY0sQ</a:t>
            </a:r>
            <a:endParaRPr lang="en-GB" sz="1900" dirty="0" smtClean="0"/>
          </a:p>
          <a:p>
            <a:endParaRPr lang="en-GB" dirty="0" smtClean="0"/>
          </a:p>
          <a:p>
            <a:r>
              <a:rPr lang="en-GB" sz="1600" dirty="0" smtClean="0">
                <a:hlinkClick r:id="rId5"/>
              </a:rPr>
              <a:t>http://healthmap.wordpress.com/2009/05/15/ten-innovative-uses-for-gis-in-facility-management/</a:t>
            </a:r>
            <a:endParaRPr lang="en-GB" sz="1600" dirty="0" smtClean="0"/>
          </a:p>
          <a:p>
            <a:endParaRPr lang="en-GB" dirty="0"/>
          </a:p>
          <a:p>
            <a:pPr>
              <a:buNone/>
            </a:pPr>
            <a:endParaRPr lang="en-GB" dirty="0" smtClean="0"/>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Estate Management</a:t>
            </a:r>
            <a:endParaRPr lang="en-GB" dirty="0"/>
          </a:p>
        </p:txBody>
      </p:sp>
      <p:sp>
        <p:nvSpPr>
          <p:cNvPr id="3" name="Subtitle 2"/>
          <p:cNvSpPr>
            <a:spLocks noGrp="1"/>
          </p:cNvSpPr>
          <p:nvPr>
            <p:ph type="subTitle" idx="1"/>
          </p:nvPr>
        </p:nvSpPr>
        <p:spPr/>
        <p:txBody>
          <a:bodyPr/>
          <a:lstStyle/>
          <a:p>
            <a:r>
              <a:rPr lang="en-GB" dirty="0" smtClean="0"/>
              <a:t>Geographical Information Systems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Estate?</a:t>
            </a:r>
            <a:endParaRPr lang="en-GB" dirty="0"/>
          </a:p>
        </p:txBody>
      </p:sp>
      <p:sp>
        <p:nvSpPr>
          <p:cNvPr id="3" name="Content Placeholder 2"/>
          <p:cNvSpPr>
            <a:spLocks noGrp="1"/>
          </p:cNvSpPr>
          <p:nvPr>
            <p:ph idx="1"/>
          </p:nvPr>
        </p:nvSpPr>
        <p:spPr/>
        <p:txBody>
          <a:bodyPr/>
          <a:lstStyle/>
          <a:p>
            <a:r>
              <a:rPr lang="en-GB" dirty="0" smtClean="0"/>
              <a:t>An Estate is a property to which a person is lawfully entitled. In traditional law, the word referred to property in land; a person’s Estate consists of the interest or rights that the person.</a:t>
            </a:r>
          </a:p>
          <a:p>
            <a:pPr>
              <a:buNone/>
            </a:pPr>
            <a:r>
              <a:rPr lang="en-GB" dirty="0" smtClean="0"/>
              <a:t>(Lexicon Universal </a:t>
            </a:r>
            <a:r>
              <a:rPr lang="en-GB" dirty="0" err="1" smtClean="0"/>
              <a:t>Encyclopedia</a:t>
            </a:r>
            <a:r>
              <a:rPr lang="en-GB" dirty="0" smtClean="0"/>
              <a:t> (1989vol.7E),n held in land.)</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Geography Important to </a:t>
            </a:r>
            <a:r>
              <a:rPr lang="en-GB" smtClean="0"/>
              <a:t>Estate Management</a:t>
            </a:r>
            <a:endParaRPr lang="en-GB" dirty="0"/>
          </a:p>
        </p:txBody>
      </p:sp>
      <p:sp>
        <p:nvSpPr>
          <p:cNvPr id="3" name="Content Placeholder 2"/>
          <p:cNvSpPr>
            <a:spLocks noGrp="1"/>
          </p:cNvSpPr>
          <p:nvPr>
            <p:ph idx="1"/>
          </p:nvPr>
        </p:nvSpPr>
        <p:spPr/>
        <p:txBody>
          <a:bodyPr>
            <a:normAutofit/>
          </a:bodyPr>
          <a:lstStyle/>
          <a:p>
            <a:r>
              <a:rPr lang="en-GB" dirty="0" smtClean="0"/>
              <a:t>The following geographical elements play an important role in the development of an estate. The factors to be considered are as follows;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Topography</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The topography </a:t>
            </a:r>
            <a:r>
              <a:rPr lang="en-GB" dirty="0" smtClean="0"/>
              <a:t>of the area of an estate is important as the highest of the property above the sea level can result in pleasing vistas, clean air, an identify value and other advantages that suit a residential purpose. Flat, low lying land may be easier to build upon but there is difficulty to drain the water. Availability of resources is also a characteristic of an estate. The dominant character of an estate is based on the availability of resources and facilities such as water supply, drainage, electricity, good roads, etc.</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Location</a:t>
            </a:r>
            <a:endParaRPr lang="en-GB" dirty="0"/>
          </a:p>
        </p:txBody>
      </p:sp>
      <p:sp>
        <p:nvSpPr>
          <p:cNvPr id="3" name="Content Placeholder 2"/>
          <p:cNvSpPr>
            <a:spLocks noGrp="1"/>
          </p:cNvSpPr>
          <p:nvPr>
            <p:ph idx="1"/>
          </p:nvPr>
        </p:nvSpPr>
        <p:spPr/>
        <p:txBody>
          <a:bodyPr/>
          <a:lstStyle/>
          <a:p>
            <a:r>
              <a:rPr lang="en-GB" b="1" dirty="0" smtClean="0"/>
              <a:t>Estates location </a:t>
            </a:r>
            <a:r>
              <a:rPr lang="en-GB" dirty="0" smtClean="0"/>
              <a:t>is the most principal factor in an estate geographical setting. Before an estate could be sited, the catchments area for tenants in case of residential, shoppers in case of commercial and labour supply in case of industrial must be considered.</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a:t>
            </a:r>
            <a:endParaRPr lang="en-GB" dirty="0"/>
          </a:p>
        </p:txBody>
      </p:sp>
      <p:sp>
        <p:nvSpPr>
          <p:cNvPr id="3" name="Content Placeholder 2"/>
          <p:cNvSpPr>
            <a:spLocks noGrp="1"/>
          </p:cNvSpPr>
          <p:nvPr>
            <p:ph idx="1"/>
          </p:nvPr>
        </p:nvSpPr>
        <p:spPr/>
        <p:txBody>
          <a:bodyPr/>
          <a:lstStyle/>
          <a:p>
            <a:r>
              <a:rPr lang="en-GB" b="1" dirty="0" smtClean="0"/>
              <a:t>The determination of boundaries of influence</a:t>
            </a:r>
            <a:r>
              <a:rPr lang="en-GB" dirty="0" smtClean="0"/>
              <a:t> is always difficult because of some competing interests. Many estates are characterized by a definable boundary such as a coast line, river, major road, railway line or any other artificial barrier as boundary.</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Neighbourhood</a:t>
            </a:r>
            <a:endParaRPr lang="en-GB" dirty="0"/>
          </a:p>
        </p:txBody>
      </p:sp>
      <p:sp>
        <p:nvSpPr>
          <p:cNvPr id="3" name="Content Placeholder 2"/>
          <p:cNvSpPr>
            <a:spLocks noGrp="1"/>
          </p:cNvSpPr>
          <p:nvPr>
            <p:ph idx="1"/>
          </p:nvPr>
        </p:nvSpPr>
        <p:spPr/>
        <p:txBody>
          <a:bodyPr>
            <a:normAutofit/>
          </a:bodyPr>
          <a:lstStyle/>
          <a:p>
            <a:r>
              <a:rPr lang="en-GB" b="1" dirty="0" smtClean="0"/>
              <a:t>Effect of neighbourhood </a:t>
            </a:r>
            <a:r>
              <a:rPr lang="en-GB" dirty="0" smtClean="0"/>
              <a:t>in an estate is an area exhibiting a high degree of uniformity in use, age of its buildings and social status. A large estate might itself comprise neighbourhood while small individual house properties will usually follow in use value and character of the neighbourhood which they form part.</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Background</a:t>
            </a:r>
            <a:endParaRPr lang="en-GB" dirty="0"/>
          </a:p>
        </p:txBody>
      </p:sp>
      <p:sp>
        <p:nvSpPr>
          <p:cNvPr id="3" name="Content Placeholder 2"/>
          <p:cNvSpPr>
            <a:spLocks noGrp="1"/>
          </p:cNvSpPr>
          <p:nvPr>
            <p:ph idx="1"/>
          </p:nvPr>
        </p:nvSpPr>
        <p:spPr/>
        <p:txBody>
          <a:bodyPr>
            <a:normAutofit/>
          </a:bodyPr>
          <a:lstStyle/>
          <a:p>
            <a:r>
              <a:rPr lang="en-GB" b="1" dirty="0" smtClean="0"/>
              <a:t>The historical background </a:t>
            </a:r>
            <a:r>
              <a:rPr lang="en-GB" dirty="0" smtClean="0"/>
              <a:t>of an estate seems not to be necessary but past events will always have an effect on the setting of an estate. The early history of an estate usually follows the course determined by its geographical setting. The earliest setting e.g. the road of an estate, ownership (tenure) and use are also historical elements.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Selection</a:t>
            </a:r>
            <a:endParaRPr lang="en-GB" dirty="0"/>
          </a:p>
        </p:txBody>
      </p:sp>
      <p:sp>
        <p:nvSpPr>
          <p:cNvPr id="3" name="Content Placeholder 2"/>
          <p:cNvSpPr>
            <a:spLocks noGrp="1"/>
          </p:cNvSpPr>
          <p:nvPr>
            <p:ph idx="1"/>
          </p:nvPr>
        </p:nvSpPr>
        <p:spPr/>
        <p:txBody>
          <a:bodyPr/>
          <a:lstStyle/>
          <a:p>
            <a:r>
              <a:rPr lang="en-GB" b="1" dirty="0" smtClean="0"/>
              <a:t>Site selection </a:t>
            </a:r>
            <a:r>
              <a:rPr lang="en-GB" dirty="0" smtClean="0"/>
              <a:t>is also necessary in an estate setting. Firstly, there is need to consider whether the site to be used is sufficient for the purpose of the proposed development. Obviously, the site must fit the permitted density allowed by the local planning authority.</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Management?</a:t>
            </a:r>
            <a:endParaRPr lang="en-GB" dirty="0"/>
          </a:p>
        </p:txBody>
      </p:sp>
      <p:sp>
        <p:nvSpPr>
          <p:cNvPr id="3" name="Content Placeholder 2"/>
          <p:cNvSpPr>
            <a:spLocks noGrp="1"/>
          </p:cNvSpPr>
          <p:nvPr>
            <p:ph idx="1"/>
          </p:nvPr>
        </p:nvSpPr>
        <p:spPr/>
        <p:txBody>
          <a:bodyPr/>
          <a:lstStyle/>
          <a:p>
            <a:r>
              <a:rPr lang="en-GB" dirty="0" smtClean="0"/>
              <a:t>Management is an integrating process by which an authorized individual create, maintain and operate an organization, establishment or set-up in the selection and accomplishment of its aims.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Estate Management</a:t>
            </a:r>
            <a:endParaRPr lang="en-GB" dirty="0"/>
          </a:p>
        </p:txBody>
      </p:sp>
      <p:sp>
        <p:nvSpPr>
          <p:cNvPr id="3" name="Content Placeholder 2"/>
          <p:cNvSpPr>
            <a:spLocks noGrp="1"/>
          </p:cNvSpPr>
          <p:nvPr>
            <p:ph idx="1"/>
          </p:nvPr>
        </p:nvSpPr>
        <p:spPr/>
        <p:txBody>
          <a:bodyPr/>
          <a:lstStyle/>
          <a:p>
            <a:r>
              <a:rPr lang="en-GB" dirty="0" smtClean="0"/>
              <a:t>Estate Management is the ability to plan, organize, lead and control the activities of an estate or a landed property towards effective management and decision making.</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GIS Help?</a:t>
            </a:r>
            <a:endParaRPr lang="en-GB" dirty="0"/>
          </a:p>
        </p:txBody>
      </p:sp>
      <p:sp>
        <p:nvSpPr>
          <p:cNvPr id="3" name="Content Placeholder 2"/>
          <p:cNvSpPr>
            <a:spLocks noGrp="1"/>
          </p:cNvSpPr>
          <p:nvPr>
            <p:ph idx="1"/>
          </p:nvPr>
        </p:nvSpPr>
        <p:spPr/>
        <p:txBody>
          <a:bodyPr>
            <a:normAutofit/>
          </a:bodyPr>
          <a:lstStyle/>
          <a:p>
            <a:r>
              <a:rPr lang="en-GB" dirty="0" smtClean="0"/>
              <a:t> </a:t>
            </a:r>
            <a:r>
              <a:rPr lang="en-GB" b="1" dirty="0" smtClean="0"/>
              <a:t>Because GIS is a Location based</a:t>
            </a:r>
          </a:p>
          <a:p>
            <a:pPr lvl="1"/>
            <a:r>
              <a:rPr lang="en-GB" b="1" dirty="0" smtClean="0"/>
              <a:t>Analyse  available properties</a:t>
            </a:r>
          </a:p>
          <a:p>
            <a:pPr lvl="1"/>
            <a:r>
              <a:rPr lang="en-GB" b="1" dirty="0" smtClean="0"/>
              <a:t>Property Characteristics (Size, Type, Bedrooms, Listing Price, etc)</a:t>
            </a:r>
          </a:p>
          <a:p>
            <a:pPr lvl="1"/>
            <a:r>
              <a:rPr lang="en-GB" b="1" dirty="0" smtClean="0"/>
              <a:t>Managing Portfolios in term of finance decision</a:t>
            </a:r>
          </a:p>
          <a:p>
            <a:pPr lvl="1"/>
            <a:r>
              <a:rPr lang="en-GB" b="1" dirty="0" smtClean="0"/>
              <a:t>Manages and integrates data for estate investment</a:t>
            </a:r>
          </a:p>
          <a:p>
            <a:pPr lvl="1"/>
            <a:r>
              <a:rPr lang="en-GB" b="1" dirty="0" smtClean="0"/>
              <a:t>Analyse holdings for decision making</a:t>
            </a:r>
          </a:p>
          <a:p>
            <a:pPr lvl="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use GIS?</a:t>
            </a:r>
            <a:endParaRPr lang="en-GB" dirty="0"/>
          </a:p>
        </p:txBody>
      </p:sp>
      <p:sp>
        <p:nvSpPr>
          <p:cNvPr id="3" name="Content Placeholder 2"/>
          <p:cNvSpPr>
            <a:spLocks noGrp="1"/>
          </p:cNvSpPr>
          <p:nvPr>
            <p:ph idx="1"/>
          </p:nvPr>
        </p:nvSpPr>
        <p:spPr>
          <a:xfrm>
            <a:off x="457200" y="1428736"/>
            <a:ext cx="8229600" cy="4572000"/>
          </a:xfrm>
        </p:spPr>
        <p:txBody>
          <a:bodyPr>
            <a:normAutofit lnSpcReduction="10000"/>
          </a:bodyPr>
          <a:lstStyle/>
          <a:p>
            <a:r>
              <a:rPr lang="en-GB" dirty="0" smtClean="0"/>
              <a:t>For Marketing - Micro Marketing</a:t>
            </a:r>
          </a:p>
          <a:p>
            <a:pPr lvl="1" algn="ctr">
              <a:buNone/>
            </a:pPr>
            <a:r>
              <a:rPr lang="en-GB" dirty="0" smtClean="0"/>
              <a:t>(In respect to geo-demographics)</a:t>
            </a:r>
          </a:p>
          <a:p>
            <a:r>
              <a:rPr lang="en-GB" dirty="0" smtClean="0"/>
              <a:t>Site Selection</a:t>
            </a:r>
          </a:p>
          <a:p>
            <a:r>
              <a:rPr lang="en-GB" dirty="0" smtClean="0"/>
              <a:t>Competitive Analysis</a:t>
            </a:r>
          </a:p>
          <a:p>
            <a:r>
              <a:rPr lang="en-GB" dirty="0" smtClean="0"/>
              <a:t>Performance prediction</a:t>
            </a:r>
          </a:p>
          <a:p>
            <a:r>
              <a:rPr lang="en-GB" dirty="0" smtClean="0"/>
              <a:t>Trade area analysis</a:t>
            </a:r>
          </a:p>
          <a:p>
            <a:r>
              <a:rPr lang="en-GB" dirty="0" smtClean="0"/>
              <a:t>Network management</a:t>
            </a:r>
          </a:p>
          <a:p>
            <a:r>
              <a:rPr lang="en-GB" dirty="0" smtClean="0"/>
              <a:t>Cannibalisation (negative impact for companies new product/service)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GPS &amp; Location-based services in Real Estate management</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a:t>
            </a:r>
            <a:endParaRPr lang="en-GB" dirty="0"/>
          </a:p>
        </p:txBody>
      </p:sp>
      <p:sp>
        <p:nvSpPr>
          <p:cNvPr id="3" name="Content Placeholder 2"/>
          <p:cNvSpPr>
            <a:spLocks noGrp="1"/>
          </p:cNvSpPr>
          <p:nvPr>
            <p:ph idx="1"/>
          </p:nvPr>
        </p:nvSpPr>
        <p:spPr/>
        <p:txBody>
          <a:bodyPr/>
          <a:lstStyle/>
          <a:p>
            <a:r>
              <a:rPr lang="en-GB" sz="3200" dirty="0" smtClean="0"/>
              <a:t>Global Positioning System - satellite system in space that sends signals regarding location and time.</a:t>
            </a:r>
          </a:p>
          <a:p>
            <a:r>
              <a:rPr lang="en-GB" sz="3200" dirty="0" smtClean="0"/>
              <a:t>Location Analysis – Accessible through mobile devices to locate it’s geographical position and provide data on such.</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a:t>
            </a:r>
            <a:endParaRPr lang="en-GB" dirty="0"/>
          </a:p>
        </p:txBody>
      </p:sp>
      <p:sp>
        <p:nvSpPr>
          <p:cNvPr id="3" name="Content Placeholder 2"/>
          <p:cNvSpPr>
            <a:spLocks noGrp="1"/>
          </p:cNvSpPr>
          <p:nvPr>
            <p:ph idx="1"/>
          </p:nvPr>
        </p:nvSpPr>
        <p:spPr/>
        <p:txBody>
          <a:bodyPr>
            <a:normAutofit fontScale="92500"/>
          </a:bodyPr>
          <a:lstStyle/>
          <a:p>
            <a:r>
              <a:rPr lang="en-GB" dirty="0" smtClean="0"/>
              <a:t>Location-based services are what’s hot in social networking right now and for good reason. </a:t>
            </a:r>
          </a:p>
          <a:p>
            <a:r>
              <a:rPr lang="en-GB" dirty="0" smtClean="0"/>
              <a:t>By using a simple app on your Smartphone you can share where you are and what you’re up to with others in your network (updates can be automatically sent to your </a:t>
            </a:r>
            <a:r>
              <a:rPr lang="en-GB" dirty="0" err="1" smtClean="0"/>
              <a:t>Facebook</a:t>
            </a:r>
            <a:r>
              <a:rPr lang="en-GB" dirty="0" smtClean="0"/>
              <a:t> and Twitter accounts) which fosters more frequent communication and awareness of common interests.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Real estate professionals need to focus on and improve upon the degree of interaction and retention that a prospective buyer experiences while looking at a listing or scoping out a neighbourhood.  </a:t>
            </a:r>
          </a:p>
          <a:p>
            <a:endParaRPr lang="en-GB" dirty="0" smtClean="0"/>
          </a:p>
          <a:p>
            <a:r>
              <a:rPr lang="en-GB" dirty="0" smtClean="0"/>
              <a:t>Put yourself in the buyer’s shoes.  What would you want to know about a property or a neighbourhood?  Location-based services should be used to answer those questions as opposed to simply showcasing a listing via a social network.</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a:t>
            </a:r>
            <a:endParaRPr lang="en-GB" dirty="0"/>
          </a:p>
        </p:txBody>
      </p:sp>
      <p:sp>
        <p:nvSpPr>
          <p:cNvPr id="3" name="Content Placeholder 2"/>
          <p:cNvSpPr>
            <a:spLocks noGrp="1"/>
          </p:cNvSpPr>
          <p:nvPr>
            <p:ph idx="1"/>
          </p:nvPr>
        </p:nvSpPr>
        <p:spPr/>
        <p:txBody>
          <a:bodyPr>
            <a:normAutofit lnSpcReduction="10000"/>
          </a:bodyPr>
          <a:lstStyle/>
          <a:p>
            <a:r>
              <a:rPr lang="en-GB" dirty="0" smtClean="0"/>
              <a:t>Location based services can also go towards showing that you are a credible source of information on an area. You have a digital record of your activities in an area. </a:t>
            </a:r>
          </a:p>
          <a:p>
            <a:endParaRPr lang="en-GB" dirty="0" smtClean="0"/>
          </a:p>
          <a:p>
            <a:r>
              <a:rPr lang="en-GB" dirty="0" smtClean="0"/>
              <a:t>If we still believe that local knowledge of an area is important in real estate, then foursquare can help show you have the local knowledge.</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 (Examples)</a:t>
            </a:r>
            <a:endParaRPr lang="en-GB" dirty="0"/>
          </a:p>
        </p:txBody>
      </p:sp>
      <p:sp>
        <p:nvSpPr>
          <p:cNvPr id="3" name="Content Placeholder 2"/>
          <p:cNvSpPr>
            <a:spLocks noGrp="1"/>
          </p:cNvSpPr>
          <p:nvPr>
            <p:ph idx="1"/>
          </p:nvPr>
        </p:nvSpPr>
        <p:spPr/>
        <p:txBody>
          <a:bodyPr/>
          <a:lstStyle/>
          <a:p>
            <a:r>
              <a:rPr lang="en-GB" b="1" dirty="0" smtClean="0"/>
              <a:t>Map, Satellite, Hybrid and Street Views</a:t>
            </a:r>
          </a:p>
          <a:p>
            <a:r>
              <a:rPr lang="en-GB" dirty="0" smtClean="0"/>
              <a:t>See your properties in any type of perspective you'd like - by plugging into the latest Google Maps API allowing you to place yourself in any available street.</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 (Examples)</a:t>
            </a:r>
            <a:endParaRPr lang="en-GB" dirty="0"/>
          </a:p>
        </p:txBody>
      </p:sp>
      <p:sp>
        <p:nvSpPr>
          <p:cNvPr id="3" name="Content Placeholder 2"/>
          <p:cNvSpPr>
            <a:spLocks noGrp="1"/>
          </p:cNvSpPr>
          <p:nvPr>
            <p:ph idx="1"/>
          </p:nvPr>
        </p:nvSpPr>
        <p:spPr/>
        <p:txBody>
          <a:bodyPr/>
          <a:lstStyle/>
          <a:p>
            <a:r>
              <a:rPr lang="en-GB" b="1" dirty="0" smtClean="0"/>
              <a:t>Property Clustering</a:t>
            </a:r>
          </a:p>
          <a:p>
            <a:r>
              <a:rPr lang="en-GB" dirty="0" smtClean="0"/>
              <a:t>Sometimes you might have a fair few properties listed in close proximity, or even the same street. </a:t>
            </a:r>
          </a:p>
          <a:p>
            <a:r>
              <a:rPr lang="en-GB" dirty="0" smtClean="0"/>
              <a:t>It is possible to cluster results together, offering them all to the user in one go.</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 (Examples)</a:t>
            </a:r>
            <a:endParaRPr lang="en-GB" dirty="0"/>
          </a:p>
        </p:txBody>
      </p:sp>
      <p:sp>
        <p:nvSpPr>
          <p:cNvPr id="3" name="Content Placeholder 2"/>
          <p:cNvSpPr>
            <a:spLocks noGrp="1"/>
          </p:cNvSpPr>
          <p:nvPr>
            <p:ph idx="1"/>
          </p:nvPr>
        </p:nvSpPr>
        <p:spPr/>
        <p:txBody>
          <a:bodyPr/>
          <a:lstStyle/>
          <a:p>
            <a:r>
              <a:rPr lang="en-GB" b="1" dirty="0" smtClean="0"/>
              <a:t>Local Area Info</a:t>
            </a:r>
          </a:p>
          <a:p>
            <a:r>
              <a:rPr lang="en-GB" dirty="0" smtClean="0"/>
              <a:t>The users choice in picking a location can often depend on the local area and its services. We've collated some key services into the a tailored database to discover your locality.</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 (Examples)</a:t>
            </a:r>
            <a:endParaRPr lang="en-GB" dirty="0"/>
          </a:p>
        </p:txBody>
      </p:sp>
      <p:sp>
        <p:nvSpPr>
          <p:cNvPr id="3" name="Content Placeholder 2"/>
          <p:cNvSpPr>
            <a:spLocks noGrp="1"/>
          </p:cNvSpPr>
          <p:nvPr>
            <p:ph idx="1"/>
          </p:nvPr>
        </p:nvSpPr>
        <p:spPr/>
        <p:txBody>
          <a:bodyPr>
            <a:normAutofit fontScale="85000" lnSpcReduction="10000"/>
          </a:bodyPr>
          <a:lstStyle/>
          <a:p>
            <a:r>
              <a:rPr lang="en-GB" b="1" dirty="0" smtClean="0"/>
              <a:t>Property Details</a:t>
            </a:r>
          </a:p>
          <a:p>
            <a:r>
              <a:rPr lang="en-GB" dirty="0" smtClean="0"/>
              <a:t>Can retrieve and display summations of Property Details too. This allows a user to instantly start reading about a property they've selected.</a:t>
            </a:r>
          </a:p>
          <a:p>
            <a:endParaRPr lang="en-GB" dirty="0" smtClean="0"/>
          </a:p>
          <a:p>
            <a:r>
              <a:rPr lang="en-GB" b="1" dirty="0" err="1" smtClean="0"/>
              <a:t>Geolocation</a:t>
            </a:r>
            <a:endParaRPr lang="en-GB" b="1" dirty="0" smtClean="0"/>
          </a:p>
          <a:p>
            <a:r>
              <a:rPr lang="en-GB" dirty="0" smtClean="0"/>
              <a:t>Using the new </a:t>
            </a:r>
            <a:r>
              <a:rPr lang="en-GB" dirty="0" err="1" smtClean="0"/>
              <a:t>Geolocation</a:t>
            </a:r>
            <a:r>
              <a:rPr lang="en-GB" dirty="0" smtClean="0"/>
              <a:t> function of modern browsers, we can centre the map on a user's current location to see the surrounding properties real estate agencies can provide.</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GPS &amp; Location-based services in Real Estate (Examples)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An Estate Manager was keen to have a paperless, mobile solution that allows him to add new map items. carry out inspections, make note of repairs, and have it all updated back at the office. </a:t>
            </a:r>
          </a:p>
          <a:p>
            <a:endParaRPr lang="en-GB" dirty="0" smtClean="0"/>
          </a:p>
          <a:p>
            <a:r>
              <a:rPr lang="en-GB" dirty="0" smtClean="0"/>
              <a:t>With a GPS enabled mobile device, The estate manager is automatically provided with the maps for his current location, and can carry out inspections, make note of repairs – no scraps of paper needed!</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92500"/>
          </a:bodyPr>
          <a:lstStyle/>
          <a:p>
            <a:r>
              <a:rPr lang="en-GB" dirty="0" smtClean="0"/>
              <a:t>http://www.intrinsica.co.uk/environmental-services/estate-mapping/box-moor-trust/</a:t>
            </a:r>
          </a:p>
          <a:p>
            <a:endParaRPr lang="en-GB" dirty="0" smtClean="0"/>
          </a:p>
          <a:p>
            <a:r>
              <a:rPr lang="en-GB" dirty="0" smtClean="0"/>
              <a:t>http://bhgrealestateblog.com/2010/08/23/are-location-based-services-in-real-estate-all-hype-or-the-next-big-thing-part-1/</a:t>
            </a:r>
          </a:p>
          <a:p>
            <a:endParaRPr lang="en-GB" dirty="0" smtClean="0"/>
          </a:p>
          <a:p>
            <a:r>
              <a:rPr lang="en-GB" dirty="0" smtClean="0"/>
              <a:t>http://www.mappr.co.uk/</a:t>
            </a:r>
            <a:endParaRPr lang="en-GB" dirty="0"/>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erv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1491</Words>
  <Application>Microsoft Office PowerPoint</Application>
  <PresentationFormat>On-screen Show (4:3)</PresentationFormat>
  <Paragraphs>148</Paragraphs>
  <Slides>34</Slides>
  <Notes>0</Notes>
  <HiddenSlides>0</HiddenSlides>
  <MMClips>0</MMClip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Office Theme</vt:lpstr>
      <vt:lpstr>Verve</vt:lpstr>
      <vt:lpstr>GPS  and Location based serviced including Estate management</vt:lpstr>
      <vt:lpstr>Estates management in the NHS</vt:lpstr>
      <vt:lpstr>Slide 3</vt:lpstr>
      <vt:lpstr>Estate and Facility Management in Business </vt:lpstr>
      <vt:lpstr>What is facilities management?</vt:lpstr>
      <vt:lpstr>Why use GIS in Facilities and Estate management?</vt:lpstr>
      <vt:lpstr>Why use GIS in Facilities and Estate management? Cont</vt:lpstr>
      <vt:lpstr>Ten Innovative Uses for GIS in Facility Management</vt:lpstr>
      <vt:lpstr>GIS integrated with Workplace Management Systems (IWMS)</vt:lpstr>
      <vt:lpstr>References</vt:lpstr>
      <vt:lpstr>Estate Management</vt:lpstr>
      <vt:lpstr>What Is An Estate?</vt:lpstr>
      <vt:lpstr>Why is Geography Important to Estate Management</vt:lpstr>
      <vt:lpstr>The Topography</vt:lpstr>
      <vt:lpstr>Location</vt:lpstr>
      <vt:lpstr>Boundaries</vt:lpstr>
      <vt:lpstr>Neighbourhood</vt:lpstr>
      <vt:lpstr>Historical Background</vt:lpstr>
      <vt:lpstr>Site Selection</vt:lpstr>
      <vt:lpstr>What is Management?</vt:lpstr>
      <vt:lpstr>Estate Management</vt:lpstr>
      <vt:lpstr>How Does GIS Help?</vt:lpstr>
      <vt:lpstr>When to use GIS?</vt:lpstr>
      <vt:lpstr>GPS &amp; Location-based services in Real Estate management</vt:lpstr>
      <vt:lpstr>GPS &amp; Location-based services in Real Estate</vt:lpstr>
      <vt:lpstr>GPS &amp; Location-based services in Real Estate</vt:lpstr>
      <vt:lpstr>GPS &amp; Location-based services in Real Estate</vt:lpstr>
      <vt:lpstr>GPS &amp; Location-based services in Real Estate</vt:lpstr>
      <vt:lpstr>GPS &amp; Location-based services in Real Estate (Examples)</vt:lpstr>
      <vt:lpstr>GPS &amp; Location-based services in Real Estate (Examples)</vt:lpstr>
      <vt:lpstr>GPS &amp; Location-based services in Real Estate (Examples)</vt:lpstr>
      <vt:lpstr>GPS &amp; Location-based services in Real Estate (Examples)</vt:lpstr>
      <vt:lpstr>GPS &amp; Location-based services in Real Estate (Examples)</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GPS  and Location based serviced including Estate management</dc:title>
  <dc:creator>sc-bh</dc:creator>
  <cp:lastModifiedBy>sc-bh</cp:lastModifiedBy>
  <cp:revision>1</cp:revision>
  <dcterms:created xsi:type="dcterms:W3CDTF">2012-05-16T08:12:38Z</dcterms:created>
  <dcterms:modified xsi:type="dcterms:W3CDTF">2012-05-16T08:16:22Z</dcterms:modified>
</cp:coreProperties>
</file>