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16"/>
  </p:notesMasterIdLst>
  <p:sldIdLst>
    <p:sldId id="258" r:id="rId3"/>
    <p:sldId id="267" r:id="rId4"/>
    <p:sldId id="268" r:id="rId5"/>
    <p:sldId id="270" r:id="rId6"/>
    <p:sldId id="271" r:id="rId7"/>
    <p:sldId id="272" r:id="rId8"/>
    <p:sldId id="278" r:id="rId9"/>
    <p:sldId id="279" r:id="rId10"/>
    <p:sldId id="282" r:id="rId11"/>
    <p:sldId id="280" r:id="rId12"/>
    <p:sldId id="274" r:id="rId13"/>
    <p:sldId id="281"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1535" autoAdjust="0"/>
  </p:normalViewPr>
  <p:slideViewPr>
    <p:cSldViewPr snapToGrid="0">
      <p:cViewPr varScale="1">
        <p:scale>
          <a:sx n="84" d="100"/>
          <a:sy n="84" d="100"/>
        </p:scale>
        <p:origin x="4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custSel addSld modSld sldOrd">
      <pc:chgData name="Christian Felices" userId="8e38ee09-c2ff-4103-943a-2518637016e9" providerId="ADAL" clId="{3D4A4162-3B1C-4C16-B3BC-185E2CDA108B}" dt="2026-01-27T13:59:12.927" v="849" actId="20577"/>
      <pc:docMkLst>
        <pc:docMk/>
      </pc:docMkLst>
      <pc:sldChg chg="ord">
        <pc:chgData name="Christian Felices" userId="8e38ee09-c2ff-4103-943a-2518637016e9" providerId="ADAL" clId="{3D4A4162-3B1C-4C16-B3BC-185E2CDA108B}" dt="2026-01-27T13:38:14.405" v="1"/>
        <pc:sldMkLst>
          <pc:docMk/>
          <pc:sldMk cId="2827901077" sldId="278"/>
        </pc:sldMkLst>
      </pc:sldChg>
      <pc:sldChg chg="addSp delSp modSp mod modAnim">
        <pc:chgData name="Christian Felices" userId="8e38ee09-c2ff-4103-943a-2518637016e9" providerId="ADAL" clId="{3D4A4162-3B1C-4C16-B3BC-185E2CDA108B}" dt="2026-01-27T13:43:35.202" v="246" actId="1076"/>
        <pc:sldMkLst>
          <pc:docMk/>
          <pc:sldMk cId="1239164296" sldId="279"/>
        </pc:sldMkLst>
        <pc:spChg chg="add mod">
          <ac:chgData name="Christian Felices" userId="8e38ee09-c2ff-4103-943a-2518637016e9" providerId="ADAL" clId="{3D4A4162-3B1C-4C16-B3BC-185E2CDA108B}" dt="2026-01-27T13:43:35.202" v="246" actId="1076"/>
          <ac:spMkLst>
            <pc:docMk/>
            <pc:sldMk cId="1239164296" sldId="279"/>
            <ac:spMk id="4" creationId="{327D79EE-D676-B063-0E1D-20EA8EA68F37}"/>
          </ac:spMkLst>
        </pc:spChg>
        <pc:spChg chg="mod">
          <ac:chgData name="Christian Felices" userId="8e38ee09-c2ff-4103-943a-2518637016e9" providerId="ADAL" clId="{3D4A4162-3B1C-4C16-B3BC-185E2CDA108B}" dt="2026-01-27T13:42:23.825" v="238" actId="20577"/>
          <ac:spMkLst>
            <pc:docMk/>
            <pc:sldMk cId="1239164296" sldId="279"/>
            <ac:spMk id="9" creationId="{9DAD14D1-8B4B-863B-04D2-3C54DBE0F72A}"/>
          </ac:spMkLst>
        </pc:spChg>
        <pc:graphicFrameChg chg="add del mod">
          <ac:chgData name="Christian Felices" userId="8e38ee09-c2ff-4103-943a-2518637016e9" providerId="ADAL" clId="{3D4A4162-3B1C-4C16-B3BC-185E2CDA108B}" dt="2026-01-27T13:41:06.607" v="172" actId="478"/>
          <ac:graphicFrameMkLst>
            <pc:docMk/>
            <pc:sldMk cId="1239164296" sldId="279"/>
            <ac:graphicFrameMk id="5" creationId="{D9F5807A-A1C9-3628-9FF8-67A06E10AE46}"/>
          </ac:graphicFrameMkLst>
        </pc:graphicFrameChg>
      </pc:sldChg>
      <pc:sldChg chg="addSp delSp modSp mod">
        <pc:chgData name="Christian Felices" userId="8e38ee09-c2ff-4103-943a-2518637016e9" providerId="ADAL" clId="{3D4A4162-3B1C-4C16-B3BC-185E2CDA108B}" dt="2026-01-27T13:58:22.501" v="843"/>
        <pc:sldMkLst>
          <pc:docMk/>
          <pc:sldMk cId="4262189936" sldId="280"/>
        </pc:sldMkLst>
        <pc:spChg chg="del mod">
          <ac:chgData name="Christian Felices" userId="8e38ee09-c2ff-4103-943a-2518637016e9" providerId="ADAL" clId="{3D4A4162-3B1C-4C16-B3BC-185E2CDA108B}" dt="2026-01-27T13:58:21.969" v="842" actId="478"/>
          <ac:spMkLst>
            <pc:docMk/>
            <pc:sldMk cId="4262189936" sldId="280"/>
            <ac:spMk id="3" creationId="{0ADD3E53-4426-88E5-FE28-FCB7D3731BFB}"/>
          </ac:spMkLst>
        </pc:spChg>
        <pc:spChg chg="add mod">
          <ac:chgData name="Christian Felices" userId="8e38ee09-c2ff-4103-943a-2518637016e9" providerId="ADAL" clId="{3D4A4162-3B1C-4C16-B3BC-185E2CDA108B}" dt="2026-01-27T13:58:22.501" v="843"/>
          <ac:spMkLst>
            <pc:docMk/>
            <pc:sldMk cId="4262189936" sldId="280"/>
            <ac:spMk id="5" creationId="{5F5B046F-DA0C-8532-AD8A-D22E3981E84C}"/>
          </ac:spMkLst>
        </pc:spChg>
        <pc:spChg chg="mod">
          <ac:chgData name="Christian Felices" userId="8e38ee09-c2ff-4103-943a-2518637016e9" providerId="ADAL" clId="{3D4A4162-3B1C-4C16-B3BC-185E2CDA108B}" dt="2026-01-27T13:51:21.324" v="552" actId="113"/>
          <ac:spMkLst>
            <pc:docMk/>
            <pc:sldMk cId="4262189936" sldId="280"/>
            <ac:spMk id="9" creationId="{1FFE3631-5A93-EBBF-CA01-A21CC5705457}"/>
          </ac:spMkLst>
        </pc:spChg>
        <pc:graphicFrameChg chg="add del mod">
          <ac:chgData name="Christian Felices" userId="8e38ee09-c2ff-4103-943a-2518637016e9" providerId="ADAL" clId="{3D4A4162-3B1C-4C16-B3BC-185E2CDA108B}" dt="2026-01-27T13:50:29.293" v="540" actId="478"/>
          <ac:graphicFrameMkLst>
            <pc:docMk/>
            <pc:sldMk cId="4262189936" sldId="280"/>
            <ac:graphicFrameMk id="4" creationId="{45F381FB-427B-7CF4-AE40-A2139247DF21}"/>
          </ac:graphicFrameMkLst>
        </pc:graphicFrameChg>
      </pc:sldChg>
      <pc:sldChg chg="modSp add mod ord">
        <pc:chgData name="Christian Felices" userId="8e38ee09-c2ff-4103-943a-2518637016e9" providerId="ADAL" clId="{3D4A4162-3B1C-4C16-B3BC-185E2CDA108B}" dt="2026-01-27T13:59:12.927" v="849" actId="20577"/>
        <pc:sldMkLst>
          <pc:docMk/>
          <pc:sldMk cId="2028155919" sldId="282"/>
        </pc:sldMkLst>
        <pc:spChg chg="mod">
          <ac:chgData name="Christian Felices" userId="8e38ee09-c2ff-4103-943a-2518637016e9" providerId="ADAL" clId="{3D4A4162-3B1C-4C16-B3BC-185E2CDA108B}" dt="2026-01-27T13:57:43.789" v="839" actId="6549"/>
          <ac:spMkLst>
            <pc:docMk/>
            <pc:sldMk cId="2028155919" sldId="282"/>
            <ac:spMk id="3" creationId="{177A266F-7B4D-6179-6BCC-DAC76C29284F}"/>
          </ac:spMkLst>
        </pc:spChg>
        <pc:spChg chg="mod">
          <ac:chgData name="Christian Felices" userId="8e38ee09-c2ff-4103-943a-2518637016e9" providerId="ADAL" clId="{3D4A4162-3B1C-4C16-B3BC-185E2CDA108B}" dt="2026-01-27T13:59:12.927" v="849" actId="20577"/>
          <ac:spMkLst>
            <pc:docMk/>
            <pc:sldMk cId="2028155919" sldId="282"/>
            <ac:spMk id="9" creationId="{6EB29CEB-A2DC-8407-7910-3F932466E96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Wicked Problems are those issues that are difficult to explain, and cannot be solved through traditional linear methods. Examples include:</a:t>
            </a:r>
          </a:p>
          <a:p>
            <a:endParaRPr lang="en-GB" dirty="0"/>
          </a:p>
          <a:p>
            <a:r>
              <a:rPr lang="en-GB" dirty="0"/>
              <a:t>Climate Change</a:t>
            </a:r>
          </a:p>
          <a:p>
            <a:r>
              <a:rPr lang="en-GB" dirty="0"/>
              <a:t>Food insecurity</a:t>
            </a:r>
          </a:p>
          <a:p>
            <a:r>
              <a:rPr lang="en-GB" dirty="0"/>
              <a:t>Human trafficking</a:t>
            </a:r>
          </a:p>
          <a:p>
            <a:r>
              <a:rPr lang="en-GB" dirty="0"/>
              <a:t>Education inequality</a:t>
            </a:r>
          </a:p>
          <a:p>
            <a:r>
              <a:rPr lang="en-GB" dirty="0"/>
              <a:t>Migration and refugee crises</a:t>
            </a:r>
          </a:p>
          <a:p>
            <a:r>
              <a:rPr lang="en-GB" dirty="0"/>
              <a:t>Organisational Culture Change</a:t>
            </a:r>
          </a:p>
        </p:txBody>
      </p:sp>
      <p:sp>
        <p:nvSpPr>
          <p:cNvPr id="4" name="Slide Number Placeholder 3"/>
          <p:cNvSpPr>
            <a:spLocks noGrp="1"/>
          </p:cNvSpPr>
          <p:nvPr>
            <p:ph type="sldNum" sz="quarter" idx="5"/>
          </p:nvPr>
        </p:nvSpPr>
        <p:spPr/>
        <p:txBody>
          <a:bodyPr/>
          <a:lstStyle/>
          <a:p>
            <a:fld id="{8A7EFB5D-60EE-4A6D-B7FF-16B258969A01}" type="slidenum">
              <a:rPr lang="en-GB" smtClean="0"/>
              <a:t>5</a:t>
            </a:fld>
            <a:endParaRPr lang="en-GB"/>
          </a:p>
        </p:txBody>
      </p:sp>
    </p:spTree>
    <p:extLst>
      <p:ext uri="{BB962C8B-B14F-4D97-AF65-F5344CB8AC3E}">
        <p14:creationId xmlns:p14="http://schemas.microsoft.com/office/powerpoint/2010/main" val="2214940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6</a:t>
            </a:fld>
            <a:endParaRPr lang="en-GB"/>
          </a:p>
        </p:txBody>
      </p:sp>
    </p:spTree>
    <p:extLst>
      <p:ext uri="{BB962C8B-B14F-4D97-AF65-F5344CB8AC3E}">
        <p14:creationId xmlns:p14="http://schemas.microsoft.com/office/powerpoint/2010/main" val="1501973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50B274-CA3C-3774-2DF2-C36380D41D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4F7D24-8C12-BCA1-1190-A9906576F3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94A845-62AA-7BC6-0197-C07CF65B035F}"/>
              </a:ext>
            </a:extLst>
          </p:cNvPr>
          <p:cNvSpPr>
            <a:spLocks noGrp="1"/>
          </p:cNvSpPr>
          <p:nvPr>
            <p:ph type="body" idx="1"/>
          </p:nvPr>
        </p:nvSpPr>
        <p:spPr/>
        <p:txBody>
          <a:bodyPr/>
          <a:lstStyle/>
          <a:p>
            <a:r>
              <a:rPr lang="en-GB" dirty="0"/>
              <a:t>Stages:</a:t>
            </a:r>
          </a:p>
          <a:p>
            <a:pPr marL="228600" indent="-228600">
              <a:buAutoNum type="arabicPeriod"/>
            </a:pPr>
            <a:r>
              <a:rPr lang="en-GB" dirty="0"/>
              <a:t>Identify (Nature, Scope, and Impact)</a:t>
            </a:r>
          </a:p>
          <a:p>
            <a:pPr marL="228600" indent="-228600">
              <a:buAutoNum type="arabicPeriod"/>
            </a:pPr>
            <a:r>
              <a:rPr lang="en-GB" dirty="0"/>
              <a:t>Gathering information (Environmental Analysis etc)</a:t>
            </a:r>
          </a:p>
          <a:p>
            <a:pPr marL="228600" indent="-228600">
              <a:buAutoNum type="arabicPeriod"/>
            </a:pPr>
            <a:r>
              <a:rPr lang="en-GB" dirty="0"/>
              <a:t>Analyse options (Grid analysis, CBA…)</a:t>
            </a:r>
          </a:p>
          <a:p>
            <a:pPr marL="228600" indent="-228600">
              <a:buAutoNum type="arabicPeriod"/>
            </a:pPr>
            <a:r>
              <a:rPr lang="en-GB" dirty="0"/>
              <a:t>Make a decision</a:t>
            </a:r>
          </a:p>
          <a:p>
            <a:pPr marL="228600" indent="-228600">
              <a:buAutoNum type="arabicPeriod"/>
            </a:pPr>
            <a:r>
              <a:rPr lang="en-GB" dirty="0"/>
              <a:t>Implement the decision (Monitor)</a:t>
            </a:r>
          </a:p>
          <a:p>
            <a:pPr marL="228600" indent="-228600">
              <a:buAutoNum type="arabicPeriod"/>
            </a:pPr>
            <a:r>
              <a:rPr lang="en-GB" dirty="0"/>
              <a:t>Evaluate outcomes</a:t>
            </a:r>
          </a:p>
          <a:p>
            <a:pPr marL="228600" indent="-228600">
              <a:buAutoNum type="arabicPeriod"/>
            </a:pPr>
            <a:endParaRPr lang="en-GB" dirty="0"/>
          </a:p>
          <a:p>
            <a:pPr marL="0" indent="0">
              <a:buNone/>
            </a:pPr>
            <a:r>
              <a:rPr lang="en-GB" dirty="0"/>
              <a:t>We will return to this process in the next session where the students will spend the session, practically applying it!</a:t>
            </a:r>
          </a:p>
        </p:txBody>
      </p:sp>
      <p:sp>
        <p:nvSpPr>
          <p:cNvPr id="4" name="Slide Number Placeholder 3">
            <a:extLst>
              <a:ext uri="{FF2B5EF4-FFF2-40B4-BE49-F238E27FC236}">
                <a16:creationId xmlns:a16="http://schemas.microsoft.com/office/drawing/2014/main" id="{5A2EA4DD-769A-B183-2A2F-5EEF43611F88}"/>
              </a:ext>
            </a:extLst>
          </p:cNvPr>
          <p:cNvSpPr>
            <a:spLocks noGrp="1"/>
          </p:cNvSpPr>
          <p:nvPr>
            <p:ph type="sldNum" sz="quarter" idx="5"/>
          </p:nvPr>
        </p:nvSpPr>
        <p:spPr/>
        <p:txBody>
          <a:bodyPr/>
          <a:lstStyle/>
          <a:p>
            <a:fld id="{8A7EFB5D-60EE-4A6D-B7FF-16B258969A01}" type="slidenum">
              <a:rPr lang="en-GB" smtClean="0"/>
              <a:t>7</a:t>
            </a:fld>
            <a:endParaRPr lang="en-GB"/>
          </a:p>
        </p:txBody>
      </p:sp>
    </p:spTree>
    <p:extLst>
      <p:ext uri="{BB962C8B-B14F-4D97-AF65-F5344CB8AC3E}">
        <p14:creationId xmlns:p14="http://schemas.microsoft.com/office/powerpoint/2010/main" val="3202105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7FC9DB-D3E6-F3D6-900D-6346049EFB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4F6A3A-1B63-C48B-A913-B665178D68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0F2C61-9D8C-F572-7E9B-DF3202FBF0FC}"/>
              </a:ext>
            </a:extLst>
          </p:cNvPr>
          <p:cNvSpPr>
            <a:spLocks noGrp="1"/>
          </p:cNvSpPr>
          <p:nvPr>
            <p:ph type="body" idx="1"/>
          </p:nvPr>
        </p:nvSpPr>
        <p:spPr/>
        <p:txBody>
          <a:bodyPr/>
          <a:lstStyle/>
          <a:p>
            <a:pPr marL="0" indent="0">
              <a:buNone/>
            </a:pPr>
            <a:r>
              <a:rPr lang="en-GB" dirty="0"/>
              <a:t>The stakeholder map is a simpler option to explore at this level. At this stage of the process, we are aiming to identify all of the internal stakeholders – what levels of power/influence they hold, what are they interested in, and what are their pain points?</a:t>
            </a:r>
          </a:p>
          <a:p>
            <a:pPr marL="0" indent="0">
              <a:buNone/>
            </a:pPr>
            <a:endParaRPr lang="en-GB" dirty="0"/>
          </a:p>
          <a:p>
            <a:pPr marL="0" indent="0">
              <a:buNone/>
            </a:pPr>
            <a:r>
              <a:rPr lang="en-GB" dirty="0"/>
              <a:t>The next stage will be about developing ideas to overcome these</a:t>
            </a:r>
          </a:p>
        </p:txBody>
      </p:sp>
      <p:sp>
        <p:nvSpPr>
          <p:cNvPr id="4" name="Slide Number Placeholder 3">
            <a:extLst>
              <a:ext uri="{FF2B5EF4-FFF2-40B4-BE49-F238E27FC236}">
                <a16:creationId xmlns:a16="http://schemas.microsoft.com/office/drawing/2014/main" id="{2EEBBFBA-9494-EEB7-2A49-8B556154A566}"/>
              </a:ext>
            </a:extLst>
          </p:cNvPr>
          <p:cNvSpPr>
            <a:spLocks noGrp="1"/>
          </p:cNvSpPr>
          <p:nvPr>
            <p:ph type="sldNum" sz="quarter" idx="5"/>
          </p:nvPr>
        </p:nvSpPr>
        <p:spPr/>
        <p:txBody>
          <a:bodyPr/>
          <a:lstStyle/>
          <a:p>
            <a:fld id="{8A7EFB5D-60EE-4A6D-B7FF-16B258969A01}" type="slidenum">
              <a:rPr lang="en-GB" smtClean="0"/>
              <a:t>8</a:t>
            </a:fld>
            <a:endParaRPr lang="en-GB"/>
          </a:p>
        </p:txBody>
      </p:sp>
    </p:spTree>
    <p:extLst>
      <p:ext uri="{BB962C8B-B14F-4D97-AF65-F5344CB8AC3E}">
        <p14:creationId xmlns:p14="http://schemas.microsoft.com/office/powerpoint/2010/main" val="1405139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0939B7-3704-9448-733E-302C0B0FC6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851ECF-5EDC-E970-6859-D986C866B9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6C051A-17FE-E14E-AD82-245C21BDEB58}"/>
              </a:ext>
            </a:extLst>
          </p:cNvPr>
          <p:cNvSpPr>
            <a:spLocks noGrp="1"/>
          </p:cNvSpPr>
          <p:nvPr>
            <p:ph type="body" idx="1"/>
          </p:nvPr>
        </p:nvSpPr>
        <p:spPr/>
        <p:txBody>
          <a:bodyPr/>
          <a:lstStyle/>
          <a:p>
            <a:pPr marL="0" indent="0">
              <a:buNone/>
            </a:pPr>
            <a:r>
              <a:rPr lang="en-GB" dirty="0"/>
              <a:t>When we think of the conflicts and alignments, and our need to develop interventions. We can consider this much like convergence strategies within SWOT.</a:t>
            </a:r>
          </a:p>
          <a:p>
            <a:pPr marL="0" indent="0">
              <a:buNone/>
            </a:pPr>
            <a:endParaRPr lang="en-GB" dirty="0"/>
          </a:p>
          <a:p>
            <a:pPr marL="0" indent="0">
              <a:buNone/>
            </a:pPr>
            <a:r>
              <a:rPr lang="en-GB" dirty="0"/>
              <a:t>For example – if we are looking at implementing hybrid working, HR will need to develop policies &amp; procedures. The employees may feel that the hybrid working favours some but, disengages others. So, an intervention could be to include the employees in policy design, to ensure all perspectives are covered. This will boost, inclusion, equity, and moral</a:t>
            </a:r>
          </a:p>
        </p:txBody>
      </p:sp>
      <p:sp>
        <p:nvSpPr>
          <p:cNvPr id="4" name="Slide Number Placeholder 3">
            <a:extLst>
              <a:ext uri="{FF2B5EF4-FFF2-40B4-BE49-F238E27FC236}">
                <a16:creationId xmlns:a16="http://schemas.microsoft.com/office/drawing/2014/main" id="{E92B9390-A36C-D2A8-01CE-6A108056B2F4}"/>
              </a:ext>
            </a:extLst>
          </p:cNvPr>
          <p:cNvSpPr>
            <a:spLocks noGrp="1"/>
          </p:cNvSpPr>
          <p:nvPr>
            <p:ph type="sldNum" sz="quarter" idx="5"/>
          </p:nvPr>
        </p:nvSpPr>
        <p:spPr/>
        <p:txBody>
          <a:bodyPr/>
          <a:lstStyle/>
          <a:p>
            <a:fld id="{8A7EFB5D-60EE-4A6D-B7FF-16B258969A01}" type="slidenum">
              <a:rPr lang="en-GB" smtClean="0"/>
              <a:t>9</a:t>
            </a:fld>
            <a:endParaRPr lang="en-GB"/>
          </a:p>
        </p:txBody>
      </p:sp>
    </p:spTree>
    <p:extLst>
      <p:ext uri="{BB962C8B-B14F-4D97-AF65-F5344CB8AC3E}">
        <p14:creationId xmlns:p14="http://schemas.microsoft.com/office/powerpoint/2010/main" val="426017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EE7BE0-5EBC-56DC-6E97-FE969F20FE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FE3E85-0503-B4B9-B970-F5ECA2810B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C9231E-583B-DA72-F806-CC873C64E4EA}"/>
              </a:ext>
            </a:extLst>
          </p:cNvPr>
          <p:cNvSpPr>
            <a:spLocks noGrp="1"/>
          </p:cNvSpPr>
          <p:nvPr>
            <p:ph type="body" idx="1"/>
          </p:nvPr>
        </p:nvSpPr>
        <p:spPr/>
        <p:txBody>
          <a:bodyPr/>
          <a:lstStyle/>
          <a:p>
            <a:pPr marL="0" indent="0">
              <a:buNone/>
            </a:pPr>
            <a:r>
              <a:rPr lang="en-GB" dirty="0"/>
              <a:t>When we think of the conflicts and alignments, and our need to develop interventions. We can consider this much like convergence strategies within SWOT.</a:t>
            </a:r>
          </a:p>
          <a:p>
            <a:pPr marL="0" indent="0">
              <a:buNone/>
            </a:pPr>
            <a:endParaRPr lang="en-GB" dirty="0"/>
          </a:p>
          <a:p>
            <a:pPr marL="0" indent="0">
              <a:buNone/>
            </a:pPr>
            <a:r>
              <a:rPr lang="en-GB" dirty="0"/>
              <a:t>For example – if we are looking at implementing hybrid working, HR will need to develop policies &amp; procedures. The employees may feel that the hybrid working favours some but, disengages others. So, an intervention could be to include the employees in policy design, to ensure all perspectives are covered. This will boost, inclusion, equity, and moral</a:t>
            </a:r>
          </a:p>
        </p:txBody>
      </p:sp>
      <p:sp>
        <p:nvSpPr>
          <p:cNvPr id="4" name="Slide Number Placeholder 3">
            <a:extLst>
              <a:ext uri="{FF2B5EF4-FFF2-40B4-BE49-F238E27FC236}">
                <a16:creationId xmlns:a16="http://schemas.microsoft.com/office/drawing/2014/main" id="{37FB03B3-B85C-3FE8-10F2-4BD9CF52236A}"/>
              </a:ext>
            </a:extLst>
          </p:cNvPr>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2379095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11</a:t>
            </a:fld>
            <a:endParaRPr lang="en-GB"/>
          </a:p>
        </p:txBody>
      </p:sp>
    </p:spTree>
    <p:extLst>
      <p:ext uri="{BB962C8B-B14F-4D97-AF65-F5344CB8AC3E}">
        <p14:creationId xmlns:p14="http://schemas.microsoft.com/office/powerpoint/2010/main" val="2497510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D4870-F56A-A174-FC60-4374EE6F2B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A5762D-D891-8019-30DE-3DFDCF8C0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945946-79EA-AE62-F79D-211E321B9A7E}"/>
              </a:ext>
            </a:extLst>
          </p:cNvPr>
          <p:cNvSpPr>
            <a:spLocks noGrp="1"/>
          </p:cNvSpPr>
          <p:nvPr>
            <p:ph type="body" idx="1"/>
          </p:nvPr>
        </p:nvSpPr>
        <p:spPr/>
        <p:txBody>
          <a:bodyPr/>
          <a:lstStyle/>
          <a:p>
            <a:pPr marL="0" indent="0">
              <a:buNone/>
            </a:pPr>
            <a:endParaRPr lang="en-GB" dirty="0"/>
          </a:p>
        </p:txBody>
      </p:sp>
      <p:sp>
        <p:nvSpPr>
          <p:cNvPr id="4" name="Slide Number Placeholder 3">
            <a:extLst>
              <a:ext uri="{FF2B5EF4-FFF2-40B4-BE49-F238E27FC236}">
                <a16:creationId xmlns:a16="http://schemas.microsoft.com/office/drawing/2014/main" id="{02B6F620-D8B2-C464-B944-807A87DB6ED1}"/>
              </a:ext>
            </a:extLst>
          </p:cNvPr>
          <p:cNvSpPr>
            <a:spLocks noGrp="1"/>
          </p:cNvSpPr>
          <p:nvPr>
            <p:ph type="sldNum" sz="quarter" idx="5"/>
          </p:nvPr>
        </p:nvSpPr>
        <p:spPr/>
        <p:txBody>
          <a:bodyPr/>
          <a:lstStyle/>
          <a:p>
            <a:fld id="{8A7EFB5D-60EE-4A6D-B7FF-16B258969A01}" type="slidenum">
              <a:rPr lang="en-GB" smtClean="0"/>
              <a:t>12</a:t>
            </a:fld>
            <a:endParaRPr lang="en-GB"/>
          </a:p>
        </p:txBody>
      </p:sp>
    </p:spTree>
    <p:extLst>
      <p:ext uri="{BB962C8B-B14F-4D97-AF65-F5344CB8AC3E}">
        <p14:creationId xmlns:p14="http://schemas.microsoft.com/office/powerpoint/2010/main" val="4227624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13</a:t>
            </a:fld>
            <a:endParaRPr lang="en-GB"/>
          </a:p>
        </p:txBody>
      </p:sp>
    </p:spTree>
    <p:extLst>
      <p:ext uri="{BB962C8B-B14F-4D97-AF65-F5344CB8AC3E}">
        <p14:creationId xmlns:p14="http://schemas.microsoft.com/office/powerpoint/2010/main" val="345357547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BMSK5011 Developing Workplace Critical Thinking</a:t>
            </a:r>
            <a:br>
              <a:rPr lang="en-GB" sz="2400" dirty="0"/>
            </a:br>
            <a:br>
              <a:rPr lang="en-GB" sz="2400" dirty="0"/>
            </a:br>
            <a:r>
              <a:rPr lang="en-GB" sz="2400" dirty="0"/>
              <a:t>Session: 9</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a:xfrm>
            <a:off x="298515" y="1695246"/>
            <a:ext cx="11594969" cy="1325563"/>
          </a:xfrm>
        </p:spPr>
        <p:txBody>
          <a:bodyPr>
            <a:normAutofit fontScale="90000"/>
          </a:bodyPr>
          <a:lstStyle/>
          <a:p>
            <a:r>
              <a:rPr lang="en-GB" dirty="0">
                <a:solidFill>
                  <a:schemeClr val="tx2">
                    <a:lumMod val="50000"/>
                  </a:schemeClr>
                </a:solidFill>
              </a:rPr>
              <a:t>Agenda (Integrative Critical Thinking for Complex Workplace Challenges):</a:t>
            </a:r>
            <a:br>
              <a:rPr lang="en-GB" dirty="0">
                <a:solidFill>
                  <a:schemeClr val="tx2">
                    <a:lumMod val="50000"/>
                  </a:schemeClr>
                </a:solidFill>
              </a:rPr>
            </a:br>
            <a:endParaRPr lang="en-GB" dirty="0">
              <a:solidFill>
                <a:schemeClr val="tx2">
                  <a:lumMod val="50000"/>
                </a:schemeClr>
              </a:solidFill>
            </a:endParaRPr>
          </a:p>
        </p:txBody>
      </p:sp>
      <p:sp>
        <p:nvSpPr>
          <p:cNvPr id="3" name="Content Placeholder 2">
            <a:extLst>
              <a:ext uri="{FF2B5EF4-FFF2-40B4-BE49-F238E27FC236}">
                <a16:creationId xmlns:a16="http://schemas.microsoft.com/office/drawing/2014/main" id="{B7F9F88E-7521-99CE-4420-0AC7B61C8B24}"/>
              </a:ext>
            </a:extLst>
          </p:cNvPr>
          <p:cNvSpPr>
            <a:spLocks noGrp="1"/>
          </p:cNvSpPr>
          <p:nvPr>
            <p:ph idx="1"/>
          </p:nvPr>
        </p:nvSpPr>
        <p:spPr>
          <a:xfrm>
            <a:off x="298515" y="2858566"/>
            <a:ext cx="11594969" cy="3651349"/>
          </a:xfrm>
        </p:spPr>
        <p:txBody>
          <a:bodyPr/>
          <a:lstStyle/>
          <a:p>
            <a:endParaRPr lang="en-GB" dirty="0">
              <a:solidFill>
                <a:schemeClr val="tx2">
                  <a:lumMod val="50000"/>
                </a:schemeClr>
              </a:solidFill>
            </a:endParaRPr>
          </a:p>
          <a:p>
            <a:pPr lvl="1"/>
            <a:r>
              <a:rPr lang="en-GB" dirty="0">
                <a:solidFill>
                  <a:schemeClr val="tx2">
                    <a:lumMod val="50000"/>
                  </a:schemeClr>
                </a:solidFill>
              </a:rPr>
              <a:t>Systems Thinking &amp; Complexity</a:t>
            </a:r>
          </a:p>
          <a:p>
            <a:pPr lvl="1"/>
            <a:r>
              <a:rPr lang="en-GB" dirty="0">
                <a:solidFill>
                  <a:schemeClr val="tx2">
                    <a:lumMod val="50000"/>
                  </a:schemeClr>
                </a:solidFill>
              </a:rPr>
              <a:t>Communication &amp; Persuasion</a:t>
            </a:r>
          </a:p>
          <a:p>
            <a:pPr lvl="1"/>
            <a:r>
              <a:rPr lang="en-GB" dirty="0">
                <a:solidFill>
                  <a:schemeClr val="tx2">
                    <a:lumMod val="50000"/>
                  </a:schemeClr>
                </a:solidFill>
              </a:rPr>
              <a:t>Creative/Lateral Thinking for Innovation</a:t>
            </a:r>
          </a:p>
          <a:p>
            <a:pPr lvl="1"/>
            <a:endParaRPr lang="en-GB" dirty="0">
              <a:solidFill>
                <a:schemeClr val="tx2">
                  <a:lumMod val="50000"/>
                </a:schemeClr>
              </a:solidFill>
            </a:endParaRPr>
          </a:p>
          <a:p>
            <a:pPr lvl="1"/>
            <a:endParaRPr lang="en-GB" dirty="0">
              <a:solidFill>
                <a:schemeClr val="tx2">
                  <a:lumMod val="50000"/>
                </a:schemeClr>
              </a:solidFill>
            </a:endParaRPr>
          </a:p>
          <a:p>
            <a:pPr marL="457200" lvl="1" indent="0">
              <a:buNone/>
            </a:pPr>
            <a:r>
              <a:rPr lang="en-GB" dirty="0">
                <a:solidFill>
                  <a:schemeClr val="tx2">
                    <a:lumMod val="50000"/>
                  </a:schemeClr>
                </a:solidFill>
              </a:rPr>
              <a:t>Session aims to synthesis the skills developed throughout the module</a:t>
            </a:r>
          </a:p>
          <a:p>
            <a:endParaRPr lang="en-GB" dirty="0">
              <a:solidFill>
                <a:schemeClr val="tx2">
                  <a:lumMod val="50000"/>
                </a:schemeClr>
              </a:solidFill>
            </a:endParaRP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F2D1A-AF1E-9918-CE19-D2CF248384DE}"/>
              </a:ext>
            </a:extLst>
          </p:cNvPr>
          <p:cNvSpPr>
            <a:spLocks noGrp="1"/>
          </p:cNvSpPr>
          <p:nvPr>
            <p:ph type="title"/>
          </p:nvPr>
        </p:nvSpPr>
        <p:spPr/>
        <p:txBody>
          <a:bodyPr/>
          <a:lstStyle/>
          <a:p>
            <a:r>
              <a:rPr lang="en-GB" dirty="0"/>
              <a:t>Which one is more you?</a:t>
            </a:r>
          </a:p>
        </p:txBody>
      </p:sp>
      <p:sp>
        <p:nvSpPr>
          <p:cNvPr id="8" name="Content Placeholder 7">
            <a:extLst>
              <a:ext uri="{FF2B5EF4-FFF2-40B4-BE49-F238E27FC236}">
                <a16:creationId xmlns:a16="http://schemas.microsoft.com/office/drawing/2014/main" id="{17E8053A-94F5-AFF1-1F1E-1C991A6E505F}"/>
              </a:ext>
            </a:extLst>
          </p:cNvPr>
          <p:cNvSpPr>
            <a:spLocks noGrp="1"/>
          </p:cNvSpPr>
          <p:nvPr>
            <p:ph idx="1"/>
          </p:nvPr>
        </p:nvSpPr>
        <p:spPr>
          <a:xfrm>
            <a:off x="850298" y="2980486"/>
            <a:ext cx="11176468" cy="3651349"/>
          </a:xfrm>
        </p:spPr>
        <p:txBody>
          <a:bodyPr>
            <a:normAutofit/>
          </a:bodyPr>
          <a:lstStyle/>
          <a:p>
            <a:pPr marL="514350" indent="-514350">
              <a:buAutoNum type="arabicPeriod"/>
            </a:pPr>
            <a:r>
              <a:rPr lang="en-GB" dirty="0"/>
              <a:t>Critical thinking – accuracy, evaluation, evidence</a:t>
            </a:r>
          </a:p>
          <a:p>
            <a:pPr marL="514350" indent="-514350">
              <a:buAutoNum type="arabicPeriod"/>
            </a:pPr>
            <a:r>
              <a:rPr lang="en-GB" dirty="0"/>
              <a:t>Systems Thinking – Relationships, Patterns</a:t>
            </a:r>
          </a:p>
          <a:p>
            <a:pPr marL="514350" indent="-514350">
              <a:buAutoNum type="arabicPeriod"/>
            </a:pPr>
            <a:r>
              <a:rPr lang="en-GB" dirty="0"/>
              <a:t>Creative Thinking – Novelty, possibilities, reframing</a:t>
            </a:r>
          </a:p>
          <a:p>
            <a:pPr marL="514350" indent="-514350">
              <a:buAutoNum type="arabicPeriod"/>
            </a:pPr>
            <a:endParaRPr lang="en-GB" dirty="0"/>
          </a:p>
          <a:p>
            <a:pPr marL="0" indent="0">
              <a:buNone/>
            </a:pPr>
            <a:r>
              <a:rPr lang="en-GB" dirty="0"/>
              <a:t>Which is your default?</a:t>
            </a:r>
          </a:p>
        </p:txBody>
      </p:sp>
    </p:spTree>
    <p:extLst>
      <p:ext uri="{BB962C8B-B14F-4D97-AF65-F5344CB8AC3E}">
        <p14:creationId xmlns:p14="http://schemas.microsoft.com/office/powerpoint/2010/main" val="2229949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6B805-02A0-A206-40B7-1703582CFB4C}"/>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118CF5-4C99-D5D2-DD59-184FBFDAA3F0}"/>
              </a:ext>
            </a:extLst>
          </p:cNvPr>
          <p:cNvSpPr>
            <a:spLocks noGrp="1"/>
          </p:cNvSpPr>
          <p:nvPr>
            <p:ph idx="1"/>
          </p:nvPr>
        </p:nvSpPr>
        <p:spPr/>
        <p:txBody>
          <a:bodyPr/>
          <a:lstStyle/>
          <a:p>
            <a:endParaRPr lang="en-GB" dirty="0"/>
          </a:p>
        </p:txBody>
      </p:sp>
      <p:pic>
        <p:nvPicPr>
          <p:cNvPr id="1026" name="Picture 2" descr="Tools for Systems Thinkers: The 6 Fundamental Concepts of Systems Thinking  | by Leyla Acaroglu | Disruptive Design | Medium">
            <a:extLst>
              <a:ext uri="{FF2B5EF4-FFF2-40B4-BE49-F238E27FC236}">
                <a16:creationId xmlns:a16="http://schemas.microsoft.com/office/drawing/2014/main" id="{A96AE237-A72B-E9D6-F511-F55B13893D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445" b="15556"/>
          <a:stretch>
            <a:fillRect/>
          </a:stretch>
        </p:blipFill>
        <p:spPr bwMode="auto">
          <a:xfrm>
            <a:off x="443230" y="1303020"/>
            <a:ext cx="11136313" cy="555498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0B5C12E9-A019-074C-9AF3-A61E45AC4629}"/>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87426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48266-4AAB-D8CF-7A6B-71AD883A97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619215-0143-E106-BB5C-4C2AD1B94383}"/>
              </a:ext>
            </a:extLst>
          </p:cNvPr>
          <p:cNvSpPr>
            <a:spLocks noGrp="1"/>
          </p:cNvSpPr>
          <p:nvPr>
            <p:ph type="title"/>
          </p:nvPr>
        </p:nvSpPr>
        <p:spPr>
          <a:xfrm>
            <a:off x="240697" y="1032306"/>
            <a:ext cx="11594969" cy="1325563"/>
          </a:xfrm>
        </p:spPr>
        <p:txBody>
          <a:bodyPr/>
          <a:lstStyle/>
          <a:p>
            <a:r>
              <a:rPr lang="en-GB" dirty="0"/>
              <a:t>Wicked Problems &amp; Complexity</a:t>
            </a:r>
          </a:p>
        </p:txBody>
      </p:sp>
      <p:graphicFrame>
        <p:nvGraphicFramePr>
          <p:cNvPr id="3" name="Table 2">
            <a:extLst>
              <a:ext uri="{FF2B5EF4-FFF2-40B4-BE49-F238E27FC236}">
                <a16:creationId xmlns:a16="http://schemas.microsoft.com/office/drawing/2014/main" id="{750E3BB1-1F11-FA05-CBA1-7D73CCCA0F8A}"/>
              </a:ext>
            </a:extLst>
          </p:cNvPr>
          <p:cNvGraphicFramePr>
            <a:graphicFrameLocks noGrp="1"/>
          </p:cNvGraphicFramePr>
          <p:nvPr>
            <p:extLst>
              <p:ext uri="{D42A27DB-BD31-4B8C-83A1-F6EECF244321}">
                <p14:modId xmlns:p14="http://schemas.microsoft.com/office/powerpoint/2010/main" val="3039745838"/>
              </p:ext>
            </p:extLst>
          </p:nvPr>
        </p:nvGraphicFramePr>
        <p:xfrm>
          <a:off x="1149951" y="2312874"/>
          <a:ext cx="9776460" cy="3512820"/>
        </p:xfrm>
        <a:graphic>
          <a:graphicData uri="http://schemas.openxmlformats.org/drawingml/2006/table">
            <a:tbl>
              <a:tblPr firstRow="1" bandRow="1">
                <a:tableStyleId>{5C22544A-7EE6-4342-B048-85BDC9FD1C3A}</a:tableStyleId>
              </a:tblPr>
              <a:tblGrid>
                <a:gridCol w="4888230">
                  <a:extLst>
                    <a:ext uri="{9D8B030D-6E8A-4147-A177-3AD203B41FA5}">
                      <a16:colId xmlns:a16="http://schemas.microsoft.com/office/drawing/2014/main" val="2433017724"/>
                    </a:ext>
                  </a:extLst>
                </a:gridCol>
                <a:gridCol w="4888230">
                  <a:extLst>
                    <a:ext uri="{9D8B030D-6E8A-4147-A177-3AD203B41FA5}">
                      <a16:colId xmlns:a16="http://schemas.microsoft.com/office/drawing/2014/main" val="2537296481"/>
                    </a:ext>
                  </a:extLst>
                </a:gridCol>
              </a:tblGrid>
              <a:tr h="617918">
                <a:tc>
                  <a:txBody>
                    <a:bodyPr/>
                    <a:lstStyle/>
                    <a:p>
                      <a:r>
                        <a:rPr lang="en-GB" sz="2400" dirty="0"/>
                        <a:t>WICKED PROBLEMS</a:t>
                      </a:r>
                    </a:p>
                  </a:txBody>
                  <a:tcPr/>
                </a:tc>
                <a:tc>
                  <a:txBody>
                    <a:bodyPr/>
                    <a:lstStyle/>
                    <a:p>
                      <a:r>
                        <a:rPr lang="en-GB" sz="2400" dirty="0"/>
                        <a:t>TAME PROBLEMS</a:t>
                      </a:r>
                    </a:p>
                  </a:txBody>
                  <a:tcPr/>
                </a:tc>
                <a:extLst>
                  <a:ext uri="{0D108BD9-81ED-4DB2-BD59-A6C34878D82A}">
                    <a16:rowId xmlns:a16="http://schemas.microsoft.com/office/drawing/2014/main" val="894960467"/>
                  </a:ext>
                </a:extLst>
              </a:tr>
              <a:tr h="2894902">
                <a:tc>
                  <a:txBody>
                    <a:bodyPr/>
                    <a:lstStyle/>
                    <a:p>
                      <a:pPr marL="342900" indent="-342900">
                        <a:buAutoNum type="arabicPeriod"/>
                      </a:pPr>
                      <a:r>
                        <a:rPr lang="en-GB" sz="2400" dirty="0"/>
                        <a:t>Not clear</a:t>
                      </a:r>
                    </a:p>
                    <a:p>
                      <a:pPr marL="342900" indent="-342900">
                        <a:buAutoNum type="arabicPeriod"/>
                      </a:pPr>
                      <a:r>
                        <a:rPr lang="en-GB" sz="2400" dirty="0"/>
                        <a:t>Evolves with changes</a:t>
                      </a:r>
                    </a:p>
                    <a:p>
                      <a:pPr marL="342900" indent="-342900">
                        <a:buAutoNum type="arabicPeriod"/>
                      </a:pPr>
                      <a:r>
                        <a:rPr lang="en-GB" sz="2400" dirty="0"/>
                        <a:t>No 1-size fits all</a:t>
                      </a:r>
                    </a:p>
                    <a:p>
                      <a:pPr marL="342900" indent="-342900">
                        <a:buAutoNum type="arabicPeriod"/>
                      </a:pPr>
                      <a:r>
                        <a:rPr lang="en-GB" sz="2400" dirty="0"/>
                        <a:t>Solutions are ‘good’, ‘better’ or ‘best’</a:t>
                      </a:r>
                    </a:p>
                    <a:p>
                      <a:pPr marL="342900" indent="-342900">
                        <a:buAutoNum type="arabicPeriod"/>
                      </a:pPr>
                      <a:r>
                        <a:rPr lang="en-GB" sz="2400" dirty="0"/>
                        <a:t>Iterative</a:t>
                      </a:r>
                    </a:p>
                  </a:txBody>
                  <a:tcPr/>
                </a:tc>
                <a:tc>
                  <a:txBody>
                    <a:bodyPr/>
                    <a:lstStyle/>
                    <a:p>
                      <a:pPr marL="342900" indent="-342900">
                        <a:buAutoNum type="arabicPeriod"/>
                      </a:pPr>
                      <a:r>
                        <a:rPr lang="en-GB" sz="2400" dirty="0"/>
                        <a:t>Well-defined</a:t>
                      </a:r>
                    </a:p>
                    <a:p>
                      <a:pPr marL="342900" indent="-342900">
                        <a:buAutoNum type="arabicPeriod"/>
                      </a:pPr>
                      <a:r>
                        <a:rPr lang="en-GB" sz="2400" dirty="0"/>
                        <a:t>Definition reveals possible solution[s]</a:t>
                      </a:r>
                    </a:p>
                    <a:p>
                      <a:pPr marL="342900" indent="-342900">
                        <a:buAutoNum type="arabicPeriod"/>
                      </a:pPr>
                      <a:r>
                        <a:rPr lang="en-GB" sz="2400" dirty="0"/>
                        <a:t>Past solutions can help solve</a:t>
                      </a:r>
                    </a:p>
                    <a:p>
                      <a:pPr marL="342900" indent="-342900">
                        <a:buAutoNum type="arabicPeriod"/>
                      </a:pPr>
                      <a:r>
                        <a:rPr lang="en-GB" sz="2400" dirty="0"/>
                        <a:t>Task completed once solved</a:t>
                      </a:r>
                    </a:p>
                    <a:p>
                      <a:pPr marL="342900" indent="-342900">
                        <a:buAutoNum type="arabicPeriod"/>
                      </a:pPr>
                      <a:r>
                        <a:rPr lang="en-GB" sz="2400" dirty="0"/>
                        <a:t>Solution can be judged as ‘right-or-wrong’</a:t>
                      </a:r>
                    </a:p>
                  </a:txBody>
                  <a:tcPr/>
                </a:tc>
                <a:extLst>
                  <a:ext uri="{0D108BD9-81ED-4DB2-BD59-A6C34878D82A}">
                    <a16:rowId xmlns:a16="http://schemas.microsoft.com/office/drawing/2014/main" val="1883947097"/>
                  </a:ext>
                </a:extLst>
              </a:tr>
            </a:tbl>
          </a:graphicData>
        </a:graphic>
      </p:graphicFrame>
      <p:sp>
        <p:nvSpPr>
          <p:cNvPr id="8" name="TextBox 7">
            <a:extLst>
              <a:ext uri="{FF2B5EF4-FFF2-40B4-BE49-F238E27FC236}">
                <a16:creationId xmlns:a16="http://schemas.microsoft.com/office/drawing/2014/main" id="{98687C31-7D8A-0FC1-381B-CE7976ABFA23}"/>
              </a:ext>
            </a:extLst>
          </p:cNvPr>
          <p:cNvSpPr txBox="1"/>
          <p:nvPr/>
        </p:nvSpPr>
        <p:spPr>
          <a:xfrm>
            <a:off x="3451860" y="6103620"/>
            <a:ext cx="6294120" cy="461665"/>
          </a:xfrm>
          <a:prstGeom prst="rect">
            <a:avLst/>
          </a:prstGeom>
          <a:noFill/>
        </p:spPr>
        <p:txBody>
          <a:bodyPr wrap="square" rtlCol="0">
            <a:spAutoFit/>
          </a:bodyPr>
          <a:lstStyle/>
          <a:p>
            <a:r>
              <a:rPr lang="en-GB" sz="2400" dirty="0"/>
              <a:t>Can you give examples of ‘Wicked’ Problems?</a:t>
            </a:r>
          </a:p>
        </p:txBody>
      </p:sp>
    </p:spTree>
    <p:extLst>
      <p:ext uri="{BB962C8B-B14F-4D97-AF65-F5344CB8AC3E}">
        <p14:creationId xmlns:p14="http://schemas.microsoft.com/office/powerpoint/2010/main" val="713476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C80D3-928D-4DF4-7EBA-4467DE663F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36A82E-537D-BDDC-0AA8-435F397B8C02}"/>
              </a:ext>
            </a:extLst>
          </p:cNvPr>
          <p:cNvSpPr>
            <a:spLocks noGrp="1"/>
          </p:cNvSpPr>
          <p:nvPr>
            <p:ph type="title"/>
          </p:nvPr>
        </p:nvSpPr>
        <p:spPr>
          <a:xfrm>
            <a:off x="120029" y="994206"/>
            <a:ext cx="11594969" cy="1325563"/>
          </a:xfrm>
        </p:spPr>
        <p:txBody>
          <a:bodyPr/>
          <a:lstStyle/>
          <a:p>
            <a:r>
              <a:rPr lang="en-GB" dirty="0"/>
              <a:t>Activity (this will be in 4 stages):</a:t>
            </a:r>
          </a:p>
        </p:txBody>
      </p:sp>
      <p:sp>
        <p:nvSpPr>
          <p:cNvPr id="5" name="TextBox 4">
            <a:extLst>
              <a:ext uri="{FF2B5EF4-FFF2-40B4-BE49-F238E27FC236}">
                <a16:creationId xmlns:a16="http://schemas.microsoft.com/office/drawing/2014/main" id="{19F3B374-7069-ECD3-D4B4-B2BA45E77DC8}"/>
              </a:ext>
            </a:extLst>
          </p:cNvPr>
          <p:cNvSpPr txBox="1"/>
          <p:nvPr/>
        </p:nvSpPr>
        <p:spPr>
          <a:xfrm>
            <a:off x="610770" y="1990351"/>
            <a:ext cx="10110569" cy="658835"/>
          </a:xfrm>
          <a:prstGeom prst="rect">
            <a:avLst/>
          </a:prstGeom>
          <a:noFill/>
        </p:spPr>
        <p:txBody>
          <a:bodyPr wrap="square" rtlCol="0">
            <a:spAutoFit/>
          </a:bodyPr>
          <a:lstStyle/>
          <a:p>
            <a:pPr>
              <a:lnSpc>
                <a:spcPct val="150000"/>
              </a:lnSpc>
            </a:pPr>
            <a:r>
              <a:rPr lang="en-GB" sz="2800" b="0" i="0" dirty="0">
                <a:solidFill>
                  <a:srgbClr val="333333"/>
                </a:solidFill>
                <a:effectLst/>
                <a:latin typeface="Arial" panose="020B0604020202020204" pitchFamily="34" charset="0"/>
              </a:rPr>
              <a:t>In Small groups, choose a scenario from:</a:t>
            </a:r>
          </a:p>
        </p:txBody>
      </p:sp>
      <p:sp>
        <p:nvSpPr>
          <p:cNvPr id="9" name="TextBox 8">
            <a:extLst>
              <a:ext uri="{FF2B5EF4-FFF2-40B4-BE49-F238E27FC236}">
                <a16:creationId xmlns:a16="http://schemas.microsoft.com/office/drawing/2014/main" id="{5A4849B8-B3B3-6D98-532B-7827FF52C960}"/>
              </a:ext>
            </a:extLst>
          </p:cNvPr>
          <p:cNvSpPr txBox="1"/>
          <p:nvPr/>
        </p:nvSpPr>
        <p:spPr>
          <a:xfrm>
            <a:off x="1951722" y="3081554"/>
            <a:ext cx="9051558" cy="2343655"/>
          </a:xfrm>
          <a:prstGeom prst="rect">
            <a:avLst/>
          </a:prstGeom>
          <a:noFill/>
        </p:spPr>
        <p:txBody>
          <a:bodyPr wrap="square">
            <a:spAutoFit/>
          </a:bodyPr>
          <a:lstStyle/>
          <a:p>
            <a:pPr marL="342900" indent="-342900">
              <a:lnSpc>
                <a:spcPct val="150000"/>
              </a:lnSpc>
              <a:buAutoNum type="alphaLcPeriod"/>
            </a:pPr>
            <a:r>
              <a:rPr lang="en-GB" sz="2000" dirty="0">
                <a:solidFill>
                  <a:srgbClr val="333333"/>
                </a:solidFill>
                <a:latin typeface="Arial" panose="020B0604020202020204" pitchFamily="34" charset="0"/>
              </a:rPr>
              <a:t>A team experiencing repeated conflict between departments</a:t>
            </a:r>
          </a:p>
          <a:p>
            <a:pPr marL="342900" indent="-342900">
              <a:lnSpc>
                <a:spcPct val="150000"/>
              </a:lnSpc>
              <a:buAutoNum type="alphaLcPeriod"/>
            </a:pPr>
            <a:r>
              <a:rPr lang="en-GB" sz="2000" dirty="0">
                <a:solidFill>
                  <a:srgbClr val="333333"/>
                </a:solidFill>
                <a:latin typeface="Arial" panose="020B0604020202020204" pitchFamily="34" charset="0"/>
              </a:rPr>
              <a:t>Implementing a Sustainability policy that meets operational and financial pressures</a:t>
            </a:r>
          </a:p>
          <a:p>
            <a:pPr marL="342900" indent="-342900">
              <a:lnSpc>
                <a:spcPct val="150000"/>
              </a:lnSpc>
              <a:buAutoNum type="alphaLcPeriod"/>
            </a:pPr>
            <a:r>
              <a:rPr lang="en-GB" sz="2000" dirty="0">
                <a:solidFill>
                  <a:srgbClr val="333333"/>
                </a:solidFill>
                <a:latin typeface="Arial" panose="020B0604020202020204" pitchFamily="34" charset="0"/>
              </a:rPr>
              <a:t>Managing Digital Transformation that staff resist</a:t>
            </a:r>
          </a:p>
          <a:p>
            <a:pPr marL="342900" indent="-342900">
              <a:lnSpc>
                <a:spcPct val="150000"/>
              </a:lnSpc>
              <a:buAutoNum type="alphaLcPeriod"/>
            </a:pPr>
            <a:r>
              <a:rPr lang="en-GB" sz="2000" dirty="0">
                <a:solidFill>
                  <a:srgbClr val="333333"/>
                </a:solidFill>
                <a:latin typeface="Arial" panose="020B0604020202020204" pitchFamily="34" charset="0"/>
              </a:rPr>
              <a:t>Implementation of hybrid flexible working</a:t>
            </a:r>
          </a:p>
        </p:txBody>
      </p:sp>
    </p:spTree>
    <p:extLst>
      <p:ext uri="{BB962C8B-B14F-4D97-AF65-F5344CB8AC3E}">
        <p14:creationId xmlns:p14="http://schemas.microsoft.com/office/powerpoint/2010/main" val="752973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DB4AEA-E3F1-88C4-62D9-7796C902D7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A59828-F791-E43B-2B88-6E2DE9D1DC5E}"/>
              </a:ext>
            </a:extLst>
          </p:cNvPr>
          <p:cNvSpPr>
            <a:spLocks noGrp="1"/>
          </p:cNvSpPr>
          <p:nvPr>
            <p:ph type="title"/>
          </p:nvPr>
        </p:nvSpPr>
        <p:spPr>
          <a:xfrm>
            <a:off x="120029" y="994206"/>
            <a:ext cx="11594969" cy="1325563"/>
          </a:xfrm>
        </p:spPr>
        <p:txBody>
          <a:bodyPr/>
          <a:lstStyle/>
          <a:p>
            <a:r>
              <a:rPr lang="en-GB" dirty="0"/>
              <a:t>Systems Map:</a:t>
            </a:r>
          </a:p>
        </p:txBody>
      </p:sp>
      <p:sp>
        <p:nvSpPr>
          <p:cNvPr id="5" name="TextBox 4">
            <a:extLst>
              <a:ext uri="{FF2B5EF4-FFF2-40B4-BE49-F238E27FC236}">
                <a16:creationId xmlns:a16="http://schemas.microsoft.com/office/drawing/2014/main" id="{49C795D1-A1D1-47FD-7131-1CDD5939670D}"/>
              </a:ext>
            </a:extLst>
          </p:cNvPr>
          <p:cNvSpPr txBox="1"/>
          <p:nvPr/>
        </p:nvSpPr>
        <p:spPr>
          <a:xfrm>
            <a:off x="610770" y="1990351"/>
            <a:ext cx="10110569" cy="658835"/>
          </a:xfrm>
          <a:prstGeom prst="rect">
            <a:avLst/>
          </a:prstGeom>
          <a:noFill/>
        </p:spPr>
        <p:txBody>
          <a:bodyPr wrap="square" rtlCol="0">
            <a:spAutoFit/>
          </a:bodyPr>
          <a:lstStyle/>
          <a:p>
            <a:pPr>
              <a:lnSpc>
                <a:spcPct val="150000"/>
              </a:lnSpc>
            </a:pPr>
            <a:r>
              <a:rPr lang="en-GB" sz="2800" dirty="0">
                <a:solidFill>
                  <a:srgbClr val="333333"/>
                </a:solidFill>
                <a:latin typeface="Arial" panose="020B0604020202020204" pitchFamily="34" charset="0"/>
              </a:rPr>
              <a:t>Causal diagrams or stakeholder maps identify:</a:t>
            </a:r>
            <a:endParaRPr lang="en-GB" sz="28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03567115-6889-423B-7088-B50C64D41060}"/>
              </a:ext>
            </a:extLst>
          </p:cNvPr>
          <p:cNvSpPr txBox="1"/>
          <p:nvPr/>
        </p:nvSpPr>
        <p:spPr>
          <a:xfrm>
            <a:off x="3849102" y="3315914"/>
            <a:ext cx="3877578" cy="1420325"/>
          </a:xfrm>
          <a:prstGeom prst="rect">
            <a:avLst/>
          </a:prstGeom>
          <a:noFill/>
        </p:spPr>
        <p:txBody>
          <a:bodyPr wrap="square">
            <a:spAutoFit/>
          </a:bodyPr>
          <a:lstStyle/>
          <a:p>
            <a:pPr marL="342900" indent="-342900">
              <a:lnSpc>
                <a:spcPct val="150000"/>
              </a:lnSpc>
              <a:buAutoNum type="alphaLcPeriod"/>
            </a:pPr>
            <a:r>
              <a:rPr lang="en-GB" sz="2000" dirty="0">
                <a:solidFill>
                  <a:srgbClr val="333333"/>
                </a:solidFill>
                <a:latin typeface="Arial" panose="020B0604020202020204" pitchFamily="34" charset="0"/>
              </a:rPr>
              <a:t>Feedback loops</a:t>
            </a:r>
          </a:p>
          <a:p>
            <a:pPr marL="342900" indent="-342900">
              <a:lnSpc>
                <a:spcPct val="150000"/>
              </a:lnSpc>
              <a:buAutoNum type="alphaLcPeriod"/>
            </a:pPr>
            <a:r>
              <a:rPr lang="en-GB" sz="2000" dirty="0">
                <a:solidFill>
                  <a:srgbClr val="333333"/>
                </a:solidFill>
                <a:latin typeface="Arial" panose="020B0604020202020204" pitchFamily="34" charset="0"/>
              </a:rPr>
              <a:t>Leverage Points</a:t>
            </a:r>
          </a:p>
          <a:p>
            <a:pPr marL="342900" indent="-342900">
              <a:lnSpc>
                <a:spcPct val="150000"/>
              </a:lnSpc>
              <a:buAutoNum type="alphaLcPeriod"/>
            </a:pPr>
            <a:r>
              <a:rPr lang="en-GB" sz="2000" dirty="0">
                <a:solidFill>
                  <a:srgbClr val="333333"/>
                </a:solidFill>
                <a:latin typeface="Arial" panose="020B0604020202020204" pitchFamily="34" charset="0"/>
              </a:rPr>
              <a:t>Unintended consequences</a:t>
            </a:r>
          </a:p>
        </p:txBody>
      </p:sp>
    </p:spTree>
    <p:extLst>
      <p:ext uri="{BB962C8B-B14F-4D97-AF65-F5344CB8AC3E}">
        <p14:creationId xmlns:p14="http://schemas.microsoft.com/office/powerpoint/2010/main" val="2827901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4EF881-3452-AE0B-17EC-B772CAFB03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14602-CF37-53E4-69A8-95B18E152C4A}"/>
              </a:ext>
            </a:extLst>
          </p:cNvPr>
          <p:cNvSpPr>
            <a:spLocks noGrp="1"/>
          </p:cNvSpPr>
          <p:nvPr>
            <p:ph type="title"/>
          </p:nvPr>
        </p:nvSpPr>
        <p:spPr>
          <a:xfrm>
            <a:off x="120029" y="994206"/>
            <a:ext cx="11594969" cy="1325563"/>
          </a:xfrm>
        </p:spPr>
        <p:txBody>
          <a:bodyPr/>
          <a:lstStyle/>
          <a:p>
            <a:r>
              <a:rPr lang="en-GB" dirty="0"/>
              <a:t>Stage 1:</a:t>
            </a:r>
          </a:p>
        </p:txBody>
      </p:sp>
      <p:sp>
        <p:nvSpPr>
          <p:cNvPr id="9" name="TextBox 8">
            <a:extLst>
              <a:ext uri="{FF2B5EF4-FFF2-40B4-BE49-F238E27FC236}">
                <a16:creationId xmlns:a16="http://schemas.microsoft.com/office/drawing/2014/main" id="{9DAD14D1-8B4B-863B-04D2-3C54DBE0F72A}"/>
              </a:ext>
            </a:extLst>
          </p:cNvPr>
          <p:cNvSpPr txBox="1"/>
          <p:nvPr/>
        </p:nvSpPr>
        <p:spPr>
          <a:xfrm>
            <a:off x="1044941" y="2135145"/>
            <a:ext cx="9607818" cy="3728649"/>
          </a:xfrm>
          <a:prstGeom prst="rect">
            <a:avLst/>
          </a:prstGeom>
          <a:noFill/>
        </p:spPr>
        <p:txBody>
          <a:bodyPr wrap="square">
            <a:spAutoFit/>
          </a:bodyPr>
          <a:lstStyle/>
          <a:p>
            <a:pPr>
              <a:lnSpc>
                <a:spcPct val="150000"/>
              </a:lnSpc>
            </a:pPr>
            <a:r>
              <a:rPr lang="en-GB" sz="2000" dirty="0">
                <a:solidFill>
                  <a:srgbClr val="333333"/>
                </a:solidFill>
                <a:latin typeface="Arial" panose="020B0604020202020204" pitchFamily="34" charset="0"/>
              </a:rPr>
              <a:t>Identify each of the key stakeholders (internal), and for each one, identify their levels of:</a:t>
            </a:r>
          </a:p>
          <a:p>
            <a:pPr marL="457200" indent="-457200">
              <a:lnSpc>
                <a:spcPct val="150000"/>
              </a:lnSpc>
              <a:buAutoNum type="arabicPeriod"/>
            </a:pPr>
            <a:r>
              <a:rPr lang="en-GB" sz="2000" b="1" dirty="0">
                <a:solidFill>
                  <a:srgbClr val="333333"/>
                </a:solidFill>
                <a:latin typeface="Arial" panose="020B0604020202020204" pitchFamily="34" charset="0"/>
              </a:rPr>
              <a:t>Influence</a:t>
            </a:r>
            <a:r>
              <a:rPr lang="en-GB" sz="2000" dirty="0">
                <a:solidFill>
                  <a:srgbClr val="333333"/>
                </a:solidFill>
                <a:latin typeface="Arial" panose="020B0604020202020204" pitchFamily="34" charset="0"/>
              </a:rPr>
              <a:t> – do they have very low -&gt; very high levels of influence?</a:t>
            </a:r>
          </a:p>
          <a:p>
            <a:pPr marL="457200" indent="-457200">
              <a:lnSpc>
                <a:spcPct val="150000"/>
              </a:lnSpc>
              <a:buAutoNum type="arabicPeriod"/>
            </a:pPr>
            <a:r>
              <a:rPr lang="en-GB" sz="2000" b="1" dirty="0">
                <a:solidFill>
                  <a:srgbClr val="333333"/>
                </a:solidFill>
                <a:latin typeface="Arial" panose="020B0604020202020204" pitchFamily="34" charset="0"/>
              </a:rPr>
              <a:t>Interests</a:t>
            </a:r>
            <a:r>
              <a:rPr lang="en-GB" sz="2000" dirty="0">
                <a:solidFill>
                  <a:srgbClr val="333333"/>
                </a:solidFill>
                <a:latin typeface="Arial" panose="020B0604020202020204" pitchFamily="34" charset="0"/>
              </a:rPr>
              <a:t> – With the scenario, do they have very low -&gt; very high levels?</a:t>
            </a:r>
          </a:p>
          <a:p>
            <a:pPr marL="457200" indent="-457200">
              <a:lnSpc>
                <a:spcPct val="150000"/>
              </a:lnSpc>
              <a:buAutoNum type="arabicPeriod"/>
            </a:pPr>
            <a:r>
              <a:rPr lang="en-GB" sz="2000" b="1" dirty="0">
                <a:solidFill>
                  <a:srgbClr val="333333"/>
                </a:solidFill>
                <a:latin typeface="Arial" panose="020B0604020202020204" pitchFamily="34" charset="0"/>
              </a:rPr>
              <a:t>Concerns</a:t>
            </a:r>
            <a:r>
              <a:rPr lang="en-GB" sz="2000" dirty="0">
                <a:solidFill>
                  <a:srgbClr val="333333"/>
                </a:solidFill>
                <a:latin typeface="Arial" panose="020B0604020202020204" pitchFamily="34" charset="0"/>
              </a:rPr>
              <a:t> – What will their main worries be?</a:t>
            </a:r>
          </a:p>
          <a:p>
            <a:pPr marL="457200" indent="-457200">
              <a:lnSpc>
                <a:spcPct val="150000"/>
              </a:lnSpc>
              <a:buAutoNum type="arabicPeriod"/>
            </a:pPr>
            <a:endParaRPr lang="en-GB" sz="2000" dirty="0">
              <a:solidFill>
                <a:srgbClr val="333333"/>
              </a:solidFill>
              <a:latin typeface="Arial" panose="020B0604020202020204" pitchFamily="34" charset="0"/>
            </a:endParaRPr>
          </a:p>
          <a:p>
            <a:pPr>
              <a:lnSpc>
                <a:spcPct val="150000"/>
              </a:lnSpc>
            </a:pPr>
            <a:r>
              <a:rPr lang="en-GB" sz="2000" b="1" dirty="0">
                <a:solidFill>
                  <a:srgbClr val="333333"/>
                </a:solidFill>
                <a:latin typeface="Arial" panose="020B0604020202020204" pitchFamily="34" charset="0"/>
              </a:rPr>
              <a:t>Where can conflicts and alignments be amongst the stakeholder groups? </a:t>
            </a:r>
            <a:r>
              <a:rPr lang="en-GB" sz="2000" dirty="0">
                <a:solidFill>
                  <a:srgbClr val="333333"/>
                </a:solidFill>
                <a:latin typeface="Arial" panose="020B0604020202020204" pitchFamily="34" charset="0"/>
              </a:rPr>
              <a:t>These, will become leverage points where we can develop interventions</a:t>
            </a:r>
          </a:p>
        </p:txBody>
      </p:sp>
      <p:sp>
        <p:nvSpPr>
          <p:cNvPr id="3" name="TextBox 2">
            <a:extLst>
              <a:ext uri="{FF2B5EF4-FFF2-40B4-BE49-F238E27FC236}">
                <a16:creationId xmlns:a16="http://schemas.microsoft.com/office/drawing/2014/main" id="{CCAE3706-E587-E6EE-4B76-9CAE49671D5B}"/>
              </a:ext>
            </a:extLst>
          </p:cNvPr>
          <p:cNvSpPr txBox="1"/>
          <p:nvPr/>
        </p:nvSpPr>
        <p:spPr>
          <a:xfrm>
            <a:off x="6518158" y="6088380"/>
            <a:ext cx="5196840" cy="461665"/>
          </a:xfrm>
          <a:prstGeom prst="rect">
            <a:avLst/>
          </a:prstGeom>
          <a:noFill/>
        </p:spPr>
        <p:txBody>
          <a:bodyPr wrap="square" rtlCol="0">
            <a:spAutoFit/>
          </a:bodyPr>
          <a:lstStyle/>
          <a:p>
            <a:r>
              <a:rPr lang="en-GB" sz="2400" b="1" dirty="0"/>
              <a:t>DO NOT SHARE YOUR FINDINGS YET…</a:t>
            </a:r>
          </a:p>
        </p:txBody>
      </p:sp>
      <p:sp>
        <p:nvSpPr>
          <p:cNvPr id="4" name="TextBox 3">
            <a:extLst>
              <a:ext uri="{FF2B5EF4-FFF2-40B4-BE49-F238E27FC236}">
                <a16:creationId xmlns:a16="http://schemas.microsoft.com/office/drawing/2014/main" id="{327D79EE-D676-B063-0E1D-20EA8EA68F37}"/>
              </a:ext>
            </a:extLst>
          </p:cNvPr>
          <p:cNvSpPr txBox="1"/>
          <p:nvPr/>
        </p:nvSpPr>
        <p:spPr>
          <a:xfrm>
            <a:off x="7199900" y="1316171"/>
            <a:ext cx="4872071" cy="2246769"/>
          </a:xfrm>
          <a:prstGeom prst="rect">
            <a:avLst/>
          </a:prstGeom>
          <a:solidFill>
            <a:schemeClr val="bg1"/>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rtlCol="0">
            <a:spAutoFit/>
          </a:bodyPr>
          <a:lstStyle/>
          <a:p>
            <a:r>
              <a:rPr lang="en-GB" sz="2000" b="1" dirty="0"/>
              <a:t>Example:</a:t>
            </a:r>
          </a:p>
          <a:p>
            <a:endParaRPr lang="en-GB" sz="2000" dirty="0"/>
          </a:p>
          <a:p>
            <a:r>
              <a:rPr lang="en-GB" sz="2000" dirty="0"/>
              <a:t>Managers have high influence, high interest. </a:t>
            </a:r>
          </a:p>
          <a:p>
            <a:r>
              <a:rPr lang="en-GB" sz="2000" dirty="0"/>
              <a:t>Their concerns: Losing control/oversight</a:t>
            </a:r>
          </a:p>
          <a:p>
            <a:endParaRPr lang="en-GB" sz="2000" dirty="0"/>
          </a:p>
          <a:p>
            <a:r>
              <a:rPr lang="en-GB" sz="2000" dirty="0"/>
              <a:t>Alignment: with HR on clarity</a:t>
            </a:r>
          </a:p>
          <a:p>
            <a:r>
              <a:rPr lang="en-GB" sz="2000" dirty="0"/>
              <a:t>Tension: with employees on flexibility</a:t>
            </a:r>
          </a:p>
        </p:txBody>
      </p:sp>
    </p:spTree>
    <p:extLst>
      <p:ext uri="{BB962C8B-B14F-4D97-AF65-F5344CB8AC3E}">
        <p14:creationId xmlns:p14="http://schemas.microsoft.com/office/powerpoint/2010/main" val="1239164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0684A1-2D70-54FE-15E3-1E89B73964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533CAC-F638-7CB9-DCA1-31810667C84D}"/>
              </a:ext>
            </a:extLst>
          </p:cNvPr>
          <p:cNvSpPr>
            <a:spLocks noGrp="1"/>
          </p:cNvSpPr>
          <p:nvPr>
            <p:ph type="title"/>
          </p:nvPr>
        </p:nvSpPr>
        <p:spPr>
          <a:xfrm>
            <a:off x="120029" y="994206"/>
            <a:ext cx="11594969" cy="1325563"/>
          </a:xfrm>
        </p:spPr>
        <p:txBody>
          <a:bodyPr/>
          <a:lstStyle/>
          <a:p>
            <a:r>
              <a:rPr lang="en-GB" dirty="0"/>
              <a:t>Stage 2:</a:t>
            </a:r>
          </a:p>
        </p:txBody>
      </p:sp>
      <p:sp>
        <p:nvSpPr>
          <p:cNvPr id="9" name="TextBox 8">
            <a:extLst>
              <a:ext uri="{FF2B5EF4-FFF2-40B4-BE49-F238E27FC236}">
                <a16:creationId xmlns:a16="http://schemas.microsoft.com/office/drawing/2014/main" id="{6EB29CEB-A2DC-8407-7910-3F932466E96E}"/>
              </a:ext>
            </a:extLst>
          </p:cNvPr>
          <p:cNvSpPr txBox="1"/>
          <p:nvPr/>
        </p:nvSpPr>
        <p:spPr>
          <a:xfrm>
            <a:off x="1780022" y="1965188"/>
            <a:ext cx="9607818" cy="4744312"/>
          </a:xfrm>
          <a:prstGeom prst="rect">
            <a:avLst/>
          </a:prstGeom>
          <a:noFill/>
        </p:spPr>
        <p:txBody>
          <a:bodyPr wrap="square">
            <a:spAutoFit/>
          </a:bodyPr>
          <a:lstStyle/>
          <a:p>
            <a:pPr>
              <a:lnSpc>
                <a:spcPct val="150000"/>
              </a:lnSpc>
            </a:pPr>
            <a:r>
              <a:rPr lang="en-GB" sz="2400" b="1" dirty="0">
                <a:solidFill>
                  <a:srgbClr val="333333"/>
                </a:solidFill>
                <a:latin typeface="Arial" panose="020B0604020202020204" pitchFamily="34" charset="0"/>
              </a:rPr>
              <a:t>Prep time:</a:t>
            </a:r>
          </a:p>
          <a:p>
            <a:pPr>
              <a:lnSpc>
                <a:spcPct val="150000"/>
              </a:lnSpc>
            </a:pPr>
            <a:r>
              <a:rPr lang="en-GB" sz="2000" dirty="0">
                <a:solidFill>
                  <a:srgbClr val="333333"/>
                </a:solidFill>
                <a:latin typeface="Arial" panose="020B0604020202020204" pitchFamily="34" charset="0"/>
              </a:rPr>
              <a:t>As a group, assign a stakeholder to each team member. You will represent this stakeholder ONLY, during this stage</a:t>
            </a:r>
          </a:p>
          <a:p>
            <a:pPr>
              <a:lnSpc>
                <a:spcPct val="150000"/>
              </a:lnSpc>
            </a:pPr>
            <a:endParaRPr lang="en-GB" sz="2000" dirty="0">
              <a:solidFill>
                <a:srgbClr val="333333"/>
              </a:solidFill>
              <a:latin typeface="Arial" panose="020B0604020202020204" pitchFamily="34" charset="0"/>
            </a:endParaRPr>
          </a:p>
          <a:p>
            <a:pPr>
              <a:lnSpc>
                <a:spcPct val="150000"/>
              </a:lnSpc>
            </a:pPr>
            <a:r>
              <a:rPr lang="en-GB" sz="2000" b="1" dirty="0">
                <a:solidFill>
                  <a:srgbClr val="333333"/>
                </a:solidFill>
                <a:latin typeface="Arial" panose="020B0604020202020204" pitchFamily="34" charset="0"/>
              </a:rPr>
              <a:t>Individually:</a:t>
            </a:r>
          </a:p>
          <a:p>
            <a:pPr marL="457200" indent="-457200">
              <a:lnSpc>
                <a:spcPct val="150000"/>
              </a:lnSpc>
              <a:buAutoNum type="arabicPeriod"/>
            </a:pPr>
            <a:r>
              <a:rPr lang="en-GB" sz="2000" dirty="0">
                <a:solidFill>
                  <a:srgbClr val="333333"/>
                </a:solidFill>
                <a:latin typeface="Arial" panose="020B0604020202020204" pitchFamily="34" charset="0"/>
              </a:rPr>
              <a:t>What are the goals of your stakeholder?</a:t>
            </a:r>
          </a:p>
          <a:p>
            <a:pPr marL="457200" indent="-457200">
              <a:lnSpc>
                <a:spcPct val="150000"/>
              </a:lnSpc>
              <a:buAutoNum type="arabicPeriod"/>
            </a:pPr>
            <a:r>
              <a:rPr lang="en-GB" sz="2000" dirty="0">
                <a:solidFill>
                  <a:srgbClr val="333333"/>
                </a:solidFill>
                <a:latin typeface="Arial" panose="020B0604020202020204" pitchFamily="34" charset="0"/>
              </a:rPr>
              <a:t>Main fear/concern?</a:t>
            </a:r>
          </a:p>
          <a:p>
            <a:pPr marL="457200" indent="-457200">
              <a:lnSpc>
                <a:spcPct val="150000"/>
              </a:lnSpc>
              <a:buAutoNum type="arabicPeriod"/>
            </a:pPr>
            <a:r>
              <a:rPr lang="en-GB" sz="2000" dirty="0">
                <a:solidFill>
                  <a:srgbClr val="333333"/>
                </a:solidFill>
                <a:latin typeface="Arial" panose="020B0604020202020204" pitchFamily="34" charset="0"/>
              </a:rPr>
              <a:t>Priority</a:t>
            </a:r>
          </a:p>
          <a:p>
            <a:pPr marL="457200" indent="-457200">
              <a:lnSpc>
                <a:spcPct val="150000"/>
              </a:lnSpc>
              <a:buAutoNum type="arabicPeriod"/>
            </a:pPr>
            <a:r>
              <a:rPr lang="en-GB" sz="2000" dirty="0">
                <a:solidFill>
                  <a:srgbClr val="333333"/>
                </a:solidFill>
                <a:latin typeface="Arial" panose="020B0604020202020204" pitchFamily="34" charset="0"/>
              </a:rPr>
              <a:t>What is a non-negotiable?</a:t>
            </a:r>
          </a:p>
          <a:p>
            <a:pPr>
              <a:lnSpc>
                <a:spcPct val="150000"/>
              </a:lnSpc>
            </a:pPr>
            <a:endParaRPr lang="en-GB" sz="2000" b="1" i="1" dirty="0">
              <a:solidFill>
                <a:srgbClr val="333333"/>
              </a:solidFill>
              <a:latin typeface="Arial" panose="020B0604020202020204" pitchFamily="34" charset="0"/>
            </a:endParaRPr>
          </a:p>
        </p:txBody>
      </p:sp>
      <p:sp>
        <p:nvSpPr>
          <p:cNvPr id="3" name="TextBox 2">
            <a:extLst>
              <a:ext uri="{FF2B5EF4-FFF2-40B4-BE49-F238E27FC236}">
                <a16:creationId xmlns:a16="http://schemas.microsoft.com/office/drawing/2014/main" id="{177A266F-7B4D-6179-6BCC-DAC76C29284F}"/>
              </a:ext>
            </a:extLst>
          </p:cNvPr>
          <p:cNvSpPr txBox="1"/>
          <p:nvPr/>
        </p:nvSpPr>
        <p:spPr>
          <a:xfrm>
            <a:off x="6518158" y="6088380"/>
            <a:ext cx="5196840" cy="461665"/>
          </a:xfrm>
          <a:prstGeom prst="rect">
            <a:avLst/>
          </a:prstGeom>
          <a:noFill/>
        </p:spPr>
        <p:txBody>
          <a:bodyPr wrap="square" rtlCol="0">
            <a:spAutoFit/>
          </a:bodyPr>
          <a:lstStyle/>
          <a:p>
            <a:pPr algn="r"/>
            <a:r>
              <a:rPr lang="en-GB" sz="2400" b="1" dirty="0" err="1"/>
              <a:t>Cont</a:t>
            </a:r>
            <a:r>
              <a:rPr lang="en-GB" sz="2400" b="1" dirty="0"/>
              <a:t>…</a:t>
            </a:r>
          </a:p>
        </p:txBody>
      </p:sp>
    </p:spTree>
    <p:extLst>
      <p:ext uri="{BB962C8B-B14F-4D97-AF65-F5344CB8AC3E}">
        <p14:creationId xmlns:p14="http://schemas.microsoft.com/office/powerpoint/2010/main" val="2028155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FF0887-F476-8303-3EBE-1CB72847EB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8C9BE2-DDB0-78F4-2851-F69B75E8DEA7}"/>
              </a:ext>
            </a:extLst>
          </p:cNvPr>
          <p:cNvSpPr>
            <a:spLocks noGrp="1"/>
          </p:cNvSpPr>
          <p:nvPr>
            <p:ph type="title"/>
          </p:nvPr>
        </p:nvSpPr>
        <p:spPr>
          <a:xfrm>
            <a:off x="120029" y="994206"/>
            <a:ext cx="11594969" cy="1325563"/>
          </a:xfrm>
        </p:spPr>
        <p:txBody>
          <a:bodyPr/>
          <a:lstStyle/>
          <a:p>
            <a:r>
              <a:rPr lang="en-GB" dirty="0"/>
              <a:t>Stage 2:</a:t>
            </a:r>
          </a:p>
        </p:txBody>
      </p:sp>
      <p:sp>
        <p:nvSpPr>
          <p:cNvPr id="9" name="TextBox 8">
            <a:extLst>
              <a:ext uri="{FF2B5EF4-FFF2-40B4-BE49-F238E27FC236}">
                <a16:creationId xmlns:a16="http://schemas.microsoft.com/office/drawing/2014/main" id="{1FFE3631-5A93-EBBF-CA01-A21CC5705457}"/>
              </a:ext>
            </a:extLst>
          </p:cNvPr>
          <p:cNvSpPr txBox="1"/>
          <p:nvPr/>
        </p:nvSpPr>
        <p:spPr>
          <a:xfrm>
            <a:off x="1113604" y="1942328"/>
            <a:ext cx="9607818" cy="3820982"/>
          </a:xfrm>
          <a:prstGeom prst="rect">
            <a:avLst/>
          </a:prstGeom>
          <a:noFill/>
        </p:spPr>
        <p:txBody>
          <a:bodyPr wrap="square">
            <a:spAutoFit/>
          </a:bodyPr>
          <a:lstStyle/>
          <a:p>
            <a:pPr>
              <a:lnSpc>
                <a:spcPct val="150000"/>
              </a:lnSpc>
            </a:pPr>
            <a:r>
              <a:rPr lang="en-GB" sz="2400" b="1" dirty="0">
                <a:solidFill>
                  <a:srgbClr val="333333"/>
                </a:solidFill>
                <a:latin typeface="Arial" panose="020B0604020202020204" pitchFamily="34" charset="0"/>
              </a:rPr>
              <a:t>Develop Interventions:</a:t>
            </a:r>
          </a:p>
          <a:p>
            <a:pPr>
              <a:lnSpc>
                <a:spcPct val="150000"/>
              </a:lnSpc>
            </a:pPr>
            <a:r>
              <a:rPr lang="en-GB" sz="2000" dirty="0">
                <a:solidFill>
                  <a:srgbClr val="333333"/>
                </a:solidFill>
                <a:latin typeface="Arial" panose="020B0604020202020204" pitchFamily="34" charset="0"/>
              </a:rPr>
              <a:t>In stage 1 we identified conflicts and alignments amongst stakeholders. </a:t>
            </a:r>
          </a:p>
          <a:p>
            <a:pPr>
              <a:lnSpc>
                <a:spcPct val="150000"/>
              </a:lnSpc>
            </a:pPr>
            <a:r>
              <a:rPr lang="en-GB" sz="2000" dirty="0">
                <a:solidFill>
                  <a:srgbClr val="333333"/>
                </a:solidFill>
                <a:latin typeface="Arial" panose="020B0604020202020204" pitchFamily="34" charset="0"/>
              </a:rPr>
              <a:t>In this stage, </a:t>
            </a:r>
            <a:r>
              <a:rPr lang="en-GB" sz="2000" b="1" dirty="0">
                <a:solidFill>
                  <a:srgbClr val="333333"/>
                </a:solidFill>
                <a:latin typeface="Arial" panose="020B0604020202020204" pitchFamily="34" charset="0"/>
              </a:rPr>
              <a:t>roleplay as different stakeholders</a:t>
            </a:r>
            <a:r>
              <a:rPr lang="en-GB" sz="2000" dirty="0">
                <a:solidFill>
                  <a:srgbClr val="333333"/>
                </a:solidFill>
                <a:latin typeface="Arial" panose="020B0604020202020204" pitchFamily="34" charset="0"/>
              </a:rPr>
              <a:t>. </a:t>
            </a:r>
            <a:r>
              <a:rPr lang="en-GB" sz="2000" b="1" dirty="0">
                <a:solidFill>
                  <a:srgbClr val="333333"/>
                </a:solidFill>
                <a:latin typeface="Arial" panose="020B0604020202020204" pitchFamily="34" charset="0"/>
              </a:rPr>
              <a:t>Communicate challenges from their perspective </a:t>
            </a:r>
            <a:r>
              <a:rPr lang="en-GB" sz="2000" dirty="0">
                <a:solidFill>
                  <a:srgbClr val="333333"/>
                </a:solidFill>
                <a:latin typeface="Arial" panose="020B0604020202020204" pitchFamily="34" charset="0"/>
              </a:rPr>
              <a:t>and propose possible solutions that address their interests, concerns and constraints.</a:t>
            </a:r>
          </a:p>
          <a:p>
            <a:pPr>
              <a:lnSpc>
                <a:spcPct val="150000"/>
              </a:lnSpc>
            </a:pPr>
            <a:endParaRPr lang="en-GB" sz="2000" b="1" i="1" dirty="0">
              <a:solidFill>
                <a:srgbClr val="333333"/>
              </a:solidFill>
              <a:latin typeface="Arial" panose="020B0604020202020204" pitchFamily="34" charset="0"/>
            </a:endParaRPr>
          </a:p>
          <a:p>
            <a:pPr>
              <a:lnSpc>
                <a:spcPct val="150000"/>
              </a:lnSpc>
            </a:pPr>
            <a:r>
              <a:rPr lang="en-GB" sz="2000" b="1" i="1" dirty="0">
                <a:solidFill>
                  <a:srgbClr val="333333"/>
                </a:solidFill>
                <a:latin typeface="Arial" panose="020B0604020202020204" pitchFamily="34" charset="0"/>
              </a:rPr>
              <a:t>Generating interventions/solutions that can help us achieve our scenario whilst having a positive impact within the workplace</a:t>
            </a:r>
            <a:r>
              <a:rPr lang="en-GB" sz="2000" dirty="0">
                <a:solidFill>
                  <a:srgbClr val="333333"/>
                </a:solidFill>
                <a:latin typeface="Arial" panose="020B0604020202020204" pitchFamily="34" charset="0"/>
              </a:rPr>
              <a:t>.</a:t>
            </a:r>
          </a:p>
        </p:txBody>
      </p:sp>
      <p:sp>
        <p:nvSpPr>
          <p:cNvPr id="5" name="TextBox 4">
            <a:extLst>
              <a:ext uri="{FF2B5EF4-FFF2-40B4-BE49-F238E27FC236}">
                <a16:creationId xmlns:a16="http://schemas.microsoft.com/office/drawing/2014/main" id="{5F5B046F-DA0C-8532-AD8A-D22E3981E84C}"/>
              </a:ext>
            </a:extLst>
          </p:cNvPr>
          <p:cNvSpPr txBox="1"/>
          <p:nvPr/>
        </p:nvSpPr>
        <p:spPr>
          <a:xfrm>
            <a:off x="6518158" y="6088380"/>
            <a:ext cx="5196840" cy="461665"/>
          </a:xfrm>
          <a:prstGeom prst="rect">
            <a:avLst/>
          </a:prstGeom>
          <a:noFill/>
        </p:spPr>
        <p:txBody>
          <a:bodyPr wrap="square" rtlCol="0">
            <a:spAutoFit/>
          </a:bodyPr>
          <a:lstStyle/>
          <a:p>
            <a:r>
              <a:rPr lang="en-GB" sz="2400" b="1" dirty="0"/>
              <a:t>DO NOT SHARE YOUR FINDINGS YET…</a:t>
            </a:r>
          </a:p>
        </p:txBody>
      </p:sp>
    </p:spTree>
    <p:extLst>
      <p:ext uri="{BB962C8B-B14F-4D97-AF65-F5344CB8AC3E}">
        <p14:creationId xmlns:p14="http://schemas.microsoft.com/office/powerpoint/2010/main" val="4262189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1D43F-E010-5096-B7A1-982458F0967D}"/>
              </a:ext>
            </a:extLst>
          </p:cNvPr>
          <p:cNvSpPr>
            <a:spLocks noGrp="1"/>
          </p:cNvSpPr>
          <p:nvPr>
            <p:ph type="title"/>
          </p:nvPr>
        </p:nvSpPr>
        <p:spPr>
          <a:xfrm>
            <a:off x="301657" y="951708"/>
            <a:ext cx="11594969" cy="1325563"/>
          </a:xfrm>
        </p:spPr>
        <p:txBody>
          <a:bodyPr/>
          <a:lstStyle/>
          <a:p>
            <a:r>
              <a:rPr lang="en-GB" dirty="0"/>
              <a:t>Stage 3:</a:t>
            </a:r>
          </a:p>
        </p:txBody>
      </p:sp>
      <p:sp>
        <p:nvSpPr>
          <p:cNvPr id="3" name="Content Placeholder 2">
            <a:extLst>
              <a:ext uri="{FF2B5EF4-FFF2-40B4-BE49-F238E27FC236}">
                <a16:creationId xmlns:a16="http://schemas.microsoft.com/office/drawing/2014/main" id="{BA9BD37E-F1CD-0B39-7774-76A10A369020}"/>
              </a:ext>
            </a:extLst>
          </p:cNvPr>
          <p:cNvSpPr>
            <a:spLocks noGrp="1"/>
          </p:cNvSpPr>
          <p:nvPr>
            <p:ph idx="1"/>
          </p:nvPr>
        </p:nvSpPr>
        <p:spPr>
          <a:xfrm>
            <a:off x="301657" y="2340002"/>
            <a:ext cx="11594969" cy="3651349"/>
          </a:xfrm>
        </p:spPr>
        <p:txBody>
          <a:bodyPr/>
          <a:lstStyle/>
          <a:p>
            <a:r>
              <a:rPr lang="en-GB" dirty="0"/>
              <a:t> Identify which Intervention[s] to run with</a:t>
            </a:r>
          </a:p>
          <a:p>
            <a:endParaRPr lang="en-GB" dirty="0"/>
          </a:p>
          <a:p>
            <a:pPr marL="0" indent="0">
              <a:buNone/>
            </a:pPr>
            <a:r>
              <a:rPr lang="en-GB" dirty="0"/>
              <a:t>(think back to your Problem-Solving Module for this process)</a:t>
            </a:r>
          </a:p>
        </p:txBody>
      </p:sp>
      <p:sp>
        <p:nvSpPr>
          <p:cNvPr id="4" name="TextBox 3">
            <a:extLst>
              <a:ext uri="{FF2B5EF4-FFF2-40B4-BE49-F238E27FC236}">
                <a16:creationId xmlns:a16="http://schemas.microsoft.com/office/drawing/2014/main" id="{DAD596EA-131C-F956-EA6C-B46A5656DDCA}"/>
              </a:ext>
            </a:extLst>
          </p:cNvPr>
          <p:cNvSpPr txBox="1"/>
          <p:nvPr/>
        </p:nvSpPr>
        <p:spPr>
          <a:xfrm>
            <a:off x="6518158" y="6088380"/>
            <a:ext cx="5196840" cy="461665"/>
          </a:xfrm>
          <a:prstGeom prst="rect">
            <a:avLst/>
          </a:prstGeom>
          <a:noFill/>
        </p:spPr>
        <p:txBody>
          <a:bodyPr wrap="square" rtlCol="0">
            <a:spAutoFit/>
          </a:bodyPr>
          <a:lstStyle/>
          <a:p>
            <a:r>
              <a:rPr lang="en-GB" sz="2400" b="1" dirty="0"/>
              <a:t>DO NOT SHARE YOUR FINDINGS YET…</a:t>
            </a:r>
          </a:p>
        </p:txBody>
      </p:sp>
    </p:spTree>
    <p:extLst>
      <p:ext uri="{BB962C8B-B14F-4D97-AF65-F5344CB8AC3E}">
        <p14:creationId xmlns:p14="http://schemas.microsoft.com/office/powerpoint/2010/main" val="3549867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3479F-BBBE-D519-2F0F-763F4560F4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951A3F-C0B1-937A-5EA7-9B1B98DF14A8}"/>
              </a:ext>
            </a:extLst>
          </p:cNvPr>
          <p:cNvSpPr>
            <a:spLocks noGrp="1"/>
          </p:cNvSpPr>
          <p:nvPr>
            <p:ph type="title"/>
          </p:nvPr>
        </p:nvSpPr>
        <p:spPr>
          <a:xfrm>
            <a:off x="301657" y="951708"/>
            <a:ext cx="11594969" cy="1325563"/>
          </a:xfrm>
        </p:spPr>
        <p:txBody>
          <a:bodyPr/>
          <a:lstStyle/>
          <a:p>
            <a:r>
              <a:rPr lang="en-GB" dirty="0"/>
              <a:t>Stage 4:</a:t>
            </a:r>
          </a:p>
        </p:txBody>
      </p:sp>
      <p:sp>
        <p:nvSpPr>
          <p:cNvPr id="3" name="Content Placeholder 2">
            <a:extLst>
              <a:ext uri="{FF2B5EF4-FFF2-40B4-BE49-F238E27FC236}">
                <a16:creationId xmlns:a16="http://schemas.microsoft.com/office/drawing/2014/main" id="{8E45EBC6-C532-BF3A-F9CA-D167087AB2F3}"/>
              </a:ext>
            </a:extLst>
          </p:cNvPr>
          <p:cNvSpPr>
            <a:spLocks noGrp="1"/>
          </p:cNvSpPr>
          <p:nvPr>
            <p:ph idx="1"/>
          </p:nvPr>
        </p:nvSpPr>
        <p:spPr>
          <a:xfrm>
            <a:off x="301657" y="2340002"/>
            <a:ext cx="11594969" cy="3651349"/>
          </a:xfrm>
        </p:spPr>
        <p:txBody>
          <a:bodyPr/>
          <a:lstStyle/>
          <a:p>
            <a:r>
              <a:rPr lang="en-GB" dirty="0"/>
              <a:t> In your groups, present your stages </a:t>
            </a:r>
          </a:p>
        </p:txBody>
      </p:sp>
      <p:sp>
        <p:nvSpPr>
          <p:cNvPr id="4" name="TextBox 3">
            <a:extLst>
              <a:ext uri="{FF2B5EF4-FFF2-40B4-BE49-F238E27FC236}">
                <a16:creationId xmlns:a16="http://schemas.microsoft.com/office/drawing/2014/main" id="{68AD2D3C-90A9-284D-937D-9BEF72B8B130}"/>
              </a:ext>
            </a:extLst>
          </p:cNvPr>
          <p:cNvSpPr txBox="1"/>
          <p:nvPr/>
        </p:nvSpPr>
        <p:spPr>
          <a:xfrm>
            <a:off x="398985" y="4304468"/>
            <a:ext cx="5079762" cy="461665"/>
          </a:xfrm>
          <a:prstGeom prst="rect">
            <a:avLst/>
          </a:prstGeom>
          <a:noFill/>
        </p:spPr>
        <p:txBody>
          <a:bodyPr wrap="square" rtlCol="0">
            <a:spAutoFit/>
          </a:bodyPr>
          <a:lstStyle/>
          <a:p>
            <a:r>
              <a:rPr lang="en-GB" sz="2400" b="1" dirty="0"/>
              <a:t>NOW IS THE TIME TO SHARE!!</a:t>
            </a:r>
          </a:p>
        </p:txBody>
      </p:sp>
      <p:pic>
        <p:nvPicPr>
          <p:cNvPr id="3074" name="Picture 2" descr="520+ Big Yellow Smiley Face Stock Photos, Pictures &amp; Royalty-Free Images -  iStock">
            <a:extLst>
              <a:ext uri="{FF2B5EF4-FFF2-40B4-BE49-F238E27FC236}">
                <a16:creationId xmlns:a16="http://schemas.microsoft.com/office/drawing/2014/main" id="{CF90B514-A4AC-4068-34CB-34C110E334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5752" y="1160026"/>
            <a:ext cx="5586248" cy="5697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6229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782B0-FC89-F6D2-958B-6B219A77EB1C}"/>
              </a:ext>
            </a:extLst>
          </p:cNvPr>
          <p:cNvSpPr>
            <a:spLocks noGrp="1"/>
          </p:cNvSpPr>
          <p:nvPr>
            <p:ph type="title"/>
          </p:nvPr>
        </p:nvSpPr>
        <p:spPr>
          <a:xfrm>
            <a:off x="298515" y="2881426"/>
            <a:ext cx="11594969" cy="1325563"/>
          </a:xfrm>
        </p:spPr>
        <p:txBody>
          <a:bodyPr/>
          <a:lstStyle/>
          <a:p>
            <a:endParaRPr lang="en-GB" dirty="0"/>
          </a:p>
        </p:txBody>
      </p:sp>
    </p:spTree>
    <p:extLst>
      <p:ext uri="{BB962C8B-B14F-4D97-AF65-F5344CB8AC3E}">
        <p14:creationId xmlns:p14="http://schemas.microsoft.com/office/powerpoint/2010/main" val="424023256"/>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858</Words>
  <Application>Microsoft Office PowerPoint</Application>
  <PresentationFormat>Widescreen</PresentationFormat>
  <Paragraphs>116</Paragraphs>
  <Slides>13</Slides>
  <Notes>10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Aptos</vt:lpstr>
      <vt:lpstr>Arial</vt:lpstr>
      <vt:lpstr>Calibri</vt:lpstr>
      <vt:lpstr>Calibri Light</vt:lpstr>
      <vt:lpstr>UWTSD Text 2</vt:lpstr>
      <vt:lpstr>3_Title Slide 1</vt:lpstr>
      <vt:lpstr>   BMSK5011 Developing Workplace Critical Thinking  Session: 9  </vt:lpstr>
      <vt:lpstr>Agenda (Integrative Critical Thinking for Complex Workplace Challenges): </vt:lpstr>
      <vt:lpstr>Which one is more you?</vt:lpstr>
      <vt:lpstr>PowerPoint Presentation</vt:lpstr>
      <vt:lpstr>Wicked Problems &amp; Complexity</vt:lpstr>
      <vt:lpstr>Activity (this will be in 4 stages):</vt:lpstr>
      <vt:lpstr>Systems Map:</vt:lpstr>
      <vt:lpstr>Stage 1:</vt:lpstr>
      <vt:lpstr>Stage 2:</vt:lpstr>
      <vt:lpstr>Stage 2:</vt:lpstr>
      <vt:lpstr>Stage 3:</vt:lpstr>
      <vt:lpstr>Stage 4:</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84</cp:revision>
  <dcterms:created xsi:type="dcterms:W3CDTF">2024-11-04T09:28:33Z</dcterms:created>
  <dcterms:modified xsi:type="dcterms:W3CDTF">2026-01-27T14:00:27Z</dcterms:modified>
</cp:coreProperties>
</file>