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1"/>
  </p:notesMasterIdLst>
  <p:handoutMasterIdLst>
    <p:handoutMasterId r:id="rId42"/>
  </p:handoutMasterIdLst>
  <p:sldIdLst>
    <p:sldId id="256" r:id="rId5"/>
    <p:sldId id="410" r:id="rId6"/>
    <p:sldId id="386" r:id="rId7"/>
    <p:sldId id="356" r:id="rId8"/>
    <p:sldId id="328" r:id="rId9"/>
    <p:sldId id="358" r:id="rId10"/>
    <p:sldId id="357" r:id="rId11"/>
    <p:sldId id="276" r:id="rId12"/>
    <p:sldId id="403" r:id="rId13"/>
    <p:sldId id="380" r:id="rId14"/>
    <p:sldId id="374" r:id="rId15"/>
    <p:sldId id="387" r:id="rId16"/>
    <p:sldId id="388" r:id="rId17"/>
    <p:sldId id="406" r:id="rId18"/>
    <p:sldId id="407" r:id="rId19"/>
    <p:sldId id="390" r:id="rId20"/>
    <p:sldId id="395" r:id="rId21"/>
    <p:sldId id="401" r:id="rId22"/>
    <p:sldId id="396" r:id="rId23"/>
    <p:sldId id="397" r:id="rId24"/>
    <p:sldId id="400" r:id="rId25"/>
    <p:sldId id="392" r:id="rId26"/>
    <p:sldId id="393" r:id="rId27"/>
    <p:sldId id="398" r:id="rId28"/>
    <p:sldId id="405" r:id="rId29"/>
    <p:sldId id="408" r:id="rId30"/>
    <p:sldId id="259" r:id="rId31"/>
    <p:sldId id="402" r:id="rId32"/>
    <p:sldId id="355" r:id="rId33"/>
    <p:sldId id="409" r:id="rId34"/>
    <p:sldId id="329" r:id="rId35"/>
    <p:sldId id="330" r:id="rId36"/>
    <p:sldId id="373" r:id="rId37"/>
    <p:sldId id="353" r:id="rId38"/>
    <p:sldId id="367" r:id="rId39"/>
    <p:sldId id="333" r:id="rId40"/>
  </p:sldIdLst>
  <p:sldSz cx="12192000" cy="6858000"/>
  <p:notesSz cx="6808788" cy="99409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E1E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58"/>
  </p:normalViewPr>
  <p:slideViewPr>
    <p:cSldViewPr snapToGrid="0" snapToObjects="1">
      <p:cViewPr varScale="1">
        <p:scale>
          <a:sx n="67" d="100"/>
          <a:sy n="67" d="100"/>
        </p:scale>
        <p:origin x="618"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0475" cy="49704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6737" y="0"/>
            <a:ext cx="2950475" cy="497046"/>
          </a:xfrm>
          <a:prstGeom prst="rect">
            <a:avLst/>
          </a:prstGeom>
        </p:spPr>
        <p:txBody>
          <a:bodyPr vert="horz" lIns="91440" tIns="45720" rIns="91440" bIns="45720" rtlCol="0"/>
          <a:lstStyle>
            <a:lvl1pPr algn="r">
              <a:defRPr sz="1200"/>
            </a:lvl1pPr>
          </a:lstStyle>
          <a:p>
            <a:fld id="{1B2E8FBF-B5A8-4BF0-A893-A15271CAEFF5}" type="datetimeFigureOut">
              <a:rPr lang="en-GB" smtClean="0"/>
              <a:t>02/04/2019</a:t>
            </a:fld>
            <a:endParaRPr lang="en-GB"/>
          </a:p>
        </p:txBody>
      </p:sp>
      <p:sp>
        <p:nvSpPr>
          <p:cNvPr id="4" name="Footer Placeholder 3"/>
          <p:cNvSpPr>
            <a:spLocks noGrp="1"/>
          </p:cNvSpPr>
          <p:nvPr>
            <p:ph type="ftr" sz="quarter" idx="2"/>
          </p:nvPr>
        </p:nvSpPr>
        <p:spPr>
          <a:xfrm>
            <a:off x="0" y="9442154"/>
            <a:ext cx="2950475" cy="49704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6737" y="9442154"/>
            <a:ext cx="2950475" cy="497046"/>
          </a:xfrm>
          <a:prstGeom prst="rect">
            <a:avLst/>
          </a:prstGeom>
        </p:spPr>
        <p:txBody>
          <a:bodyPr vert="horz" lIns="91440" tIns="45720" rIns="91440" bIns="45720" rtlCol="0" anchor="b"/>
          <a:lstStyle>
            <a:lvl1pPr algn="r">
              <a:defRPr sz="1200"/>
            </a:lvl1pPr>
          </a:lstStyle>
          <a:p>
            <a:fld id="{3AC29F19-7BD5-43DD-8910-A76E7DC3227D}" type="slidenum">
              <a:rPr lang="en-GB" smtClean="0"/>
              <a:t>‹#›</a:t>
            </a:fld>
            <a:endParaRPr lang="en-GB"/>
          </a:p>
        </p:txBody>
      </p:sp>
    </p:spTree>
    <p:extLst>
      <p:ext uri="{BB962C8B-B14F-4D97-AF65-F5344CB8AC3E}">
        <p14:creationId xmlns:p14="http://schemas.microsoft.com/office/powerpoint/2010/main" val="205847547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0475" cy="49877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6737" y="0"/>
            <a:ext cx="2950475" cy="498773"/>
          </a:xfrm>
          <a:prstGeom prst="rect">
            <a:avLst/>
          </a:prstGeom>
        </p:spPr>
        <p:txBody>
          <a:bodyPr vert="horz" lIns="91440" tIns="45720" rIns="91440" bIns="45720" rtlCol="0"/>
          <a:lstStyle>
            <a:lvl1pPr algn="r">
              <a:defRPr sz="1200"/>
            </a:lvl1pPr>
          </a:lstStyle>
          <a:p>
            <a:fld id="{A77DF40F-93B4-494E-8CBC-4A11F0202083}" type="datetimeFigureOut">
              <a:rPr lang="en-GB" smtClean="0"/>
              <a:t>02/04/2019</a:t>
            </a:fld>
            <a:endParaRPr lang="en-GB"/>
          </a:p>
        </p:txBody>
      </p:sp>
      <p:sp>
        <p:nvSpPr>
          <p:cNvPr id="4" name="Slide Image Placeholder 3"/>
          <p:cNvSpPr>
            <a:spLocks noGrp="1" noRot="1" noChangeAspect="1"/>
          </p:cNvSpPr>
          <p:nvPr>
            <p:ph type="sldImg" idx="2"/>
          </p:nvPr>
        </p:nvSpPr>
        <p:spPr>
          <a:xfrm>
            <a:off x="423863" y="1243013"/>
            <a:ext cx="5961062" cy="33543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0879" y="4784070"/>
            <a:ext cx="5447030" cy="391423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2154"/>
            <a:ext cx="2950475" cy="49877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6737" y="9442154"/>
            <a:ext cx="2950475" cy="498772"/>
          </a:xfrm>
          <a:prstGeom prst="rect">
            <a:avLst/>
          </a:prstGeom>
        </p:spPr>
        <p:txBody>
          <a:bodyPr vert="horz" lIns="91440" tIns="45720" rIns="91440" bIns="45720" rtlCol="0" anchor="b"/>
          <a:lstStyle>
            <a:lvl1pPr algn="r">
              <a:defRPr sz="1200"/>
            </a:lvl1pPr>
          </a:lstStyle>
          <a:p>
            <a:fld id="{19371CCE-4489-4563-BF5D-557644F9BE63}" type="slidenum">
              <a:rPr lang="en-GB" smtClean="0"/>
              <a:t>‹#›</a:t>
            </a:fld>
            <a:endParaRPr lang="en-GB"/>
          </a:p>
        </p:txBody>
      </p:sp>
    </p:spTree>
    <p:extLst>
      <p:ext uri="{BB962C8B-B14F-4D97-AF65-F5344CB8AC3E}">
        <p14:creationId xmlns:p14="http://schemas.microsoft.com/office/powerpoint/2010/main" val="29803207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4672792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13951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9998909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1107843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8467203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1602680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368754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11529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509753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1109344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FED9F3C-0ECE-034E-9326-2DF3207F643F}" type="datetimeFigureOut">
              <a:rPr lang="en-US" smtClean="0"/>
              <a:t>4/2/2019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919DE0-3D71-9642-8312-6EB4BF97C521}" type="slidenum">
              <a:rPr lang="en-US" smtClean="0"/>
              <a:t>‹#›</a:t>
            </a:fld>
            <a:endParaRPr lang="en-US" dirty="0"/>
          </a:p>
        </p:txBody>
      </p:sp>
    </p:spTree>
    <p:extLst>
      <p:ext uri="{BB962C8B-B14F-4D97-AF65-F5344CB8AC3E}">
        <p14:creationId xmlns:p14="http://schemas.microsoft.com/office/powerpoint/2010/main" val="297332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0F62B04-2CE7-4FCC-AE7F-D53FF003D860}" type="datetimeFigureOut">
              <a:rPr lang="en-GB" smtClean="0"/>
              <a:t>02/04/2019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1CEC8-81CD-4E0B-A16D-7624B50D2110}" type="slidenum">
              <a:rPr lang="en-GB" smtClean="0"/>
              <a:t>‹#›</a:t>
            </a:fld>
            <a:endParaRPr lang="en-GB"/>
          </a:p>
        </p:txBody>
      </p:sp>
    </p:spTree>
    <p:extLst>
      <p:ext uri="{BB962C8B-B14F-4D97-AF65-F5344CB8AC3E}">
        <p14:creationId xmlns:p14="http://schemas.microsoft.com/office/powerpoint/2010/main" val="34429475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FED9F3C-0ECE-034E-9326-2DF3207F643F}" type="datetimeFigureOut">
              <a:rPr lang="en-US" smtClean="0"/>
              <a:t>4/2/2019</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6919DE0-3D71-9642-8312-6EB4BF97C521}" type="slidenum">
              <a:rPr lang="en-US" smtClean="0"/>
              <a:t>‹#›</a:t>
            </a:fld>
            <a:endParaRPr lang="en-US" dirty="0"/>
          </a:p>
        </p:txBody>
      </p:sp>
    </p:spTree>
    <p:extLst>
      <p:ext uri="{BB962C8B-B14F-4D97-AF65-F5344CB8AC3E}">
        <p14:creationId xmlns:p14="http://schemas.microsoft.com/office/powerpoint/2010/main" val="12338055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2.png"/><Relationship Id="rId13" Type="http://schemas.openxmlformats.org/officeDocument/2006/relationships/image" Target="../media/image15.jpeg"/><Relationship Id="rId3" Type="http://schemas.openxmlformats.org/officeDocument/2006/relationships/image" Target="../media/image7.jpeg"/><Relationship Id="rId7" Type="http://schemas.openxmlformats.org/officeDocument/2006/relationships/image" Target="../media/image11.jpeg"/><Relationship Id="rId12" Type="http://schemas.openxmlformats.org/officeDocument/2006/relationships/hyperlink" Target="http://www.preston.gov.uk/yourservices/jobs-and-volunteering/volunteering/" TargetMode="Externa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10.jpeg"/><Relationship Id="rId11" Type="http://schemas.openxmlformats.org/officeDocument/2006/relationships/image" Target="../media/image14.png"/><Relationship Id="rId5" Type="http://schemas.openxmlformats.org/officeDocument/2006/relationships/image" Target="../media/image9.jpeg"/><Relationship Id="rId15" Type="http://schemas.openxmlformats.org/officeDocument/2006/relationships/image" Target="../media/image17.png"/><Relationship Id="rId10" Type="http://schemas.openxmlformats.org/officeDocument/2006/relationships/hyperlink" Target="http://www.ourwatch.org.uk/" TargetMode="External"/><Relationship Id="rId4" Type="http://schemas.openxmlformats.org/officeDocument/2006/relationships/image" Target="../media/image8.png"/><Relationship Id="rId9" Type="http://schemas.openxmlformats.org/officeDocument/2006/relationships/image" Target="../media/image13.png"/><Relationship Id="rId14" Type="http://schemas.openxmlformats.org/officeDocument/2006/relationships/image" Target="../media/image16.png"/></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jpg"/></Relationships>
</file>

<file path=ppt/slides/_rels/slide1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png"/><Relationship Id="rId1" Type="http://schemas.openxmlformats.org/officeDocument/2006/relationships/slideLayout" Target="../slideLayouts/slideLayout2.xml"/><Relationship Id="rId5" Type="http://schemas.openxmlformats.org/officeDocument/2006/relationships/image" Target="../media/image30.jpg"/><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e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76914611"/>
      </p:ext>
    </p:extLst>
  </p:cSld>
  <p:clrMapOvr>
    <a:masterClrMapping/>
  </p:clrMapOvr>
  <mc:AlternateContent xmlns:mc="http://schemas.openxmlformats.org/markup-compatibility/2006" xmlns:p14="http://schemas.microsoft.com/office/powerpoint/2010/main">
    <mc:Choice Requires="p14">
      <p:transition p14:dur="250" advClick="0" advTm="6000"/>
    </mc:Choice>
    <mc:Fallback xmlns="">
      <p:transition advClick="0" advTm="600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1122363"/>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ctrTitle"/>
          </p:nvPr>
        </p:nvSpPr>
        <p:spPr>
          <a:xfrm>
            <a:off x="1524000" y="1122363"/>
            <a:ext cx="9144000" cy="1281203"/>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Statutory Services Complex interventions</a:t>
            </a:r>
          </a:p>
        </p:txBody>
      </p:sp>
      <p:sp>
        <p:nvSpPr>
          <p:cNvPr id="7" name="Subtitle 6"/>
          <p:cNvSpPr>
            <a:spLocks noGrp="1"/>
          </p:cNvSpPr>
          <p:nvPr>
            <p:ph type="subTitle" idx="1"/>
          </p:nvPr>
        </p:nvSpPr>
        <p:spPr>
          <a:xfrm>
            <a:off x="1524000" y="2820988"/>
            <a:ext cx="9144000" cy="133985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LVP Specialist Public Service Volunteers and Commissioned Services</a:t>
            </a:r>
          </a:p>
        </p:txBody>
      </p:sp>
      <p:sp>
        <p:nvSpPr>
          <p:cNvPr id="8" name="Rectangle 7"/>
          <p:cNvSpPr/>
          <p:nvPr/>
        </p:nvSpPr>
        <p:spPr>
          <a:xfrm>
            <a:off x="1524000" y="4578260"/>
            <a:ext cx="9144000" cy="143065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Social Action and Community Interest Groups</a:t>
            </a:r>
          </a:p>
        </p:txBody>
      </p:sp>
      <p:cxnSp>
        <p:nvCxnSpPr>
          <p:cNvPr id="10" name="Straight Arrow Connector 9"/>
          <p:cNvCxnSpPr/>
          <p:nvPr/>
        </p:nvCxnSpPr>
        <p:spPr>
          <a:xfrm>
            <a:off x="770709" y="1122363"/>
            <a:ext cx="0" cy="4886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1181806" y="1122363"/>
            <a:ext cx="26125" cy="4886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352698" y="181721"/>
            <a:ext cx="7712304" cy="646331"/>
          </a:xfrm>
          <a:prstGeom prst="rect">
            <a:avLst/>
          </a:prstGeom>
          <a:noFill/>
        </p:spPr>
        <p:txBody>
          <a:bodyPr wrap="none" rtlCol="0">
            <a:spAutoFit/>
          </a:bodyPr>
          <a:lstStyle/>
          <a:p>
            <a:r>
              <a:rPr lang="en-GB" sz="3600" b="1" dirty="0">
                <a:solidFill>
                  <a:schemeClr val="tx1">
                    <a:lumMod val="65000"/>
                    <a:lumOff val="35000"/>
                  </a:schemeClr>
                </a:solidFill>
              </a:rPr>
              <a:t>The Why - Strategic Vulnerability Triage</a:t>
            </a:r>
          </a:p>
        </p:txBody>
      </p:sp>
      <p:cxnSp>
        <p:nvCxnSpPr>
          <p:cNvPr id="15" name="Straight Arrow Connector 14"/>
          <p:cNvCxnSpPr>
            <a:stCxn id="5" idx="2"/>
            <a:endCxn id="7" idx="0"/>
          </p:cNvCxnSpPr>
          <p:nvPr/>
        </p:nvCxnSpPr>
        <p:spPr>
          <a:xfrm>
            <a:off x="6096000" y="2403566"/>
            <a:ext cx="0" cy="41742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8" idx="0"/>
          </p:cNvCxnSpPr>
          <p:nvPr/>
        </p:nvCxnSpPr>
        <p:spPr>
          <a:xfrm>
            <a:off x="6096000" y="4160838"/>
            <a:ext cx="0" cy="41742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0528663" y="600891"/>
            <a:ext cx="1147815" cy="369332"/>
          </a:xfrm>
          <a:prstGeom prst="rect">
            <a:avLst/>
          </a:prstGeom>
          <a:noFill/>
        </p:spPr>
        <p:txBody>
          <a:bodyPr wrap="none" rtlCol="0">
            <a:spAutoFit/>
          </a:bodyPr>
          <a:lstStyle/>
          <a:p>
            <a:r>
              <a:rPr lang="en-GB" b="1" dirty="0">
                <a:solidFill>
                  <a:srgbClr val="FF0000"/>
                </a:solidFill>
              </a:rPr>
              <a:t>Escalation</a:t>
            </a:r>
          </a:p>
        </p:txBody>
      </p:sp>
      <p:sp>
        <p:nvSpPr>
          <p:cNvPr id="24" name="TextBox 23"/>
          <p:cNvSpPr txBox="1"/>
          <p:nvPr/>
        </p:nvSpPr>
        <p:spPr>
          <a:xfrm>
            <a:off x="227683" y="6241670"/>
            <a:ext cx="1479636" cy="369332"/>
          </a:xfrm>
          <a:prstGeom prst="rect">
            <a:avLst/>
          </a:prstGeom>
          <a:noFill/>
        </p:spPr>
        <p:txBody>
          <a:bodyPr wrap="none" rtlCol="0">
            <a:spAutoFit/>
          </a:bodyPr>
          <a:lstStyle/>
          <a:p>
            <a:r>
              <a:rPr lang="en-GB" b="1" dirty="0">
                <a:solidFill>
                  <a:schemeClr val="accent6">
                    <a:lumMod val="50000"/>
                  </a:schemeClr>
                </a:solidFill>
              </a:rPr>
              <a:t>De-Escalation</a:t>
            </a:r>
          </a:p>
        </p:txBody>
      </p:sp>
    </p:spTree>
    <p:extLst>
      <p:ext uri="{BB962C8B-B14F-4D97-AF65-F5344CB8AC3E}">
        <p14:creationId xmlns:p14="http://schemas.microsoft.com/office/powerpoint/2010/main" val="26627731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27034" y="548680"/>
            <a:ext cx="5273434" cy="3170099"/>
          </a:xfrm>
          <a:prstGeom prst="rect">
            <a:avLst/>
          </a:prstGeom>
          <a:noFill/>
        </p:spPr>
        <p:txBody>
          <a:bodyPr wrap="square" rtlCol="0">
            <a:spAutoFit/>
          </a:bodyPr>
          <a:lstStyle/>
          <a:p>
            <a:r>
              <a:rPr lang="en-GB" sz="4000" b="1" dirty="0">
                <a:solidFill>
                  <a:schemeClr val="tx1">
                    <a:lumMod val="65000"/>
                    <a:lumOff val="35000"/>
                  </a:schemeClr>
                </a:solidFill>
              </a:rPr>
              <a:t>2yr Public Service Integration Programme </a:t>
            </a:r>
          </a:p>
          <a:p>
            <a:endParaRPr lang="en-GB" sz="4000" b="1" dirty="0">
              <a:solidFill>
                <a:schemeClr val="tx1">
                  <a:lumMod val="65000"/>
                  <a:lumOff val="35000"/>
                </a:schemeClr>
              </a:solidFill>
            </a:endParaRPr>
          </a:p>
          <a:p>
            <a:endParaRPr lang="en-GB" sz="4000" b="1" dirty="0">
              <a:solidFill>
                <a:schemeClr val="tx1">
                  <a:lumMod val="65000"/>
                  <a:lumOff val="35000"/>
                </a:schemeClr>
              </a:solidFill>
            </a:endParaRPr>
          </a:p>
          <a:p>
            <a:r>
              <a:rPr lang="en-GB" sz="4000" b="1" dirty="0">
                <a:solidFill>
                  <a:srgbClr val="C00000"/>
                </a:solidFill>
              </a:rPr>
              <a:t>Evaluation Report 2018</a:t>
            </a:r>
          </a:p>
        </p:txBody>
      </p:sp>
      <p:pic>
        <p:nvPicPr>
          <p:cNvPr id="2" name="Picture 1"/>
          <p:cNvPicPr>
            <a:picLocks noChangeAspect="1"/>
          </p:cNvPicPr>
          <p:nvPr/>
        </p:nvPicPr>
        <p:blipFill>
          <a:blip r:embed="rId2"/>
          <a:stretch>
            <a:fillRect/>
          </a:stretch>
        </p:blipFill>
        <p:spPr>
          <a:xfrm>
            <a:off x="6822831" y="309529"/>
            <a:ext cx="4023360" cy="5514496"/>
          </a:xfrm>
          <a:prstGeom prst="rect">
            <a:avLst/>
          </a:prstGeom>
        </p:spPr>
      </p:pic>
    </p:spTree>
    <p:extLst>
      <p:ext uri="{BB962C8B-B14F-4D97-AF65-F5344CB8AC3E}">
        <p14:creationId xmlns:p14="http://schemas.microsoft.com/office/powerpoint/2010/main" val="324675174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1"/>
          <p:cNvSpPr txBox="1">
            <a:spLocks/>
          </p:cNvSpPr>
          <p:nvPr/>
        </p:nvSpPr>
        <p:spPr>
          <a:xfrm>
            <a:off x="666645" y="1637138"/>
            <a:ext cx="10972800" cy="4960215"/>
          </a:xfrm>
          <a:prstGeom prst="rect">
            <a:avLst/>
          </a:prstGeom>
        </p:spPr>
        <p:txBody>
          <a:bodyPr>
            <a:no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algn="just"/>
            <a:r>
              <a:rPr lang="en-GB" sz="2000" b="1" dirty="0">
                <a:latin typeface="Arial" panose="020B0604020202020204" pitchFamily="34" charset="0"/>
                <a:cs typeface="Arial" panose="020B0604020202020204" pitchFamily="34" charset="0"/>
              </a:rPr>
              <a:t>Demand on public services around welfare and public safety is increasing</a:t>
            </a:r>
          </a:p>
          <a:p>
            <a:pPr marL="0" indent="0" algn="just">
              <a:buFont typeface="Arial"/>
              <a:buNone/>
            </a:pPr>
            <a:endParaRPr lang="en-GB" sz="8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We know Community Support and Social Action is a critical enabler </a:t>
            </a:r>
          </a:p>
          <a:p>
            <a:pPr algn="just"/>
            <a:endParaRPr lang="en-GB" sz="8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Growing evidence base that communities can help deliver services that reduce dependency on statutory services</a:t>
            </a:r>
          </a:p>
          <a:p>
            <a:pPr algn="just"/>
            <a:endParaRPr lang="en-GB" sz="8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Strong evidence base that early low level interventions prevent escalation of harm and reduce vulnerability</a:t>
            </a:r>
          </a:p>
          <a:p>
            <a:pPr algn="just"/>
            <a:endParaRPr lang="en-GB" sz="800" b="1" dirty="0">
              <a:latin typeface="Arial" panose="020B0604020202020204" pitchFamily="34" charset="0"/>
              <a:cs typeface="Arial" panose="020B0604020202020204" pitchFamily="34" charset="0"/>
            </a:endParaRPr>
          </a:p>
          <a:p>
            <a:pPr algn="just"/>
            <a:r>
              <a:rPr lang="en-GB" sz="2000" b="1" dirty="0">
                <a:latin typeface="Arial" panose="020B0604020202020204" pitchFamily="34" charset="0"/>
                <a:cs typeface="Arial" panose="020B0604020202020204" pitchFamily="34" charset="0"/>
              </a:rPr>
              <a:t>Even stronger evidence base that communities that are engaged, involved and resilient are happier, heathier and make less demands on public services</a:t>
            </a:r>
            <a:endParaRPr lang="en-GB" sz="2000" dirty="0">
              <a:latin typeface="Arial" panose="020B0604020202020204" pitchFamily="34" charset="0"/>
              <a:cs typeface="Arial" panose="020B0604020202020204" pitchFamily="34" charset="0"/>
            </a:endParaRPr>
          </a:p>
        </p:txBody>
      </p:sp>
      <p:sp>
        <p:nvSpPr>
          <p:cNvPr id="4" name="TextBox 3"/>
          <p:cNvSpPr txBox="1"/>
          <p:nvPr/>
        </p:nvSpPr>
        <p:spPr>
          <a:xfrm>
            <a:off x="719404" y="548680"/>
            <a:ext cx="5664629" cy="707886"/>
          </a:xfrm>
          <a:prstGeom prst="rect">
            <a:avLst/>
          </a:prstGeom>
          <a:noFill/>
        </p:spPr>
        <p:txBody>
          <a:bodyPr wrap="square" rtlCol="0">
            <a:spAutoFit/>
          </a:bodyPr>
          <a:lstStyle/>
          <a:p>
            <a:r>
              <a:rPr lang="en-GB" sz="4000" b="1" dirty="0">
                <a:solidFill>
                  <a:schemeClr val="tx1">
                    <a:lumMod val="65000"/>
                    <a:lumOff val="35000"/>
                  </a:schemeClr>
                </a:solidFill>
              </a:rPr>
              <a:t>The Why - Context</a:t>
            </a:r>
          </a:p>
        </p:txBody>
      </p:sp>
    </p:spTree>
    <p:extLst>
      <p:ext uri="{BB962C8B-B14F-4D97-AF65-F5344CB8AC3E}">
        <p14:creationId xmlns:p14="http://schemas.microsoft.com/office/powerpoint/2010/main" val="1891921537"/>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482600" y="133794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Early Action and supporting vulnerable people to become stronger</a:t>
            </a:r>
          </a:p>
          <a:p>
            <a:endParaRPr lang="en-GB" sz="24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Building community resilience and reducing dependency on statutory services</a:t>
            </a:r>
          </a:p>
          <a:p>
            <a:endParaRPr lang="en-GB" sz="24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Harnessing Community Assets to build a platform where communities can prosper </a:t>
            </a: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We have a passion for;</a:t>
            </a:r>
          </a:p>
        </p:txBody>
      </p:sp>
    </p:spTree>
    <p:extLst>
      <p:ext uri="{BB962C8B-B14F-4D97-AF65-F5344CB8AC3E}">
        <p14:creationId xmlns:p14="http://schemas.microsoft.com/office/powerpoint/2010/main" val="158984663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fs_clus_off\folders\AB_Division\2582\Desktop\befriender.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7384" y="1637144"/>
            <a:ext cx="11137237" cy="4888207"/>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39354" y="476679"/>
            <a:ext cx="6432713" cy="646331"/>
          </a:xfrm>
          <a:prstGeom prst="rect">
            <a:avLst/>
          </a:prstGeom>
          <a:noFill/>
        </p:spPr>
        <p:txBody>
          <a:bodyPr wrap="square" rtlCol="0">
            <a:spAutoFit/>
          </a:bodyPr>
          <a:lstStyle/>
          <a:p>
            <a:r>
              <a:rPr lang="en-GB" sz="3600" b="1" dirty="0">
                <a:solidFill>
                  <a:schemeClr val="tx1">
                    <a:lumMod val="65000"/>
                    <a:lumOff val="35000"/>
                  </a:schemeClr>
                </a:solidFill>
              </a:rPr>
              <a:t>Our Volunteers - Noreen</a:t>
            </a:r>
          </a:p>
        </p:txBody>
      </p:sp>
    </p:spTree>
    <p:extLst>
      <p:ext uri="{BB962C8B-B14F-4D97-AF65-F5344CB8AC3E}">
        <p14:creationId xmlns:p14="http://schemas.microsoft.com/office/powerpoint/2010/main" val="662700377"/>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704348" y="1637143"/>
            <a:ext cx="10972800" cy="4525963"/>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2400" b="1" dirty="0">
              <a:solidFill>
                <a:schemeClr val="bg2">
                  <a:lumMod val="10000"/>
                </a:schemeClr>
              </a:solidFill>
            </a:endParaRPr>
          </a:p>
          <a:p>
            <a:r>
              <a:rPr lang="en-GB" sz="2400" b="1" dirty="0">
                <a:solidFill>
                  <a:schemeClr val="bg2">
                    <a:lumMod val="10000"/>
                  </a:schemeClr>
                </a:solidFill>
                <a:latin typeface="Arial" panose="020B0604020202020204" pitchFamily="34" charset="0"/>
                <a:cs typeface="Arial" panose="020B0604020202020204" pitchFamily="34" charset="0"/>
              </a:rPr>
              <a:t>Integrated Leadership and Commissioning</a:t>
            </a:r>
          </a:p>
          <a:p>
            <a:r>
              <a:rPr lang="en-GB" sz="2400" b="1" dirty="0">
                <a:solidFill>
                  <a:schemeClr val="bg2">
                    <a:lumMod val="10000"/>
                  </a:schemeClr>
                </a:solidFill>
                <a:latin typeface="Arial" panose="020B0604020202020204" pitchFamily="34" charset="0"/>
                <a:cs typeface="Arial" panose="020B0604020202020204" pitchFamily="34" charset="0"/>
              </a:rPr>
              <a:t>Integrated Teams and Workforce Development</a:t>
            </a:r>
          </a:p>
          <a:p>
            <a:r>
              <a:rPr lang="en-GB" sz="2400" b="1" dirty="0">
                <a:solidFill>
                  <a:schemeClr val="bg2">
                    <a:lumMod val="10000"/>
                  </a:schemeClr>
                </a:solidFill>
                <a:latin typeface="Arial" panose="020B0604020202020204" pitchFamily="34" charset="0"/>
                <a:cs typeface="Arial" panose="020B0604020202020204" pitchFamily="34" charset="0"/>
              </a:rPr>
              <a:t>Integrated Data Sharing and ICT Systems</a:t>
            </a:r>
          </a:p>
          <a:p>
            <a:r>
              <a:rPr lang="en-GB" sz="2400" b="1" dirty="0">
                <a:solidFill>
                  <a:schemeClr val="bg2">
                    <a:lumMod val="10000"/>
                  </a:schemeClr>
                </a:solidFill>
                <a:latin typeface="Arial" panose="020B0604020202020204" pitchFamily="34" charset="0"/>
                <a:cs typeface="Arial" panose="020B0604020202020204" pitchFamily="34" charset="0"/>
              </a:rPr>
              <a:t>Develop Community Resilience</a:t>
            </a:r>
          </a:p>
          <a:p>
            <a:r>
              <a:rPr lang="en-GB" sz="2400" b="1" dirty="0">
                <a:solidFill>
                  <a:schemeClr val="bg2">
                    <a:lumMod val="10000"/>
                  </a:schemeClr>
                </a:solidFill>
                <a:latin typeface="Arial" panose="020B0604020202020204" pitchFamily="34" charset="0"/>
                <a:cs typeface="Arial" panose="020B0604020202020204" pitchFamily="34" charset="0"/>
              </a:rPr>
              <a:t>Cultural Shift </a:t>
            </a:r>
          </a:p>
          <a:p>
            <a:r>
              <a:rPr lang="en-GB" sz="2400" b="1" dirty="0">
                <a:solidFill>
                  <a:schemeClr val="bg2">
                    <a:lumMod val="10000"/>
                  </a:schemeClr>
                </a:solidFill>
                <a:latin typeface="Arial" panose="020B0604020202020204" pitchFamily="34" charset="0"/>
                <a:cs typeface="Arial" panose="020B0604020202020204" pitchFamily="34" charset="0"/>
              </a:rPr>
              <a:t>Shared Outcomes and Evaluation</a:t>
            </a:r>
            <a:r>
              <a:rPr lang="en-GB" b="1" dirty="0">
                <a:solidFill>
                  <a:schemeClr val="bg2">
                    <a:lumMod val="10000"/>
                  </a:schemeClr>
                </a:solidFill>
              </a:rPr>
              <a:t> </a:t>
            </a:r>
          </a:p>
          <a:p>
            <a:pPr marL="0" indent="0">
              <a:buFont typeface="Arial"/>
              <a:buNone/>
            </a:pPr>
            <a:endParaRPr lang="en-GB" sz="2400" b="1" dirty="0"/>
          </a:p>
        </p:txBody>
      </p:sp>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9204" y="3235569"/>
            <a:ext cx="3552395" cy="2376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TextBox 4"/>
          <p:cNvSpPr txBox="1"/>
          <p:nvPr/>
        </p:nvSpPr>
        <p:spPr>
          <a:xfrm>
            <a:off x="704351" y="476679"/>
            <a:ext cx="5103620" cy="646331"/>
          </a:xfrm>
          <a:prstGeom prst="rect">
            <a:avLst/>
          </a:prstGeom>
          <a:noFill/>
        </p:spPr>
        <p:txBody>
          <a:bodyPr wrap="square" rtlCol="0">
            <a:spAutoFit/>
          </a:bodyPr>
          <a:lstStyle/>
          <a:p>
            <a:r>
              <a:rPr lang="en-GB" sz="3600" b="1" dirty="0">
                <a:solidFill>
                  <a:schemeClr val="tx1">
                    <a:lumMod val="65000"/>
                    <a:lumOff val="35000"/>
                  </a:schemeClr>
                </a:solidFill>
              </a:rPr>
              <a:t>Multi Agency Strategy </a:t>
            </a:r>
          </a:p>
        </p:txBody>
      </p:sp>
    </p:spTree>
    <p:extLst>
      <p:ext uri="{BB962C8B-B14F-4D97-AF65-F5344CB8AC3E}">
        <p14:creationId xmlns:p14="http://schemas.microsoft.com/office/powerpoint/2010/main" val="2681200893"/>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2582\Desktop\LAL-Logo.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5893" y="3249406"/>
            <a:ext cx="2904164" cy="9217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C:\Users\2582\Desktop\fire-and-rescue-logo.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5881" y="1252345"/>
            <a:ext cx="2162484" cy="1702972"/>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2582\Desktop\untitled.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479" y="4171142"/>
            <a:ext cx="2690804" cy="122978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C:\Users\2582\Desktop\lancashire-constabular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549233" y="799844"/>
            <a:ext cx="2516999" cy="213412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4" descr="https://lancsvp.org.uk/wp-content/uploads/2017/03/lcc-logo-1024x538.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87168" y="1820415"/>
            <a:ext cx="2524480" cy="117592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C:\Users\2582\Desktop\OPCC-Logo.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538521" y="799844"/>
            <a:ext cx="1743327" cy="162173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C:\Users\2582\Desktop\logo_128_170221095830_Stonewall-e1488837152861.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538521" y="4997521"/>
            <a:ext cx="2233102" cy="82909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C:\Users\2582\Desktop\in-the-know.pn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05772" y="4671563"/>
            <a:ext cx="3125445" cy="11550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s://lancsvp.org.uk/wp-content/uploads/2017/03/Neighbourhood-Watch.png">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0153429" y="4345707"/>
            <a:ext cx="1587017" cy="162078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s://lancsvp.org.uk/wp-content/uploads/2016/11/preston-city-council-300x300.jpg">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769923" y="3293725"/>
            <a:ext cx="1409700" cy="1343026"/>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p:cNvSpPr txBox="1"/>
          <p:nvPr/>
        </p:nvSpPr>
        <p:spPr>
          <a:xfrm>
            <a:off x="239354" y="476679"/>
            <a:ext cx="6432713" cy="646331"/>
          </a:xfrm>
          <a:prstGeom prst="rect">
            <a:avLst/>
          </a:prstGeom>
          <a:noFill/>
        </p:spPr>
        <p:txBody>
          <a:bodyPr wrap="square" rtlCol="0">
            <a:spAutoFit/>
          </a:bodyPr>
          <a:lstStyle/>
          <a:p>
            <a:r>
              <a:rPr lang="en-GB" sz="3600" b="1" dirty="0">
                <a:solidFill>
                  <a:schemeClr val="tx1">
                    <a:lumMod val="65000"/>
                    <a:lumOff val="35000"/>
                  </a:schemeClr>
                </a:solidFill>
              </a:rPr>
              <a:t>Our Partners</a:t>
            </a:r>
          </a:p>
        </p:txBody>
      </p:sp>
      <p:sp>
        <p:nvSpPr>
          <p:cNvPr id="2" name="AutoShape 2" descr="Image result for blackburn council"/>
          <p:cNvSpPr>
            <a:spLocks noChangeAspect="1" noChangeArrowheads="1"/>
          </p:cNvSpPr>
          <p:nvPr/>
        </p:nvSpPr>
        <p:spPr bwMode="auto">
          <a:xfrm>
            <a:off x="2961965" y="173298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 name="Picture 2"/>
          <p:cNvPicPr>
            <a:picLocks noChangeAspect="1"/>
          </p:cNvPicPr>
          <p:nvPr/>
        </p:nvPicPr>
        <p:blipFill>
          <a:blip r:embed="rId14"/>
          <a:stretch>
            <a:fillRect/>
          </a:stretch>
        </p:blipFill>
        <p:spPr>
          <a:xfrm>
            <a:off x="7924176" y="2475444"/>
            <a:ext cx="2038350" cy="2238375"/>
          </a:xfrm>
          <a:prstGeom prst="rect">
            <a:avLst/>
          </a:prstGeom>
        </p:spPr>
      </p:pic>
      <p:pic>
        <p:nvPicPr>
          <p:cNvPr id="4" name="Picture 3"/>
          <p:cNvPicPr>
            <a:picLocks noChangeAspect="1"/>
          </p:cNvPicPr>
          <p:nvPr/>
        </p:nvPicPr>
        <p:blipFill>
          <a:blip r:embed="rId15"/>
          <a:stretch>
            <a:fillRect/>
          </a:stretch>
        </p:blipFill>
        <p:spPr>
          <a:xfrm>
            <a:off x="4087309" y="28582"/>
            <a:ext cx="2466975" cy="1847850"/>
          </a:xfrm>
          <a:prstGeom prst="rect">
            <a:avLst/>
          </a:prstGeom>
        </p:spPr>
      </p:pic>
    </p:spTree>
    <p:extLst>
      <p:ext uri="{BB962C8B-B14F-4D97-AF65-F5344CB8AC3E}">
        <p14:creationId xmlns:p14="http://schemas.microsoft.com/office/powerpoint/2010/main" val="3783049835"/>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3" descr="\\fs_clus_off\folders\AB_Division\2582\Desktop\home-background-5-1024x57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1372" y="1637137"/>
            <a:ext cx="11310133" cy="481619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rPr>
              <a:t>Our Volunteers - </a:t>
            </a:r>
            <a:r>
              <a:rPr lang="en-GB" sz="3600" b="1" dirty="0" err="1">
                <a:solidFill>
                  <a:schemeClr val="tx1">
                    <a:lumMod val="65000"/>
                    <a:lumOff val="35000"/>
                  </a:schemeClr>
                </a:solidFill>
              </a:rPr>
              <a:t>Gurmail</a:t>
            </a:r>
            <a:endParaRPr lang="en-GB" sz="3600" b="1" dirty="0">
              <a:solidFill>
                <a:schemeClr val="tx1">
                  <a:lumMod val="65000"/>
                  <a:lumOff val="35000"/>
                </a:schemeClr>
              </a:solidFill>
            </a:endParaRPr>
          </a:p>
        </p:txBody>
      </p:sp>
    </p:spTree>
    <p:extLst>
      <p:ext uri="{BB962C8B-B14F-4D97-AF65-F5344CB8AC3E}">
        <p14:creationId xmlns:p14="http://schemas.microsoft.com/office/powerpoint/2010/main" val="3035503904"/>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457200" indent="-457200">
              <a:buFont typeface="+mj-lt"/>
              <a:buAutoNum type="arabicPeriod"/>
            </a:pPr>
            <a:r>
              <a:rPr lang="en-GB" sz="2400" b="1" dirty="0">
                <a:solidFill>
                  <a:schemeClr val="bg2">
                    <a:lumMod val="10000"/>
                  </a:schemeClr>
                </a:solidFill>
                <a:latin typeface="Arial" panose="020B0604020202020204" pitchFamily="34" charset="0"/>
                <a:cs typeface="Arial" panose="020B0604020202020204" pitchFamily="34" charset="0"/>
              </a:rPr>
              <a:t>Increase Value for Money</a:t>
            </a:r>
          </a:p>
          <a:p>
            <a:pPr>
              <a:buFont typeface="+mj-lt"/>
              <a:buAutoNum type="arabicPeriod"/>
            </a:pPr>
            <a:endParaRPr lang="en-GB" sz="800" b="1" dirty="0">
              <a:solidFill>
                <a:schemeClr val="bg2">
                  <a:lumMod val="10000"/>
                </a:schemeClr>
              </a:solidFill>
              <a:latin typeface="Arial" panose="020B0604020202020204" pitchFamily="34" charset="0"/>
              <a:cs typeface="Arial" panose="020B0604020202020204" pitchFamily="34" charset="0"/>
            </a:endParaRPr>
          </a:p>
          <a:p>
            <a:pPr marL="457200" indent="-457200">
              <a:buFont typeface="+mj-lt"/>
              <a:buAutoNum type="arabicPeriod"/>
            </a:pPr>
            <a:r>
              <a:rPr lang="en-GB" sz="2400" b="1" dirty="0">
                <a:solidFill>
                  <a:schemeClr val="bg2">
                    <a:lumMod val="10000"/>
                  </a:schemeClr>
                </a:solidFill>
                <a:latin typeface="Arial" panose="020B0604020202020204" pitchFamily="34" charset="0"/>
                <a:cs typeface="Arial" panose="020B0604020202020204" pitchFamily="34" charset="0"/>
              </a:rPr>
              <a:t>Increase Capacity</a:t>
            </a:r>
          </a:p>
          <a:p>
            <a:pPr>
              <a:buFont typeface="+mj-lt"/>
              <a:buAutoNum type="arabicPeriod"/>
            </a:pPr>
            <a:endParaRPr lang="en-GB" sz="800" b="1" dirty="0">
              <a:solidFill>
                <a:schemeClr val="bg2">
                  <a:lumMod val="10000"/>
                </a:schemeClr>
              </a:solidFill>
              <a:latin typeface="Arial" panose="020B0604020202020204" pitchFamily="34" charset="0"/>
              <a:cs typeface="Arial" panose="020B0604020202020204" pitchFamily="34" charset="0"/>
            </a:endParaRPr>
          </a:p>
          <a:p>
            <a:pPr marL="457200" indent="-457200">
              <a:buFont typeface="+mj-lt"/>
              <a:buAutoNum type="arabicPeriod"/>
            </a:pPr>
            <a:r>
              <a:rPr lang="en-GB" sz="2400" b="1" dirty="0">
                <a:solidFill>
                  <a:schemeClr val="bg2">
                    <a:lumMod val="10000"/>
                  </a:schemeClr>
                </a:solidFill>
                <a:latin typeface="Arial" panose="020B0604020202020204" pitchFamily="34" charset="0"/>
                <a:cs typeface="Arial" panose="020B0604020202020204" pitchFamily="34" charset="0"/>
              </a:rPr>
              <a:t>Decrease Vulnerability</a:t>
            </a:r>
          </a:p>
          <a:p>
            <a:pPr>
              <a:buFont typeface="+mj-lt"/>
              <a:buAutoNum type="arabicPeriod"/>
            </a:pPr>
            <a:endParaRPr lang="en-GB" sz="800" b="1" dirty="0">
              <a:solidFill>
                <a:schemeClr val="bg2">
                  <a:lumMod val="10000"/>
                </a:schemeClr>
              </a:solidFill>
              <a:latin typeface="Arial" panose="020B0604020202020204" pitchFamily="34" charset="0"/>
              <a:cs typeface="Arial" panose="020B0604020202020204" pitchFamily="34" charset="0"/>
            </a:endParaRPr>
          </a:p>
          <a:p>
            <a:pPr marL="457200" indent="-457200">
              <a:buFont typeface="+mj-lt"/>
              <a:buAutoNum type="arabicPeriod"/>
            </a:pPr>
            <a:r>
              <a:rPr lang="en-GB" sz="2400" b="1" dirty="0">
                <a:solidFill>
                  <a:schemeClr val="bg2">
                    <a:lumMod val="10000"/>
                  </a:schemeClr>
                </a:solidFill>
                <a:latin typeface="Arial" panose="020B0604020202020204" pitchFamily="34" charset="0"/>
                <a:cs typeface="Arial" panose="020B0604020202020204" pitchFamily="34" charset="0"/>
              </a:rPr>
              <a:t>Increase volunteer Confidence</a:t>
            </a:r>
          </a:p>
          <a:p>
            <a:pPr>
              <a:buFont typeface="+mj-lt"/>
              <a:buAutoNum type="arabicPeriod"/>
            </a:pPr>
            <a:endParaRPr lang="en-GB" sz="800" b="1" dirty="0">
              <a:solidFill>
                <a:schemeClr val="bg2">
                  <a:lumMod val="10000"/>
                </a:schemeClr>
              </a:solidFill>
              <a:latin typeface="Arial" panose="020B0604020202020204" pitchFamily="34" charset="0"/>
              <a:cs typeface="Arial" panose="020B0604020202020204" pitchFamily="34" charset="0"/>
            </a:endParaRPr>
          </a:p>
          <a:p>
            <a:pPr marL="457200" indent="-457200">
              <a:buFont typeface="+mj-lt"/>
              <a:buAutoNum type="arabicPeriod"/>
            </a:pPr>
            <a:r>
              <a:rPr lang="en-GB" sz="2400" b="1" dirty="0">
                <a:solidFill>
                  <a:schemeClr val="bg2">
                    <a:lumMod val="10000"/>
                  </a:schemeClr>
                </a:solidFill>
                <a:latin typeface="Arial" panose="020B0604020202020204" pitchFamily="34" charset="0"/>
                <a:cs typeface="Arial" panose="020B0604020202020204" pitchFamily="34" charset="0"/>
              </a:rPr>
              <a:t>Create and maintain Civil Emergency Response</a:t>
            </a:r>
          </a:p>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Key Outcomes</a:t>
            </a:r>
          </a:p>
        </p:txBody>
      </p:sp>
    </p:spTree>
    <p:extLst>
      <p:ext uri="{BB962C8B-B14F-4D97-AF65-F5344CB8AC3E}">
        <p14:creationId xmlns:p14="http://schemas.microsoft.com/office/powerpoint/2010/main" val="308860004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39352" y="476679"/>
            <a:ext cx="7680853" cy="646331"/>
          </a:xfrm>
          <a:prstGeom prst="rect">
            <a:avLst/>
          </a:prstGeom>
          <a:noFill/>
        </p:spPr>
        <p:txBody>
          <a:bodyPr wrap="square" rtlCol="0">
            <a:spAutoFit/>
          </a:bodyPr>
          <a:lstStyle/>
          <a:p>
            <a:r>
              <a:rPr lang="en-GB" sz="3600" b="1" dirty="0">
                <a:solidFill>
                  <a:schemeClr val="tx1">
                    <a:lumMod val="65000"/>
                    <a:lumOff val="35000"/>
                  </a:schemeClr>
                </a:solidFill>
              </a:rPr>
              <a:t>Our Volunteers - Vicki</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1692" y="1674054"/>
            <a:ext cx="11507373" cy="5022167"/>
          </a:xfrm>
          <a:prstGeom prst="rect">
            <a:avLst/>
          </a:prstGeom>
        </p:spPr>
      </p:pic>
    </p:spTree>
    <p:extLst>
      <p:ext uri="{BB962C8B-B14F-4D97-AF65-F5344CB8AC3E}">
        <p14:creationId xmlns:p14="http://schemas.microsoft.com/office/powerpoint/2010/main" val="1755249589"/>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1. Increase Value for Money</a:t>
            </a:r>
          </a:p>
        </p:txBody>
      </p:sp>
      <p:sp>
        <p:nvSpPr>
          <p:cNvPr id="4" name="Rectangle 3"/>
          <p:cNvSpPr/>
          <p:nvPr/>
        </p:nvSpPr>
        <p:spPr>
          <a:xfrm>
            <a:off x="1012875" y="1581785"/>
            <a:ext cx="9467556" cy="3516347"/>
          </a:xfrm>
          <a:prstGeom prst="rect">
            <a:avLst/>
          </a:prstGeom>
        </p:spPr>
        <p:txBody>
          <a:bodyPr wrap="square">
            <a:spAutoFit/>
          </a:bodyPr>
          <a:lstStyle/>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Cost of running LVP has decreased by 10% to £840k </a:t>
            </a:r>
          </a:p>
          <a:p>
            <a:pPr marL="171450" indent="-171450" algn="just">
              <a:lnSpc>
                <a:spcPct val="115000"/>
              </a:lnSpc>
              <a:spcAft>
                <a:spcPts val="1000"/>
              </a:spcAft>
              <a:buFont typeface="Arial" panose="020B0604020202020204" pitchFamily="34" charset="0"/>
              <a:buChar char="•"/>
            </a:pPr>
            <a:endParaRPr lang="en-GB" sz="10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Social return has doubled to £8,383,440 in 17/18 </a:t>
            </a:r>
          </a:p>
          <a:p>
            <a:pPr marL="171450" indent="-171450" algn="just">
              <a:lnSpc>
                <a:spcPct val="115000"/>
              </a:lnSpc>
              <a:spcAft>
                <a:spcPts val="1000"/>
              </a:spcAft>
              <a:buFont typeface="Arial" panose="020B0604020202020204" pitchFamily="34" charset="0"/>
              <a:buChar char="•"/>
            </a:pPr>
            <a:endParaRPr lang="en-GB" sz="10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For every £1 invested there was a social return of £9.97</a:t>
            </a:r>
          </a:p>
          <a:p>
            <a:pPr marL="171450" indent="-171450" algn="just">
              <a:lnSpc>
                <a:spcPct val="115000"/>
              </a:lnSpc>
              <a:spcAft>
                <a:spcPts val="1000"/>
              </a:spcAft>
              <a:buFont typeface="Arial" panose="020B0604020202020204" pitchFamily="34" charset="0"/>
              <a:buChar char="•"/>
            </a:pPr>
            <a:endParaRPr lang="en-GB" sz="10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Efficiencies have decreased the amount it costs to administrate volunteer applications by nearly 50%</a:t>
            </a:r>
            <a:endParaRPr lang="en-GB" sz="2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262010273"/>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161638"/>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2. Increase Capacity</a:t>
            </a:r>
          </a:p>
        </p:txBody>
      </p:sp>
      <p:sp>
        <p:nvSpPr>
          <p:cNvPr id="5" name="Rectangle 4"/>
          <p:cNvSpPr/>
          <p:nvPr/>
        </p:nvSpPr>
        <p:spPr>
          <a:xfrm>
            <a:off x="978863" y="1384471"/>
            <a:ext cx="9523828" cy="3046988"/>
          </a:xfrm>
          <a:prstGeom prst="rect">
            <a:avLst/>
          </a:prstGeom>
        </p:spPr>
        <p:txBody>
          <a:bodyPr wrap="square">
            <a:spAutoFit/>
          </a:bodyPr>
          <a:lstStyle/>
          <a:p>
            <a:pPr marL="285750" indent="-285750">
              <a:buFont typeface="Arial" panose="020B0604020202020204" pitchFamily="34" charset="0"/>
              <a:buChar char="•"/>
            </a:pPr>
            <a:r>
              <a:rPr lang="en-GB" sz="2400" b="1" dirty="0">
                <a:solidFill>
                  <a:srgbClr val="000000"/>
                </a:solidFill>
                <a:latin typeface="Arial" panose="020B0604020202020204" pitchFamily="34" charset="0"/>
                <a:ea typeface="Calibri" panose="020F0502020204030204" pitchFamily="34" charset="0"/>
                <a:cs typeface="Arial" panose="020B0604020202020204" pitchFamily="34" charset="0"/>
              </a:rPr>
              <a:t>I</a:t>
            </a:r>
            <a:r>
              <a:rPr lang="en-GB" sz="2400" b="1" dirty="0">
                <a:latin typeface="Arial" panose="020B0604020202020204" pitchFamily="34" charset="0"/>
                <a:ea typeface="Calibri" panose="020F0502020204030204" pitchFamily="34" charset="0"/>
                <a:cs typeface="Arial" panose="020B0604020202020204" pitchFamily="34" charset="0"/>
              </a:rPr>
              <a:t>ncreased by over 80% to 4,212 Public Service Volunteers across Lancashire</a:t>
            </a:r>
          </a:p>
          <a:p>
            <a:pPr marL="285750" indent="-285750">
              <a:buFont typeface="Arial" panose="020B0604020202020204" pitchFamily="34" charset="0"/>
              <a:buChar char="•"/>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285750" indent="-285750">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Target of 300 Community Support Volunteers exceeded – LVP recruited 344 </a:t>
            </a:r>
          </a:p>
          <a:p>
            <a:pPr marL="285750" indent="-285750">
              <a:buFont typeface="Arial" panose="020B0604020202020204" pitchFamily="34" charset="0"/>
              <a:buChar char="•"/>
            </a:pPr>
            <a:endParaRPr lang="en-GB" sz="2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b="1" dirty="0">
                <a:latin typeface="Arial" panose="020B0604020202020204" pitchFamily="34" charset="0"/>
                <a:cs typeface="Arial" panose="020B0604020202020204" pitchFamily="34" charset="0"/>
              </a:rPr>
              <a:t>LVP is an inclusive partnership with a wide diversity of volunteers covering the entire county</a:t>
            </a:r>
          </a:p>
        </p:txBody>
      </p:sp>
      <p:pic>
        <p:nvPicPr>
          <p:cNvPr id="6" name="Picture 5"/>
          <p:cNvPicPr>
            <a:picLocks noChangeAspect="1"/>
          </p:cNvPicPr>
          <p:nvPr/>
        </p:nvPicPr>
        <p:blipFill>
          <a:blip r:embed="rId2"/>
          <a:stretch>
            <a:fillRect/>
          </a:stretch>
        </p:blipFill>
        <p:spPr>
          <a:xfrm>
            <a:off x="7883902" y="4540923"/>
            <a:ext cx="2618789" cy="1368354"/>
          </a:xfrm>
          <a:prstGeom prst="rect">
            <a:avLst/>
          </a:prstGeom>
        </p:spPr>
      </p:pic>
    </p:spTree>
    <p:extLst>
      <p:ext uri="{BB962C8B-B14F-4D97-AF65-F5344CB8AC3E}">
        <p14:creationId xmlns:p14="http://schemas.microsoft.com/office/powerpoint/2010/main" val="2711902372"/>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161638"/>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8144996"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Engagement and Communication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0417" y="1733589"/>
            <a:ext cx="3044734" cy="3207435"/>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7143" y="2096086"/>
            <a:ext cx="2508703" cy="2560319"/>
          </a:xfrm>
          <a:prstGeom prst="rect">
            <a:avLst/>
          </a:prstGeom>
        </p:spPr>
      </p:pic>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11847" y="1161638"/>
            <a:ext cx="4279990" cy="4715082"/>
          </a:xfrm>
          <a:prstGeom prst="rect">
            <a:avLst/>
          </a:prstGeom>
        </p:spPr>
      </p:pic>
    </p:spTree>
    <p:extLst>
      <p:ext uri="{BB962C8B-B14F-4D97-AF65-F5344CB8AC3E}">
        <p14:creationId xmlns:p14="http://schemas.microsoft.com/office/powerpoint/2010/main" val="2752380871"/>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161638"/>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8144996"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Engagement and Communication</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10161" y="1155657"/>
            <a:ext cx="3771193" cy="4473528"/>
          </a:xfrm>
          <a:prstGeom prst="rect">
            <a:avLst/>
          </a:prstGeom>
        </p:spPr>
      </p:pic>
      <p:pic>
        <p:nvPicPr>
          <p:cNvPr id="7" name="Picture 6"/>
          <p:cNvPicPr>
            <a:picLocks noChangeAspect="1"/>
          </p:cNvPicPr>
          <p:nvPr/>
        </p:nvPicPr>
        <p:blipFill>
          <a:blip r:embed="rId3"/>
          <a:stretch>
            <a:fillRect/>
          </a:stretch>
        </p:blipFill>
        <p:spPr>
          <a:xfrm>
            <a:off x="4689640" y="2155621"/>
            <a:ext cx="2990551" cy="2363371"/>
          </a:xfrm>
          <a:prstGeom prst="rect">
            <a:avLst/>
          </a:prstGeom>
        </p:spPr>
      </p:pic>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789" y="1405086"/>
            <a:ext cx="4398496" cy="3980652"/>
          </a:xfrm>
          <a:prstGeom prst="rect">
            <a:avLst/>
          </a:prstGeom>
        </p:spPr>
      </p:pic>
    </p:spTree>
    <p:extLst>
      <p:ext uri="{BB962C8B-B14F-4D97-AF65-F5344CB8AC3E}">
        <p14:creationId xmlns:p14="http://schemas.microsoft.com/office/powerpoint/2010/main" val="317179631"/>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3. Reduce Vulnerability</a:t>
            </a:r>
          </a:p>
        </p:txBody>
      </p:sp>
      <p:sp>
        <p:nvSpPr>
          <p:cNvPr id="4" name="Rectangle 3"/>
          <p:cNvSpPr/>
          <p:nvPr/>
        </p:nvSpPr>
        <p:spPr>
          <a:xfrm>
            <a:off x="239349" y="1234754"/>
            <a:ext cx="11732257" cy="4259628"/>
          </a:xfrm>
          <a:prstGeom prst="rect">
            <a:avLst/>
          </a:prstGeom>
        </p:spPr>
        <p:txBody>
          <a:bodyPr wrap="square">
            <a:spAutoFit/>
          </a:bodyPr>
          <a:lstStyle/>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cs typeface="Arial" panose="020B0604020202020204" pitchFamily="34" charset="0"/>
              </a:rPr>
              <a:t>Reducing demand, providing stability and preventing escalation </a:t>
            </a:r>
          </a:p>
          <a:p>
            <a:pPr marL="342900" indent="-342900" algn="just">
              <a:lnSpc>
                <a:spcPct val="115000"/>
              </a:lnSpc>
              <a:spcAft>
                <a:spcPts val="1000"/>
              </a:spcAft>
              <a:buFont typeface="Arial" panose="020B0604020202020204" pitchFamily="34" charset="0"/>
              <a:buChar char="•"/>
            </a:pPr>
            <a:endParaRPr lang="en-GB" sz="800" b="1" dirty="0">
              <a:latin typeface="Arial" panose="020B060402020202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cs typeface="Arial" panose="020B0604020202020204" pitchFamily="34" charset="0"/>
              </a:rPr>
              <a:t>Community Befriending – (Step Down) from statutory services or (Stop Escalation) preventative services </a:t>
            </a:r>
          </a:p>
          <a:p>
            <a:pPr marL="171450" indent="-171450" algn="just">
              <a:lnSpc>
                <a:spcPct val="115000"/>
              </a:lnSpc>
              <a:spcAft>
                <a:spcPts val="1000"/>
              </a:spcAft>
              <a:buFont typeface="Arial" panose="020B0604020202020204" pitchFamily="34" charset="0"/>
              <a:buChar char="•"/>
            </a:pPr>
            <a:endParaRPr lang="en-GB" sz="800" b="1" dirty="0">
              <a:latin typeface="Arial" panose="020B060402020202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cs typeface="Arial" panose="020B0604020202020204" pitchFamily="34" charset="0"/>
              </a:rPr>
              <a:t>LVP Volunteer Police Cadet’s - 650 places across Lancashire (203 registered as vulnerable)</a:t>
            </a:r>
          </a:p>
          <a:p>
            <a:pPr marL="171450" indent="-171450" algn="just">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The preventative value of Community Support Volunteers and Police Cadet Programme has been established to be over £2.3M</a:t>
            </a:r>
            <a:endParaRPr lang="en-GB" sz="2400" b="1"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68062636"/>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ight Arrow Callout 2"/>
          <p:cNvSpPr/>
          <p:nvPr/>
        </p:nvSpPr>
        <p:spPr>
          <a:xfrm>
            <a:off x="422032" y="1955407"/>
            <a:ext cx="10592972" cy="4403188"/>
          </a:xfrm>
          <a:prstGeom prst="rightArrowCallout">
            <a:avLst>
              <a:gd name="adj1" fmla="val 31951"/>
              <a:gd name="adj2" fmla="val 23064"/>
              <a:gd name="adj3" fmla="val 28931"/>
              <a:gd name="adj4" fmla="val 83443"/>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0"/>
              </a:spcAft>
            </a:pPr>
            <a:r>
              <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rPr>
              <a:t>Callum supports Henry, an elderly man who has no family or friends and was extremely isolated from community due to a lack of mobility. Callum visited Henry once a week to spend social time and going for short walks using a wheelchair. This improved Henry’s life by making it possible for him to visit local places and meet new people, Henry felt more engaged and part of his community again. </a:t>
            </a:r>
          </a:p>
          <a:p>
            <a:pPr>
              <a:spcAft>
                <a:spcPts val="0"/>
              </a:spcAft>
            </a:pPr>
            <a:endPar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rPr>
              <a:t>One afternoon Callum found Henry on the floor, he had fallen and was in too much pain to move. Callum called an ambulance, Henry was admitted to hospital. Callum kept in contact until Henry returned home and then resumed their visits, providing Henry with friendship, comfort and reassurance. Callum has enabled Henry to remain in his own home independently for longer.</a:t>
            </a:r>
            <a:endParaRPr lang="en-GB" sz="2000" i="1"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2" name="Rectangle 1"/>
          <p:cNvSpPr/>
          <p:nvPr/>
        </p:nvSpPr>
        <p:spPr>
          <a:xfrm>
            <a:off x="220394" y="407206"/>
            <a:ext cx="9753600" cy="1083374"/>
          </a:xfrm>
          <a:prstGeom prst="rect">
            <a:avLst/>
          </a:prstGeom>
        </p:spPr>
        <p:txBody>
          <a:bodyPr wrap="square">
            <a:spAutoFit/>
          </a:bodyPr>
          <a:lstStyle/>
          <a:p>
            <a:pPr>
              <a:lnSpc>
                <a:spcPct val="115000"/>
              </a:lnSpc>
              <a:spcAft>
                <a:spcPts val="1000"/>
              </a:spcAft>
            </a:pPr>
            <a:r>
              <a:rPr lang="en-GB" sz="2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Case Study 1 – Callum supported Henry to return home after a hospital stay</a:t>
            </a:r>
            <a:endParaRPr lang="en-GB" sz="2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8190852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Up Arrow Callout 3"/>
          <p:cNvSpPr/>
          <p:nvPr/>
        </p:nvSpPr>
        <p:spPr>
          <a:xfrm>
            <a:off x="1175051" y="1783695"/>
            <a:ext cx="9155077" cy="4675063"/>
          </a:xfrm>
          <a:prstGeom prst="upArrowCallout">
            <a:avLst>
              <a:gd name="adj1" fmla="val 26640"/>
              <a:gd name="adj2" fmla="val 25000"/>
              <a:gd name="adj3" fmla="val 17892"/>
              <a:gd name="adj4" fmla="val 75049"/>
            </a:avLst>
          </a:prstGeom>
          <a:solidFill>
            <a:srgbClr val="CC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i="1" dirty="0">
                <a:solidFill>
                  <a:schemeClr val="tx1"/>
                </a:solidFill>
                <a:latin typeface="Arial" panose="020B0604020202020204" pitchFamily="34" charset="0"/>
                <a:cs typeface="Arial" panose="020B0604020202020204" pitchFamily="34" charset="0"/>
              </a:rPr>
              <a:t>Bethany began her volunteering journey as a Reading Hack in a library, a role for younger people to support other children and young people learn. Bethany felt the role was exactly what she needed to gain confidence and meet people.  The library team could not praise Bethany enough for her dedication and commitment to helping others. </a:t>
            </a:r>
          </a:p>
          <a:p>
            <a:endParaRPr lang="en-GB" sz="2000" i="1" dirty="0">
              <a:solidFill>
                <a:schemeClr val="tx1"/>
              </a:solidFill>
              <a:latin typeface="Arial" panose="020B0604020202020204" pitchFamily="34" charset="0"/>
              <a:cs typeface="Arial" panose="020B0604020202020204" pitchFamily="34" charset="0"/>
            </a:endParaRPr>
          </a:p>
          <a:p>
            <a:r>
              <a:rPr lang="en-GB" sz="2000" i="1" dirty="0">
                <a:solidFill>
                  <a:schemeClr val="tx1"/>
                </a:solidFill>
                <a:latin typeface="Arial" panose="020B0604020202020204" pitchFamily="34" charset="0"/>
                <a:cs typeface="Arial" panose="020B0604020202020204" pitchFamily="34" charset="0"/>
              </a:rPr>
              <a:t>When Bethany turned 18, a job vacancy became available at the library and feeling more confident she applied. Now, whilst working as a paid staff member at the library, she supports the local Volunteer Officer to interview and induct new volunteers.</a:t>
            </a:r>
          </a:p>
        </p:txBody>
      </p:sp>
      <p:sp>
        <p:nvSpPr>
          <p:cNvPr id="8" name="Rectangle 7"/>
          <p:cNvSpPr/>
          <p:nvPr/>
        </p:nvSpPr>
        <p:spPr>
          <a:xfrm>
            <a:off x="220393" y="407206"/>
            <a:ext cx="9880209" cy="1083374"/>
          </a:xfrm>
          <a:prstGeom prst="rect">
            <a:avLst/>
          </a:prstGeom>
        </p:spPr>
        <p:txBody>
          <a:bodyPr wrap="square">
            <a:spAutoFit/>
          </a:bodyPr>
          <a:lstStyle/>
          <a:p>
            <a:pPr>
              <a:lnSpc>
                <a:spcPct val="115000"/>
              </a:lnSpc>
              <a:spcAft>
                <a:spcPts val="1000"/>
              </a:spcAft>
            </a:pPr>
            <a:r>
              <a:rPr lang="en-GB" sz="2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Case Study 2 – </a:t>
            </a:r>
            <a:r>
              <a:rPr lang="en-GB" sz="2800" b="1" dirty="0">
                <a:solidFill>
                  <a:schemeClr val="tx1">
                    <a:lumMod val="75000"/>
                    <a:lumOff val="25000"/>
                  </a:schemeClr>
                </a:solidFill>
                <a:latin typeface="Arial" panose="020B0604020202020204" pitchFamily="34" charset="0"/>
                <a:cs typeface="Arial" panose="020B0604020202020204" pitchFamily="34" charset="0"/>
              </a:rPr>
              <a:t>Lacking in Confidence, Bethany was supported into Employment </a:t>
            </a:r>
            <a:endParaRPr lang="en-GB" sz="2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40346972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eft Arrow Callout 4"/>
          <p:cNvSpPr/>
          <p:nvPr/>
        </p:nvSpPr>
        <p:spPr>
          <a:xfrm>
            <a:off x="829994" y="2080245"/>
            <a:ext cx="10761784" cy="4248472"/>
          </a:xfrm>
          <a:prstGeom prst="leftArrowCallout">
            <a:avLst>
              <a:gd name="adj1" fmla="val 18378"/>
              <a:gd name="adj2" fmla="val 25000"/>
              <a:gd name="adj3" fmla="val 24664"/>
              <a:gd name="adj4" fmla="val 83497"/>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spcAft>
                <a:spcPts val="0"/>
              </a:spcAft>
            </a:pPr>
            <a:r>
              <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rPr>
              <a:t>Josh is 15 and came to notice when was involved in anti-social behaviour and was at real risk of entering the criminal justice system.  He was referred to the Volunteer Police Cadets where, he has shown a real commitment and is now thriving. He is making positive changes and has not been involved in anti-social behaviour for two years.  </a:t>
            </a:r>
          </a:p>
          <a:p>
            <a:pPr>
              <a:spcAft>
                <a:spcPts val="0"/>
              </a:spcAft>
            </a:pPr>
            <a:endPar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sz="2000" i="1" dirty="0">
                <a:solidFill>
                  <a:srgbClr val="000000"/>
                </a:solidFill>
                <a:latin typeface="Arial" panose="020B0604020202020204" pitchFamily="34" charset="0"/>
                <a:ea typeface="Calibri" panose="020F0502020204030204" pitchFamily="34" charset="0"/>
                <a:cs typeface="Arial" panose="020B0604020202020204" pitchFamily="34" charset="0"/>
              </a:rPr>
              <a:t>His younger brother has now also joined the Cadets, due to Josh’s positive influence. Attendance at cadets has given Josh the opportunity to show his strengths, build his confidence and develop social networks. Now he is applying for a Public Services Course at college.    </a:t>
            </a:r>
          </a:p>
        </p:txBody>
      </p:sp>
      <p:sp>
        <p:nvSpPr>
          <p:cNvPr id="8" name="Rectangle 7"/>
          <p:cNvSpPr/>
          <p:nvPr/>
        </p:nvSpPr>
        <p:spPr>
          <a:xfrm>
            <a:off x="220393" y="407206"/>
            <a:ext cx="9584789" cy="1083374"/>
          </a:xfrm>
          <a:prstGeom prst="rect">
            <a:avLst/>
          </a:prstGeom>
        </p:spPr>
        <p:txBody>
          <a:bodyPr wrap="square">
            <a:spAutoFit/>
          </a:bodyPr>
          <a:lstStyle/>
          <a:p>
            <a:pPr>
              <a:lnSpc>
                <a:spcPct val="115000"/>
              </a:lnSpc>
              <a:spcAft>
                <a:spcPts val="1000"/>
              </a:spcAft>
            </a:pPr>
            <a:r>
              <a:rPr lang="en-GB" sz="2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Case Study 3 – Joining the Volunteer Police Cadets turned Josh’s Life Around </a:t>
            </a:r>
            <a:r>
              <a:rPr lang="en-GB" sz="2800" b="1" dirty="0">
                <a:solidFill>
                  <a:schemeClr val="tx1">
                    <a:lumMod val="75000"/>
                    <a:lumOff val="25000"/>
                  </a:schemeClr>
                </a:solidFill>
                <a:latin typeface="Arial" panose="020B0604020202020204" pitchFamily="34" charset="0"/>
                <a:cs typeface="Arial" panose="020B0604020202020204" pitchFamily="34" charset="0"/>
              </a:rPr>
              <a:t> </a:t>
            </a:r>
            <a:endParaRPr lang="en-GB" sz="2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960937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Up Arrow Callout 3"/>
          <p:cNvSpPr/>
          <p:nvPr/>
        </p:nvSpPr>
        <p:spPr>
          <a:xfrm rot="5400000">
            <a:off x="3221867" y="-520140"/>
            <a:ext cx="3586531" cy="9101800"/>
          </a:xfrm>
          <a:prstGeom prst="upArrowCallout">
            <a:avLst>
              <a:gd name="adj1" fmla="val 25000"/>
              <a:gd name="adj2" fmla="val 25000"/>
              <a:gd name="adj3" fmla="val 25000"/>
              <a:gd name="adj4" fmla="val 85240"/>
            </a:avLst>
          </a:prstGeom>
          <a:solidFill>
            <a:srgbClr val="FF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i="1" dirty="0">
              <a:solidFill>
                <a:schemeClr val="tx1">
                  <a:lumMod val="75000"/>
                  <a:lumOff val="25000"/>
                </a:schemeClr>
              </a:solidFill>
            </a:endParaRPr>
          </a:p>
        </p:txBody>
      </p:sp>
      <p:sp>
        <p:nvSpPr>
          <p:cNvPr id="9" name="Rectangle 8"/>
          <p:cNvSpPr/>
          <p:nvPr/>
        </p:nvSpPr>
        <p:spPr>
          <a:xfrm>
            <a:off x="220394" y="407206"/>
            <a:ext cx="9472246" cy="1083374"/>
          </a:xfrm>
          <a:prstGeom prst="rect">
            <a:avLst/>
          </a:prstGeom>
        </p:spPr>
        <p:txBody>
          <a:bodyPr wrap="square">
            <a:spAutoFit/>
          </a:bodyPr>
          <a:lstStyle/>
          <a:p>
            <a:pPr>
              <a:lnSpc>
                <a:spcPct val="115000"/>
              </a:lnSpc>
              <a:spcAft>
                <a:spcPts val="1000"/>
              </a:spcAft>
            </a:pPr>
            <a:r>
              <a:rPr lang="en-GB" sz="2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Case Study 4 – Volunteer Supports Mable to remain at home with her Son </a:t>
            </a:r>
            <a:r>
              <a:rPr lang="en-GB" sz="2800" b="1" dirty="0">
                <a:solidFill>
                  <a:schemeClr val="tx1">
                    <a:lumMod val="75000"/>
                    <a:lumOff val="25000"/>
                  </a:schemeClr>
                </a:solidFill>
                <a:latin typeface="Arial" panose="020B0604020202020204" pitchFamily="34" charset="0"/>
                <a:cs typeface="Arial" panose="020B0604020202020204" pitchFamily="34" charset="0"/>
              </a:rPr>
              <a:t> </a:t>
            </a:r>
            <a:endParaRPr lang="en-GB" sz="2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
        <p:nvSpPr>
          <p:cNvPr id="10" name="Rectangle 9"/>
          <p:cNvSpPr/>
          <p:nvPr/>
        </p:nvSpPr>
        <p:spPr>
          <a:xfrm>
            <a:off x="576064" y="2493365"/>
            <a:ext cx="7555062" cy="2862322"/>
          </a:xfrm>
          <a:prstGeom prst="rect">
            <a:avLst/>
          </a:prstGeom>
        </p:spPr>
        <p:txBody>
          <a:bodyPr wrap="square">
            <a:spAutoFit/>
          </a:bodyPr>
          <a:lstStyle/>
          <a:p>
            <a:r>
              <a:rPr lang="en-GB" sz="2000" i="1" dirty="0">
                <a:latin typeface="Arial" panose="020B0604020202020204" pitchFamily="34" charset="0"/>
                <a:cs typeface="Arial" panose="020B0604020202020204" pitchFamily="34" charset="0"/>
              </a:rPr>
              <a:t>Mable is in her 90’s; she has multiple health issues and is in the early stages of Alzheimer’s. She was introduced to a community support volunteer with the aim of producing a memory box, which would help her as her Alzheimer's progresses. </a:t>
            </a:r>
          </a:p>
          <a:p>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Mable said, "it's good to have someone to laugh with and I look forward to her visits each week.” By having volunteer support, it enables her son (main carer) to have a short break knowing his mum is being looked after and motivated.</a:t>
            </a:r>
          </a:p>
        </p:txBody>
      </p:sp>
    </p:spTree>
    <p:extLst>
      <p:ext uri="{BB962C8B-B14F-4D97-AF65-F5344CB8AC3E}">
        <p14:creationId xmlns:p14="http://schemas.microsoft.com/office/powerpoint/2010/main" val="3731888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Left Arrow Callout 4"/>
          <p:cNvSpPr/>
          <p:nvPr/>
        </p:nvSpPr>
        <p:spPr>
          <a:xfrm rot="5400000">
            <a:off x="3620086" y="-1655298"/>
            <a:ext cx="4670476" cy="11469860"/>
          </a:xfrm>
          <a:prstGeom prst="leftArrowCallout">
            <a:avLst>
              <a:gd name="adj1" fmla="val 27089"/>
              <a:gd name="adj2" fmla="val 25000"/>
              <a:gd name="adj3" fmla="val 14094"/>
              <a:gd name="adj4" fmla="val 76724"/>
            </a:avLst>
          </a:prstGeom>
          <a:solidFill>
            <a:srgbClr val="EAE1E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i="1" dirty="0">
              <a:solidFill>
                <a:schemeClr val="tx1">
                  <a:lumMod val="75000"/>
                  <a:lumOff val="25000"/>
                </a:schemeClr>
              </a:solidFill>
            </a:endParaRPr>
          </a:p>
        </p:txBody>
      </p:sp>
      <p:sp>
        <p:nvSpPr>
          <p:cNvPr id="3" name="Rectangle 2"/>
          <p:cNvSpPr/>
          <p:nvPr/>
        </p:nvSpPr>
        <p:spPr>
          <a:xfrm>
            <a:off x="478239" y="3018329"/>
            <a:ext cx="10930659" cy="3170099"/>
          </a:xfrm>
          <a:prstGeom prst="rect">
            <a:avLst/>
          </a:prstGeom>
        </p:spPr>
        <p:txBody>
          <a:bodyPr wrap="square">
            <a:spAutoFit/>
          </a:bodyPr>
          <a:lstStyle/>
          <a:p>
            <a:r>
              <a:rPr lang="en-GB" sz="2000" i="1" dirty="0">
                <a:latin typeface="Arial" panose="020B0604020202020204" pitchFamily="34" charset="0"/>
                <a:cs typeface="Arial" panose="020B0604020202020204" pitchFamily="34" charset="0"/>
              </a:rPr>
              <a:t>Steve was referred as he was being targeted and victimised in his local community. Steve is deaf and felt very lonely, living alone he would play music very loud, so he could feel the vibrations, which resulted in many noise complaints. He was targeted by people who would steal his money and use his home to take drugs. </a:t>
            </a:r>
          </a:p>
          <a:p>
            <a:endParaRPr lang="en-GB" sz="2000" i="1" dirty="0">
              <a:latin typeface="Arial" panose="020B0604020202020204" pitchFamily="34" charset="0"/>
              <a:cs typeface="Arial" panose="020B0604020202020204" pitchFamily="34" charset="0"/>
            </a:endParaRPr>
          </a:p>
          <a:p>
            <a:r>
              <a:rPr lang="en-GB" sz="2000" i="1" dirty="0">
                <a:latin typeface="Arial" panose="020B0604020202020204" pitchFamily="34" charset="0"/>
                <a:cs typeface="Arial" panose="020B0604020202020204" pitchFamily="34" charset="0"/>
              </a:rPr>
              <a:t>With a volunteer Steve sought out meaningful activities in the community, as his confidence increased he is now independently travelling on public transport, something he really struggled with previously. Steve now regularly attends a local club and plays pool with his volunteer which has given him a new focus on life. At a recent review, the LVP Volunteer Officer praised his progress and the positive change that his volunteer had helped bring about. </a:t>
            </a:r>
          </a:p>
        </p:txBody>
      </p:sp>
      <p:sp>
        <p:nvSpPr>
          <p:cNvPr id="10" name="Rectangle 9"/>
          <p:cNvSpPr/>
          <p:nvPr/>
        </p:nvSpPr>
        <p:spPr>
          <a:xfrm>
            <a:off x="220394" y="407206"/>
            <a:ext cx="11329181" cy="1083374"/>
          </a:xfrm>
          <a:prstGeom prst="rect">
            <a:avLst/>
          </a:prstGeom>
        </p:spPr>
        <p:txBody>
          <a:bodyPr wrap="square">
            <a:spAutoFit/>
          </a:bodyPr>
          <a:lstStyle/>
          <a:p>
            <a:pPr>
              <a:lnSpc>
                <a:spcPct val="115000"/>
              </a:lnSpc>
              <a:spcAft>
                <a:spcPts val="1000"/>
              </a:spcAft>
            </a:pPr>
            <a:r>
              <a:rPr lang="en-GB" sz="2800" b="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Case Study 5 – Targeted because of his disability Steve was supported to make positive changes </a:t>
            </a:r>
            <a:r>
              <a:rPr lang="en-GB" sz="2800" b="1" dirty="0">
                <a:solidFill>
                  <a:schemeClr val="tx1">
                    <a:lumMod val="75000"/>
                    <a:lumOff val="25000"/>
                  </a:schemeClr>
                </a:solidFill>
                <a:latin typeface="Arial" panose="020B0604020202020204" pitchFamily="34" charset="0"/>
                <a:cs typeface="Arial" panose="020B0604020202020204" pitchFamily="34" charset="0"/>
              </a:rPr>
              <a:t> </a:t>
            </a:r>
            <a:endParaRPr lang="en-GB" sz="2800"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696064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8285673"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4. Increase Volunteer Confidence</a:t>
            </a:r>
          </a:p>
        </p:txBody>
      </p:sp>
      <p:sp>
        <p:nvSpPr>
          <p:cNvPr id="4" name="Rectangle 3"/>
          <p:cNvSpPr/>
          <p:nvPr/>
        </p:nvSpPr>
        <p:spPr>
          <a:xfrm>
            <a:off x="365761" y="1366428"/>
            <a:ext cx="11141611" cy="3834896"/>
          </a:xfrm>
          <a:prstGeom prst="rect">
            <a:avLst/>
          </a:prstGeom>
        </p:spPr>
        <p:txBody>
          <a:bodyPr wrap="square">
            <a:spAutoFit/>
          </a:bodyPr>
          <a:lstStyle/>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Overall satisfaction rose to reach 80% by the end of Yr2 </a:t>
            </a:r>
          </a:p>
          <a:p>
            <a:pPr marL="342900" indent="-342900" algn="just">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93% of volunteers said they would volunteer with LVP again </a:t>
            </a:r>
          </a:p>
          <a:p>
            <a:pPr marL="342900" indent="-342900" algn="just">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marL="342900" indent="-342900" algn="just">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Social media channels show vastly increased engagement  </a:t>
            </a:r>
          </a:p>
          <a:p>
            <a:pPr marL="342900" indent="-342900" algn="just">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400" b="1" i="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LVP are encouraged by a growth in satisfaction during a period of change and are committed to improving this still further in the future as they move to business as usual.</a:t>
            </a:r>
            <a:endParaRPr lang="en-GB" sz="2400" b="1" i="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269819577"/>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7160257"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Reward and Recognition</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880" y="1262368"/>
            <a:ext cx="3190875" cy="546018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5400000">
            <a:off x="7271783" y="2049012"/>
            <a:ext cx="5764310" cy="3377419"/>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21769" y="4152333"/>
            <a:ext cx="5043459" cy="2705667"/>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21769" y="1098673"/>
            <a:ext cx="4961206" cy="2929597"/>
          </a:xfrm>
          <a:prstGeom prst="rect">
            <a:avLst/>
          </a:prstGeom>
        </p:spPr>
      </p:pic>
    </p:spTree>
    <p:extLst>
      <p:ext uri="{BB962C8B-B14F-4D97-AF65-F5344CB8AC3E}">
        <p14:creationId xmlns:p14="http://schemas.microsoft.com/office/powerpoint/2010/main" val="265161955"/>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8" y="476679"/>
            <a:ext cx="11352430"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5. Build and Maintain a Civil Emergency Response</a:t>
            </a:r>
          </a:p>
        </p:txBody>
      </p:sp>
      <p:sp>
        <p:nvSpPr>
          <p:cNvPr id="4" name="Rectangle 3"/>
          <p:cNvSpPr/>
          <p:nvPr/>
        </p:nvSpPr>
        <p:spPr>
          <a:xfrm>
            <a:off x="239348" y="1607058"/>
            <a:ext cx="11619715" cy="3565079"/>
          </a:xfrm>
          <a:prstGeom prst="rect">
            <a:avLst/>
          </a:prstGeom>
        </p:spPr>
        <p:txBody>
          <a:bodyPr wrap="square">
            <a:spAutoFit/>
          </a:bodyPr>
          <a:lstStyle/>
          <a:p>
            <a:pPr marL="342900" indent="-342900">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Working with Lancashire Resilience Forum</a:t>
            </a:r>
          </a:p>
          <a:p>
            <a:pPr marL="342900" indent="-342900">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Over 78% of new volunteers willing to assist at rest centres, evacuate vulnerable people, stand on cordons or simply provide a holding hand </a:t>
            </a:r>
          </a:p>
          <a:p>
            <a:pPr marL="342900" indent="-342900">
              <a:lnSpc>
                <a:spcPct val="115000"/>
              </a:lnSpc>
              <a:spcAft>
                <a:spcPts val="1000"/>
              </a:spcAft>
              <a:buFont typeface="Arial" panose="020B0604020202020204" pitchFamily="34" charset="0"/>
              <a:buChar char="•"/>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algn="just">
              <a:lnSpc>
                <a:spcPct val="115000"/>
              </a:lnSpc>
              <a:spcAft>
                <a:spcPts val="1000"/>
              </a:spcAft>
            </a:pPr>
            <a:r>
              <a:rPr lang="en-GB" sz="2400" b="1" i="1" dirty="0">
                <a:solidFill>
                  <a:schemeClr val="tx1">
                    <a:lumMod val="75000"/>
                    <a:lumOff val="25000"/>
                  </a:schemeClr>
                </a:solidFill>
                <a:latin typeface="Arial" panose="020B0604020202020204" pitchFamily="34" charset="0"/>
                <a:ea typeface="Calibri" panose="020F0502020204030204" pitchFamily="34" charset="0"/>
                <a:cs typeface="Arial" panose="020B0604020202020204" pitchFamily="34" charset="0"/>
              </a:rPr>
              <a:t>During 2018 LVP volunteers have assisted emergency services at large scale fires, flooding and motorway closures</a:t>
            </a:r>
            <a:endParaRPr lang="en-GB" sz="2400" b="1" i="1" dirty="0">
              <a:solidFill>
                <a:schemeClr val="tx1">
                  <a:lumMod val="75000"/>
                  <a:lumOff val="25000"/>
                </a:schemeClr>
              </a:solidFill>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506166124"/>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73399415"/>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581785"/>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8" y="476679"/>
            <a:ext cx="11352430"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Lessons learnt</a:t>
            </a:r>
          </a:p>
        </p:txBody>
      </p:sp>
      <p:sp>
        <p:nvSpPr>
          <p:cNvPr id="4" name="Rectangle 3"/>
          <p:cNvSpPr/>
          <p:nvPr/>
        </p:nvSpPr>
        <p:spPr>
          <a:xfrm>
            <a:off x="239348" y="1607058"/>
            <a:ext cx="11619715" cy="4317079"/>
          </a:xfrm>
          <a:prstGeom prst="rect">
            <a:avLst/>
          </a:prstGeom>
        </p:spPr>
        <p:txBody>
          <a:bodyPr wrap="square">
            <a:spAutoFit/>
          </a:bodyPr>
          <a:lstStyle/>
          <a:p>
            <a:pPr marL="342900" indent="-342900">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What worked well, what didn’t and how did we overcome them</a:t>
            </a:r>
          </a:p>
          <a:p>
            <a:pPr marL="342900" indent="-342900">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r>
              <a:rPr lang="en-GB" sz="2400" b="1" dirty="0">
                <a:latin typeface="Arial" panose="020B0604020202020204" pitchFamily="34" charset="0"/>
                <a:ea typeface="Calibri" panose="020F0502020204030204" pitchFamily="34" charset="0"/>
                <a:cs typeface="Arial" panose="020B0604020202020204" pitchFamily="34" charset="0"/>
              </a:rPr>
              <a:t>Split between strategic issues and operational ones, as Programme Manager and Operations Manager we have been candid in our assessment</a:t>
            </a:r>
          </a:p>
          <a:p>
            <a:pPr marL="342900" indent="-342900">
              <a:lnSpc>
                <a:spcPct val="115000"/>
              </a:lnSpc>
              <a:spcAft>
                <a:spcPts val="1000"/>
              </a:spcAft>
              <a:buFont typeface="Arial" panose="020B0604020202020204" pitchFamily="34" charset="0"/>
              <a:buChar char="•"/>
            </a:pPr>
            <a:endParaRPr lang="en-GB" sz="800" b="1" dirty="0">
              <a:latin typeface="Arial" panose="020B0604020202020204" pitchFamily="34" charset="0"/>
              <a:ea typeface="Calibri" panose="020F0502020204030204" pitchFamily="34" charset="0"/>
              <a:cs typeface="Arial" panose="020B0604020202020204" pitchFamily="34" charset="0"/>
            </a:endParaRPr>
          </a:p>
          <a:p>
            <a:pPr>
              <a:lnSpc>
                <a:spcPct val="115000"/>
              </a:lnSpc>
              <a:spcAft>
                <a:spcPts val="1000"/>
              </a:spcAft>
            </a:pPr>
            <a:r>
              <a:rPr lang="en-GB" sz="2800" b="1" dirty="0">
                <a:latin typeface="Arial" panose="020B0604020202020204" pitchFamily="34" charset="0"/>
                <a:ea typeface="Calibri" panose="020F0502020204030204" pitchFamily="34" charset="0"/>
                <a:cs typeface="Arial" panose="020B0604020202020204" pitchFamily="34" charset="0"/>
              </a:rPr>
              <a:t>To see the full report visit our website; </a:t>
            </a:r>
            <a:r>
              <a:rPr lang="en-GB" sz="2800" b="1" dirty="0">
                <a:solidFill>
                  <a:srgbClr val="C00000"/>
                </a:solidFill>
                <a:latin typeface="Arial" panose="020B0604020202020204" pitchFamily="34" charset="0"/>
                <a:ea typeface="Calibri" panose="020F0502020204030204" pitchFamily="34" charset="0"/>
                <a:cs typeface="Arial" panose="020B0604020202020204" pitchFamily="34" charset="0"/>
              </a:rPr>
              <a:t>About LVP / Reports</a:t>
            </a:r>
          </a:p>
          <a:p>
            <a:pPr marL="342900" indent="-342900">
              <a:lnSpc>
                <a:spcPct val="115000"/>
              </a:lnSpc>
              <a:spcAft>
                <a:spcPts val="1000"/>
              </a:spcAft>
              <a:buFont typeface="Arial" panose="020B0604020202020204" pitchFamily="34" charset="0"/>
              <a:buChar char="•"/>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342900" indent="-342900">
              <a:lnSpc>
                <a:spcPct val="115000"/>
              </a:lnSpc>
              <a:spcAft>
                <a:spcPts val="1000"/>
              </a:spcAft>
              <a:buFont typeface="Arial" panose="020B0604020202020204" pitchFamily="34" charset="0"/>
              <a:buChar char="•"/>
            </a:pPr>
            <a:endParaRPr lang="en-GB" sz="2400" b="1" dirty="0">
              <a:latin typeface="Arial" panose="020B0604020202020204" pitchFamily="34" charset="0"/>
              <a:ea typeface="Calibri" panose="020F0502020204030204" pitchFamily="34" charset="0"/>
              <a:cs typeface="Arial" panose="020B0604020202020204" pitchFamily="34" charset="0"/>
            </a:endParaRPr>
          </a:p>
        </p:txBody>
      </p:sp>
      <p:pic>
        <p:nvPicPr>
          <p:cNvPr id="5" name="Picture 4"/>
          <p:cNvPicPr>
            <a:picLocks noChangeAspect="1"/>
          </p:cNvPicPr>
          <p:nvPr/>
        </p:nvPicPr>
        <p:blipFill>
          <a:blip r:embed="rId2"/>
          <a:stretch>
            <a:fillRect/>
          </a:stretch>
        </p:blipFill>
        <p:spPr>
          <a:xfrm>
            <a:off x="8989842" y="5148775"/>
            <a:ext cx="2616589" cy="1343611"/>
          </a:xfrm>
          <a:prstGeom prst="rect">
            <a:avLst/>
          </a:prstGeom>
        </p:spPr>
      </p:pic>
    </p:spTree>
    <p:extLst>
      <p:ext uri="{BB962C8B-B14F-4D97-AF65-F5344CB8AC3E}">
        <p14:creationId xmlns:p14="http://schemas.microsoft.com/office/powerpoint/2010/main" val="3727903886"/>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984739" y="1779097"/>
            <a:ext cx="10213144" cy="2492990"/>
          </a:xfrm>
          <a:prstGeom prst="rect">
            <a:avLst/>
          </a:prstGeom>
          <a:noFill/>
        </p:spPr>
        <p:txBody>
          <a:bodyPr wrap="square" rtlCol="0">
            <a:spAutoFit/>
          </a:bodyPr>
          <a:lstStyle/>
          <a:p>
            <a:pPr algn="ctr"/>
            <a:endParaRPr lang="en-US" sz="3200" b="1" dirty="0">
              <a:solidFill>
                <a:srgbClr val="C00000"/>
              </a:solidFill>
              <a:latin typeface="Arial" charset="0"/>
              <a:ea typeface="Arial" charset="0"/>
              <a:cs typeface="Arial" charset="0"/>
            </a:endParaRPr>
          </a:p>
          <a:p>
            <a:pPr algn="ctr"/>
            <a:r>
              <a:rPr lang="en-US" sz="4400" b="1" dirty="0">
                <a:solidFill>
                  <a:srgbClr val="C00000"/>
                </a:solidFill>
                <a:latin typeface="Arial" charset="0"/>
                <a:ea typeface="Arial" charset="0"/>
                <a:cs typeface="Arial" charset="0"/>
              </a:rPr>
              <a:t>Welcome to the New Social Action Network for Lancashire</a:t>
            </a:r>
          </a:p>
          <a:p>
            <a:pPr algn="ctr"/>
            <a:endParaRPr lang="en-US" sz="3600" b="1" dirty="0">
              <a:solidFill>
                <a:srgbClr val="C00000"/>
              </a:solidFill>
              <a:latin typeface="Arial" charset="0"/>
              <a:ea typeface="Arial" charset="0"/>
              <a:cs typeface="Arial" charset="0"/>
            </a:endParaRPr>
          </a:p>
        </p:txBody>
      </p:sp>
      <p:sp>
        <p:nvSpPr>
          <p:cNvPr id="4" name="TextBox 3"/>
          <p:cNvSpPr txBox="1"/>
          <p:nvPr/>
        </p:nvSpPr>
        <p:spPr>
          <a:xfrm>
            <a:off x="239350" y="476679"/>
            <a:ext cx="3460454"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What's Next?</a:t>
            </a:r>
          </a:p>
        </p:txBody>
      </p:sp>
    </p:spTree>
    <p:extLst>
      <p:ext uri="{BB962C8B-B14F-4D97-AF65-F5344CB8AC3E}">
        <p14:creationId xmlns:p14="http://schemas.microsoft.com/office/powerpoint/2010/main" val="2344921052"/>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752491"/>
          </a:xfrm>
          <a:prstGeom prst="rect">
            <a:avLst/>
          </a:prstGeom>
        </p:spPr>
      </p:pic>
    </p:spTree>
    <p:extLst>
      <p:ext uri="{BB962C8B-B14F-4D97-AF65-F5344CB8AC3E}">
        <p14:creationId xmlns:p14="http://schemas.microsoft.com/office/powerpoint/2010/main" val="2905208348"/>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0" y="1122363"/>
            <a:ext cx="914400"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4"/>
          <p:cNvSpPr>
            <a:spLocks noGrp="1"/>
          </p:cNvSpPr>
          <p:nvPr>
            <p:ph type="ctrTitle"/>
          </p:nvPr>
        </p:nvSpPr>
        <p:spPr>
          <a:xfrm>
            <a:off x="1524000" y="1122363"/>
            <a:ext cx="9144000" cy="1281203"/>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a:solidFill>
                  <a:schemeClr val="tx1"/>
                </a:solidFill>
              </a:rPr>
              <a:t>Statutory Services Complex interventions</a:t>
            </a:r>
          </a:p>
        </p:txBody>
      </p:sp>
      <p:sp>
        <p:nvSpPr>
          <p:cNvPr id="7" name="Subtitle 6"/>
          <p:cNvSpPr>
            <a:spLocks noGrp="1"/>
          </p:cNvSpPr>
          <p:nvPr>
            <p:ph type="subTitle" idx="1"/>
          </p:nvPr>
        </p:nvSpPr>
        <p:spPr>
          <a:xfrm>
            <a:off x="1524000" y="2820988"/>
            <a:ext cx="9144000" cy="1339850"/>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LVP Specialist Public Service Volunteers and Commissioned Services</a:t>
            </a:r>
          </a:p>
        </p:txBody>
      </p:sp>
      <p:sp>
        <p:nvSpPr>
          <p:cNvPr id="8" name="Rectangle 7"/>
          <p:cNvSpPr/>
          <p:nvPr/>
        </p:nvSpPr>
        <p:spPr>
          <a:xfrm>
            <a:off x="1524000" y="4578260"/>
            <a:ext cx="9144000" cy="1430654"/>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Social Action and Community Interest Groups</a:t>
            </a:r>
          </a:p>
        </p:txBody>
      </p:sp>
      <p:cxnSp>
        <p:nvCxnSpPr>
          <p:cNvPr id="10" name="Straight Arrow Connector 9"/>
          <p:cNvCxnSpPr/>
          <p:nvPr/>
        </p:nvCxnSpPr>
        <p:spPr>
          <a:xfrm>
            <a:off x="770709" y="1122363"/>
            <a:ext cx="0" cy="4886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flipV="1">
            <a:off x="11181806" y="1122363"/>
            <a:ext cx="26125" cy="488655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p:cNvSpPr txBox="1"/>
          <p:nvPr/>
        </p:nvSpPr>
        <p:spPr>
          <a:xfrm>
            <a:off x="352698" y="181721"/>
            <a:ext cx="7712304" cy="646331"/>
          </a:xfrm>
          <a:prstGeom prst="rect">
            <a:avLst/>
          </a:prstGeom>
          <a:noFill/>
        </p:spPr>
        <p:txBody>
          <a:bodyPr wrap="none" rtlCol="0">
            <a:spAutoFit/>
          </a:bodyPr>
          <a:lstStyle/>
          <a:p>
            <a:r>
              <a:rPr lang="en-GB" sz="3600" b="1" dirty="0">
                <a:solidFill>
                  <a:schemeClr val="tx1">
                    <a:lumMod val="65000"/>
                    <a:lumOff val="35000"/>
                  </a:schemeClr>
                </a:solidFill>
              </a:rPr>
              <a:t>The Why - Strategic Vulnerability Triage</a:t>
            </a:r>
          </a:p>
        </p:txBody>
      </p:sp>
      <p:cxnSp>
        <p:nvCxnSpPr>
          <p:cNvPr id="15" name="Straight Arrow Connector 14"/>
          <p:cNvCxnSpPr>
            <a:stCxn id="5" idx="2"/>
            <a:endCxn id="7" idx="0"/>
          </p:cNvCxnSpPr>
          <p:nvPr/>
        </p:nvCxnSpPr>
        <p:spPr>
          <a:xfrm>
            <a:off x="6096000" y="2403566"/>
            <a:ext cx="0" cy="41742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a:endCxn id="8" idx="0"/>
          </p:cNvCxnSpPr>
          <p:nvPr/>
        </p:nvCxnSpPr>
        <p:spPr>
          <a:xfrm>
            <a:off x="6096000" y="4160838"/>
            <a:ext cx="0" cy="417422"/>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10528663" y="600891"/>
            <a:ext cx="1147815" cy="369332"/>
          </a:xfrm>
          <a:prstGeom prst="rect">
            <a:avLst/>
          </a:prstGeom>
          <a:noFill/>
        </p:spPr>
        <p:txBody>
          <a:bodyPr wrap="none" rtlCol="0">
            <a:spAutoFit/>
          </a:bodyPr>
          <a:lstStyle/>
          <a:p>
            <a:r>
              <a:rPr lang="en-GB" b="1" dirty="0">
                <a:solidFill>
                  <a:srgbClr val="FF0000"/>
                </a:solidFill>
              </a:rPr>
              <a:t>Escalation</a:t>
            </a:r>
          </a:p>
        </p:txBody>
      </p:sp>
      <p:sp>
        <p:nvSpPr>
          <p:cNvPr id="24" name="TextBox 23"/>
          <p:cNvSpPr txBox="1"/>
          <p:nvPr/>
        </p:nvSpPr>
        <p:spPr>
          <a:xfrm>
            <a:off x="227683" y="6241670"/>
            <a:ext cx="1479636" cy="369332"/>
          </a:xfrm>
          <a:prstGeom prst="rect">
            <a:avLst/>
          </a:prstGeom>
          <a:noFill/>
        </p:spPr>
        <p:txBody>
          <a:bodyPr wrap="none" rtlCol="0">
            <a:spAutoFit/>
          </a:bodyPr>
          <a:lstStyle/>
          <a:p>
            <a:r>
              <a:rPr lang="en-GB" b="1" dirty="0">
                <a:solidFill>
                  <a:schemeClr val="accent6">
                    <a:lumMod val="50000"/>
                  </a:schemeClr>
                </a:solidFill>
              </a:rPr>
              <a:t>De-Escalation</a:t>
            </a:r>
          </a:p>
        </p:txBody>
      </p:sp>
    </p:spTree>
    <p:extLst>
      <p:ext uri="{BB962C8B-B14F-4D97-AF65-F5344CB8AC3E}">
        <p14:creationId xmlns:p14="http://schemas.microsoft.com/office/powerpoint/2010/main" val="208700149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570913" y="1195754"/>
            <a:ext cx="10515600" cy="4610760"/>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800" b="1" dirty="0">
              <a:solidFill>
                <a:schemeClr val="tx2"/>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Reduce demand on statutory services</a:t>
            </a:r>
          </a:p>
          <a:p>
            <a:endParaRPr lang="en-GB" sz="9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Most appropriate support for those in need</a:t>
            </a:r>
          </a:p>
          <a:p>
            <a:endParaRPr lang="en-GB" sz="9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Social assets can be enhanced by providing a networking platform  </a:t>
            </a:r>
          </a:p>
          <a:p>
            <a:endParaRPr lang="en-GB" sz="9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Step down facility - social prescribing, reintegration, support </a:t>
            </a:r>
          </a:p>
          <a:p>
            <a:endParaRPr lang="en-GB" sz="9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Mapping at grass routes level enabling resource targeting</a:t>
            </a:r>
          </a:p>
          <a:p>
            <a:endParaRPr lang="en-GB" sz="900" b="1" dirty="0">
              <a:solidFill>
                <a:schemeClr val="bg2">
                  <a:lumMod val="10000"/>
                </a:schemeClr>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Facilitate co-production and re-engineering services</a:t>
            </a: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7540085" cy="1200329"/>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The Why - </a:t>
            </a:r>
            <a:r>
              <a:rPr lang="en-GB" sz="3600" b="1" dirty="0">
                <a:solidFill>
                  <a:srgbClr val="C00000"/>
                </a:solidFill>
                <a:latin typeface="Arial" panose="020B0604020202020204" pitchFamily="34" charset="0"/>
                <a:cs typeface="Arial" panose="020B0604020202020204" pitchFamily="34" charset="0"/>
              </a:rPr>
              <a:t>Benefits;</a:t>
            </a:r>
          </a:p>
          <a:p>
            <a:r>
              <a:rPr lang="en-GB" sz="3600" b="1" dirty="0">
                <a:solidFill>
                  <a:schemeClr val="tx1">
                    <a:lumMod val="65000"/>
                    <a:lumOff val="35000"/>
                  </a:schemeClr>
                </a:solidFill>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1552420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322363"/>
            <a:ext cx="10515600" cy="4610760"/>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r>
              <a:rPr lang="en-GB" sz="3200" b="1" dirty="0">
                <a:solidFill>
                  <a:srgbClr val="C00000"/>
                </a:solidFill>
                <a:latin typeface="Arial" panose="020B0604020202020204" pitchFamily="34" charset="0"/>
                <a:cs typeface="Arial" panose="020B0604020202020204" pitchFamily="34" charset="0"/>
              </a:rPr>
              <a:t>Groups that;</a:t>
            </a:r>
          </a:p>
          <a:p>
            <a:pPr marL="0" indent="0">
              <a:buFont typeface="Arial"/>
              <a:buNone/>
            </a:pPr>
            <a:endParaRPr lang="en-GB" sz="2400" b="1" dirty="0">
              <a:solidFill>
                <a:schemeClr val="tx2"/>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Bring people together for a common purpose</a:t>
            </a:r>
          </a:p>
          <a:p>
            <a:r>
              <a:rPr lang="en-GB" sz="2400" b="1" dirty="0">
                <a:solidFill>
                  <a:schemeClr val="bg2">
                    <a:lumMod val="10000"/>
                  </a:schemeClr>
                </a:solidFill>
                <a:latin typeface="Arial" panose="020B0604020202020204" pitchFamily="34" charset="0"/>
                <a:cs typeface="Arial" panose="020B0604020202020204" pitchFamily="34" charset="0"/>
              </a:rPr>
              <a:t>Get involved in community projects</a:t>
            </a:r>
          </a:p>
          <a:p>
            <a:r>
              <a:rPr lang="en-GB" sz="2400" b="1" dirty="0">
                <a:solidFill>
                  <a:schemeClr val="bg2">
                    <a:lumMod val="10000"/>
                  </a:schemeClr>
                </a:solidFill>
                <a:latin typeface="Arial" panose="020B0604020202020204" pitchFamily="34" charset="0"/>
                <a:cs typeface="Arial" panose="020B0604020202020204" pitchFamily="34" charset="0"/>
              </a:rPr>
              <a:t>Protect the environment</a:t>
            </a:r>
          </a:p>
          <a:p>
            <a:r>
              <a:rPr lang="en-GB" sz="2400" b="1" dirty="0">
                <a:solidFill>
                  <a:schemeClr val="bg2">
                    <a:lumMod val="10000"/>
                  </a:schemeClr>
                </a:solidFill>
                <a:latin typeface="Arial" panose="020B0604020202020204" pitchFamily="34" charset="0"/>
                <a:cs typeface="Arial" panose="020B0604020202020204" pitchFamily="34" charset="0"/>
              </a:rPr>
              <a:t>Engage people in physical activity </a:t>
            </a:r>
          </a:p>
          <a:p>
            <a:r>
              <a:rPr lang="en-GB" sz="2400" b="1" dirty="0">
                <a:solidFill>
                  <a:schemeClr val="bg2">
                    <a:lumMod val="10000"/>
                  </a:schemeClr>
                </a:solidFill>
                <a:latin typeface="Arial" panose="020B0604020202020204" pitchFamily="34" charset="0"/>
                <a:cs typeface="Arial" panose="020B0604020202020204" pitchFamily="34" charset="0"/>
              </a:rPr>
              <a:t>Protect their neighbours and look out for them</a:t>
            </a:r>
          </a:p>
          <a:p>
            <a:r>
              <a:rPr lang="en-GB" sz="2400" b="1" dirty="0">
                <a:solidFill>
                  <a:schemeClr val="bg2">
                    <a:lumMod val="10000"/>
                  </a:schemeClr>
                </a:solidFill>
                <a:latin typeface="Arial" panose="020B0604020202020204" pitchFamily="34" charset="0"/>
                <a:cs typeface="Arial" panose="020B0604020202020204" pitchFamily="34" charset="0"/>
              </a:rPr>
              <a:t>Keep people engaged and organise social activities</a:t>
            </a: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7540085" cy="646331"/>
          </a:xfrm>
          <a:prstGeom prst="rect">
            <a:avLst/>
          </a:prstGeom>
          <a:noFill/>
        </p:spPr>
        <p:txBody>
          <a:bodyPr wrap="square" rtlCol="0">
            <a:spAutoFit/>
          </a:bodyPr>
          <a:lstStyle/>
          <a:p>
            <a:r>
              <a:rPr lang="en-GB" sz="3600" b="1" dirty="0">
                <a:solidFill>
                  <a:schemeClr val="tx1">
                    <a:lumMod val="65000"/>
                    <a:lumOff val="35000"/>
                  </a:schemeClr>
                </a:solidFill>
                <a:latin typeface="Arial" panose="020B0604020202020204" pitchFamily="34" charset="0"/>
                <a:cs typeface="Arial" panose="020B0604020202020204" pitchFamily="34" charset="0"/>
              </a:rPr>
              <a:t>The What</a:t>
            </a:r>
          </a:p>
        </p:txBody>
      </p:sp>
    </p:spTree>
    <p:extLst>
      <p:ext uri="{BB962C8B-B14F-4D97-AF65-F5344CB8AC3E}">
        <p14:creationId xmlns:p14="http://schemas.microsoft.com/office/powerpoint/2010/main" val="158984663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4"/>
          <p:cNvSpPr txBox="1">
            <a:spLocks/>
          </p:cNvSpPr>
          <p:nvPr/>
        </p:nvSpPr>
        <p:spPr>
          <a:xfrm>
            <a:off x="838200" y="1123010"/>
            <a:ext cx="10515600" cy="4351338"/>
          </a:xfrm>
          <a:prstGeom prst="rect">
            <a:avLst/>
          </a:prstGeom>
        </p:spPr>
        <p:txBody>
          <a:bodyPr>
            <a:normAutofit/>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1900" b="1" dirty="0">
              <a:solidFill>
                <a:schemeClr val="tx2"/>
              </a:solidFill>
              <a:latin typeface="Arial" panose="020B0604020202020204" pitchFamily="34" charset="0"/>
              <a:cs typeface="Arial" panose="020B0604020202020204" pitchFamily="34" charset="0"/>
            </a:endParaRPr>
          </a:p>
          <a:p>
            <a:r>
              <a:rPr lang="en-GB" sz="2400" b="1" dirty="0">
                <a:solidFill>
                  <a:schemeClr val="bg2">
                    <a:lumMod val="10000"/>
                  </a:schemeClr>
                </a:solidFill>
                <a:latin typeface="Arial" panose="020B0604020202020204" pitchFamily="34" charset="0"/>
                <a:cs typeface="Arial" panose="020B0604020202020204" pitchFamily="34" charset="0"/>
              </a:rPr>
              <a:t>Residents associations</a:t>
            </a:r>
          </a:p>
          <a:p>
            <a:r>
              <a:rPr lang="en-GB" sz="2400" b="1" dirty="0">
                <a:solidFill>
                  <a:schemeClr val="bg2">
                    <a:lumMod val="10000"/>
                  </a:schemeClr>
                </a:solidFill>
                <a:latin typeface="Arial" panose="020B0604020202020204" pitchFamily="34" charset="0"/>
                <a:cs typeface="Arial" panose="020B0604020202020204" pitchFamily="34" charset="0"/>
              </a:rPr>
              <a:t>Volunteer clubs</a:t>
            </a:r>
          </a:p>
          <a:p>
            <a:r>
              <a:rPr lang="en-GB" sz="2400" b="1" dirty="0">
                <a:solidFill>
                  <a:schemeClr val="bg2">
                    <a:lumMod val="10000"/>
                  </a:schemeClr>
                </a:solidFill>
                <a:latin typeface="Arial" panose="020B0604020202020204" pitchFamily="34" charset="0"/>
                <a:cs typeface="Arial" panose="020B0604020202020204" pitchFamily="34" charset="0"/>
              </a:rPr>
              <a:t>Friends of, parks, buildings, areas of interest</a:t>
            </a:r>
          </a:p>
          <a:p>
            <a:r>
              <a:rPr lang="en-GB" sz="2400" b="1" dirty="0">
                <a:solidFill>
                  <a:schemeClr val="bg2">
                    <a:lumMod val="10000"/>
                  </a:schemeClr>
                </a:solidFill>
                <a:latin typeface="Arial" panose="020B0604020202020204" pitchFamily="34" charset="0"/>
                <a:cs typeface="Arial" panose="020B0604020202020204" pitchFamily="34" charset="0"/>
              </a:rPr>
              <a:t>NHW</a:t>
            </a:r>
          </a:p>
          <a:p>
            <a:r>
              <a:rPr lang="en-GB" sz="2400" b="1" dirty="0">
                <a:solidFill>
                  <a:schemeClr val="bg2">
                    <a:lumMod val="10000"/>
                  </a:schemeClr>
                </a:solidFill>
                <a:latin typeface="Arial" panose="020B0604020202020204" pitchFamily="34" charset="0"/>
                <a:cs typeface="Arial" panose="020B0604020202020204" pitchFamily="34" charset="0"/>
              </a:rPr>
              <a:t>Walking groups</a:t>
            </a:r>
          </a:p>
          <a:p>
            <a:r>
              <a:rPr lang="en-GB" sz="2400" b="1" dirty="0">
                <a:solidFill>
                  <a:schemeClr val="bg2">
                    <a:lumMod val="10000"/>
                  </a:schemeClr>
                </a:solidFill>
                <a:latin typeface="Arial" panose="020B0604020202020204" pitchFamily="34" charset="0"/>
                <a:cs typeface="Arial" panose="020B0604020202020204" pitchFamily="34" charset="0"/>
              </a:rPr>
              <a:t>Book clubs, coffee clubs</a:t>
            </a:r>
          </a:p>
          <a:p>
            <a:r>
              <a:rPr lang="en-GB" sz="2400" b="1" dirty="0">
                <a:solidFill>
                  <a:schemeClr val="bg2">
                    <a:lumMod val="10000"/>
                  </a:schemeClr>
                </a:solidFill>
                <a:latin typeface="Arial" panose="020B0604020202020204" pitchFamily="34" charset="0"/>
                <a:cs typeface="Arial" panose="020B0604020202020204" pitchFamily="34" charset="0"/>
              </a:rPr>
              <a:t>Support groups</a:t>
            </a:r>
          </a:p>
          <a:p>
            <a:r>
              <a:rPr lang="en-GB" sz="2400" b="1" dirty="0">
                <a:solidFill>
                  <a:schemeClr val="bg2">
                    <a:lumMod val="10000"/>
                  </a:schemeClr>
                </a:solidFill>
                <a:latin typeface="Arial" panose="020B0604020202020204" pitchFamily="34" charset="0"/>
                <a:cs typeface="Arial" panose="020B0604020202020204" pitchFamily="34" charset="0"/>
              </a:rPr>
              <a:t>Youth groups, cadets, scouts, football clubs</a:t>
            </a:r>
          </a:p>
          <a:p>
            <a:endParaRPr lang="en-GB" sz="1100" b="1" dirty="0">
              <a:solidFill>
                <a:schemeClr val="bg2">
                  <a:lumMod val="10000"/>
                </a:schemeClr>
              </a:solidFill>
              <a:latin typeface="Arial" panose="020B0604020202020204" pitchFamily="34" charset="0"/>
              <a:cs typeface="Arial" panose="020B0604020202020204" pitchFamily="34" charset="0"/>
            </a:endParaRPr>
          </a:p>
          <a:p>
            <a:pPr marL="0" indent="0">
              <a:buFont typeface="Arial"/>
              <a:buNone/>
            </a:pPr>
            <a:endParaRPr lang="en-GB" sz="3100" b="1" dirty="0">
              <a:solidFill>
                <a:schemeClr val="bg2">
                  <a:lumMod val="10000"/>
                </a:schemeClr>
              </a:solidFill>
              <a:latin typeface="Arial" panose="020B0604020202020204" pitchFamily="34" charset="0"/>
              <a:cs typeface="Arial" panose="020B0604020202020204" pitchFamily="34" charset="0"/>
            </a:endParaRPr>
          </a:p>
        </p:txBody>
      </p:sp>
      <p:sp>
        <p:nvSpPr>
          <p:cNvPr id="3" name="TextBox 2"/>
          <p:cNvSpPr txBox="1"/>
          <p:nvPr/>
        </p:nvSpPr>
        <p:spPr>
          <a:xfrm>
            <a:off x="239349" y="476679"/>
            <a:ext cx="6816757" cy="646331"/>
          </a:xfrm>
          <a:prstGeom prst="rect">
            <a:avLst/>
          </a:prstGeom>
          <a:noFill/>
        </p:spPr>
        <p:txBody>
          <a:bodyPr wrap="square" rtlCol="0">
            <a:spAutoFit/>
          </a:bodyPr>
          <a:lstStyle/>
          <a:p>
            <a:r>
              <a:rPr lang="en-GB" sz="3600" b="1" dirty="0">
                <a:solidFill>
                  <a:srgbClr val="C00000"/>
                </a:solidFill>
                <a:latin typeface="Arial" panose="020B0604020202020204" pitchFamily="34" charset="0"/>
                <a:cs typeface="Arial" panose="020B0604020202020204" pitchFamily="34" charset="0"/>
              </a:rPr>
              <a:t>Such as;</a:t>
            </a:r>
          </a:p>
        </p:txBody>
      </p:sp>
    </p:spTree>
    <p:extLst>
      <p:ext uri="{BB962C8B-B14F-4D97-AF65-F5344CB8AC3E}">
        <p14:creationId xmlns:p14="http://schemas.microsoft.com/office/powerpoint/2010/main" val="1589846630"/>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97143911"/>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58129" y="1071010"/>
            <a:ext cx="12871937" cy="4739759"/>
          </a:xfrm>
          <a:prstGeom prst="rect">
            <a:avLst/>
          </a:prstGeom>
        </p:spPr>
        <p:txBody>
          <a:bodyPr wrap="square">
            <a:spAutoFit/>
          </a:bodyPr>
          <a:lstStyle/>
          <a:p>
            <a:pPr marL="1485900" indent="-34290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A space where social action groups can register and advertise their work and interest category</a:t>
            </a:r>
          </a:p>
          <a:p>
            <a:pPr marL="1485900" indent="-342900">
              <a:spcAft>
                <a:spcPts val="0"/>
              </a:spcAft>
              <a:buFont typeface="Wingdings" panose="05000000000000000000" pitchFamily="2" charset="2"/>
              <a:buChar char="ü"/>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1485900" indent="-34290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Linked to LVP ICT system and volunteer database</a:t>
            </a:r>
          </a:p>
          <a:p>
            <a:pPr marL="1485900" indent="-342900">
              <a:spcAft>
                <a:spcPts val="0"/>
              </a:spcAft>
              <a:buFont typeface="Wingdings" panose="05000000000000000000" pitchFamily="2" charset="2"/>
              <a:buChar char="ü"/>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1485900" indent="-34290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Incorporate a crowd sourcing tool for good causes and provide access to partner funding grants </a:t>
            </a:r>
          </a:p>
          <a:p>
            <a:pPr marL="1485900" indent="-342900">
              <a:spcAft>
                <a:spcPts val="0"/>
              </a:spcAft>
              <a:buFont typeface="Wingdings" panose="05000000000000000000" pitchFamily="2" charset="2"/>
              <a:buChar char="ü"/>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1485900" indent="-34290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An events diary for each area which would highlight the activities people could get involved in i.e. a litter pick, neighbourhood clear up, park support or public meetings etc.</a:t>
            </a:r>
          </a:p>
          <a:p>
            <a:pPr marL="1485900" indent="-342900">
              <a:spcAft>
                <a:spcPts val="0"/>
              </a:spcAft>
              <a:buFont typeface="Wingdings" panose="05000000000000000000" pitchFamily="2" charset="2"/>
              <a:buChar char="ü"/>
            </a:pPr>
            <a:endParaRPr lang="en-GB" sz="2000" dirty="0">
              <a:latin typeface="Arial" panose="020B0604020202020204" pitchFamily="34" charset="0"/>
              <a:ea typeface="Calibri" panose="020F0502020204030204" pitchFamily="34" charset="0"/>
              <a:cs typeface="Arial" panose="020B0604020202020204" pitchFamily="34" charset="0"/>
            </a:endParaRPr>
          </a:p>
          <a:p>
            <a:pPr>
              <a:spcAft>
                <a:spcPts val="0"/>
              </a:spcAft>
            </a:pPr>
            <a:r>
              <a:rPr lang="en-GB" dirty="0">
                <a:latin typeface="Calibri" panose="020F0502020204030204" pitchFamily="34" charset="0"/>
                <a:ea typeface="Calibri" panose="020F0502020204030204" pitchFamily="34" charset="0"/>
              </a:rPr>
              <a:t> </a:t>
            </a:r>
          </a:p>
        </p:txBody>
      </p:sp>
      <p:sp>
        <p:nvSpPr>
          <p:cNvPr id="4" name="TextBox 3"/>
          <p:cNvSpPr txBox="1"/>
          <p:nvPr/>
        </p:nvSpPr>
        <p:spPr>
          <a:xfrm>
            <a:off x="239350" y="382677"/>
            <a:ext cx="9551764" cy="646331"/>
          </a:xfrm>
          <a:prstGeom prst="rect">
            <a:avLst/>
          </a:prstGeom>
          <a:noFill/>
        </p:spPr>
        <p:txBody>
          <a:bodyPr wrap="square" rtlCol="0">
            <a:spAutoFit/>
          </a:bodyPr>
          <a:lstStyle/>
          <a:p>
            <a:r>
              <a:rPr lang="en-GB" sz="3600" b="1" dirty="0">
                <a:solidFill>
                  <a:schemeClr val="tx1">
                    <a:lumMod val="65000"/>
                    <a:lumOff val="35000"/>
                  </a:schemeClr>
                </a:solidFill>
              </a:rPr>
              <a:t>The How - New Online Platform and Engagement</a:t>
            </a:r>
          </a:p>
        </p:txBody>
      </p:sp>
    </p:spTree>
    <p:extLst>
      <p:ext uri="{BB962C8B-B14F-4D97-AF65-F5344CB8AC3E}">
        <p14:creationId xmlns:p14="http://schemas.microsoft.com/office/powerpoint/2010/main" val="2044737233"/>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72197" y="1206139"/>
            <a:ext cx="12829735" cy="4832092"/>
          </a:xfrm>
          <a:prstGeom prst="rect">
            <a:avLst/>
          </a:prstGeom>
        </p:spPr>
        <p:txBody>
          <a:bodyPr wrap="square">
            <a:spAutoFit/>
          </a:bodyPr>
          <a:lstStyle/>
          <a:p>
            <a:pPr marL="1485900" lvl="0" indent="-342900">
              <a:buFont typeface="Wingdings" panose="05000000000000000000" pitchFamily="2" charset="2"/>
              <a:buChar char="ü"/>
            </a:pPr>
            <a:r>
              <a:rPr lang="en-GB" sz="2400" b="1" dirty="0">
                <a:solidFill>
                  <a:prstClr val="black"/>
                </a:solidFill>
                <a:latin typeface="Arial" panose="020B0604020202020204" pitchFamily="34" charset="0"/>
                <a:ea typeface="Calibri" panose="020F0502020204030204" pitchFamily="34" charset="0"/>
                <a:cs typeface="Arial" panose="020B0604020202020204" pitchFamily="34" charset="0"/>
              </a:rPr>
              <a:t>A mapping function allowing public services to target development time at those areas with less coverage</a:t>
            </a:r>
          </a:p>
          <a:p>
            <a:pPr marL="1485900" lvl="0" indent="-342900">
              <a:buFont typeface="Wingdings" panose="05000000000000000000" pitchFamily="2" charset="2"/>
              <a:buChar char="ü"/>
            </a:pPr>
            <a:endParaRPr lang="en-GB" sz="2400" b="1"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marL="1485900" lvl="0" indent="-342900">
              <a:buFont typeface="Wingdings" panose="05000000000000000000" pitchFamily="2" charset="2"/>
              <a:buChar char="ü"/>
            </a:pPr>
            <a:r>
              <a:rPr lang="en-GB" sz="2400" b="1" dirty="0">
                <a:solidFill>
                  <a:prstClr val="black"/>
                </a:solidFill>
                <a:latin typeface="Arial" panose="020B0604020202020204" pitchFamily="34" charset="0"/>
                <a:ea typeface="Calibri" panose="020F0502020204030204" pitchFamily="34" charset="0"/>
                <a:cs typeface="Arial" panose="020B0604020202020204" pitchFamily="34" charset="0"/>
              </a:rPr>
              <a:t>A resource for public services, place based leaders and LVP Community Support Volunteers to see what community assets are available in any given area</a:t>
            </a:r>
          </a:p>
          <a:p>
            <a:pPr marL="1428750" indent="-285750">
              <a:spcAft>
                <a:spcPts val="0"/>
              </a:spcAft>
              <a:buFont typeface="Wingdings" panose="05000000000000000000" pitchFamily="2" charset="2"/>
              <a:buChar char="ü"/>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1428750" indent="-28575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A facility that would allow similar social action groups or groups in the same neighbourhood to be able to contact each other and collaborate</a:t>
            </a:r>
          </a:p>
          <a:p>
            <a:pPr marL="1428750" indent="-285750">
              <a:spcAft>
                <a:spcPts val="0"/>
              </a:spcAft>
              <a:buFont typeface="Wingdings" panose="05000000000000000000" pitchFamily="2" charset="2"/>
              <a:buChar char="ü"/>
            </a:pPr>
            <a:endParaRPr lang="en-GB" sz="2400" b="1" dirty="0">
              <a:latin typeface="Arial" panose="020B0604020202020204" pitchFamily="34" charset="0"/>
              <a:ea typeface="Calibri" panose="020F0502020204030204" pitchFamily="34" charset="0"/>
              <a:cs typeface="Arial" panose="020B0604020202020204" pitchFamily="34" charset="0"/>
            </a:endParaRPr>
          </a:p>
          <a:p>
            <a:pPr marL="1428750" indent="-285750">
              <a:spcAft>
                <a:spcPts val="0"/>
              </a:spcAft>
              <a:buFont typeface="Wingdings" panose="05000000000000000000" pitchFamily="2" charset="2"/>
              <a:buChar char="ü"/>
            </a:pPr>
            <a:r>
              <a:rPr lang="en-GB" sz="2400" b="1" dirty="0">
                <a:latin typeface="Arial" panose="020B0604020202020204" pitchFamily="34" charset="0"/>
                <a:ea typeface="Calibri" panose="020F0502020204030204" pitchFamily="34" charset="0"/>
                <a:cs typeface="Arial" panose="020B0604020202020204" pitchFamily="34" charset="0"/>
              </a:rPr>
              <a:t>A data base of social action leaders across the County that public services could invite to local place based meetings</a:t>
            </a:r>
          </a:p>
          <a:p>
            <a:pPr marL="1428750" indent="-285750">
              <a:spcAft>
                <a:spcPts val="0"/>
              </a:spcAft>
              <a:buFont typeface="Wingdings" panose="05000000000000000000" pitchFamily="2" charset="2"/>
              <a:buChar char="ü"/>
            </a:pPr>
            <a:endParaRPr lang="en-GB" sz="2000" dirty="0">
              <a:latin typeface="Arial" panose="020B0604020202020204" pitchFamily="34" charset="0"/>
              <a:ea typeface="Calibri" panose="020F0502020204030204" pitchFamily="34" charset="0"/>
              <a:cs typeface="Arial" panose="020B0604020202020204" pitchFamily="34" charset="0"/>
            </a:endParaRPr>
          </a:p>
        </p:txBody>
      </p:sp>
      <p:sp>
        <p:nvSpPr>
          <p:cNvPr id="3" name="TextBox 2"/>
          <p:cNvSpPr txBox="1"/>
          <p:nvPr/>
        </p:nvSpPr>
        <p:spPr>
          <a:xfrm>
            <a:off x="239350" y="382677"/>
            <a:ext cx="9551764" cy="646331"/>
          </a:xfrm>
          <a:prstGeom prst="rect">
            <a:avLst/>
          </a:prstGeom>
          <a:noFill/>
        </p:spPr>
        <p:txBody>
          <a:bodyPr wrap="square" rtlCol="0">
            <a:spAutoFit/>
          </a:bodyPr>
          <a:lstStyle/>
          <a:p>
            <a:r>
              <a:rPr lang="en-GB" sz="3600" b="1" dirty="0">
                <a:solidFill>
                  <a:schemeClr val="tx1">
                    <a:lumMod val="65000"/>
                    <a:lumOff val="35000"/>
                  </a:schemeClr>
                </a:solidFill>
              </a:rPr>
              <a:t>The How - New Online Platform and Engagement</a:t>
            </a:r>
          </a:p>
        </p:txBody>
      </p:sp>
    </p:spTree>
    <p:extLst>
      <p:ext uri="{BB962C8B-B14F-4D97-AF65-F5344CB8AC3E}">
        <p14:creationId xmlns:p14="http://schemas.microsoft.com/office/powerpoint/2010/main" val="20534724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txBox="1">
            <a:spLocks/>
          </p:cNvSpPr>
          <p:nvPr/>
        </p:nvSpPr>
        <p:spPr>
          <a:xfrm>
            <a:off x="674238" y="1123009"/>
            <a:ext cx="8835521" cy="4525963"/>
          </a:xfrm>
          <a:prstGeom prst="rect">
            <a:avLst/>
          </a:prstGeom>
        </p:spPr>
        <p:txBody>
          <a:bodyPr/>
          <a:lst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a:lstStyle>
          <a:p>
            <a:pPr marL="0" indent="0">
              <a:buFont typeface="Arial"/>
              <a:buNone/>
            </a:pPr>
            <a:endParaRPr lang="en-GB" sz="800" dirty="0">
              <a:latin typeface="Arial" panose="020B0604020202020204" pitchFamily="34" charset="0"/>
              <a:cs typeface="Arial" panose="020B0604020202020204" pitchFamily="34" charset="0"/>
            </a:endParaRPr>
          </a:p>
          <a:p>
            <a:pPr>
              <a:buFont typeface="Wingdings" pitchFamily="2" charset="2"/>
              <a:buChar char="ü"/>
            </a:pPr>
            <a:r>
              <a:rPr lang="en-GB" sz="2400" b="1" dirty="0">
                <a:latin typeface="Arial" panose="020B0604020202020204" pitchFamily="34" charset="0"/>
                <a:cs typeface="Arial" panose="020B0604020202020204" pitchFamily="34" charset="0"/>
              </a:rPr>
              <a:t> Consultation continues with partners</a:t>
            </a:r>
          </a:p>
          <a:p>
            <a:pPr>
              <a:buFont typeface="Wingdings" pitchFamily="2" charset="2"/>
              <a:buChar char="ü"/>
            </a:pPr>
            <a:r>
              <a:rPr lang="en-GB" sz="2400" b="1" dirty="0">
                <a:latin typeface="Arial" panose="020B0604020202020204" pitchFamily="34" charset="0"/>
                <a:cs typeface="Arial" panose="020B0604020202020204" pitchFamily="34" charset="0"/>
              </a:rPr>
              <a:t> Development of online platform</a:t>
            </a:r>
          </a:p>
          <a:p>
            <a:pPr>
              <a:buFont typeface="Wingdings" pitchFamily="2" charset="2"/>
              <a:buChar char="ü"/>
            </a:pPr>
            <a:r>
              <a:rPr lang="en-GB" sz="2400" b="1" dirty="0">
                <a:latin typeface="Arial" panose="020B0604020202020204" pitchFamily="34" charset="0"/>
                <a:cs typeface="Arial" panose="020B0604020202020204" pitchFamily="34" charset="0"/>
              </a:rPr>
              <a:t> Mitigate risks</a:t>
            </a:r>
          </a:p>
          <a:p>
            <a:pPr>
              <a:buFont typeface="Wingdings" pitchFamily="2" charset="2"/>
              <a:buChar char="ü"/>
            </a:pPr>
            <a:r>
              <a:rPr lang="en-GB" sz="2400" b="1" dirty="0">
                <a:latin typeface="Arial" panose="020B0604020202020204" pitchFamily="34" charset="0"/>
                <a:cs typeface="Arial" panose="020B0604020202020204" pitchFamily="34" charset="0"/>
              </a:rPr>
              <a:t> Agree roles and new structure</a:t>
            </a:r>
          </a:p>
          <a:p>
            <a:pPr>
              <a:buFont typeface="Wingdings" pitchFamily="2" charset="2"/>
              <a:buChar char="ü"/>
            </a:pPr>
            <a:r>
              <a:rPr lang="en-GB" sz="2400" b="1" dirty="0">
                <a:latin typeface="Arial" panose="020B0604020202020204" pitchFamily="34" charset="0"/>
                <a:cs typeface="Arial" panose="020B0604020202020204" pitchFamily="34" charset="0"/>
              </a:rPr>
              <a:t> Design processes and procedures</a:t>
            </a:r>
          </a:p>
          <a:p>
            <a:pPr>
              <a:buFont typeface="Wingdings" pitchFamily="2" charset="2"/>
              <a:buChar char="ü"/>
            </a:pPr>
            <a:r>
              <a:rPr lang="en-GB" sz="2400" b="1" dirty="0">
                <a:latin typeface="Arial" panose="020B0604020202020204" pitchFamily="34" charset="0"/>
                <a:cs typeface="Arial" panose="020B0604020202020204" pitchFamily="34" charset="0"/>
              </a:rPr>
              <a:t> Import and engage social action groups</a:t>
            </a:r>
          </a:p>
          <a:p>
            <a:pPr>
              <a:buFont typeface="Wingdings" pitchFamily="2" charset="2"/>
              <a:buChar char="ü"/>
            </a:pPr>
            <a:r>
              <a:rPr lang="en-GB" sz="2400" b="1" dirty="0">
                <a:latin typeface="Arial" panose="020B0604020202020204" pitchFamily="34" charset="0"/>
                <a:cs typeface="Arial" panose="020B0604020202020204" pitchFamily="34" charset="0"/>
              </a:rPr>
              <a:t> Recruitment Campaigns</a:t>
            </a:r>
          </a:p>
          <a:p>
            <a:pPr>
              <a:buFont typeface="Wingdings" pitchFamily="2" charset="2"/>
              <a:buChar char="ü"/>
            </a:pPr>
            <a:r>
              <a:rPr lang="en-GB" sz="2400" b="1" dirty="0">
                <a:latin typeface="Arial" panose="020B0604020202020204" pitchFamily="34" charset="0"/>
                <a:cs typeface="Arial" panose="020B0604020202020204" pitchFamily="34" charset="0"/>
              </a:rPr>
              <a:t> Public forums and meetings</a:t>
            </a:r>
          </a:p>
          <a:p>
            <a:pPr>
              <a:buFont typeface="Wingdings" pitchFamily="2" charset="2"/>
              <a:buChar char="ü"/>
            </a:pPr>
            <a:endParaRPr lang="en-GB" b="1" dirty="0">
              <a:latin typeface="Arial" panose="020B0604020202020204" pitchFamily="34" charset="0"/>
              <a:cs typeface="Arial" panose="020B0604020202020204" pitchFamily="34" charset="0"/>
            </a:endParaRPr>
          </a:p>
          <a:p>
            <a:pPr marL="0" indent="0">
              <a:buFont typeface="Arial"/>
              <a:buNone/>
            </a:pPr>
            <a:endParaRPr lang="en-GB" dirty="0"/>
          </a:p>
        </p:txBody>
      </p:sp>
      <p:pic>
        <p:nvPicPr>
          <p:cNvPr id="3" name="Picture 2" descr="\\fs_clus_off\folders\AB_Division\2582\Desktop\imagesYG9F4FE9.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32777" y="799843"/>
            <a:ext cx="2531845" cy="273630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704348" y="476678"/>
            <a:ext cx="6048672" cy="646331"/>
          </a:xfrm>
          <a:prstGeom prst="rect">
            <a:avLst/>
          </a:prstGeom>
          <a:noFill/>
        </p:spPr>
        <p:txBody>
          <a:bodyPr wrap="square" rtlCol="0">
            <a:spAutoFit/>
          </a:bodyPr>
          <a:lstStyle/>
          <a:p>
            <a:r>
              <a:rPr lang="en-GB" sz="3600" b="1" dirty="0">
                <a:solidFill>
                  <a:schemeClr val="tx1">
                    <a:lumMod val="65000"/>
                    <a:lumOff val="35000"/>
                  </a:schemeClr>
                </a:solidFill>
              </a:rPr>
              <a:t>Next Steps</a:t>
            </a:r>
          </a:p>
        </p:txBody>
      </p:sp>
    </p:spTree>
    <p:extLst>
      <p:ext uri="{BB962C8B-B14F-4D97-AF65-F5344CB8AC3E}">
        <p14:creationId xmlns:p14="http://schemas.microsoft.com/office/powerpoint/2010/main" val="169280618"/>
      </p:ext>
    </p:extLst>
  </p:cSld>
  <p:clrMapOvr>
    <a:masterClrMapping/>
  </p:clrMapOvr>
  <mc:AlternateContent xmlns:mc="http://schemas.openxmlformats.org/markup-compatibility/2006" xmlns:p14="http://schemas.microsoft.com/office/powerpoint/2010/main">
    <mc:Choice Requires="p14">
      <p:transition spd="slow" p14:dur="2000" advClick="0" advTm="6000"/>
    </mc:Choice>
    <mc:Fallback xmlns="">
      <p:transition spd="slow" advClick="0" advTm="600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F5AF49CB7BCF428DD603CB245832C0" ma:contentTypeVersion="10" ma:contentTypeDescription="Create a new document." ma:contentTypeScope="" ma:versionID="f99edb61e54e0b5ab337e2b5800a0b3f">
  <xsd:schema xmlns:xsd="http://www.w3.org/2001/XMLSchema" xmlns:xs="http://www.w3.org/2001/XMLSchema" xmlns:p="http://schemas.microsoft.com/office/2006/metadata/properties" xmlns:ns2="e2aa94c8-1803-47de-96e0-292f67cf084e" xmlns:ns3="5aaea091-08a0-451b-84f3-34f796a5a0b9" targetNamespace="http://schemas.microsoft.com/office/2006/metadata/properties" ma:root="true" ma:fieldsID="6c6e91aa7a056185009f4195e7cc56f7" ns2:_="" ns3:_="">
    <xsd:import namespace="e2aa94c8-1803-47de-96e0-292f67cf084e"/>
    <xsd:import namespace="5aaea091-08a0-451b-84f3-34f796a5a0b9"/>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aa94c8-1803-47de-96e0-292f67cf084e"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aaea091-08a0-451b-84f3-34f796a5a0b9"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DateTaken" ma:index="12" nillable="true" ma:displayName="MediaServiceDateTaken" ma:description="" ma:hidden="true" ma:internalName="MediaServiceDateTaken" ma:readOnly="true">
      <xsd:simpleType>
        <xsd:restriction base="dms:Text"/>
      </xsd:simpleType>
    </xsd:element>
    <xsd:element name="MediaServiceAutoTags" ma:index="13" nillable="true" ma:displayName="MediaServiceAutoTags" ma:description="" ma:internalName="MediaServiceAutoTags" ma:readOnly="true">
      <xsd:simpleType>
        <xsd:restriction base="dms:Text"/>
      </xsd:simpleType>
    </xsd:element>
    <xsd:element name="MediaServiceLocation" ma:index="14" nillable="true" ma:displayName="MediaServiceLocation" ma:description="" ma:internalName="MediaServiceLocation"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520C24-2C80-438C-BABB-DED2C4A14ACF}">
  <ds:schemaRefs>
    <ds:schemaRef ds:uri="http://schemas.microsoft.com/sharepoint/v3/contenttype/forms"/>
  </ds:schemaRefs>
</ds:datastoreItem>
</file>

<file path=customXml/itemProps2.xml><?xml version="1.0" encoding="utf-8"?>
<ds:datastoreItem xmlns:ds="http://schemas.openxmlformats.org/officeDocument/2006/customXml" ds:itemID="{6EC21D58-1CB7-47D4-89CC-5ADDD94DC938}">
  <ds:schemaRefs>
    <ds:schemaRef ds:uri="http://www.w3.org/XML/1998/namespace"/>
    <ds:schemaRef ds:uri="http://schemas.microsoft.com/office/2006/metadata/properties"/>
    <ds:schemaRef ds:uri="http://purl.org/dc/elements/1.1/"/>
    <ds:schemaRef ds:uri="http://purl.org/dc/dcmitype/"/>
    <ds:schemaRef ds:uri="5aaea091-08a0-451b-84f3-34f796a5a0b9"/>
    <ds:schemaRef ds:uri="http://schemas.microsoft.com/office/infopath/2007/PartnerControls"/>
    <ds:schemaRef ds:uri="http://schemas.microsoft.com/office/2006/documentManagement/types"/>
    <ds:schemaRef ds:uri="http://schemas.openxmlformats.org/package/2006/metadata/core-properties"/>
    <ds:schemaRef ds:uri="e2aa94c8-1803-47de-96e0-292f67cf084e"/>
    <ds:schemaRef ds:uri="http://purl.org/dc/terms/"/>
  </ds:schemaRefs>
</ds:datastoreItem>
</file>

<file path=customXml/itemProps3.xml><?xml version="1.0" encoding="utf-8"?>
<ds:datastoreItem xmlns:ds="http://schemas.openxmlformats.org/officeDocument/2006/customXml" ds:itemID="{2A4C78C0-322D-4229-AAA9-F9E80B0E1F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aa94c8-1803-47de-96e0-292f67cf084e"/>
    <ds:schemaRef ds:uri="5aaea091-08a0-451b-84f3-34f796a5a0b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2314</TotalTime>
  <Words>1597</Words>
  <Application>Microsoft Office PowerPoint</Application>
  <PresentationFormat>Widescreen</PresentationFormat>
  <Paragraphs>196</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Calibri Light</vt:lpstr>
      <vt:lpstr>Wingdings</vt:lpstr>
      <vt:lpstr>Office Theme</vt:lpstr>
      <vt:lpstr>PowerPoint Presentation</vt:lpstr>
      <vt:lpstr>Statutory Services Complex interventions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Statutory Services Complex interventions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peter stubbs</dc:creator>
  <cp:lastModifiedBy>Cairn F Newton-Evans</cp:lastModifiedBy>
  <cp:revision>150</cp:revision>
  <cp:lastPrinted>2018-10-10T10:02:10Z</cp:lastPrinted>
  <dcterms:created xsi:type="dcterms:W3CDTF">2017-05-09T10:11:48Z</dcterms:created>
  <dcterms:modified xsi:type="dcterms:W3CDTF">2019-04-02T08:51:49Z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0x01010029F5AF49CB7BCF428DD603CB245832C0</vt:lpwstr>
  </property>
</Properties>
</file>