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4"/>
  </p:sldMasterIdLst>
  <p:notesMasterIdLst>
    <p:notesMasterId r:id="rId17"/>
  </p:notesMasterIdLst>
  <p:handoutMasterIdLst>
    <p:handoutMasterId r:id="rId18"/>
  </p:handoutMasterIdLst>
  <p:sldIdLst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80" r:id="rId15"/>
    <p:sldId id="27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13" d="100"/>
          <a:sy n="113" d="100"/>
        </p:scale>
        <p:origin x="51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6/26/2026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6/26/2026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79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06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98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3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177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3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78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7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61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0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402B9795-92DC-40DC-A1CA-9A4B349D782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5466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wrap="square"/>
          <a:lstStyle/>
          <a:p>
            <a:r>
              <a:rPr sz="2800" b="1" i="0" dirty="0">
                <a:latin typeface="Calibri"/>
              </a:rPr>
              <a:t>How Management and Leadership Style Affects
Associate Engagement and Retention
at Amazon CWL1 Fulfilment Centre, Swansea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3905711"/>
            <a:ext cx="9144000" cy="2362199"/>
          </a:xfrm>
        </p:spPr>
        <p:txBody>
          <a:bodyPr wrap="square">
            <a:normAutofit/>
          </a:bodyPr>
          <a:lstStyle/>
          <a:p>
            <a:pPr algn="l"/>
            <a:r>
              <a:rPr sz="1600" b="0" i="0" dirty="0">
                <a:latin typeface="Calibri"/>
              </a:rPr>
              <a:t>Marian Mihai Luca </a:t>
            </a:r>
            <a:endParaRPr lang="en-GB" sz="1600" b="0" i="0" dirty="0">
              <a:latin typeface="Calibri"/>
            </a:endParaRPr>
          </a:p>
          <a:p>
            <a:pPr algn="l"/>
            <a:r>
              <a:rPr sz="1600" b="0" i="0" dirty="0">
                <a:latin typeface="Calibri"/>
              </a:rPr>
              <a:t>Student ID: 1712434</a:t>
            </a:r>
          </a:p>
          <a:p>
            <a:pPr algn="l"/>
            <a:r>
              <a:rPr sz="1600" b="0" i="0" dirty="0">
                <a:latin typeface="Calibri"/>
              </a:rPr>
              <a:t>Module: BMSW5014</a:t>
            </a:r>
            <a:endParaRPr lang="en-GB" sz="1600" b="0" i="0" dirty="0">
              <a:latin typeface="Calibri"/>
            </a:endParaRPr>
          </a:p>
          <a:p>
            <a:pPr algn="l"/>
            <a:r>
              <a:rPr sz="1600" b="0" i="0" dirty="0">
                <a:latin typeface="Calibri"/>
              </a:rPr>
              <a:t>Developing a Research Proposal</a:t>
            </a:r>
          </a:p>
          <a:p>
            <a:pPr algn="l"/>
            <a:r>
              <a:rPr sz="1600" b="0" i="0" dirty="0">
                <a:latin typeface="Calibri"/>
              </a:rPr>
              <a:t>Lecturer: </a:t>
            </a:r>
            <a:r>
              <a:rPr sz="1600" b="0" i="0" dirty="0" err="1">
                <a:latin typeface="Calibri"/>
              </a:rPr>
              <a:t>Jaliya</a:t>
            </a:r>
            <a:r>
              <a:rPr sz="1600" b="0" i="0" dirty="0">
                <a:latin typeface="Calibri"/>
              </a:rPr>
              <a:t> De-Silva </a:t>
            </a:r>
            <a:endParaRPr lang="en-GB" sz="1600" b="0" i="0" dirty="0">
              <a:latin typeface="Calibri"/>
            </a:endParaRPr>
          </a:p>
          <a:p>
            <a:pPr algn="l"/>
            <a:r>
              <a:rPr sz="1600" b="0" i="0" dirty="0">
                <a:latin typeface="Calibri"/>
              </a:rPr>
              <a:t>Submission: Friday 26th June 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778E33-B3FE-4CFF-81F1-767F44ACC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838" y="112228"/>
            <a:ext cx="1886962" cy="18385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50AAF7-8870-40A6-8069-638FE4AB8A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556" y="3905711"/>
            <a:ext cx="5918200" cy="29369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85" y="133469"/>
            <a:ext cx="9784080" cy="1508760"/>
          </a:xfrm>
        </p:spPr>
        <p:txBody>
          <a:bodyPr wrap="square"/>
          <a:lstStyle/>
          <a:p>
            <a:pPr algn="l"/>
            <a:r>
              <a:rPr sz="2800" b="1" i="0" dirty="0">
                <a:latin typeface="Calibri"/>
              </a:rPr>
              <a:t>Introduction &amp; Research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785" y="1935480"/>
            <a:ext cx="6366282" cy="4541520"/>
          </a:xfrm>
        </p:spPr>
        <p:txBody>
          <a:bodyPr wrap="square">
            <a:normAutofit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sz="1600" b="0" i="0" dirty="0">
                <a:latin typeface="Calibri"/>
              </a:rPr>
              <a:t>Amazon CWL1 </a:t>
            </a:r>
            <a:r>
              <a:rPr lang="en-GB" sz="1600" b="0" i="0" dirty="0">
                <a:latin typeface="Calibri"/>
              </a:rPr>
              <a:t>is a </a:t>
            </a:r>
            <a:r>
              <a:rPr sz="1600" b="0" i="0" dirty="0">
                <a:latin typeface="Calibri"/>
              </a:rPr>
              <a:t>large-scale fulfilment </a:t>
            </a:r>
            <a:r>
              <a:rPr sz="1600" i="0" dirty="0">
                <a:latin typeface="Calibri"/>
              </a:rPr>
              <a:t>center</a:t>
            </a:r>
            <a:r>
              <a:rPr sz="1600" b="0" i="0" dirty="0">
                <a:latin typeface="Calibri"/>
              </a:rPr>
              <a:t>, Swansea, Wales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1600" dirty="0">
                <a:latin typeface="Calibri"/>
              </a:rPr>
              <a:t>Hundreds of</a:t>
            </a:r>
            <a:r>
              <a:rPr sz="1600" b="0" i="0" dirty="0">
                <a:latin typeface="Calibri"/>
              </a:rPr>
              <a:t> associates across </a:t>
            </a:r>
            <a:r>
              <a:rPr lang="en-GB" sz="1600" dirty="0">
                <a:latin typeface="Calibri"/>
              </a:rPr>
              <a:t>Inbound, Outbound and Customer Returns </a:t>
            </a:r>
            <a:endParaRPr sz="1600" b="0" i="0" dirty="0">
              <a:latin typeface="Calibri"/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sz="1600" b="0" i="0" dirty="0">
                <a:latin typeface="Calibri"/>
              </a:rPr>
              <a:t>Persistent challenges with associate engagement and voluntary turnover</a:t>
            </a:r>
          </a:p>
          <a:p>
            <a:pPr marL="0" indent="0" algn="l">
              <a:buNone/>
            </a:pPr>
            <a:endParaRPr lang="en-GB" sz="1600" dirty="0">
              <a:latin typeface="Calibri"/>
            </a:endParaRPr>
          </a:p>
          <a:p>
            <a:pPr marL="0" indent="0" algn="l">
              <a:buNone/>
            </a:pPr>
            <a:r>
              <a:rPr sz="1600" b="0" i="0" dirty="0">
                <a:latin typeface="Calibri"/>
              </a:rPr>
              <a:t>CIPD (2023): Replacing one frontline employee costs £3,000</a:t>
            </a:r>
            <a:r>
              <a:rPr lang="en-GB" sz="1600" dirty="0">
                <a:latin typeface="Calibri"/>
              </a:rPr>
              <a:t> - </a:t>
            </a:r>
            <a:r>
              <a:rPr sz="1600" b="0" i="0" dirty="0">
                <a:latin typeface="Calibri"/>
              </a:rPr>
              <a:t>£5,000</a:t>
            </a:r>
          </a:p>
          <a:p>
            <a:pPr marL="0" indent="0" algn="l">
              <a:buNone/>
            </a:pPr>
            <a:r>
              <a:rPr sz="1600" b="0" i="0" dirty="0">
                <a:latin typeface="Calibri"/>
              </a:rPr>
              <a:t>Gallup (2023): Only 23% of employees globally feel genuinely engaged at work</a:t>
            </a:r>
            <a:endParaRPr lang="en-GB" sz="1600" b="0" i="0" dirty="0">
              <a:latin typeface="Calibri"/>
            </a:endParaRPr>
          </a:p>
          <a:p>
            <a:pPr marL="0" indent="0" algn="l">
              <a:buNone/>
            </a:pPr>
            <a:endParaRPr sz="1600" b="0" i="0" dirty="0">
              <a:latin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b="0" i="0" dirty="0">
                <a:latin typeface="Calibri"/>
              </a:rPr>
              <a:t>Researcher: currently Interim Area Manager at CWL1, Swansea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b="0" i="0" dirty="0">
                <a:latin typeface="Calibri"/>
              </a:rPr>
              <a:t>Topic chosen from direct, daily observation of management impact on people</a:t>
            </a:r>
          </a:p>
          <a:p>
            <a:pPr marL="0" indent="0" algn="l">
              <a:buNone/>
            </a:pPr>
            <a:endParaRPr sz="1600" b="0" i="0" dirty="0">
              <a:latin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982622-6BDE-4CA9-AB71-CB8F891F73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8258" y="1850554"/>
            <a:ext cx="5192075" cy="48993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91042"/>
            <a:ext cx="9784080" cy="1508760"/>
          </a:xfrm>
        </p:spPr>
        <p:txBody>
          <a:bodyPr wrap="square"/>
          <a:lstStyle/>
          <a:p>
            <a:pPr algn="l"/>
            <a:r>
              <a:rPr lang="en-GB" sz="2600" b="1" i="0" dirty="0">
                <a:latin typeface="Calibri"/>
              </a:rPr>
              <a:t>Research Aim, Objectives &amp; Questions</a:t>
            </a:r>
            <a:endParaRPr sz="2600" b="1" i="0" dirty="0">
              <a:latin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677" y="1935480"/>
            <a:ext cx="3906197" cy="4922520"/>
          </a:xfrm>
        </p:spPr>
        <p:txBody>
          <a:bodyPr wrap="square"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sz="1400" b="1" dirty="0">
                <a:latin typeface="Calibri"/>
              </a:rPr>
              <a:t>AIM</a:t>
            </a:r>
            <a:endParaRPr lang="en-GB" sz="1400" dirty="0">
              <a:latin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0" i="0" dirty="0">
                <a:latin typeface="Calibri"/>
              </a:rPr>
              <a:t>To examine how frontline management and leadership style impacts associate engagement and retention at CWL1. </a:t>
            </a:r>
          </a:p>
          <a:p>
            <a:pPr marL="0" indent="0" algn="l">
              <a:buNone/>
            </a:pPr>
            <a:r>
              <a:rPr lang="en-GB" sz="1400" b="1" i="0" dirty="0">
                <a:latin typeface="Calibri"/>
              </a:rPr>
              <a:t>CENTRAL RESEARCH QUESTION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0" i="0" dirty="0">
                <a:latin typeface="Calibri"/>
              </a:rPr>
              <a:t>To what extent does frontline management and leadership style influence associate engagement and retention at Amazon CWL1?</a:t>
            </a:r>
          </a:p>
          <a:p>
            <a:pPr marL="0" indent="0" algn="l">
              <a:buNone/>
            </a:pPr>
            <a:r>
              <a:rPr lang="en-GB" sz="1400" b="1" i="0" dirty="0">
                <a:latin typeface="Calibri"/>
              </a:rPr>
              <a:t>FIVE SUB-QUESTIONS</a:t>
            </a:r>
          </a:p>
          <a:p>
            <a:pPr marL="0" indent="0" algn="l">
              <a:buNone/>
            </a:pPr>
            <a:r>
              <a:rPr lang="en-GB" sz="1400" b="0" i="0" dirty="0">
                <a:latin typeface="Calibri"/>
              </a:rPr>
              <a:t>1. What does literature say about leadership and engagement?</a:t>
            </a:r>
          </a:p>
          <a:p>
            <a:pPr marL="0" indent="0" algn="l">
              <a:buNone/>
            </a:pPr>
            <a:r>
              <a:rPr lang="en-GB" sz="1400" b="0" i="0" dirty="0">
                <a:latin typeface="Calibri"/>
              </a:rPr>
              <a:t>2.  Which behaviours make associates feel valued and motivated?</a:t>
            </a:r>
          </a:p>
          <a:p>
            <a:pPr marL="0" indent="0" algn="l">
              <a:buNone/>
            </a:pPr>
            <a:r>
              <a:rPr lang="en-GB" sz="1400" b="0" i="0" dirty="0">
                <a:latin typeface="Calibri"/>
              </a:rPr>
              <a:t>3.  How does communication quality affect intention to stay?</a:t>
            </a:r>
          </a:p>
          <a:p>
            <a:pPr marL="0" indent="0" algn="l">
              <a:buNone/>
            </a:pPr>
            <a:r>
              <a:rPr lang="en-GB" sz="1400" b="0" i="0" dirty="0">
                <a:latin typeface="Calibri"/>
              </a:rPr>
              <a:t>4.  How does Amazon's culture shape how leadership is experienced?</a:t>
            </a:r>
          </a:p>
          <a:p>
            <a:pPr marL="0" indent="0" algn="l">
              <a:buNone/>
            </a:pPr>
            <a:r>
              <a:rPr lang="en-GB" sz="1400" b="0" i="0" dirty="0">
                <a:latin typeface="Calibri"/>
              </a:rPr>
              <a:t>5.  What management changes could improve engagement and retention?</a:t>
            </a:r>
          </a:p>
          <a:p>
            <a:pPr marL="0" indent="0" algn="l">
              <a:buNone/>
            </a:pPr>
            <a:endParaRPr sz="1400" b="0" i="0" dirty="0">
              <a:latin typeface="Calibri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67928" y="1935480"/>
            <a:ext cx="3596006" cy="4922520"/>
          </a:xfrm>
        </p:spPr>
        <p:txBody>
          <a:bodyPr wrap="square"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sz="1400" b="1" i="0" dirty="0">
                <a:latin typeface="Calibri"/>
              </a:rPr>
              <a:t>Why this study matters?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0" i="0" dirty="0">
                <a:latin typeface="Calibri"/>
              </a:rPr>
              <a:t>Engagement shaped by manager behaviour and not HR policy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0" i="0" dirty="0">
                <a:latin typeface="Calibri"/>
              </a:rPr>
              <a:t>No comparable study exists for an Amazon fulfilment centre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0" i="0" dirty="0">
                <a:latin typeface="Calibri"/>
              </a:rPr>
              <a:t>Findings will produce practical management development recommendations</a:t>
            </a:r>
          </a:p>
          <a:p>
            <a:pPr marL="0" indent="0" algn="l">
              <a:buNone/>
            </a:pPr>
            <a:r>
              <a:rPr lang="en-GB" sz="1400" b="1" i="0" dirty="0">
                <a:latin typeface="Calibri"/>
              </a:rPr>
              <a:t>FIVE OBJECTIVES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400" b="0" i="0" dirty="0">
                <a:latin typeface="Calibri"/>
              </a:rPr>
              <a:t>To critically review literature on leadership styles, engagement and retention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400" b="0" i="0" dirty="0">
                <a:latin typeface="Calibri"/>
              </a:rPr>
              <a:t>To explore which leadership behaviours make associates feel valued and motivated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400" b="0" i="0" dirty="0">
                <a:latin typeface="Calibri"/>
              </a:rPr>
              <a:t>To investigate how management communication affects intention to stay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400" b="0" i="0" dirty="0">
                <a:latin typeface="Calibri"/>
              </a:rPr>
              <a:t>To understand how organisational culture shapes the frontline leadership experience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400" b="0" i="0" dirty="0">
                <a:latin typeface="Calibri"/>
              </a:rPr>
              <a:t>To propose evidence based recommendations to improve engagement and reduce turnover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174DF8-90B0-4ABF-A0A0-10242C8204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7994" y="1935480"/>
            <a:ext cx="3596006" cy="47946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294" y="137159"/>
            <a:ext cx="9784080" cy="1508760"/>
          </a:xfrm>
        </p:spPr>
        <p:txBody>
          <a:bodyPr wrap="square"/>
          <a:lstStyle/>
          <a:p>
            <a:pPr algn="l"/>
            <a:r>
              <a:rPr lang="en-GB" sz="2600" b="1" i="0" dirty="0">
                <a:latin typeface="Calibri"/>
              </a:rPr>
              <a:t>Methodology (1 of 2)</a:t>
            </a:r>
            <a:br>
              <a:rPr lang="en-GB" sz="2600" b="1" i="0" dirty="0">
                <a:latin typeface="Calibri"/>
              </a:rPr>
            </a:br>
            <a:br>
              <a:rPr lang="en-GB" sz="2600" b="1" i="0" dirty="0">
                <a:latin typeface="Calibri"/>
              </a:rPr>
            </a:br>
            <a:r>
              <a:rPr lang="en-GB" sz="1600" b="1" i="0" cap="none" dirty="0">
                <a:latin typeface="Calibri"/>
              </a:rPr>
              <a:t>Research approach, philosophy and design</a:t>
            </a:r>
            <a:endParaRPr sz="1600" b="1" i="0" dirty="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5B6C8A-0980-4308-A664-44D98BF1F9F6}"/>
              </a:ext>
            </a:extLst>
          </p:cNvPr>
          <p:cNvSpPr txBox="1"/>
          <p:nvPr/>
        </p:nvSpPr>
        <p:spPr>
          <a:xfrm>
            <a:off x="0" y="1842623"/>
            <a:ext cx="35109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solidFill>
                  <a:srgbClr val="FFFFFF"/>
                </a:solidFill>
                <a:latin typeface="Calibri"/>
              </a:rPr>
              <a:t>Research Philosophy
(Interpretivist)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BD8076-D3A0-4809-B475-3B518BD167F8}"/>
              </a:ext>
            </a:extLst>
          </p:cNvPr>
          <p:cNvSpPr txBox="1"/>
          <p:nvPr/>
        </p:nvSpPr>
        <p:spPr>
          <a:xfrm>
            <a:off x="-32385" y="2462681"/>
            <a:ext cx="349266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Reality is subjective</a:t>
            </a:r>
            <a:r>
              <a:rPr lang="en-GB" sz="1400" dirty="0">
                <a:latin typeface="Calibri"/>
              </a:rPr>
              <a:t>, </a:t>
            </a:r>
            <a:r>
              <a:rPr sz="1400" dirty="0">
                <a:latin typeface="Calibri"/>
              </a:rPr>
              <a:t>associates construct meaning through experience</a:t>
            </a:r>
            <a:endParaRPr lang="en-GB" sz="1400" dirty="0">
              <a:latin typeface="Calibri"/>
            </a:endParaRP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Positivism rejected: cannot capture lived personal experience</a:t>
            </a:r>
            <a:endParaRPr lang="en-GB" sz="1400" dirty="0">
              <a:latin typeface="Calibri"/>
            </a:endParaRP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Ontology: Social Constructionist</a:t>
            </a:r>
            <a:r>
              <a:rPr lang="en-GB" sz="1400" dirty="0">
                <a:latin typeface="Calibri"/>
              </a:rPr>
              <a:t>,</a:t>
            </a:r>
            <a:r>
              <a:rPr sz="1400" dirty="0">
                <a:latin typeface="Calibri"/>
              </a:rPr>
              <a:t> experiences of leadership shaped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by personal, cultural and contextual factors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(Creswell &amp; Creswell, 2023)</a:t>
            </a:r>
            <a:endParaRPr lang="en-GB" sz="1400" dirty="0">
              <a:latin typeface="Calibri"/>
            </a:endParaRP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Epistemology: knowledge is subjective and co-constructed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through participant accounts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D9A8E4-2337-4678-B743-CECE29D6E892}"/>
              </a:ext>
            </a:extLst>
          </p:cNvPr>
          <p:cNvSpPr txBox="1"/>
          <p:nvPr/>
        </p:nvSpPr>
        <p:spPr>
          <a:xfrm>
            <a:off x="3837322" y="1855951"/>
            <a:ext cx="34926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solidFill>
                  <a:srgbClr val="FFFFFF"/>
                </a:solidFill>
                <a:latin typeface="Calibri"/>
              </a:rPr>
              <a:t>Research Approach
(Inductive)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2F6A25-621E-4F5B-807D-1906F0370B8D}"/>
              </a:ext>
            </a:extLst>
          </p:cNvPr>
          <p:cNvSpPr txBox="1"/>
          <p:nvPr/>
        </p:nvSpPr>
        <p:spPr>
          <a:xfrm>
            <a:off x="3837322" y="2373017"/>
            <a:ext cx="3492669" cy="18389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No fixed hypothesis themes emerge from the data itself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Appropriate for varied, context-specific associate experiences</a:t>
            </a:r>
            <a:r>
              <a:rPr lang="en-GB" sz="1150" dirty="0">
                <a:latin typeface="Calibri"/>
              </a:rPr>
              <a:t> (</a:t>
            </a:r>
            <a:r>
              <a:rPr sz="1150" dirty="0">
                <a:latin typeface="Calibri"/>
              </a:rPr>
              <a:t>Bryman &amp; Bell, 2023)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Deductive approach rejected: would impose assumptions onto</a:t>
            </a:r>
            <a:r>
              <a:rPr lang="en-GB" sz="1150" dirty="0">
                <a:latin typeface="Calibri"/>
              </a:rPr>
              <a:t> </a:t>
            </a:r>
            <a:r>
              <a:rPr sz="1150" dirty="0">
                <a:latin typeface="Calibri"/>
              </a:rPr>
              <a:t>findings before the research has been conducted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Structured using Saunders, Lewis &amp; Thornhill (2023)</a:t>
            </a:r>
            <a:r>
              <a:rPr lang="en-GB" sz="1150" dirty="0">
                <a:latin typeface="Calibri"/>
              </a:rPr>
              <a:t> </a:t>
            </a:r>
            <a:r>
              <a:rPr sz="1150" dirty="0">
                <a:latin typeface="Calibri"/>
              </a:rPr>
              <a:t>Research Onion framework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A637B6-DB68-4D25-9939-D465FAE4B50F}"/>
              </a:ext>
            </a:extLst>
          </p:cNvPr>
          <p:cNvSpPr txBox="1"/>
          <p:nvPr/>
        </p:nvSpPr>
        <p:spPr>
          <a:xfrm>
            <a:off x="3837322" y="4283587"/>
            <a:ext cx="34926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solidFill>
                  <a:srgbClr val="FFFFFF"/>
                </a:solidFill>
                <a:latin typeface="Calibri"/>
              </a:rPr>
              <a:t>Research Design
(Qualitative Case Study)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2870D5E-392E-4083-8F60-8F31993D3E31}"/>
              </a:ext>
            </a:extLst>
          </p:cNvPr>
          <p:cNvSpPr txBox="1"/>
          <p:nvPr/>
        </p:nvSpPr>
        <p:spPr>
          <a:xfrm>
            <a:off x="3837322" y="4816858"/>
            <a:ext cx="3492669" cy="1890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CWL1 as single research site</a:t>
            </a:r>
            <a:r>
              <a:rPr lang="en-GB" sz="1150" dirty="0">
                <a:latin typeface="Calibri"/>
              </a:rPr>
              <a:t>, </a:t>
            </a:r>
            <a:r>
              <a:rPr sz="1150" dirty="0">
                <a:latin typeface="Calibri"/>
              </a:rPr>
              <a:t>depth over breadth</a:t>
            </a:r>
            <a:r>
              <a:rPr lang="en-GB" sz="1150" dirty="0">
                <a:latin typeface="Calibri"/>
              </a:rPr>
              <a:t> </a:t>
            </a:r>
            <a:r>
              <a:rPr sz="1150" dirty="0">
                <a:latin typeface="Calibri"/>
              </a:rPr>
              <a:t>Yin (2018): case study = real-world understanding in context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Quantitative survey considered and rejected </a:t>
            </a:r>
            <a:r>
              <a:rPr lang="en-GB" sz="1150" dirty="0">
                <a:latin typeface="Calibri"/>
              </a:rPr>
              <a:t>as it </a:t>
            </a:r>
            <a:r>
              <a:rPr sz="1150" dirty="0">
                <a:latin typeface="Calibri"/>
              </a:rPr>
              <a:t>would not</a:t>
            </a:r>
            <a:r>
              <a:rPr lang="en-GB" sz="1150" dirty="0">
                <a:latin typeface="Calibri"/>
              </a:rPr>
              <a:t> reveal</a:t>
            </a:r>
            <a:r>
              <a:rPr sz="1150" dirty="0">
                <a:latin typeface="Calibri"/>
              </a:rPr>
              <a:t> reasons behind feelings or experiences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Mixed methods also rejected beyond scope of study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150" dirty="0">
                <a:latin typeface="Calibri"/>
              </a:rPr>
              <a:t>Qualitative design best fits interpretivist philosophy</a:t>
            </a:r>
            <a:r>
              <a:rPr lang="en-GB" sz="1150" dirty="0">
                <a:latin typeface="Calibri"/>
              </a:rPr>
              <a:t> </a:t>
            </a:r>
            <a:r>
              <a:rPr sz="1150" dirty="0">
                <a:latin typeface="Calibri"/>
              </a:rPr>
              <a:t>and the inductive research approach chosen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C3689-A154-4A04-949B-52D1669BC22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2141" y="1842622"/>
            <a:ext cx="4293032" cy="50153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7243"/>
            <a:ext cx="9784080" cy="1508760"/>
          </a:xfrm>
        </p:spPr>
        <p:txBody>
          <a:bodyPr wrap="square"/>
          <a:lstStyle/>
          <a:p>
            <a:pPr algn="l"/>
            <a:r>
              <a:rPr lang="en-GB" sz="2400" b="1" i="0" dirty="0">
                <a:latin typeface="Calibri"/>
              </a:rPr>
              <a:t>Methodology (2 of 2)</a:t>
            </a:r>
            <a:br>
              <a:rPr lang="en-GB" sz="2400" b="1" i="0" dirty="0">
                <a:latin typeface="Calibri"/>
              </a:rPr>
            </a:br>
            <a:br>
              <a:rPr lang="en-GB" sz="2400" b="1" i="0" dirty="0">
                <a:latin typeface="Calibri"/>
              </a:rPr>
            </a:br>
            <a:br>
              <a:rPr lang="en-GB" sz="2400" b="1" i="0" dirty="0">
                <a:latin typeface="Calibri"/>
              </a:rPr>
            </a:br>
            <a:r>
              <a:rPr lang="en-GB" sz="1600" b="1" i="0" cap="none" dirty="0">
                <a:latin typeface="Calibri"/>
              </a:rPr>
              <a:t>Data collection, sampling, reliability and validity </a:t>
            </a:r>
            <a:endParaRPr sz="1600" b="1" i="0" dirty="0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E536C0-3505-4E56-A212-3740E7468CE9}"/>
              </a:ext>
            </a:extLst>
          </p:cNvPr>
          <p:cNvSpPr txBox="1"/>
          <p:nvPr/>
        </p:nvSpPr>
        <p:spPr>
          <a:xfrm>
            <a:off x="238017" y="1954306"/>
            <a:ext cx="4867995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latin typeface="Calibri"/>
              </a:rPr>
              <a:t>Data Collection</a:t>
            </a:r>
            <a:r>
              <a:rPr lang="en-GB" sz="1300" b="1" i="0" dirty="0">
                <a:latin typeface="Calibri"/>
              </a:rPr>
              <a:t> - </a:t>
            </a:r>
            <a:r>
              <a:rPr sz="1300" b="1" i="0" dirty="0">
                <a:latin typeface="Calibri"/>
              </a:rPr>
              <a:t>Semi-Structured Interviews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FE1530-19B9-42CA-9404-41D358D888A5}"/>
              </a:ext>
            </a:extLst>
          </p:cNvPr>
          <p:cNvSpPr txBox="1"/>
          <p:nvPr/>
        </p:nvSpPr>
        <p:spPr>
          <a:xfrm>
            <a:off x="195072" y="2268918"/>
            <a:ext cx="4221946" cy="2028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30</a:t>
            </a:r>
            <a:r>
              <a:rPr lang="en-GB" sz="1250" dirty="0">
                <a:latin typeface="Calibri"/>
              </a:rPr>
              <a:t> - </a:t>
            </a:r>
            <a:r>
              <a:rPr sz="1250" dirty="0">
                <a:latin typeface="Calibri"/>
              </a:rPr>
              <a:t>45 minute interviews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face-to-face at CWL1 or via Microsoft Teams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Audio recorded with consent</a:t>
            </a:r>
            <a:r>
              <a:rPr lang="en-GB" sz="1250" dirty="0">
                <a:latin typeface="Calibri"/>
              </a:rPr>
              <a:t>, </a:t>
            </a:r>
            <a:r>
              <a:rPr sz="1250" dirty="0">
                <a:latin typeface="Calibri"/>
              </a:rPr>
              <a:t>transcribed verbatim (no memory errors)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Topics</a:t>
            </a:r>
            <a:r>
              <a:rPr lang="en-GB" sz="1250" dirty="0">
                <a:latin typeface="Calibri"/>
              </a:rPr>
              <a:t> such as </a:t>
            </a:r>
            <a:r>
              <a:rPr sz="1250" dirty="0">
                <a:latin typeface="Calibri"/>
              </a:rPr>
              <a:t>daily management experience, recognition, communication, intention to stay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Semi-structured</a:t>
            </a:r>
            <a:r>
              <a:rPr lang="en-GB" sz="1250" dirty="0">
                <a:latin typeface="Calibri"/>
              </a:rPr>
              <a:t>,</a:t>
            </a:r>
            <a:r>
              <a:rPr sz="1250" dirty="0">
                <a:latin typeface="Calibri"/>
              </a:rPr>
              <a:t> flexible follow-up while keeping consistent focus (Flick, 2023)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Interview guide piloted before full data collection begins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343C8A-E5F9-4682-B922-09EEEDA3ED97}"/>
              </a:ext>
            </a:extLst>
          </p:cNvPr>
          <p:cNvSpPr txBox="1"/>
          <p:nvPr/>
        </p:nvSpPr>
        <p:spPr>
          <a:xfrm>
            <a:off x="238018" y="4342128"/>
            <a:ext cx="4867995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latin typeface="Calibri"/>
              </a:rPr>
              <a:t>Sampling</a:t>
            </a:r>
            <a:r>
              <a:rPr lang="en-GB" sz="1300" b="1" dirty="0">
                <a:latin typeface="Calibri"/>
              </a:rPr>
              <a:t> - </a:t>
            </a:r>
            <a:r>
              <a:rPr sz="1300" b="1" i="0" dirty="0">
                <a:latin typeface="Calibri"/>
              </a:rPr>
              <a:t>Purposive (Patton, 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8A40AF-B388-4757-B11D-51D86C2ECD69}"/>
              </a:ext>
            </a:extLst>
          </p:cNvPr>
          <p:cNvSpPr txBox="1"/>
          <p:nvPr/>
        </p:nvSpPr>
        <p:spPr>
          <a:xfrm>
            <a:off x="195073" y="4655312"/>
            <a:ext cx="4221946" cy="22211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12</a:t>
            </a:r>
            <a:r>
              <a:rPr lang="en-GB" sz="1250" dirty="0">
                <a:latin typeface="Calibri"/>
              </a:rPr>
              <a:t> - </a:t>
            </a:r>
            <a:r>
              <a:rPr sz="1250" dirty="0">
                <a:latin typeface="Calibri"/>
              </a:rPr>
              <a:t>15 associates (Pick, Pack, Ship) + 4</a:t>
            </a:r>
            <a:r>
              <a:rPr lang="en-GB" sz="1250" dirty="0">
                <a:latin typeface="Calibri"/>
              </a:rPr>
              <a:t> - </a:t>
            </a:r>
            <a:r>
              <a:rPr sz="1250" dirty="0">
                <a:latin typeface="Calibri"/>
              </a:rPr>
              <a:t>6 managers = </a:t>
            </a:r>
            <a:r>
              <a:rPr lang="en-GB" sz="1250" dirty="0">
                <a:latin typeface="Calibri"/>
              </a:rPr>
              <a:t>16 - 21 </a:t>
            </a:r>
            <a:r>
              <a:rPr sz="1250" dirty="0">
                <a:latin typeface="Calibri"/>
              </a:rPr>
              <a:t>participants total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Purposive: selected for direct relevance to the research topic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Random sampling rejected</a:t>
            </a:r>
            <a:r>
              <a:rPr lang="en-GB" sz="1250" dirty="0">
                <a:latin typeface="Calibri"/>
              </a:rPr>
              <a:t> as it </a:t>
            </a:r>
            <a:r>
              <a:rPr sz="1250" dirty="0">
                <a:latin typeface="Calibri"/>
              </a:rPr>
              <a:t>may include people with no relevant experience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Guest et al. (2006): thematic saturation typically reached within 12 interviews</a:t>
            </a:r>
          </a:p>
          <a:p>
            <a:pPr marL="285750" indent="-2857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Recruitment: notice boards and briefings</a:t>
            </a:r>
            <a:r>
              <a:rPr lang="en-GB" sz="1250" dirty="0">
                <a:latin typeface="Calibri"/>
              </a:rPr>
              <a:t> stating this is </a:t>
            </a:r>
            <a:r>
              <a:rPr sz="1250" dirty="0">
                <a:latin typeface="Calibri"/>
              </a:rPr>
              <a:t>fully voluntary, no management pressure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74E62A6-2173-4225-B42B-436D609ACE44}"/>
              </a:ext>
            </a:extLst>
          </p:cNvPr>
          <p:cNvSpPr txBox="1"/>
          <p:nvPr/>
        </p:nvSpPr>
        <p:spPr>
          <a:xfrm>
            <a:off x="8485632" y="1261871"/>
            <a:ext cx="2105555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>
                <a:solidFill>
                  <a:srgbClr val="FFFFFF"/>
                </a:solidFill>
                <a:latin typeface="Calibri"/>
              </a:rPr>
              <a:t>Reliability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534E44-218C-4EAC-8604-88290034123C}"/>
              </a:ext>
            </a:extLst>
          </p:cNvPr>
          <p:cNvSpPr txBox="1"/>
          <p:nvPr/>
        </p:nvSpPr>
        <p:spPr>
          <a:xfrm>
            <a:off x="4855613" y="2277808"/>
            <a:ext cx="3468791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Consistent interview guide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used across all participants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Audio recording + verbatim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transcription (no recall error)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NVivo for systematic, auditable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coding throughout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Lincoln &amp; Guba (1985):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dependability criterion applied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1B9A03-81E5-44EF-8D85-41B298D89191}"/>
              </a:ext>
            </a:extLst>
          </p:cNvPr>
          <p:cNvSpPr txBox="1"/>
          <p:nvPr/>
        </p:nvSpPr>
        <p:spPr>
          <a:xfrm>
            <a:off x="4948661" y="4357777"/>
            <a:ext cx="2105555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solidFill>
                  <a:srgbClr val="FFFFFF"/>
                </a:solidFill>
                <a:latin typeface="Calibri"/>
              </a:rPr>
              <a:t>Validity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59318A8-E78D-4209-A1C6-FE917B38157C}"/>
              </a:ext>
            </a:extLst>
          </p:cNvPr>
          <p:cNvSpPr txBox="1"/>
          <p:nvPr/>
        </p:nvSpPr>
        <p:spPr>
          <a:xfrm>
            <a:off x="4892040" y="4678965"/>
            <a:ext cx="346879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Semi-structured format captures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depth</a:t>
            </a:r>
            <a:r>
              <a:rPr lang="en-GB" sz="1250" dirty="0">
                <a:latin typeface="Calibri"/>
              </a:rPr>
              <a:t>, </a:t>
            </a:r>
            <a:r>
              <a:rPr sz="1250" dirty="0">
                <a:latin typeface="Calibri"/>
              </a:rPr>
              <a:t>what study intends to study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Follow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up probing questions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ensure credibility of findings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Reflexive research journal used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to challenge researcher bias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50" dirty="0">
                <a:latin typeface="Calibri"/>
              </a:rPr>
              <a:t>Lincoln &amp; Guba (1985):</a:t>
            </a:r>
            <a:r>
              <a:rPr lang="en-GB" sz="1250" dirty="0">
                <a:latin typeface="Calibri"/>
              </a:rPr>
              <a:t> </a:t>
            </a:r>
            <a:r>
              <a:rPr sz="1250" dirty="0">
                <a:latin typeface="Calibri"/>
              </a:rPr>
              <a:t>credibility + confirmability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3FE17BE-6412-4CA6-A357-C00829475E95}"/>
              </a:ext>
            </a:extLst>
          </p:cNvPr>
          <p:cNvSpPr txBox="1"/>
          <p:nvPr/>
        </p:nvSpPr>
        <p:spPr>
          <a:xfrm>
            <a:off x="4948661" y="1951792"/>
            <a:ext cx="328269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solidFill>
                  <a:srgbClr val="FFFFFF"/>
                </a:solidFill>
                <a:latin typeface="Calibri"/>
              </a:rPr>
              <a:t>Reliability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DB4F32-98FA-484F-8455-547E30BFEB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872" y="1869443"/>
            <a:ext cx="3968128" cy="49734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053" y="192024"/>
            <a:ext cx="9784080" cy="1508760"/>
          </a:xfrm>
        </p:spPr>
        <p:txBody>
          <a:bodyPr wrap="square"/>
          <a:lstStyle/>
          <a:p>
            <a:pPr algn="l"/>
            <a:r>
              <a:rPr lang="en-GB" sz="2400" b="1" i="0" dirty="0">
                <a:latin typeface="Calibri"/>
              </a:rPr>
              <a:t>Ethical consideration (1 of 2)</a:t>
            </a:r>
            <a:br>
              <a:rPr lang="en-GB" sz="2400" b="1" i="0" dirty="0">
                <a:latin typeface="Calibri"/>
              </a:rPr>
            </a:br>
            <a:br>
              <a:rPr lang="en-GB" sz="2400" b="1" i="0" dirty="0">
                <a:latin typeface="Calibri"/>
              </a:rPr>
            </a:br>
            <a:br>
              <a:rPr lang="en-GB" sz="2400" b="1" i="0" dirty="0">
                <a:latin typeface="Calibri"/>
              </a:rPr>
            </a:br>
            <a:r>
              <a:rPr lang="en-GB" sz="1600" b="1" i="0" cap="none" dirty="0">
                <a:latin typeface="Calibri"/>
              </a:rPr>
              <a:t>Informed consent, confidentiality and anonymity</a:t>
            </a:r>
            <a:endParaRPr sz="1600" b="1" i="0" dirty="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D7FE29-155A-40D9-85B3-01A3FD7B387E}"/>
              </a:ext>
            </a:extLst>
          </p:cNvPr>
          <p:cNvSpPr txBox="1"/>
          <p:nvPr/>
        </p:nvSpPr>
        <p:spPr>
          <a:xfrm>
            <a:off x="140209" y="1551801"/>
            <a:ext cx="110642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dirty="0">
                <a:solidFill>
                  <a:schemeClr val="bg2"/>
                </a:solidFill>
                <a:latin typeface="Calibri"/>
              </a:rPr>
              <a:t>All ethical procedures comply with UWTSD Ethics Committee guidelines, GDPR (2018) and BERA (2018).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D9170D-10E0-4924-9BEB-E99F66DC15D1}"/>
              </a:ext>
            </a:extLst>
          </p:cNvPr>
          <p:cNvSpPr txBox="1"/>
          <p:nvPr/>
        </p:nvSpPr>
        <p:spPr>
          <a:xfrm>
            <a:off x="153053" y="1828800"/>
            <a:ext cx="524865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 i="0" dirty="0">
                <a:solidFill>
                  <a:srgbClr val="FFFFFF"/>
                </a:solidFill>
                <a:latin typeface="Calibri"/>
              </a:rPr>
              <a:t>Informed Consent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023DE7-390B-456F-B527-2215B1748056}"/>
              </a:ext>
            </a:extLst>
          </p:cNvPr>
          <p:cNvSpPr txBox="1"/>
          <p:nvPr/>
        </p:nvSpPr>
        <p:spPr>
          <a:xfrm>
            <a:off x="140210" y="2267712"/>
            <a:ext cx="3872990" cy="4052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lang="en-GB" sz="1400" dirty="0">
                <a:latin typeface="Calibri"/>
              </a:rPr>
              <a:t>Amazon</a:t>
            </a:r>
            <a:r>
              <a:rPr sz="1400" dirty="0">
                <a:latin typeface="Calibri"/>
              </a:rPr>
              <a:t> Ethics Committee approval obtained</a:t>
            </a:r>
            <a:r>
              <a:rPr lang="en-GB" sz="1400" dirty="0">
                <a:latin typeface="Calibri"/>
              </a:rPr>
              <a:t> before</a:t>
            </a:r>
            <a:r>
              <a:rPr sz="1400" dirty="0">
                <a:latin typeface="Calibri"/>
              </a:rPr>
              <a:t> any data collection begins</a:t>
            </a:r>
            <a:r>
              <a:rPr lang="en-GB" sz="1400" dirty="0">
                <a:latin typeface="Calibri"/>
              </a:rPr>
              <a:t> and </a:t>
            </a:r>
            <a:r>
              <a:rPr sz="1400" dirty="0">
                <a:latin typeface="Calibri"/>
              </a:rPr>
              <a:t>this is a non-negotiable gate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endParaRPr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Every participant signs a written inform</a:t>
            </a:r>
            <a:r>
              <a:rPr lang="en-GB" sz="1400" dirty="0">
                <a:latin typeface="Calibri"/>
              </a:rPr>
              <a:t>ed</a:t>
            </a:r>
            <a:r>
              <a:rPr sz="1400" dirty="0">
                <a:latin typeface="Calibri"/>
              </a:rPr>
              <a:t> consent </a:t>
            </a:r>
            <a:r>
              <a:rPr lang="en-GB" sz="1400" dirty="0">
                <a:latin typeface="Calibri"/>
              </a:rPr>
              <a:t>form</a:t>
            </a:r>
            <a:r>
              <a:rPr sz="1400" dirty="0">
                <a:latin typeface="Calibri"/>
              </a:rPr>
              <a:t> before the interview</a:t>
            </a:r>
          </a:p>
          <a:p>
            <a:pPr algn="l">
              <a:spcBef>
                <a:spcPts val="400"/>
              </a:spcBef>
            </a:pPr>
            <a:r>
              <a:rPr sz="1400" dirty="0">
                <a:latin typeface="Calibri"/>
              </a:rPr>
              <a:t> 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Participants are clearly told:</a:t>
            </a: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What the research is for</a:t>
            </a: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How their data will be used</a:t>
            </a: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Participation is entirely voluntary</a:t>
            </a: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Right to withdraw at any time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with no consequences whatsoever</a:t>
            </a:r>
          </a:p>
          <a:p>
            <a:pPr algn="l">
              <a:spcBef>
                <a:spcPts val="400"/>
              </a:spcBef>
            </a:pPr>
            <a:r>
              <a:rPr sz="1400" dirty="0">
                <a:latin typeface="Calibri"/>
              </a:rPr>
              <a:t> </a:t>
            </a: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No incentives</a:t>
            </a:r>
            <a:r>
              <a:rPr lang="en-GB" sz="1400" dirty="0">
                <a:latin typeface="Calibri"/>
              </a:rPr>
              <a:t> due to </a:t>
            </a:r>
            <a:r>
              <a:rPr sz="1400" dirty="0">
                <a:latin typeface="Calibri"/>
              </a:rPr>
              <a:t>no management involvement in recruitment or consent process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51559E-924E-4F94-959B-9FA7C5D396A6}"/>
              </a:ext>
            </a:extLst>
          </p:cNvPr>
          <p:cNvSpPr txBox="1"/>
          <p:nvPr/>
        </p:nvSpPr>
        <p:spPr>
          <a:xfrm>
            <a:off x="4486999" y="1850194"/>
            <a:ext cx="524865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 i="0" dirty="0">
                <a:solidFill>
                  <a:srgbClr val="FFFFFF"/>
                </a:solidFill>
                <a:latin typeface="Calibri"/>
              </a:rPr>
              <a:t>Confidentiality &amp; Anonymity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588ED2-7F5B-4C63-8BE5-C85A867D8506}"/>
              </a:ext>
            </a:extLst>
          </p:cNvPr>
          <p:cNvSpPr txBox="1"/>
          <p:nvPr/>
        </p:nvSpPr>
        <p:spPr>
          <a:xfrm>
            <a:off x="4432755" y="2303668"/>
            <a:ext cx="3490325" cy="3734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All names replaced with coded identifiers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(P1, P2, P3...) throughout ALL outputs</a:t>
            </a:r>
          </a:p>
          <a:p>
            <a:pPr algn="l">
              <a:spcBef>
                <a:spcPts val="400"/>
              </a:spcBef>
            </a:pP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No identifying information in final report</a:t>
            </a:r>
            <a:r>
              <a:rPr lang="en-GB" sz="1400" dirty="0">
                <a:latin typeface="Calibri"/>
              </a:rPr>
              <a:t> as </a:t>
            </a:r>
            <a:r>
              <a:rPr sz="1400" dirty="0">
                <a:latin typeface="Calibri"/>
              </a:rPr>
              <a:t>job titles </a:t>
            </a:r>
            <a:r>
              <a:rPr sz="1400" dirty="0" err="1">
                <a:latin typeface="Calibri"/>
              </a:rPr>
              <a:t>anonymised</a:t>
            </a:r>
            <a:r>
              <a:rPr sz="1400" dirty="0">
                <a:latin typeface="Calibri"/>
              </a:rPr>
              <a:t> where needed</a:t>
            </a:r>
          </a:p>
          <a:p>
            <a:pPr algn="l">
              <a:spcBef>
                <a:spcPts val="400"/>
              </a:spcBef>
            </a:pP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Audio recordings and transcripts stored on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password-protected device</a:t>
            </a:r>
            <a:r>
              <a:rPr lang="en-GB" sz="1400" dirty="0">
                <a:latin typeface="Calibri"/>
              </a:rPr>
              <a:t> and </a:t>
            </a:r>
            <a:r>
              <a:rPr sz="1400" dirty="0">
                <a:latin typeface="Calibri"/>
              </a:rPr>
              <a:t>not shared</a:t>
            </a:r>
          </a:p>
          <a:p>
            <a:pPr algn="l">
              <a:spcBef>
                <a:spcPts val="400"/>
              </a:spcBef>
            </a:pP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All data deleted after five years in line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with GDPR (2018) and BERA (2018)</a:t>
            </a: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Results reported at thematic level only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no individual quotes that could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identify any participant will be published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20B2D8-E952-497E-A129-5F029B40FB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002" y="1843362"/>
            <a:ext cx="4379997" cy="50688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92642"/>
            <a:ext cx="9784080" cy="1508760"/>
          </a:xfrm>
        </p:spPr>
        <p:txBody>
          <a:bodyPr wrap="square"/>
          <a:lstStyle/>
          <a:p>
            <a:pPr algn="l"/>
            <a:r>
              <a:rPr lang="en-GB" sz="2600" b="1" i="0" dirty="0">
                <a:latin typeface="Calibri"/>
              </a:rPr>
              <a:t>Ethical considerations (2 of 2)</a:t>
            </a:r>
            <a:br>
              <a:rPr lang="en-GB" sz="2600" b="1" i="0" dirty="0">
                <a:latin typeface="Calibri"/>
              </a:rPr>
            </a:br>
            <a:br>
              <a:rPr lang="en-GB" sz="2600" b="1" i="0" dirty="0">
                <a:latin typeface="Calibri"/>
              </a:rPr>
            </a:br>
            <a:r>
              <a:rPr lang="en-GB" sz="1600" b="1" i="0" cap="none" dirty="0">
                <a:latin typeface="Calibri"/>
              </a:rPr>
              <a:t>Protecting participants from harm and university ethical compliance</a:t>
            </a:r>
            <a:endParaRPr sz="1600" b="1" i="0" dirty="0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C100C4-7EF4-4D9D-9876-BC1BC799257D}"/>
              </a:ext>
            </a:extLst>
          </p:cNvPr>
          <p:cNvSpPr txBox="1"/>
          <p:nvPr/>
        </p:nvSpPr>
        <p:spPr>
          <a:xfrm>
            <a:off x="0" y="1524403"/>
            <a:ext cx="1106424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dirty="0">
                <a:solidFill>
                  <a:schemeClr val="bg2"/>
                </a:solidFill>
                <a:latin typeface="Calibri"/>
              </a:rPr>
              <a:t>Ethics approval is the gate</a:t>
            </a:r>
            <a:r>
              <a:rPr lang="en-GB" sz="1200" b="1" dirty="0">
                <a:solidFill>
                  <a:schemeClr val="bg2"/>
                </a:solidFill>
                <a:latin typeface="Calibri"/>
              </a:rPr>
              <a:t>. N</a:t>
            </a:r>
            <a:r>
              <a:rPr sz="1200" b="1" dirty="0">
                <a:solidFill>
                  <a:schemeClr val="bg2"/>
                </a:solidFill>
                <a:latin typeface="Calibri"/>
              </a:rPr>
              <a:t>o recruitment, contact or interviews begin until UWTSD confirmation is received.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BF9C89-6A60-48B5-9A77-6D6B9250B54D}"/>
              </a:ext>
            </a:extLst>
          </p:cNvPr>
          <p:cNvSpPr txBox="1"/>
          <p:nvPr/>
        </p:nvSpPr>
        <p:spPr>
          <a:xfrm>
            <a:off x="0" y="1960448"/>
            <a:ext cx="524865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solidFill>
                  <a:srgbClr val="FFFFFF"/>
                </a:solidFill>
                <a:latin typeface="Calibri"/>
              </a:rPr>
              <a:t>Protecting Participants from Harm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EB6A0F-B6C3-4324-82B7-E5FF8A7AAE6C}"/>
              </a:ext>
            </a:extLst>
          </p:cNvPr>
          <p:cNvSpPr txBox="1"/>
          <p:nvPr/>
        </p:nvSpPr>
        <p:spPr>
          <a:xfrm>
            <a:off x="0" y="2464499"/>
            <a:ext cx="3773837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Power imbalance = most significant ethical risk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Researcher is a manager at the same site</a:t>
            </a:r>
            <a:endParaRPr lang="en-GB" sz="1400" dirty="0">
              <a:latin typeface="Calibri"/>
            </a:endParaRPr>
          </a:p>
          <a:p>
            <a:pPr algn="l">
              <a:spcBef>
                <a:spcPts val="400"/>
              </a:spcBef>
            </a:pP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Managed by: recruitment conducted independently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of any management reporting line </a:t>
            </a:r>
            <a:r>
              <a:rPr lang="en-GB" sz="1400" dirty="0">
                <a:latin typeface="Calibri"/>
              </a:rPr>
              <a:t>and </a:t>
            </a:r>
            <a:r>
              <a:rPr sz="1400" dirty="0">
                <a:latin typeface="Calibri"/>
              </a:rPr>
              <a:t>no manager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recruits their own team members</a:t>
            </a: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Participants are not in the researcher's direct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reporting chain</a:t>
            </a:r>
          </a:p>
          <a:p>
            <a:pPr algn="l">
              <a:spcBef>
                <a:spcPts val="400"/>
              </a:spcBef>
            </a:pP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Interviews in neutral, private setting</a:t>
            </a:r>
            <a:r>
              <a:rPr lang="en-GB" sz="1400" dirty="0">
                <a:latin typeface="Calibri"/>
              </a:rPr>
              <a:t>, </a:t>
            </a:r>
            <a:r>
              <a:rPr sz="1400" dirty="0">
                <a:latin typeface="Calibri"/>
              </a:rPr>
              <a:t>neve</a:t>
            </a:r>
            <a:r>
              <a:rPr lang="en-GB" sz="1400" dirty="0">
                <a:latin typeface="Calibri"/>
              </a:rPr>
              <a:t>r </a:t>
            </a:r>
            <a:r>
              <a:rPr sz="1400" dirty="0">
                <a:latin typeface="Calibri"/>
              </a:rPr>
              <a:t>in a management office or during a shift briefing</a:t>
            </a:r>
          </a:p>
          <a:p>
            <a:pPr algn="l">
              <a:spcBef>
                <a:spcPts val="400"/>
              </a:spcBef>
            </a:pP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Right to withdraw clearly stated</a:t>
            </a:r>
            <a:r>
              <a:rPr lang="en-GB" sz="1400" dirty="0">
                <a:latin typeface="Calibri"/>
              </a:rPr>
              <a:t> and </a:t>
            </a:r>
            <a:r>
              <a:rPr sz="1400" dirty="0">
                <a:latin typeface="Calibri"/>
              </a:rPr>
              <a:t>no consequences</a:t>
            </a:r>
            <a:r>
              <a:rPr lang="en-GB" sz="1400" dirty="0">
                <a:latin typeface="Calibri"/>
              </a:rPr>
              <a:t>es </a:t>
            </a:r>
            <a:r>
              <a:rPr sz="1400" dirty="0">
                <a:latin typeface="Calibri"/>
              </a:rPr>
              <a:t>on employment or working relationship whatsoever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D6F377-2E19-42D6-95F2-DF00B8723B42}"/>
              </a:ext>
            </a:extLst>
          </p:cNvPr>
          <p:cNvSpPr txBox="1"/>
          <p:nvPr/>
        </p:nvSpPr>
        <p:spPr>
          <a:xfrm>
            <a:off x="3963536" y="1960448"/>
            <a:ext cx="524865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solidFill>
                  <a:srgbClr val="FFFFFF"/>
                </a:solidFill>
                <a:latin typeface="Calibri"/>
              </a:rPr>
              <a:t>University Ethical Compliance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672E89-8880-4CBB-9107-676268FC4308}"/>
              </a:ext>
            </a:extLst>
          </p:cNvPr>
          <p:cNvSpPr txBox="1"/>
          <p:nvPr/>
        </p:nvSpPr>
        <p:spPr>
          <a:xfrm>
            <a:off x="3963536" y="2430390"/>
            <a:ext cx="3630633" cy="41036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lang="en-GB" sz="1400" dirty="0">
                <a:latin typeface="Calibri"/>
              </a:rPr>
              <a:t>Amazon</a:t>
            </a:r>
            <a:r>
              <a:rPr sz="1400" dirty="0">
                <a:latin typeface="Calibri"/>
              </a:rPr>
              <a:t> Ethics Committee approval required</a:t>
            </a:r>
            <a:r>
              <a:rPr lang="en-GB" sz="1400" dirty="0">
                <a:latin typeface="Calibri"/>
              </a:rPr>
              <a:t> before</a:t>
            </a:r>
            <a:r>
              <a:rPr sz="1400" dirty="0">
                <a:latin typeface="Calibri"/>
              </a:rPr>
              <a:t> any participant contact begins</a:t>
            </a: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Ethics application submitted at Phase 1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of the project plan (Weeks 1–2)</a:t>
            </a: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Research conducted in accordance with:</a:t>
            </a: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     BERA (2018) Ethical Guidelines</a:t>
            </a: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     GDPR (2018) data protection rights</a:t>
            </a:r>
          </a:p>
          <a:p>
            <a:pPr marL="171450" indent="-171450" algn="l">
              <a:spcBef>
                <a:spcPts val="400"/>
              </a:spcBef>
              <a:buFont typeface="Arial" panose="020B0604020202020204" pitchFamily="34" charset="0"/>
              <a:buChar char="•"/>
            </a:pPr>
            <a:r>
              <a:rPr sz="1400" dirty="0">
                <a:latin typeface="Calibri"/>
              </a:rPr>
              <a:t>     </a:t>
            </a:r>
            <a:r>
              <a:rPr lang="en-GB" sz="1400" dirty="0">
                <a:latin typeface="Calibri"/>
              </a:rPr>
              <a:t>Amazon UK</a:t>
            </a:r>
            <a:r>
              <a:rPr sz="1400" dirty="0">
                <a:latin typeface="Calibri"/>
              </a:rPr>
              <a:t> Research Ethics Policy</a:t>
            </a:r>
          </a:p>
          <a:p>
            <a:pPr algn="l">
              <a:spcBef>
                <a:spcPts val="400"/>
              </a:spcBef>
            </a:pPr>
            <a:r>
              <a:rPr sz="1400" dirty="0">
                <a:latin typeface="Calibri"/>
              </a:rPr>
              <a:t> </a:t>
            </a:r>
            <a:endParaRPr lang="en-GB"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Reflexive research journal maintained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to document all decisions and challenge</a:t>
            </a:r>
            <a:r>
              <a:rPr lang="en-GB" sz="1400" dirty="0">
                <a:latin typeface="Calibri"/>
              </a:rPr>
              <a:t> </a:t>
            </a:r>
            <a:r>
              <a:rPr sz="1400" dirty="0">
                <a:latin typeface="Calibri"/>
              </a:rPr>
              <a:t>researcher assumptions throughout</a:t>
            </a:r>
          </a:p>
          <a:p>
            <a:pPr algn="l">
              <a:spcBef>
                <a:spcPts val="400"/>
              </a:spcBef>
            </a:pPr>
            <a:endParaRPr sz="14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400" dirty="0">
                <a:latin typeface="Calibri"/>
              </a:rPr>
              <a:t>Supervisor briefed at each project phase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E1BE26-B11D-4CF8-A14D-38CE5ABF1E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3868" y="1906204"/>
            <a:ext cx="4408132" cy="48975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lang="en-GB" sz="2600" b="1" i="0" dirty="0">
                <a:latin typeface="Calibri"/>
              </a:rPr>
              <a:t>Limitations and recommendations for future research </a:t>
            </a:r>
            <a:endParaRPr sz="2600" b="1" i="0" dirty="0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F264D9-19C2-47EC-B659-99D8FE80757C}"/>
              </a:ext>
            </a:extLst>
          </p:cNvPr>
          <p:cNvSpPr txBox="1"/>
          <p:nvPr/>
        </p:nvSpPr>
        <p:spPr>
          <a:xfrm>
            <a:off x="147997" y="1928234"/>
            <a:ext cx="351129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 i="0">
                <a:solidFill>
                  <a:srgbClr val="FFFFFF"/>
                </a:solidFill>
                <a:latin typeface="Calibri"/>
              </a:rPr>
              <a:t>Small Sample Size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34F7E0-ED69-4213-BDEC-782D2156550F}"/>
              </a:ext>
            </a:extLst>
          </p:cNvPr>
          <p:cNvSpPr txBox="1"/>
          <p:nvPr/>
        </p:nvSpPr>
        <p:spPr>
          <a:xfrm>
            <a:off x="147997" y="2313297"/>
            <a:ext cx="351129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16–21 participants at one site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Findings represent CWL1 only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Cannot be statistically </a:t>
            </a:r>
            <a:r>
              <a:rPr sz="1200" dirty="0" err="1">
                <a:latin typeface="Calibri"/>
              </a:rPr>
              <a:t>generalised</a:t>
            </a:r>
            <a:endParaRPr sz="12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Managed through purposive sampling</a:t>
            </a:r>
            <a:r>
              <a:rPr lang="en-GB" sz="1200" dirty="0">
                <a:latin typeface="Calibri"/>
              </a:rPr>
              <a:t> and Braun &amp; Clarke (2006) process (Guest et al., 2006)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BAE681-31E0-4545-8724-FFAC5BE2B60E}"/>
              </a:ext>
            </a:extLst>
          </p:cNvPr>
          <p:cNvSpPr txBox="1"/>
          <p:nvPr/>
        </p:nvSpPr>
        <p:spPr>
          <a:xfrm>
            <a:off x="4338828" y="1934669"/>
            <a:ext cx="351129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 i="0">
                <a:solidFill>
                  <a:srgbClr val="FFFFFF"/>
                </a:solidFill>
                <a:latin typeface="Calibri"/>
              </a:rPr>
              <a:t>Time Constraints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BAC24A-AC8E-45CA-9BD8-7C29E8F2E151}"/>
              </a:ext>
            </a:extLst>
          </p:cNvPr>
          <p:cNvSpPr txBox="1"/>
          <p:nvPr/>
        </p:nvSpPr>
        <p:spPr>
          <a:xfrm>
            <a:off x="4338828" y="2313297"/>
            <a:ext cx="351129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12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week timeline</a:t>
            </a:r>
            <a:r>
              <a:rPr lang="en-GB" sz="1200" dirty="0">
                <a:latin typeface="Calibri"/>
              </a:rPr>
              <a:t>, </a:t>
            </a:r>
            <a:r>
              <a:rPr sz="1200" dirty="0">
                <a:latin typeface="Calibri"/>
              </a:rPr>
              <a:t>researcher</a:t>
            </a:r>
          </a:p>
          <a:p>
            <a:pPr algn="l">
              <a:spcBef>
                <a:spcPts val="400"/>
              </a:spcBef>
            </a:pPr>
            <a:r>
              <a:rPr sz="1200" dirty="0">
                <a:latin typeface="Calibri"/>
              </a:rPr>
              <a:t>working alongside academic and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professional commitments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Extra time built into write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up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phase</a:t>
            </a:r>
            <a:r>
              <a:rPr lang="en-GB" sz="1200" dirty="0">
                <a:latin typeface="Calibri"/>
              </a:rPr>
              <a:t> 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Phases 5</a:t>
            </a:r>
            <a:r>
              <a:rPr lang="en-GB" sz="1200" dirty="0">
                <a:latin typeface="Calibri"/>
              </a:rPr>
              <a:t> - </a:t>
            </a:r>
            <a:r>
              <a:rPr sz="1200" dirty="0">
                <a:latin typeface="Calibri"/>
              </a:rPr>
              <a:t>6 have buffer time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3DE678-A175-40CD-BFE1-BBDA66010516}"/>
              </a:ext>
            </a:extLst>
          </p:cNvPr>
          <p:cNvSpPr txBox="1"/>
          <p:nvPr/>
        </p:nvSpPr>
        <p:spPr>
          <a:xfrm>
            <a:off x="8302752" y="1934669"/>
            <a:ext cx="3511296" cy="3108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50" b="1" i="0" dirty="0">
                <a:solidFill>
                  <a:srgbClr val="FFFFFF"/>
                </a:solidFill>
                <a:latin typeface="Calibri"/>
              </a:rPr>
              <a:t>Access &amp; Bias Issues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C71185-0FA9-498F-82D8-0824A250B174}"/>
              </a:ext>
            </a:extLst>
          </p:cNvPr>
          <p:cNvSpPr txBox="1"/>
          <p:nvPr/>
        </p:nvSpPr>
        <p:spPr>
          <a:xfrm>
            <a:off x="8302752" y="2262039"/>
            <a:ext cx="3511296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Single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site </a:t>
            </a:r>
            <a:r>
              <a:rPr lang="en-GB" sz="1200" dirty="0">
                <a:latin typeface="Calibri"/>
              </a:rPr>
              <a:t>and </a:t>
            </a:r>
            <a:r>
              <a:rPr sz="1200" dirty="0">
                <a:latin typeface="Calibri"/>
              </a:rPr>
              <a:t>cannot </a:t>
            </a:r>
            <a:r>
              <a:rPr sz="1200" dirty="0" err="1">
                <a:latin typeface="Calibri"/>
              </a:rPr>
              <a:t>generalise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beyond CWL1 context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Social desirability bias: associates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may give positive answers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Researcher bias managed via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reflexive journal (not eliminated)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123872-A9DE-4778-94B0-D42358F6EFF8}"/>
              </a:ext>
            </a:extLst>
          </p:cNvPr>
          <p:cNvSpPr txBox="1"/>
          <p:nvPr/>
        </p:nvSpPr>
        <p:spPr>
          <a:xfrm>
            <a:off x="147997" y="5129002"/>
            <a:ext cx="11494008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1" i="0" dirty="0">
                <a:latin typeface="Calibri"/>
              </a:rPr>
              <a:t>Recommendations for Future Research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A73966-17F2-46DC-92C7-C47B43DAE38F}"/>
              </a:ext>
            </a:extLst>
          </p:cNvPr>
          <p:cNvSpPr txBox="1"/>
          <p:nvPr/>
        </p:nvSpPr>
        <p:spPr>
          <a:xfrm>
            <a:off x="147997" y="5414955"/>
            <a:ext cx="35204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latin typeface="Calibri"/>
              </a:rPr>
              <a:t>Broader Sample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626F87-531D-4916-91C3-3FC87129A394}"/>
              </a:ext>
            </a:extLst>
          </p:cNvPr>
          <p:cNvSpPr txBox="1"/>
          <p:nvPr/>
        </p:nvSpPr>
        <p:spPr>
          <a:xfrm>
            <a:off x="138853" y="5724536"/>
            <a:ext cx="3520440" cy="9335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Extend to multiple Amazon sites</a:t>
            </a:r>
            <a:r>
              <a:rPr lang="en-GB" sz="1200" dirty="0">
                <a:latin typeface="Calibri"/>
              </a:rPr>
              <a:t> in UK </a:t>
            </a:r>
            <a:endParaRPr sz="1200" dirty="0">
              <a:latin typeface="Calibri"/>
            </a:endParaRP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Compare different FC cultures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Include night shift and peak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season associates for variety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E440A1F-A88F-46E4-9602-1004CEAF6DFB}"/>
              </a:ext>
            </a:extLst>
          </p:cNvPr>
          <p:cNvSpPr txBox="1"/>
          <p:nvPr/>
        </p:nvSpPr>
        <p:spPr>
          <a:xfrm>
            <a:off x="4134781" y="5345508"/>
            <a:ext cx="35204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latin typeface="Calibri"/>
              </a:rPr>
              <a:t>More Time &amp; Depth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7F47AB-14F6-44B7-B351-E63BA090533E}"/>
              </a:ext>
            </a:extLst>
          </p:cNvPr>
          <p:cNvSpPr txBox="1"/>
          <p:nvPr/>
        </p:nvSpPr>
        <p:spPr>
          <a:xfrm>
            <a:off x="4134781" y="5674135"/>
            <a:ext cx="3520440" cy="8822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Longitudinal study</a:t>
            </a:r>
            <a:r>
              <a:rPr lang="en-GB" sz="1200" dirty="0">
                <a:latin typeface="Calibri"/>
              </a:rPr>
              <a:t> and </a:t>
            </a:r>
            <a:r>
              <a:rPr sz="1200" dirty="0">
                <a:latin typeface="Calibri"/>
              </a:rPr>
              <a:t>track same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participants over 12–24 months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Measure actual turnover data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alongside qualitative themes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96AE6E1-0D92-4352-80EE-B0BB86A6CBDE}"/>
              </a:ext>
            </a:extLst>
          </p:cNvPr>
          <p:cNvSpPr txBox="1"/>
          <p:nvPr/>
        </p:nvSpPr>
        <p:spPr>
          <a:xfrm>
            <a:off x="8121565" y="5345508"/>
            <a:ext cx="35204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 i="0" dirty="0">
                <a:latin typeface="Calibri"/>
              </a:rPr>
              <a:t>Mixed Methods Approach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267772-83F6-4A7A-8EC1-B2B88CED2F8E}"/>
              </a:ext>
            </a:extLst>
          </p:cNvPr>
          <p:cNvSpPr txBox="1"/>
          <p:nvPr/>
        </p:nvSpPr>
        <p:spPr>
          <a:xfrm>
            <a:off x="8121565" y="5689275"/>
            <a:ext cx="3520440" cy="6976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Add a quantitative survey for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a larger associate population</a:t>
            </a:r>
          </a:p>
          <a:p>
            <a:pPr marL="171450" indent="-171450" algn="l">
              <a:spcBef>
                <a:spcPts val="400"/>
              </a:spcBef>
              <a:buFont typeface="Wingdings" panose="05000000000000000000" pitchFamily="2" charset="2"/>
              <a:buChar char="Ø"/>
            </a:pPr>
            <a:r>
              <a:rPr sz="1200" dirty="0">
                <a:latin typeface="Calibri"/>
              </a:rPr>
              <a:t>Test qualitative themes for</a:t>
            </a:r>
            <a:r>
              <a:rPr lang="en-GB" sz="1200" dirty="0">
                <a:latin typeface="Calibri"/>
              </a:rPr>
              <a:t> </a:t>
            </a:r>
            <a:r>
              <a:rPr sz="1200" dirty="0">
                <a:latin typeface="Calibri"/>
              </a:rPr>
              <a:t>statistical significance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AE560-B446-4C8F-8387-E8F01FB89C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9249" y="3591101"/>
            <a:ext cx="3450581" cy="16461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400" b="1" i="0" dirty="0">
                <a:latin typeface="Calibri"/>
              </a:rPr>
              <a:t>Project Plan </a:t>
            </a:r>
            <a:r>
              <a:rPr lang="en-GB" sz="2400" b="1" i="0" dirty="0">
                <a:latin typeface="Calibri"/>
              </a:rPr>
              <a:t>and</a:t>
            </a:r>
            <a:r>
              <a:rPr sz="2400" b="1" i="0" dirty="0">
                <a:latin typeface="Calibri"/>
              </a:rPr>
              <a:t> Timeline 12-Week Research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903192"/>
            <a:ext cx="5842861" cy="4670631"/>
          </a:xfrm>
        </p:spPr>
        <p:txBody>
          <a:bodyPr wrap="square">
            <a:normAutofit/>
          </a:bodyPr>
          <a:lstStyle/>
          <a:p>
            <a:pPr marL="0" indent="0" algn="l">
              <a:buNone/>
            </a:pPr>
            <a:r>
              <a:rPr sz="1500" b="0" i="0" dirty="0">
                <a:latin typeface="Calibri"/>
              </a:rPr>
              <a:t>Phase 1   Weeks 1–2    </a:t>
            </a:r>
            <a:r>
              <a:rPr sz="1500" b="0" i="0" dirty="0" err="1">
                <a:latin typeface="Calibri"/>
              </a:rPr>
              <a:t>Finalise</a:t>
            </a:r>
            <a:r>
              <a:rPr sz="1500" b="0" i="0" dirty="0">
                <a:latin typeface="Calibri"/>
              </a:rPr>
              <a:t> research topic &amp; aim. Submit UWTSD ethics application.</a:t>
            </a:r>
            <a:endParaRPr lang="en-GB" sz="1500" b="0" i="0" dirty="0">
              <a:latin typeface="Calibri"/>
            </a:endParaRPr>
          </a:p>
          <a:p>
            <a:pPr marL="0" indent="0" algn="l">
              <a:buNone/>
            </a:pPr>
            <a:r>
              <a:rPr sz="1500" b="0" i="0" dirty="0">
                <a:latin typeface="Calibri"/>
              </a:rPr>
              <a:t>Phase 2   Weeks 3–4   Receive ethics approval. Develop &amp; pilot interview guide. Begin recruitment.</a:t>
            </a:r>
          </a:p>
          <a:p>
            <a:pPr marL="0" indent="0" algn="l">
              <a:buNone/>
            </a:pPr>
            <a:r>
              <a:rPr sz="1500" b="0" i="0" dirty="0">
                <a:latin typeface="Calibri"/>
              </a:rPr>
              <a:t>Phase 3   Weeks 5–7    Conduct semi-structured interviews (16–21 participants). Record &amp; transcribe.</a:t>
            </a:r>
          </a:p>
          <a:p>
            <a:pPr marL="0" indent="0" algn="l">
              <a:buNone/>
            </a:pPr>
            <a:r>
              <a:rPr sz="1500" b="0" i="0" dirty="0" err="1">
                <a:latin typeface="Calibri"/>
              </a:rPr>
              <a:t>Pha</a:t>
            </a:r>
            <a:r>
              <a:rPr lang="en-GB" sz="1500" b="0" i="0" dirty="0">
                <a:latin typeface="Calibri"/>
              </a:rPr>
              <a:t>s</a:t>
            </a:r>
            <a:r>
              <a:rPr sz="1500" b="0" i="0" dirty="0">
                <a:latin typeface="Calibri"/>
              </a:rPr>
              <a:t>e 4   Weeks 8–9    Complete transcription. Thematic analysis (Braun &amp; Clarke). NVivo coding.</a:t>
            </a:r>
          </a:p>
          <a:p>
            <a:pPr marL="0" indent="0" algn="l">
              <a:buNone/>
            </a:pPr>
            <a:r>
              <a:rPr sz="1500" b="0" i="0" dirty="0">
                <a:latin typeface="Calibri"/>
              </a:rPr>
              <a:t>Phase 5   Weeks 10–11  Write up findings, discussion &amp; conclusion. Link themes to research questions.</a:t>
            </a:r>
          </a:p>
          <a:p>
            <a:pPr marL="0" indent="0" algn="l">
              <a:buNone/>
            </a:pPr>
            <a:r>
              <a:rPr sz="1500" b="0" i="0" dirty="0">
                <a:latin typeface="Calibri"/>
              </a:rPr>
              <a:t>Phase 6   Week 12      Final review, proofreading and submission.</a:t>
            </a:r>
          </a:p>
          <a:p>
            <a:pPr marL="0" indent="0" algn="l">
              <a:buNone/>
            </a:pPr>
            <a:endParaRPr sz="1500" b="0" i="0" dirty="0">
              <a:latin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C32FD5-3C7D-417C-8091-07A150ABFE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095999" y="1792936"/>
            <a:ext cx="6096001" cy="506506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351"/>
            <a:ext cx="9784080" cy="1508760"/>
          </a:xfrm>
        </p:spPr>
        <p:txBody>
          <a:bodyPr wrap="square"/>
          <a:lstStyle/>
          <a:p>
            <a:pPr algn="l"/>
            <a:r>
              <a:rPr sz="2600" b="1" i="0" dirty="0">
                <a:latin typeface="Calibri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3F1190-DE0E-4D25-ACFD-D349569EA718}"/>
              </a:ext>
            </a:extLst>
          </p:cNvPr>
          <p:cNvSpPr txBox="1"/>
          <p:nvPr/>
        </p:nvSpPr>
        <p:spPr>
          <a:xfrm>
            <a:off x="403013" y="1914821"/>
            <a:ext cx="3090672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 i="0" dirty="0">
                <a:latin typeface="Calibri"/>
              </a:rPr>
              <a:t>Method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60366B-52FA-43B9-AE6A-46D50D1659CC}"/>
              </a:ext>
            </a:extLst>
          </p:cNvPr>
          <p:cNvSpPr txBox="1"/>
          <p:nvPr/>
        </p:nvSpPr>
        <p:spPr>
          <a:xfrm>
            <a:off x="93047" y="2356494"/>
            <a:ext cx="3090672" cy="194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Qualitative case study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at Amazon CWL1</a:t>
            </a:r>
          </a:p>
          <a:p>
            <a:pPr algn="l">
              <a:spcBef>
                <a:spcPts val="500"/>
              </a:spcBef>
            </a:pPr>
            <a:endParaRPr sz="1300" dirty="0">
              <a:solidFill>
                <a:srgbClr val="FFFFFF"/>
              </a:solidFill>
              <a:latin typeface="Calibri"/>
            </a:endParaRP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Semi-structured interviews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16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-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21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participants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(purposive sampling)</a:t>
            </a:r>
          </a:p>
          <a:p>
            <a:pPr algn="l">
              <a:spcBef>
                <a:spcPts val="500"/>
              </a:spcBef>
            </a:pPr>
            <a:endParaRPr sz="1300" dirty="0">
              <a:solidFill>
                <a:srgbClr val="FFFFFF"/>
              </a:solidFill>
              <a:latin typeface="Calibri"/>
            </a:endParaRP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Thematic Analysis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Braun &amp; Clarke (2006)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coded in NVivo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6A707-729A-475C-8CA4-E182353D56A6}"/>
              </a:ext>
            </a:extLst>
          </p:cNvPr>
          <p:cNvSpPr txBox="1"/>
          <p:nvPr/>
        </p:nvSpPr>
        <p:spPr>
          <a:xfrm>
            <a:off x="3730752" y="1904509"/>
            <a:ext cx="3090672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 i="0" dirty="0">
                <a:latin typeface="Calibri"/>
              </a:rPr>
              <a:t>Ethics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1CF252-0A07-4672-A776-33BD707081B8}"/>
              </a:ext>
            </a:extLst>
          </p:cNvPr>
          <p:cNvSpPr txBox="1"/>
          <p:nvPr/>
        </p:nvSpPr>
        <p:spPr>
          <a:xfrm>
            <a:off x="3493685" y="2322287"/>
            <a:ext cx="3090672" cy="2213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lang="en-GB" sz="1300" dirty="0">
                <a:solidFill>
                  <a:srgbClr val="FFFFFF"/>
                </a:solidFill>
                <a:latin typeface="Calibri"/>
              </a:rPr>
              <a:t>Amazon UK</a:t>
            </a:r>
            <a:r>
              <a:rPr sz="1300" dirty="0">
                <a:solidFill>
                  <a:srgbClr val="FFFFFF"/>
                </a:solidFill>
                <a:latin typeface="Calibri"/>
              </a:rPr>
              <a:t> Ethics Committee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approval mandatory gate</a:t>
            </a:r>
          </a:p>
          <a:p>
            <a:pPr algn="l">
              <a:spcBef>
                <a:spcPts val="500"/>
              </a:spcBef>
            </a:pPr>
            <a:endParaRPr sz="1300" dirty="0">
              <a:solidFill>
                <a:srgbClr val="FFFFFF"/>
              </a:solidFill>
              <a:latin typeface="Calibri"/>
            </a:endParaRP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Informed consent,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anonymity, right to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withdraw at any time</a:t>
            </a:r>
          </a:p>
          <a:p>
            <a:pPr algn="l">
              <a:spcBef>
                <a:spcPts val="500"/>
              </a:spcBef>
            </a:pPr>
            <a:endParaRPr sz="1300" dirty="0">
              <a:solidFill>
                <a:srgbClr val="FFFFFF"/>
              </a:solidFill>
              <a:latin typeface="Calibri"/>
            </a:endParaRP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GDPR (2018) and BERA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(2018) fully compliant</a:t>
            </a: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Power imbalance managed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C7F29F-3876-43B2-8FC8-17ACC3A46481}"/>
              </a:ext>
            </a:extLst>
          </p:cNvPr>
          <p:cNvSpPr txBox="1"/>
          <p:nvPr/>
        </p:nvSpPr>
        <p:spPr>
          <a:xfrm>
            <a:off x="7223760" y="1901952"/>
            <a:ext cx="3090672" cy="32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 i="0" dirty="0">
                <a:latin typeface="Calibri"/>
              </a:rPr>
              <a:t>Limitations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B29176-C7FD-4DD1-BF67-9DC53A93FE31}"/>
              </a:ext>
            </a:extLst>
          </p:cNvPr>
          <p:cNvSpPr txBox="1"/>
          <p:nvPr/>
        </p:nvSpPr>
        <p:spPr>
          <a:xfrm>
            <a:off x="6999035" y="2356494"/>
            <a:ext cx="3090672" cy="194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Single site 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and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not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applicable</a:t>
            </a:r>
            <a:r>
              <a:rPr sz="1300" dirty="0">
                <a:solidFill>
                  <a:srgbClr val="FFFFFF"/>
                </a:solidFill>
                <a:latin typeface="Calibri"/>
              </a:rPr>
              <a:t> beyond CWL1</a:t>
            </a:r>
          </a:p>
          <a:p>
            <a:pPr algn="l">
              <a:spcBef>
                <a:spcPts val="500"/>
              </a:spcBef>
            </a:pPr>
            <a:endParaRPr sz="1300" dirty="0">
              <a:solidFill>
                <a:srgbClr val="FFFFFF"/>
              </a:solidFill>
              <a:latin typeface="Calibri"/>
            </a:endParaRP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Small sample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depth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is the deliberate aim</a:t>
            </a:r>
          </a:p>
          <a:p>
            <a:pPr algn="l">
              <a:spcBef>
                <a:spcPts val="500"/>
              </a:spcBef>
            </a:pPr>
            <a:endParaRPr sz="1300" dirty="0">
              <a:solidFill>
                <a:srgbClr val="FFFFFF"/>
              </a:solidFill>
              <a:latin typeface="Calibri"/>
            </a:endParaRPr>
          </a:p>
          <a:p>
            <a:pPr marL="285750" indent="-285750" algn="l">
              <a:spcBef>
                <a:spcPts val="500"/>
              </a:spcBef>
              <a:buFont typeface="Wingdings" panose="05000000000000000000" pitchFamily="2" charset="2"/>
              <a:buChar char="Ø"/>
            </a:pPr>
            <a:r>
              <a:rPr sz="1300" dirty="0">
                <a:solidFill>
                  <a:srgbClr val="FFFFFF"/>
                </a:solidFill>
                <a:latin typeface="Calibri"/>
              </a:rPr>
              <a:t>Social desirability and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researcher bias managed</a:t>
            </a:r>
            <a:r>
              <a:rPr lang="en-GB" sz="1300" dirty="0">
                <a:solidFill>
                  <a:srgbClr val="FFFFFF"/>
                </a:solidFill>
                <a:latin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</a:rPr>
              <a:t>through reflexive journal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039D3-5C08-4E6D-956F-DB34626E8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Thank you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E390A3-8B13-41BF-8769-1FDEDA5EBE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130" y="3536496"/>
            <a:ext cx="1738764" cy="16941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26D39E-302D-481E-954E-41198533325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6054" y="3536497"/>
            <a:ext cx="1656701" cy="16941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E38BA7-C51C-4989-89DD-1380EE746E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090" y="3151265"/>
            <a:ext cx="3991188" cy="24620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0257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232C8-628A-431D-B973-5094FAC21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ADDC5-93F3-4413-93E3-C919382F1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835" y="2008093"/>
            <a:ext cx="10691164" cy="4679577"/>
          </a:xfrm>
        </p:spPr>
        <p:txBody>
          <a:bodyPr>
            <a:normAutofit/>
          </a:bodyPr>
          <a:lstStyle/>
          <a:p>
            <a:r>
              <a:rPr lang="en-GB" sz="1100" dirty="0"/>
              <a:t>BERA (2018) </a:t>
            </a:r>
            <a:r>
              <a:rPr lang="en-GB" sz="1100" i="1" dirty="0"/>
              <a:t>Ethical Guidelines for Educational Research</a:t>
            </a:r>
            <a:r>
              <a:rPr lang="en-GB" sz="1100" dirty="0"/>
              <a:t>. 4th ed. London: British Educational Research Association.</a:t>
            </a:r>
          </a:p>
          <a:p>
            <a:r>
              <a:rPr lang="en-GB" sz="1100" dirty="0"/>
              <a:t>Braun, V. and Clarke, V. (2006) Using thematic analysis in psychology. </a:t>
            </a:r>
            <a:r>
              <a:rPr lang="en-GB" sz="1100" i="1" dirty="0"/>
              <a:t>Qualitative Research in Psychology</a:t>
            </a:r>
            <a:r>
              <a:rPr lang="en-GB" sz="1100" dirty="0"/>
              <a:t>, 3(2), pp. 77–101.</a:t>
            </a:r>
          </a:p>
          <a:p>
            <a:r>
              <a:rPr lang="en-GB" sz="1100" dirty="0"/>
              <a:t>Bryman, A. and Bell, E. (2023) </a:t>
            </a:r>
            <a:r>
              <a:rPr lang="en-GB" sz="1100" i="1" dirty="0"/>
              <a:t>Business Research Methods. </a:t>
            </a:r>
            <a:r>
              <a:rPr lang="en-GB" sz="1100" dirty="0"/>
              <a:t>5th ed. Oxford: Oxford University Press.</a:t>
            </a:r>
          </a:p>
          <a:p>
            <a:r>
              <a:rPr lang="en-GB" sz="1100" dirty="0"/>
              <a:t>CIPD (2023</a:t>
            </a:r>
            <a:r>
              <a:rPr lang="en-GB" sz="1100" i="1" dirty="0"/>
              <a:t>) Resourcing and Talent Planning Survey</a:t>
            </a:r>
            <a:r>
              <a:rPr lang="en-GB" sz="1100" dirty="0"/>
              <a:t>. London: CIPD.</a:t>
            </a:r>
          </a:p>
          <a:p>
            <a:r>
              <a:rPr lang="en-GB" sz="1100" dirty="0"/>
              <a:t>Creswell, J.W. and Creswell, J.D. (2023) </a:t>
            </a:r>
            <a:r>
              <a:rPr lang="en-GB" sz="1100" i="1" dirty="0"/>
              <a:t>Research Design</a:t>
            </a:r>
            <a:r>
              <a:rPr lang="en-GB" sz="1100" dirty="0"/>
              <a:t>. 6th ed. London: SAGE Publications.</a:t>
            </a:r>
          </a:p>
          <a:p>
            <a:r>
              <a:rPr lang="en-GB" sz="1100" dirty="0"/>
              <a:t>Flick, U. (2023) </a:t>
            </a:r>
            <a:r>
              <a:rPr lang="en-GB" sz="1100" i="1" dirty="0"/>
              <a:t>An Introduction to Qualitative Research</a:t>
            </a:r>
            <a:r>
              <a:rPr lang="en-GB" sz="1100" dirty="0"/>
              <a:t>. 6th ed. London: SAGE Publications.</a:t>
            </a:r>
          </a:p>
          <a:p>
            <a:r>
              <a:rPr lang="en-GB" sz="1100" dirty="0"/>
              <a:t>Gallup (2023) </a:t>
            </a:r>
            <a:r>
              <a:rPr lang="en-GB" sz="1100" i="1" dirty="0"/>
              <a:t>State of the Global Workplace Report</a:t>
            </a:r>
            <a:r>
              <a:rPr lang="en-GB" sz="1100" dirty="0"/>
              <a:t>. Washington DC: Gallup.</a:t>
            </a:r>
          </a:p>
          <a:p>
            <a:r>
              <a:rPr lang="en-GB" sz="1100" dirty="0"/>
              <a:t>Guest, G., Bunce, A. and Johnson, L. (2006) </a:t>
            </a:r>
            <a:r>
              <a:rPr lang="en-GB" sz="1100" i="1" dirty="0"/>
              <a:t>How many interviews are enough</a:t>
            </a:r>
            <a:r>
              <a:rPr lang="en-GB" sz="1100" dirty="0"/>
              <a:t>? Field Methods, 18(1), pp. 59–82.</a:t>
            </a:r>
          </a:p>
          <a:p>
            <a:r>
              <a:rPr lang="en-GB" sz="1100" dirty="0"/>
              <a:t>Lincoln, Y.S. and Guba, E.G. (1985) </a:t>
            </a:r>
            <a:r>
              <a:rPr lang="en-GB" sz="1100" i="1" dirty="0"/>
              <a:t>Naturalistic Inquiry</a:t>
            </a:r>
            <a:r>
              <a:rPr lang="en-GB" sz="1100" dirty="0"/>
              <a:t>. Beverly Hills: SAGE Publications.</a:t>
            </a:r>
          </a:p>
          <a:p>
            <a:r>
              <a:rPr lang="en-GB" sz="1100" dirty="0"/>
              <a:t>Patton, M.Q. (2015) </a:t>
            </a:r>
            <a:r>
              <a:rPr lang="en-GB" sz="1100" i="1" dirty="0"/>
              <a:t>Qualitative Research and Evaluation Methods</a:t>
            </a:r>
            <a:r>
              <a:rPr lang="en-GB" sz="1100" dirty="0"/>
              <a:t>. 4th ed. London: SAGE Publications.</a:t>
            </a:r>
          </a:p>
          <a:p>
            <a:r>
              <a:rPr lang="en-GB" sz="1100" dirty="0"/>
              <a:t>Saunders, M., Lewis, P. and Thornhill, A. (2023) </a:t>
            </a:r>
            <a:r>
              <a:rPr lang="en-GB" sz="1100" i="1" dirty="0"/>
              <a:t>Research Methods for Business Students</a:t>
            </a:r>
            <a:r>
              <a:rPr lang="en-GB" sz="1100" dirty="0"/>
              <a:t>. 9th ed. Harlow: Pearson.</a:t>
            </a:r>
          </a:p>
          <a:p>
            <a:r>
              <a:rPr lang="en-GB" sz="1100" dirty="0"/>
              <a:t>Yin, R.K. (2018) </a:t>
            </a:r>
            <a:r>
              <a:rPr lang="en-GB" sz="1100" i="1" dirty="0"/>
              <a:t>Case Study Research and Design</a:t>
            </a:r>
            <a:r>
              <a:rPr lang="en-GB" sz="1100" dirty="0"/>
              <a:t>. 6th ed. London: SAGE Publications.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38003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purl.org/dc/elements/1.1/"/>
    <ds:schemaRef ds:uri="http://schemas.microsoft.com/office/2006/metadata/properties"/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474</TotalTime>
  <Words>1751</Words>
  <Application>Microsoft Office PowerPoint</Application>
  <PresentationFormat>Widescreen</PresentationFormat>
  <Paragraphs>198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Corbel</vt:lpstr>
      <vt:lpstr>Euphemia</vt:lpstr>
      <vt:lpstr>Wingdings</vt:lpstr>
      <vt:lpstr>Banded</vt:lpstr>
      <vt:lpstr>How Management and Leadership Style Affects
Associate Engagement and Retention
at Amazon CWL1 Fulfilment Centre, Swansea</vt:lpstr>
      <vt:lpstr>Introduction &amp; Research Context</vt:lpstr>
      <vt:lpstr>Research Aim, Objectives &amp; Questions</vt:lpstr>
      <vt:lpstr>Methodology (1 of 2)  Research approach, philosophy and design</vt:lpstr>
      <vt:lpstr>Methodology (2 of 2)   Data collection, sampling, reliability and validity </vt:lpstr>
      <vt:lpstr>Ethical consideration (1 of 2)   Informed consent, confidentiality and anonymity</vt:lpstr>
      <vt:lpstr>Ethical considerations (2 of 2)  Protecting participants from harm and university ethical compliance</vt:lpstr>
      <vt:lpstr>Limitations and recommendations for future research </vt:lpstr>
      <vt:lpstr>Project Plan and Timeline 12-Week Research Schedule</vt:lpstr>
      <vt:lpstr>Conclusion</vt:lpstr>
      <vt:lpstr>                             Thank you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With Picture Layout</dc:title>
  <dc:creator>Luca, Marian</dc:creator>
  <cp:lastModifiedBy>Luca, Marian</cp:lastModifiedBy>
  <cp:revision>28</cp:revision>
  <dcterms:created xsi:type="dcterms:W3CDTF">2026-06-24T14:55:26Z</dcterms:created>
  <dcterms:modified xsi:type="dcterms:W3CDTF">2026-06-26T16:26:32Z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