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71" r:id="rId17"/>
    <p:sldId id="272" r:id="rId18"/>
    <p:sldId id="274" r:id="rId19"/>
    <p:sldId id="269" r:id="rId20"/>
    <p:sldId id="270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0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72A67A-151A-423E-88F3-798A12144BF5}" v="44" dt="2025-06-14T10:21:33.4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2" d="100"/>
          <a:sy n="102" d="100"/>
        </p:scale>
        <p:origin x="188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E6E60F-E41D-BD77-B9A6-276A38669C9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A234F0-BE4F-8347-8158-D0C31676037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E0D64A-09E4-4158-99E4-90853C4AFC85}" type="datetime1">
              <a:rPr lang="en-GB" smtClean="0"/>
              <a:t>14/06/2025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FB68C-A5F5-34CC-3BCA-3B4E48FC22D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B4A718-04DE-3E48-5DCF-21CE49CAAB7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9FD97B-8F51-49DF-B5F3-B2B3AAF8C7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023301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DF43F2-16B1-4DE9-A152-4C506DFCAC15}" type="datetime1">
              <a:rPr lang="en-GB" smtClean="0"/>
              <a:t>14/06/2025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E2030A-9E60-40AB-9B61-9D0B797868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79750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2A74CEB4-6B96-4860-B372-BCA248B05F83}" type="datetime1">
              <a:rPr lang="en-GB" smtClean="0"/>
              <a:t>14/06/2025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E2030A-9E60-40AB-9B61-9D0B7978680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141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C596285D-70ED-471B-BC4D-D885F82D4B83}" type="datetime1">
              <a:rPr lang="en-GB" smtClean="0"/>
              <a:t>14/06/2025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E2030A-9E60-40AB-9B61-9D0B7978680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151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2F628-59A9-4DCD-8F04-EC244B1C6CBB}" type="datetime3">
              <a:rPr lang="en-US" smtClean="0"/>
              <a:t>14 June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Ovidiu Florin Socel - 2310644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B11F1-9395-4F00-85C8-A8FFB1B08B9A}" type="datetime3">
              <a:rPr lang="en-US" smtClean="0"/>
              <a:t>14 June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Ovidiu Florin Socel - 2310644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AEBA3-9801-4181-BECA-09783F29045A}" type="datetime3">
              <a:rPr lang="en-US" smtClean="0"/>
              <a:t>14 June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Ovidiu Florin Socel - 2310644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500B0-9DE6-4249-A450-04DFBE99FA1B}" type="datetime3">
              <a:rPr lang="en-US" smtClean="0"/>
              <a:t>14 June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Ovidiu Florin Socel - 2310644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E4386-3D5E-470B-B975-107844C795C9}" type="datetime3">
              <a:rPr lang="en-US" smtClean="0"/>
              <a:t>14 June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Ovidiu Florin Socel - 2310644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46CF5-E66B-454B-9D3D-9E445924432D}" type="datetime3">
              <a:rPr lang="en-US" smtClean="0"/>
              <a:t>14 June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Ovidiu Florin Socel - 2310644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236C5-BD4D-4D4F-B324-34373B6F9DC6}" type="datetime3">
              <a:rPr lang="en-US" smtClean="0"/>
              <a:t>14 June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Ovidiu Florin Socel - 2310644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6D7B2-3B6F-4A95-B351-442B171992A1}" type="datetime3">
              <a:rPr lang="en-US" smtClean="0"/>
              <a:t>14 June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Ovidiu Florin Socel - 2310644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EDB1D-18BB-450B-BDBB-B287662E5AFE}" type="datetime3">
              <a:rPr lang="en-US" smtClean="0"/>
              <a:t>14 June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Ovidiu Florin Socel - 2310644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6EAF-08CF-4C5E-AE0C-72E95A3B887B}" type="datetime3">
              <a:rPr lang="en-US" smtClean="0"/>
              <a:t>14 June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Ovidiu Florin Socel - 2310644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5863E-EFC2-4BB8-AE5F-8C4F7DC447BE}" type="datetime3">
              <a:rPr lang="en-US" smtClean="0"/>
              <a:t>14 June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Ovidiu Florin Socel - 2310644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F38596-238C-4F90-A636-1CFE7EC7D4B9}" type="datetime3">
              <a:rPr lang="en-US" smtClean="0"/>
              <a:t>14 June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Ovidiu Florin Socel - 2310644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press.farm/apple-product-launches-the-latest-gadgets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malat-webspace.royalroads.ca/rru0055/role-of-leadership-in-managing-change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emiconductor.substack.com/p/the-apple-tsmc-partnership" TargetMode="External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hyperlink" Target="https://photos5.appleinsider.com/gallery/47290-92214-Browsers-xl.jpg" TargetMode="Externa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s://www.sciencedirect.com/science/article/abs/pii/S0020025520307040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economictimes.indiatimes.com/magazines/panache/apple-ceo-tim-cooks-surprising-confession-even-he-didnt-know-about-this-iphone-feature/articleshow/114496155.cms?from=mdr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618media.com/en/blog/apple-vision-pro-for-designers-a-review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s://www.businessmodelsinc.com/en/inspiration/blogs/the-business-model-of-appl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s://www.industryweek.com/supply-chain/supplier-relationships/article/21122822/apple-the-supplier-nightmare-is-rea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s://medium.com/product-management-aspects/efficiency-vs-effectiveness-the-hilarious-truth-in-our-fast-paced-world-77d01e85261d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9143998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9144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12088DD-B1AD-40E0-8B86-1D87A2CCD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140040" y="-1133192"/>
            <a:ext cx="6858001" cy="9124385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71072" y="0"/>
            <a:ext cx="4572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C395952-4E26-45A2-8756-2ADFD6E53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3"/>
            <a:ext cx="9137153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4734BADF-9461-4621-B112-2D7BABEA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784" y="4049"/>
            <a:ext cx="7662432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8" y="113122"/>
            <a:ext cx="9124385" cy="6221690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Mintzberg’s 10 Managerial Roles in Apple Inc.</a:t>
            </a:r>
            <a:br>
              <a:rPr lang="en-GB" sz="4200" dirty="0">
                <a:solidFill>
                  <a:srgbClr val="FFFFFF"/>
                </a:solidFill>
              </a:rPr>
            </a:br>
            <a:br>
              <a:rPr lang="en-GB" sz="4200" dirty="0">
                <a:solidFill>
                  <a:srgbClr val="FFFFFF"/>
                </a:solidFill>
              </a:rPr>
            </a:br>
            <a:br>
              <a:rPr lang="en-GB" sz="4200" dirty="0">
                <a:solidFill>
                  <a:srgbClr val="FFFFFF"/>
                </a:solidFill>
              </a:rPr>
            </a:br>
            <a:br>
              <a:rPr lang="en-GB" dirty="0"/>
            </a:br>
            <a:endParaRPr lang="en-GB" sz="42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1404" y="2107382"/>
            <a:ext cx="8861194" cy="86062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University Group Presentation</a:t>
            </a:r>
          </a:p>
        </p:txBody>
      </p:sp>
      <p:pic>
        <p:nvPicPr>
          <p:cNvPr id="7" name="Picture 6" descr="A coat of arms with dragons and a helmet&#10;&#10;Description automatically generated">
            <a:extLst>
              <a:ext uri="{FF2B5EF4-FFF2-40B4-BE49-F238E27FC236}">
                <a16:creationId xmlns:a16="http://schemas.microsoft.com/office/drawing/2014/main" id="{0F074FF6-3F44-15DA-8729-7877584645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7041" y="274728"/>
            <a:ext cx="1060184" cy="1048619"/>
          </a:xfrm>
          <a:prstGeom prst="rect">
            <a:avLst/>
          </a:prstGeom>
        </p:spPr>
      </p:pic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8ECB12A-81E5-1044-47B5-9D1235772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D48BF-A41E-4E32-BA5C-0A366A09516F}" type="datetime3">
              <a:rPr lang="en-US" smtClean="0"/>
              <a:t>14 June 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31A677-49FE-1507-0DD1-E06A4C438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</a:t>
            </a:fld>
            <a:endParaRPr lang="en-US"/>
          </a:p>
        </p:txBody>
      </p:sp>
      <p:pic>
        <p:nvPicPr>
          <p:cNvPr id="15" name="Picture 14" descr="A black and yellow logo">
            <a:extLst>
              <a:ext uri="{FF2B5EF4-FFF2-40B4-BE49-F238E27FC236}">
                <a16:creationId xmlns:a16="http://schemas.microsoft.com/office/drawing/2014/main" id="{1236CD69-4FEB-D204-3DC4-486C36D253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905" y="274728"/>
            <a:ext cx="1666927" cy="92607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0BC60EA-09BF-F4D8-544C-84B0A32CD77D}"/>
              </a:ext>
            </a:extLst>
          </p:cNvPr>
          <p:cNvSpPr txBox="1"/>
          <p:nvPr/>
        </p:nvSpPr>
        <p:spPr>
          <a:xfrm>
            <a:off x="237130" y="3247085"/>
            <a:ext cx="866288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Module code - LCBB4015</a:t>
            </a:r>
            <a:b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Module Name - </a:t>
            </a:r>
            <a:r>
              <a:rPr lang="en-GB" i="0" dirty="0">
                <a:solidFill>
                  <a:schemeClr val="bg1"/>
                </a:solidFill>
                <a:effectLst/>
                <a:cs typeface="Arial" panose="020B0604020202020204" pitchFamily="34" charset="0"/>
              </a:rPr>
              <a:t>Introduction to Leadership &amp; Management</a:t>
            </a:r>
            <a:b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Lecturer’s Name - </a:t>
            </a:r>
            <a:r>
              <a:rPr lang="en-GB" i="0" dirty="0">
                <a:solidFill>
                  <a:schemeClr val="bg1"/>
                </a:solidFill>
                <a:effectLst/>
                <a:cs typeface="Arial" panose="020B0604020202020204" pitchFamily="34" charset="0"/>
              </a:rPr>
              <a:t> Ivan Rodriguez Hernandez</a:t>
            </a:r>
          </a:p>
          <a:p>
            <a:r>
              <a:rPr lang="en-GB" sz="1800" kern="100" dirty="0">
                <a:solidFill>
                  <a:schemeClr val="bg1"/>
                </a:solidFill>
                <a:effectLst/>
                <a:ea typeface="Arial" panose="020B0604020202020204" pitchFamily="34" charset="0"/>
                <a:cs typeface="Arial" panose="020B0604020202020204" pitchFamily="34" charset="0"/>
              </a:rPr>
              <a:t>Slide Submission - 15</a:t>
            </a:r>
            <a:r>
              <a:rPr lang="en-GB" sz="1800" kern="100" baseline="30000" dirty="0">
                <a:solidFill>
                  <a:schemeClr val="bg1"/>
                </a:solidFill>
                <a:effectLst/>
                <a:ea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 kern="100" dirty="0">
                <a:solidFill>
                  <a:schemeClr val="bg1"/>
                </a:solidFill>
                <a:effectLst/>
                <a:ea typeface="Arial" panose="020B0604020202020204" pitchFamily="34" charset="0"/>
                <a:cs typeface="Arial" panose="020B0604020202020204" pitchFamily="34" charset="0"/>
              </a:rPr>
              <a:t> June @ 2pm</a:t>
            </a:r>
            <a:endParaRPr lang="en-GB" sz="1800" kern="100" dirty="0">
              <a:solidFill>
                <a:schemeClr val="bg1"/>
              </a:solidFill>
              <a:effectLst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endParaRPr lang="en-GB" i="0" dirty="0">
              <a:solidFill>
                <a:schemeClr val="bg1">
                  <a:lumMod val="9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i="0" dirty="0">
              <a:solidFill>
                <a:schemeClr val="bg1">
                  <a:lumMod val="9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Ovidiu Florin SOCEL – 2310644</a:t>
            </a: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Dumitru Adrian CIRJAN – 2319495</a:t>
            </a:r>
          </a:p>
          <a:p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Madalina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Laura Misu PARUS - 2238028</a:t>
            </a:r>
          </a:p>
          <a:p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Marian Emil BUDICA – 2312379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317544" y="536210"/>
            <a:ext cx="304800" cy="322326"/>
            <a:chOff x="215328" y="-46937"/>
            <a:chExt cx="304800" cy="277384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5BE0D975-7725-493F-8862-ED40C46BE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683F0D96-8CD4-4CDE-B0CC-657797260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924C51D7-954A-4143-B39C-4752FA3B6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B491EF17-1635-4AEB-AC11-07BA2A119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32F202BA-4686-4BC5-8CA5-60010A0FC9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753C14B0-1161-49D1-9AAC-B4BAD7436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C8E96422-DF7F-4DB7-9786-EABEBF8BC6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4" name="Rectangle 73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6" name="Group 75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2" name="Rectangle 81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4" name="Group 83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3393" y="480668"/>
            <a:ext cx="3488307" cy="535009"/>
          </a:xfrm>
          <a:noFill/>
        </p:spPr>
        <p:txBody>
          <a:bodyPr anchor="t">
            <a:normAutofit/>
          </a:bodyPr>
          <a:lstStyle/>
          <a:p>
            <a:pPr algn="l"/>
            <a:r>
              <a:rPr lang="en-GB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56" y="2620394"/>
            <a:ext cx="4738174" cy="1815189"/>
          </a:xfrm>
          <a:noFill/>
        </p:spPr>
        <p:txBody>
          <a:bodyPr anchor="t">
            <a:no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Calibri"/>
              </a:rPr>
              <a:t>This presentation examines Mintzberg’s 10 managerial roles at Apple Inc., </a:t>
            </a:r>
            <a:r>
              <a:rPr lang="en-US" sz="1800" dirty="0" err="1">
                <a:solidFill>
                  <a:schemeClr val="bg1"/>
                </a:solidFill>
                <a:latin typeface="Calibri"/>
              </a:rPr>
              <a:t>utilising</a:t>
            </a:r>
            <a:r>
              <a:rPr lang="en-US" sz="1800" dirty="0">
                <a:solidFill>
                  <a:schemeClr val="bg1"/>
                </a:solidFill>
                <a:latin typeface="Calibri"/>
              </a:rPr>
              <a:t> real-world management practices as examples. Each role is </a:t>
            </a: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discussed</a:t>
            </a:r>
            <a:r>
              <a:rPr lang="en-US" sz="1800" dirty="0">
                <a:solidFill>
                  <a:schemeClr val="bg1"/>
                </a:solidFill>
                <a:latin typeface="Calibri"/>
              </a:rPr>
              <a:t> in terms of function, development, and contribution to Apple Inc.’s performance.</a:t>
            </a:r>
          </a:p>
        </p:txBody>
      </p:sp>
      <p:pic>
        <p:nvPicPr>
          <p:cNvPr id="15" name="Picture 14" descr="A white apple with a bite mark&#10;&#10;Description automatically generated">
            <a:extLst>
              <a:ext uri="{FF2B5EF4-FFF2-40B4-BE49-F238E27FC236}">
                <a16:creationId xmlns:a16="http://schemas.microsoft.com/office/drawing/2014/main" id="{407DA7E9-11F8-CB60-AA30-AB28D86E9C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3067" y="3210491"/>
            <a:ext cx="3354389" cy="284123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4F0979-5B8A-5DB7-56B3-B2828411C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7A0E4-43CB-4BCB-95AC-B6546D129DFF}" type="datetime3">
              <a:rPr lang="en-US" smtClean="0"/>
              <a:t>14 June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C385A4-AFA5-47E6-52F8-EE8E380FB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13242E-3A68-11D1-AB21-8757769C8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Madalina Laura Misu PARUS - 2238028</a:t>
            </a:r>
            <a:endParaRPr lang="en-US" dirty="0"/>
          </a:p>
        </p:txBody>
      </p:sp>
      <p:pic>
        <p:nvPicPr>
          <p:cNvPr id="11" name="Picture 10" descr="A diagram of a management system&#10;&#10;Description automatically generated">
            <a:extLst>
              <a:ext uri="{FF2B5EF4-FFF2-40B4-BE49-F238E27FC236}">
                <a16:creationId xmlns:a16="http://schemas.microsoft.com/office/drawing/2014/main" id="{F1BF7DED-A649-7DA0-A6D7-1CA74C6412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8469" y="451673"/>
            <a:ext cx="3354389" cy="264941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Rectangle 118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913B067F-3154-4968-A886-DF93A787E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124" name="Oval 123">
              <a:extLst>
                <a:ext uri="{FF2B5EF4-FFF2-40B4-BE49-F238E27FC236}">
                  <a16:creationId xmlns:a16="http://schemas.microsoft.com/office/drawing/2014/main" id="{97583D6C-C05B-47AB-8540-B2700B82A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5" name="Oval 124">
              <a:extLst>
                <a:ext uri="{FF2B5EF4-FFF2-40B4-BE49-F238E27FC236}">
                  <a16:creationId xmlns:a16="http://schemas.microsoft.com/office/drawing/2014/main" id="{6501AD91-D973-4968-95E4-4C26CFDF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6" name="Oval 125">
              <a:extLst>
                <a:ext uri="{FF2B5EF4-FFF2-40B4-BE49-F238E27FC236}">
                  <a16:creationId xmlns:a16="http://schemas.microsoft.com/office/drawing/2014/main" id="{5C165989-F5FE-4BB6-9817-E7828CB1D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7" name="Oval 126">
              <a:extLst>
                <a:ext uri="{FF2B5EF4-FFF2-40B4-BE49-F238E27FC236}">
                  <a16:creationId xmlns:a16="http://schemas.microsoft.com/office/drawing/2014/main" id="{6B0649CC-B912-4E82-BEA0-DA75ECB19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8" name="Oval 127">
              <a:extLst>
                <a:ext uri="{FF2B5EF4-FFF2-40B4-BE49-F238E27FC236}">
                  <a16:creationId xmlns:a16="http://schemas.microsoft.com/office/drawing/2014/main" id="{6BA08C17-C9A5-4FA8-ABC4-44FB3B869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9" name="Oval 128">
              <a:extLst>
                <a:ext uri="{FF2B5EF4-FFF2-40B4-BE49-F238E27FC236}">
                  <a16:creationId xmlns:a16="http://schemas.microsoft.com/office/drawing/2014/main" id="{70DEAC6C-553C-437E-BC17-D4495233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1" name="Rectangle 130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3" name="Group 132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9" name="Rectangle 138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1" name="Group 140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142" name="Straight Connector 141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604" y="495436"/>
            <a:ext cx="7762527" cy="666857"/>
          </a:xfrm>
          <a:noFill/>
        </p:spPr>
        <p:txBody>
          <a:bodyPr anchor="t">
            <a:no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Interpersonal Role - Figurehead</a:t>
            </a:r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person with glasses and a logo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B5619957-0456-21EE-3BDD-A3364ECB72B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791" r="1" b="18570"/>
          <a:stretch>
            <a:fillRect/>
          </a:stretch>
        </p:blipFill>
        <p:spPr>
          <a:xfrm>
            <a:off x="4954417" y="2947732"/>
            <a:ext cx="4110293" cy="172896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pSp>
        <p:nvGrpSpPr>
          <p:cNvPr id="147" name="Group 146">
            <a:extLst>
              <a:ext uri="{FF2B5EF4-FFF2-40B4-BE49-F238E27FC236}">
                <a16:creationId xmlns:a16="http://schemas.microsoft.com/office/drawing/2014/main" id="{1F4E1649-4D1F-4A91-AF97-A254BFDD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317544" y="830625"/>
            <a:ext cx="304800" cy="322326"/>
            <a:chOff x="215328" y="-46937"/>
            <a:chExt cx="304800" cy="2773841"/>
          </a:xfrm>
        </p:grpSpPr>
        <p:cxnSp>
          <p:nvCxnSpPr>
            <p:cNvPr id="148" name="Straight Connector 147">
              <a:extLst>
                <a:ext uri="{FF2B5EF4-FFF2-40B4-BE49-F238E27FC236}">
                  <a16:creationId xmlns:a16="http://schemas.microsoft.com/office/drawing/2014/main" id="{FE483602-62F9-474D-9C9B-5EE4CD76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>
              <a:extLst>
                <a:ext uri="{FF2B5EF4-FFF2-40B4-BE49-F238E27FC236}">
                  <a16:creationId xmlns:a16="http://schemas.microsoft.com/office/drawing/2014/main" id="{DD7D1AC0-A6C7-40E3-9841-F34AC831A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>
              <a:extLst>
                <a:ext uri="{FF2B5EF4-FFF2-40B4-BE49-F238E27FC236}">
                  <a16:creationId xmlns:a16="http://schemas.microsoft.com/office/drawing/2014/main" id="{F951C4DD-7427-497D-9DE3-9D731D3F4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>
              <a:extLst>
                <a:ext uri="{FF2B5EF4-FFF2-40B4-BE49-F238E27FC236}">
                  <a16:creationId xmlns:a16="http://schemas.microsoft.com/office/drawing/2014/main" id="{0EE18298-0BF5-4D7A-921A-2F4186E8D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3" name="Oval 152">
            <a:extLst>
              <a:ext uri="{FF2B5EF4-FFF2-40B4-BE49-F238E27FC236}">
                <a16:creationId xmlns:a16="http://schemas.microsoft.com/office/drawing/2014/main" id="{773AEA78-C03B-40B7-9D11-DC022119D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600000">
            <a:off x="7613133" y="4270841"/>
            <a:ext cx="1423414" cy="1897885"/>
          </a:xfrm>
          <a:prstGeom prst="ellipse">
            <a:avLst/>
          </a:prstGeom>
          <a:gradFill>
            <a:gsLst>
              <a:gs pos="0">
                <a:schemeClr val="tx2">
                  <a:lumMod val="75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1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3001" y="1448988"/>
            <a:ext cx="4751905" cy="4948457"/>
          </a:xfrm>
          <a:noFill/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cs typeface="Arial" panose="020B0604020202020204" pitchFamily="34" charset="0"/>
              </a:rPr>
              <a:t>Definition: Performs ceremonial duties as a symbol of authority (Robbins et al., 2021)</a:t>
            </a:r>
          </a:p>
          <a:p>
            <a:pPr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bg1"/>
                </a:solidFill>
              </a:rPr>
              <a:t>Apple’s CEO, Tim Cook, performs ceremonial duties such as launching new products or attending public events.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bg1"/>
                </a:solidFill>
              </a:rPr>
              <a:t>Apple’s leaders participate in internal employee ceremonies.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bg1"/>
                </a:solidFill>
              </a:rPr>
              <a:t>Senior executives hosting Apple’s keynote presentation.</a:t>
            </a:r>
          </a:p>
          <a:p>
            <a:endParaRPr lang="en-US" sz="1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cs typeface="Arial" panose="020B0604020202020204" pitchFamily="34" charset="0"/>
              </a:rPr>
              <a:t>Managers develop this through leadership presence training and public engagement (Armstrong, 2013).</a:t>
            </a:r>
          </a:p>
          <a:p>
            <a:pPr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cs typeface="Arial" panose="020B0604020202020204" pitchFamily="34" charset="0"/>
              </a:rPr>
              <a:t>This enhances Apple’s image and brand identity (Mullins &amp; McLean, 2019).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200" dirty="0">
              <a:solidFill>
                <a:schemeClr val="bg1"/>
              </a:solidFill>
              <a:latin typeface="Calibr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5B672B-F83E-5ED8-CD17-A9E20575E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EFDB-2B3A-437A-9910-ACBFA18BEECF}" type="datetime3">
              <a:rPr lang="en-US" smtClean="0"/>
              <a:t>14 June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057508-EC3F-CA7B-670B-B5FF1E997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3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53DAE139-A489-8AF6-64D5-1E6F5F588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Madalina Laura Misu PARUS - 2238028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E8F0E3-B939-1448-C71A-455757A36E3B}"/>
              </a:ext>
            </a:extLst>
          </p:cNvPr>
          <p:cNvSpPr txBox="1"/>
          <p:nvPr/>
        </p:nvSpPr>
        <p:spPr>
          <a:xfrm>
            <a:off x="4984616" y="4676697"/>
            <a:ext cx="4110293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900" dirty="0">
                <a:solidFill>
                  <a:schemeClr val="bg1"/>
                </a:solidFill>
                <a:latin typeface="+mj-lt"/>
              </a:rPr>
              <a:t>https://press.farm/apple-product-launches-the-latest-gadgets/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913B067F-3154-4968-A886-DF93A787E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97583D6C-C05B-47AB-8540-B2700B82A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6501AD91-D973-4968-95E4-4C26CFDF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Oval 81">
              <a:extLst>
                <a:ext uri="{FF2B5EF4-FFF2-40B4-BE49-F238E27FC236}">
                  <a16:creationId xmlns:a16="http://schemas.microsoft.com/office/drawing/2014/main" id="{5C165989-F5FE-4BB6-9817-E7828CB1D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Oval 82">
              <a:extLst>
                <a:ext uri="{FF2B5EF4-FFF2-40B4-BE49-F238E27FC236}">
                  <a16:creationId xmlns:a16="http://schemas.microsoft.com/office/drawing/2014/main" id="{6B0649CC-B912-4E82-BEA0-DA75ECB19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Oval 83">
              <a:extLst>
                <a:ext uri="{FF2B5EF4-FFF2-40B4-BE49-F238E27FC236}">
                  <a16:creationId xmlns:a16="http://schemas.microsoft.com/office/drawing/2014/main" id="{6BA08C17-C9A5-4FA8-ABC4-44FB3B869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Oval 84">
              <a:extLst>
                <a:ext uri="{FF2B5EF4-FFF2-40B4-BE49-F238E27FC236}">
                  <a16:creationId xmlns:a16="http://schemas.microsoft.com/office/drawing/2014/main" id="{70DEAC6C-553C-437E-BC17-D4495233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7" name="Rectangle 86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9" name="Group 88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5" name="Rectangle 94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7" name="Group 96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8458" y="588850"/>
            <a:ext cx="7533910" cy="897721"/>
          </a:xfrm>
          <a:noFill/>
        </p:spPr>
        <p:txBody>
          <a:bodyPr anchor="t">
            <a:no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Interpersonal Role - Leader</a:t>
            </a:r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A diagram of different types of people&#10;&#10;Description automatically generated with medium confidence">
            <a:hlinkClick r:id="rId2"/>
            <a:extLst>
              <a:ext uri="{FF2B5EF4-FFF2-40B4-BE49-F238E27FC236}">
                <a16:creationId xmlns:a16="http://schemas.microsoft.com/office/drawing/2014/main" id="{3DC13A83-8229-850C-CBDE-FA7B1F28A5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8025" y="2124139"/>
            <a:ext cx="4459004" cy="289835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pSp>
        <p:nvGrpSpPr>
          <p:cNvPr id="103" name="Group 102">
            <a:extLst>
              <a:ext uri="{FF2B5EF4-FFF2-40B4-BE49-F238E27FC236}">
                <a16:creationId xmlns:a16="http://schemas.microsoft.com/office/drawing/2014/main" id="{1F4E1649-4D1F-4A91-AF97-A254BFDD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317544" y="830625"/>
            <a:ext cx="304800" cy="322326"/>
            <a:chOff x="215328" y="-46937"/>
            <a:chExt cx="304800" cy="2773841"/>
          </a:xfrm>
        </p:grpSpPr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FE483602-62F9-474D-9C9B-5EE4CD76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DD7D1AC0-A6C7-40E3-9841-F34AC831A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F951C4DD-7427-497D-9DE3-9D731D3F4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0EE18298-0BF5-4D7A-921A-2F4186E8D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9" name="Oval 108">
            <a:extLst>
              <a:ext uri="{FF2B5EF4-FFF2-40B4-BE49-F238E27FC236}">
                <a16:creationId xmlns:a16="http://schemas.microsoft.com/office/drawing/2014/main" id="{773AEA78-C03B-40B7-9D11-DC022119D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600000">
            <a:off x="7613133" y="4270841"/>
            <a:ext cx="1423414" cy="1897885"/>
          </a:xfrm>
          <a:prstGeom prst="ellipse">
            <a:avLst/>
          </a:prstGeom>
          <a:gradFill>
            <a:gsLst>
              <a:gs pos="0">
                <a:schemeClr val="tx2">
                  <a:lumMod val="75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1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0260" y="1780377"/>
            <a:ext cx="4366252" cy="4399652"/>
          </a:xfrm>
          <a:noFill/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cs typeface="Arial" panose="020B0604020202020204" pitchFamily="34" charset="0"/>
              </a:rPr>
              <a:t>Definition: Motivates and directs employees (Rees, 2015)</a:t>
            </a:r>
          </a:p>
          <a:p>
            <a:pPr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cs typeface="Arial" panose="020B0604020202020204" pitchFamily="34" charset="0"/>
              </a:rPr>
              <a:t>Apple’s managers lead product teams, ensuring high performance and innovation during development cycles.</a:t>
            </a:r>
          </a:p>
          <a:p>
            <a:pPr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cs typeface="Arial" panose="020B0604020202020204" pitchFamily="34" charset="0"/>
              </a:rPr>
              <a:t>Leadership is strengthened through coaching and team engagement practices (Rees, 2015).</a:t>
            </a:r>
          </a:p>
          <a:p>
            <a:pPr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cs typeface="Arial" panose="020B0604020202020204" pitchFamily="34" charset="0"/>
              </a:rPr>
              <a:t>Motivated teams drive Apple's cutting-edge technology (Robbins et al., 2021).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BA3DF8-65DF-0581-17D6-C6F937A16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88748-8486-4216-B45C-462D91D47A43}" type="datetime3">
              <a:rPr lang="en-US" smtClean="0"/>
              <a:t>14 June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3115A5-D643-8C4B-028D-7D348DE1B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4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58595D7-EB94-DC0B-EE03-758DC1BCF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Madalina Laura Misu PARUS - 2238028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25F53E-7D9C-4CD0-12CC-9B7B6D3D12C4}"/>
              </a:ext>
            </a:extLst>
          </p:cNvPr>
          <p:cNvSpPr txBox="1"/>
          <p:nvPr/>
        </p:nvSpPr>
        <p:spPr>
          <a:xfrm>
            <a:off x="4451216" y="5055347"/>
            <a:ext cx="4458997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900" dirty="0">
                <a:solidFill>
                  <a:schemeClr val="bg1"/>
                </a:solidFill>
              </a:rPr>
              <a:t>https://malat-webspace.royalroads.ca/rru0055/role-of-leadership-in-managing-change/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Rectangle 57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913B067F-3154-4968-A886-DF93A787E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97583D6C-C05B-47AB-8540-B2700B82A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6501AD91-D973-4968-95E4-4C26CFDF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5C165989-F5FE-4BB6-9817-E7828CB1D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6B0649CC-B912-4E82-BEA0-DA75ECB19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6BA08C17-C9A5-4FA8-ABC4-44FB3B869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70DEAC6C-553C-437E-BC17-D4495233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7" name="Rectangle 66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8" name="Group 67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9" name="Rectangle 68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046" y="349424"/>
            <a:ext cx="7479465" cy="643990"/>
          </a:xfrm>
          <a:noFill/>
        </p:spPr>
        <p:txBody>
          <a:bodyPr anchor="t"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Interpersonal Role - Liaison</a:t>
            </a:r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diagram of different computers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5FCE9220-E810-6EC9-E8BF-AFBE3B4CF3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5787" y="1011363"/>
            <a:ext cx="1890311" cy="92152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pSp>
        <p:nvGrpSpPr>
          <p:cNvPr id="71" name="Group 70">
            <a:extLst>
              <a:ext uri="{FF2B5EF4-FFF2-40B4-BE49-F238E27FC236}">
                <a16:creationId xmlns:a16="http://schemas.microsoft.com/office/drawing/2014/main" id="{1F4E1649-4D1F-4A91-AF97-A254BFDD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317544" y="830625"/>
            <a:ext cx="304800" cy="322326"/>
            <a:chOff x="215328" y="-46937"/>
            <a:chExt cx="304800" cy="2773841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FE483602-62F9-474D-9C9B-5EE4CD76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DD7D1AC0-A6C7-40E3-9841-F34AC831A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F951C4DD-7427-497D-9DE3-9D731D3F4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0EE18298-0BF5-4D7A-921A-2F4186E8D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7" name="Oval 56">
            <a:extLst>
              <a:ext uri="{FF2B5EF4-FFF2-40B4-BE49-F238E27FC236}">
                <a16:creationId xmlns:a16="http://schemas.microsoft.com/office/drawing/2014/main" id="{773AEA78-C03B-40B7-9D11-DC022119D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600000">
            <a:off x="7613133" y="4270841"/>
            <a:ext cx="1423414" cy="1897885"/>
          </a:xfrm>
          <a:prstGeom prst="ellipse">
            <a:avLst/>
          </a:prstGeom>
          <a:gradFill>
            <a:gsLst>
              <a:gs pos="0">
                <a:schemeClr val="tx2">
                  <a:lumMod val="75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1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6896" y="1434450"/>
            <a:ext cx="4571995" cy="5059585"/>
          </a:xfrm>
          <a:noFill/>
        </p:spPr>
        <p:txBody>
          <a:bodyPr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Definition: Maintains external contacts and networks (Robbins et al., 2021)</a:t>
            </a:r>
          </a:p>
          <a:p>
            <a:pPr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executives build external partnerships with suppliers like TSMC for chip manufacturing.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Apple’s Safari browser uses Google as its search engine, which involves ongoing high-tech collaborations between Apple and Google teams.  </a:t>
            </a:r>
          </a:p>
          <a:p>
            <a:pPr marL="0" indent="0">
              <a:lnSpc>
                <a:spcPct val="90000"/>
              </a:lnSpc>
              <a:buNone/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developed through strategic relationship building (Kelly &amp; Cole, 2020).</a:t>
            </a:r>
          </a:p>
          <a:p>
            <a:pPr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enhances Apple’s supply chain reliability (Mullins &amp; McLean, 2019).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6032A7-A752-8C7F-8903-ED45E429F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BC29A-EB71-4AD4-9425-F82CFCA8CA66}" type="datetime3">
              <a:rPr lang="en-US" smtClean="0"/>
              <a:t>14 June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DE943F-E1F3-B4F8-B462-049883D79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43AA6-C6F0-4132-160A-3ADC6156D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Madalina Laura Misu PARUS - 2238028</a:t>
            </a:r>
          </a:p>
        </p:txBody>
      </p:sp>
      <p:pic>
        <p:nvPicPr>
          <p:cNvPr id="9" name="Picture 8" descr="A group of logos of different colors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BA786BB8-7FFC-8215-CAF7-F7A9E108E53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71478" y="1011363"/>
            <a:ext cx="1504309" cy="84617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CCABE57-D429-9DFD-2456-4313FB0DA68B}"/>
              </a:ext>
            </a:extLst>
          </p:cNvPr>
          <p:cNvSpPr txBox="1"/>
          <p:nvPr/>
        </p:nvSpPr>
        <p:spPr>
          <a:xfrm>
            <a:off x="5144198" y="1857538"/>
            <a:ext cx="15315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800" dirty="0">
                <a:solidFill>
                  <a:schemeClr val="bg1"/>
                </a:solidFill>
              </a:rPr>
              <a:t>https://photos5.appleinsider.com/gallery/47290-92214-Browsers-xl.jpg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66718E1-4D76-5CF8-4F98-FA8F64496856}"/>
              </a:ext>
            </a:extLst>
          </p:cNvPr>
          <p:cNvSpPr txBox="1"/>
          <p:nvPr/>
        </p:nvSpPr>
        <p:spPr>
          <a:xfrm>
            <a:off x="6568587" y="1939697"/>
            <a:ext cx="19975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900" dirty="0">
                <a:solidFill>
                  <a:schemeClr val="bg1"/>
                </a:solidFill>
              </a:rPr>
              <a:t>https://semiconductor.substack.com/p/the-apple-tsmc-partnership</a:t>
            </a:r>
          </a:p>
        </p:txBody>
      </p:sp>
      <p:pic>
        <p:nvPicPr>
          <p:cNvPr id="14" name="Picture 13" descr="A black and white text on a black background&#10;&#10;Description automatically generated">
            <a:extLst>
              <a:ext uri="{FF2B5EF4-FFF2-40B4-BE49-F238E27FC236}">
                <a16:creationId xmlns:a16="http://schemas.microsoft.com/office/drawing/2014/main" id="{7A8BF51E-2350-BAD4-DDC5-DA26AEDE163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3882" y="2430001"/>
            <a:ext cx="4239447" cy="314436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13B067F-3154-4968-A886-DF93A787E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97583D6C-C05B-47AB-8540-B2700B82A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6501AD91-D973-4968-95E4-4C26CFDF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5C165989-F5FE-4BB6-9817-E7828CB1D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6B0649CC-B912-4E82-BEA0-DA75ECB19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6BA08C17-C9A5-4FA8-ABC4-44FB3B869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70DEAC6C-553C-437E-BC17-D4495233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Rectangle 44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0055" y="545012"/>
            <a:ext cx="7772709" cy="731974"/>
          </a:xfrm>
          <a:noFill/>
        </p:spPr>
        <p:txBody>
          <a:bodyPr anchor="t"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Informational Role - Monitor</a:t>
            </a:r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1F4E1649-4D1F-4A91-AF97-A254BFDD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317544" y="830625"/>
            <a:ext cx="304800" cy="322326"/>
            <a:chOff x="215328" y="-46937"/>
            <a:chExt cx="304800" cy="2773841"/>
          </a:xfrm>
        </p:grpSpPr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FE483602-62F9-474D-9C9B-5EE4CD76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DD7D1AC0-A6C7-40E3-9841-F34AC831A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F951C4DD-7427-497D-9DE3-9D731D3F4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0EE18298-0BF5-4D7A-921A-2F4186E8D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9" name="Oval 58">
            <a:extLst>
              <a:ext uri="{FF2B5EF4-FFF2-40B4-BE49-F238E27FC236}">
                <a16:creationId xmlns:a16="http://schemas.microsoft.com/office/drawing/2014/main" id="{773AEA78-C03B-40B7-9D11-DC022119D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600000">
            <a:off x="7613133" y="4270841"/>
            <a:ext cx="1423414" cy="1897885"/>
          </a:xfrm>
          <a:prstGeom prst="ellipse">
            <a:avLst/>
          </a:prstGeom>
          <a:gradFill>
            <a:gsLst>
              <a:gs pos="0">
                <a:schemeClr val="tx2">
                  <a:lumMod val="75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1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5795" y="1598064"/>
            <a:ext cx="3138073" cy="4228147"/>
          </a:xfrm>
          <a:noFill/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Definition: Seeks internal and external information (Robbins et al., 2021)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develop this role through data analysis and tech tools (Rees, 2015).</a:t>
            </a:r>
          </a:p>
          <a:p>
            <a:pPr>
              <a:lnSpc>
                <a:spcPct val="90000"/>
              </a:lnSpc>
            </a:pP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refine customer service and product quality (Robbins et al., 2021).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797B1D-BC37-40D0-369F-6F9F10CC35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84C9C-5CD6-4C4C-A6CB-0D4A6CB3292F}" type="datetime3">
              <a:rPr lang="en-US" smtClean="0"/>
              <a:t>14 June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72DC6C-7A5D-6F67-D78C-10BB34A95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34795D-B79D-1F08-B0A6-07DF9C3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Marian Emil BUDICA – 2312379</a:t>
            </a:r>
            <a:endParaRPr lang="en-US" dirty="0"/>
          </a:p>
        </p:txBody>
      </p:sp>
      <p:pic>
        <p:nvPicPr>
          <p:cNvPr id="13" name="Picture 12" descr="A black and white text on a black background&#10;&#10;Description automatically generated">
            <a:extLst>
              <a:ext uri="{FF2B5EF4-FFF2-40B4-BE49-F238E27FC236}">
                <a16:creationId xmlns:a16="http://schemas.microsoft.com/office/drawing/2014/main" id="{FCD8A612-A1A9-8799-6DB8-767B5A4B37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0868" y="1598062"/>
            <a:ext cx="5724335" cy="38207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913B067F-3154-4968-A886-DF93A787E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7583D6C-C05B-47AB-8540-B2700B82A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6501AD91-D973-4968-95E4-4C26CFDF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5C165989-F5FE-4BB6-9817-E7828CB1D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6B0649CC-B912-4E82-BEA0-DA75ECB19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6BA08C17-C9A5-4FA8-ABC4-44FB3B869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70DEAC6C-553C-437E-BC17-D4495233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2445" y="534796"/>
            <a:ext cx="7545832" cy="604143"/>
          </a:xfrm>
          <a:noFill/>
        </p:spPr>
        <p:txBody>
          <a:bodyPr anchor="t"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Informational Role - Disseminator</a:t>
            </a:r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diagram of a person's network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8D372278-06B6-A253-6A5D-0796B1295B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6858" y="3477407"/>
            <a:ext cx="3504223" cy="259537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pSp>
        <p:nvGrpSpPr>
          <p:cNvPr id="51" name="Group 50">
            <a:extLst>
              <a:ext uri="{FF2B5EF4-FFF2-40B4-BE49-F238E27FC236}">
                <a16:creationId xmlns:a16="http://schemas.microsoft.com/office/drawing/2014/main" id="{1F4E1649-4D1F-4A91-AF97-A254BFDD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317544" y="830625"/>
            <a:ext cx="304800" cy="322326"/>
            <a:chOff x="215328" y="-46937"/>
            <a:chExt cx="304800" cy="2773841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FE483602-62F9-474D-9C9B-5EE4CD76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DD7D1AC0-A6C7-40E3-9841-F34AC831A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F951C4DD-7427-497D-9DE3-9D731D3F4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0EE18298-0BF5-4D7A-921A-2F4186E8D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7" name="Oval 56">
            <a:extLst>
              <a:ext uri="{FF2B5EF4-FFF2-40B4-BE49-F238E27FC236}">
                <a16:creationId xmlns:a16="http://schemas.microsoft.com/office/drawing/2014/main" id="{773AEA78-C03B-40B7-9D11-DC022119D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600000">
            <a:off x="7613133" y="4270841"/>
            <a:ext cx="1423414" cy="1897885"/>
          </a:xfrm>
          <a:prstGeom prst="ellipse">
            <a:avLst/>
          </a:prstGeom>
          <a:gradFill>
            <a:gsLst>
              <a:gs pos="0">
                <a:schemeClr val="tx2">
                  <a:lumMod val="75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1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5276" y="2079927"/>
            <a:ext cx="3841346" cy="3976842"/>
          </a:xfrm>
          <a:noFill/>
        </p:spPr>
        <p:txBody>
          <a:bodyPr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Definition: Transmits information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internally</a:t>
            </a: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(Rees, 2015)</a:t>
            </a:r>
          </a:p>
          <a:p>
            <a:pPr marL="0" indent="0">
              <a:lnSpc>
                <a:spcPct val="90000"/>
              </a:lnSpc>
              <a:buNone/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internal communication is vital (Armstrong, 2013).</a:t>
            </a:r>
          </a:p>
          <a:p>
            <a:pPr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Ensures unified branding and performance (Mullins &amp; McLean, 2019).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29C2A-101B-9A68-24CD-016318114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54AAB-B147-494C-896F-4A2566329D15}" type="datetime3">
              <a:rPr lang="en-US" smtClean="0"/>
              <a:t>14 June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1FFD44-D0DC-726A-100E-8524BCC8E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7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4CBF9-5479-9397-6DCB-EE104621CF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Marian Emil BUDICA – 2312379</a:t>
            </a:r>
            <a:endParaRPr lang="en-US" dirty="0"/>
          </a:p>
        </p:txBody>
      </p:sp>
      <p:pic>
        <p:nvPicPr>
          <p:cNvPr id="9" name="Picture 8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D05F034F-8131-05CF-4615-08AEC6BF99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0431" y="1131840"/>
            <a:ext cx="3431177" cy="228745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40D452F-462E-9DD8-1BAC-C245C2CCF9FC}"/>
              </a:ext>
            </a:extLst>
          </p:cNvPr>
          <p:cNvSpPr txBox="1"/>
          <p:nvPr/>
        </p:nvSpPr>
        <p:spPr>
          <a:xfrm>
            <a:off x="4991973" y="6036257"/>
            <a:ext cx="347764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https://www.sciencedirect.com/science/article/abs/pii/S0020025520307040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913B067F-3154-4968-A886-DF93A787E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7583D6C-C05B-47AB-8540-B2700B82A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6501AD91-D973-4968-95E4-4C26CFDF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5C165989-F5FE-4BB6-9817-E7828CB1D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6B0649CC-B912-4E82-BEA0-DA75ECB19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6BA08C17-C9A5-4FA8-ABC4-44FB3B869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70DEAC6C-553C-437E-BC17-D4495233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9319" y="629546"/>
            <a:ext cx="7528958" cy="673995"/>
          </a:xfrm>
          <a:noFill/>
        </p:spPr>
        <p:txBody>
          <a:bodyPr anchor="t"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Informational Role - Spokesperson</a:t>
            </a:r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https://economictimes.indiatimes.com/magazines/panache/apple-ceo-tim-cooks-surprising-confession-even-he-didnt-know-about-this-iphone-feature/articleshow/114496155.cms?from=mdr">
            <a:hlinkClick r:id="rId2"/>
            <a:extLst>
              <a:ext uri="{FF2B5EF4-FFF2-40B4-BE49-F238E27FC236}">
                <a16:creationId xmlns:a16="http://schemas.microsoft.com/office/drawing/2014/main" id="{5755D892-92B3-1F9C-4361-DBA196CEDB5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5610" y="2686318"/>
            <a:ext cx="3795159" cy="284636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pSp>
        <p:nvGrpSpPr>
          <p:cNvPr id="51" name="Group 50">
            <a:extLst>
              <a:ext uri="{FF2B5EF4-FFF2-40B4-BE49-F238E27FC236}">
                <a16:creationId xmlns:a16="http://schemas.microsoft.com/office/drawing/2014/main" id="{1F4E1649-4D1F-4A91-AF97-A254BFDD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317544" y="830625"/>
            <a:ext cx="304800" cy="322326"/>
            <a:chOff x="215328" y="-46937"/>
            <a:chExt cx="304800" cy="2773841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FE483602-62F9-474D-9C9B-5EE4CD76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DD7D1AC0-A6C7-40E3-9841-F34AC831A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F951C4DD-7427-497D-9DE3-9D731D3F4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0EE18298-0BF5-4D7A-921A-2F4186E8D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7" name="Oval 56">
            <a:extLst>
              <a:ext uri="{FF2B5EF4-FFF2-40B4-BE49-F238E27FC236}">
                <a16:creationId xmlns:a16="http://schemas.microsoft.com/office/drawing/2014/main" id="{773AEA78-C03B-40B7-9D11-DC022119D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600000">
            <a:off x="7613133" y="4270841"/>
            <a:ext cx="1423414" cy="1897885"/>
          </a:xfrm>
          <a:prstGeom prst="ellipse">
            <a:avLst/>
          </a:prstGeom>
          <a:gradFill>
            <a:gsLst>
              <a:gs pos="0">
                <a:schemeClr val="tx2">
                  <a:lumMod val="75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1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0340" y="2282931"/>
            <a:ext cx="4500920" cy="3677442"/>
          </a:xfrm>
          <a:noFill/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Definition: Represents the organisation externally (Robbins et al., 2021)</a:t>
            </a:r>
          </a:p>
          <a:p>
            <a:pPr>
              <a:lnSpc>
                <a:spcPct val="90000"/>
              </a:lnSpc>
            </a:pP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 Cook communicates Apple’s values and performance during global events and media briefings.</a:t>
            </a:r>
          </a:p>
          <a:p>
            <a:pPr>
              <a:lnSpc>
                <a:spcPct val="90000"/>
              </a:lnSpc>
            </a:pP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Media skills are sharpened through spokesperson training (Kelly &amp; Cole, 2020).</a:t>
            </a:r>
          </a:p>
          <a:p>
            <a:pPr>
              <a:lnSpc>
                <a:spcPct val="90000"/>
              </a:lnSpc>
            </a:pP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Builds trust and market credibility.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3CA145-98E2-03AC-3A8E-6DD958AD2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DCB8A-DE83-4BC2-ADCE-59AD7098B6EB}" type="datetime3">
              <a:rPr lang="en-US" smtClean="0"/>
              <a:t>14 June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20B57B-115E-BE6E-8AF4-8F5543FA9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8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833D2D-CC90-B01A-452B-6241B909D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Marian Emil BUDICA – 2312379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913B067F-3154-4968-A886-DF93A787E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7583D6C-C05B-47AB-8540-B2700B82A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6501AD91-D973-4968-95E4-4C26CFDF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5C165989-F5FE-4BB6-9817-E7828CB1D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6B0649CC-B912-4E82-BEA0-DA75ECB19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6BA08C17-C9A5-4FA8-ABC4-44FB3B869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70DEAC6C-553C-437E-BC17-D4495233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6014" y="488004"/>
            <a:ext cx="7754859" cy="666415"/>
          </a:xfrm>
          <a:noFill/>
        </p:spPr>
        <p:txBody>
          <a:bodyPr anchor="t"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Decisional Role - Entrepreneur</a:t>
            </a:r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virtual reality headset on a table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79A2E26C-4484-1AD6-B388-531EB33DE4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993" y="3830594"/>
            <a:ext cx="3853958" cy="220639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pSp>
        <p:nvGrpSpPr>
          <p:cNvPr id="51" name="Group 50">
            <a:extLst>
              <a:ext uri="{FF2B5EF4-FFF2-40B4-BE49-F238E27FC236}">
                <a16:creationId xmlns:a16="http://schemas.microsoft.com/office/drawing/2014/main" id="{1F4E1649-4D1F-4A91-AF97-A254BFDD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317544" y="830625"/>
            <a:ext cx="304800" cy="322326"/>
            <a:chOff x="215328" y="-46937"/>
            <a:chExt cx="304800" cy="2773841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FE483602-62F9-474D-9C9B-5EE4CD76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DD7D1AC0-A6C7-40E3-9841-F34AC831A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F951C4DD-7427-497D-9DE3-9D731D3F4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0EE18298-0BF5-4D7A-921A-2F4186E8D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7" name="Oval 56">
            <a:extLst>
              <a:ext uri="{FF2B5EF4-FFF2-40B4-BE49-F238E27FC236}">
                <a16:creationId xmlns:a16="http://schemas.microsoft.com/office/drawing/2014/main" id="{773AEA78-C03B-40B7-9D11-DC022119D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600000">
            <a:off x="7613133" y="4270841"/>
            <a:ext cx="1423414" cy="1897885"/>
          </a:xfrm>
          <a:prstGeom prst="ellipse">
            <a:avLst/>
          </a:prstGeom>
          <a:gradFill>
            <a:gsLst>
              <a:gs pos="0">
                <a:schemeClr val="tx2">
                  <a:lumMod val="75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1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007" y="1324844"/>
            <a:ext cx="4229638" cy="5025542"/>
          </a:xfrm>
          <a:noFill/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Definition: Initiates new projects and innovations (Robbins et al., 2021)</a:t>
            </a:r>
          </a:p>
          <a:p>
            <a:pPr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invests in innovation, such as:</a:t>
            </a:r>
          </a:p>
          <a:p>
            <a:pPr lvl="1"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Silicon (M1, M2, M3 chipset)</a:t>
            </a:r>
          </a:p>
          <a:p>
            <a:pPr lvl="1"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Vision Pro (AR/VR headset)</a:t>
            </a:r>
          </a:p>
          <a:p>
            <a:pPr lvl="1"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technologies</a:t>
            </a:r>
          </a:p>
          <a:p>
            <a:pPr lvl="1"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Expanding Apple’s product ecosystem (Apple Watch, </a:t>
            </a:r>
            <a:r>
              <a:rPr lang="en-US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AirPods</a:t>
            </a: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Health apps)</a:t>
            </a:r>
          </a:p>
          <a:p>
            <a:pPr lvl="1"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Innovation is developed through entrepreneurial leadership (Rees, 2015).</a:t>
            </a:r>
          </a:p>
          <a:p>
            <a:pPr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Fuels Apple’s competitive edge.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DE83EA-F172-695E-B678-970D81670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464E-3ECB-415F-A9FE-D046C58B8719}" type="datetime3">
              <a:rPr lang="en-US" smtClean="0"/>
              <a:t>14 June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EF1AFA-E0A8-CB0A-8811-9935CFE76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7B3820-6C18-21D7-F09B-FB5B0A4F39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Ovidiu Florin Socel - 2310644</a:t>
            </a:r>
          </a:p>
        </p:txBody>
      </p:sp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3718B8C8-99E4-D4CE-5CA8-340DD60E34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0993" y="1203890"/>
            <a:ext cx="3853958" cy="21668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880CC5B-A0CC-4BE5-AE38-9A82198FA0DD}"/>
              </a:ext>
            </a:extLst>
          </p:cNvPr>
          <p:cNvSpPr txBox="1"/>
          <p:nvPr/>
        </p:nvSpPr>
        <p:spPr>
          <a:xfrm>
            <a:off x="4196499" y="3352370"/>
            <a:ext cx="471340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  <a:latin typeface="+mj-lt"/>
              </a:rPr>
              <a:t>https://www.apple.com/uk/newsroom/2024/06/introducing-apple-intelligence-for-iphone-ipad-and-mac/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522F3F7-831D-F234-5C07-4657742BC08E}"/>
              </a:ext>
            </a:extLst>
          </p:cNvPr>
          <p:cNvSpPr txBox="1"/>
          <p:nvPr/>
        </p:nvSpPr>
        <p:spPr>
          <a:xfrm>
            <a:off x="4635771" y="6003966"/>
            <a:ext cx="384918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800" dirty="0">
                <a:solidFill>
                  <a:schemeClr val="bg1"/>
                </a:solidFill>
                <a:latin typeface="+mj-lt"/>
              </a:rPr>
              <a:t>https://618media.com/en/blog/apple-vision-pro-for-designers-a-review/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Rectangle 107">
            <a:extLst>
              <a:ext uri="{FF2B5EF4-FFF2-40B4-BE49-F238E27FC236}">
                <a16:creationId xmlns:a16="http://schemas.microsoft.com/office/drawing/2014/main" id="{7A976E23-29EC-4E20-9EF6-B7CC4A821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DF5FCEC6-E657-46F1-925F-13ED19212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0" name="Group 109">
            <a:extLst>
              <a:ext uri="{FF2B5EF4-FFF2-40B4-BE49-F238E27FC236}">
                <a16:creationId xmlns:a16="http://schemas.microsoft.com/office/drawing/2014/main" id="{B29285EB-1C70-4E87-A858-9AD7B740D0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111" name="Oval 110">
              <a:extLst>
                <a:ext uri="{FF2B5EF4-FFF2-40B4-BE49-F238E27FC236}">
                  <a16:creationId xmlns:a16="http://schemas.microsoft.com/office/drawing/2014/main" id="{7405F63C-95D2-441D-8D12-3B9D3E657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" name="Oval 111">
              <a:extLst>
                <a:ext uri="{FF2B5EF4-FFF2-40B4-BE49-F238E27FC236}">
                  <a16:creationId xmlns:a16="http://schemas.microsoft.com/office/drawing/2014/main" id="{D4E05B25-A225-48BC-9D30-B6E9A3BDD6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" name="Oval 112">
              <a:extLst>
                <a:ext uri="{FF2B5EF4-FFF2-40B4-BE49-F238E27FC236}">
                  <a16:creationId xmlns:a16="http://schemas.microsoft.com/office/drawing/2014/main" id="{10CD8C8B-864E-4304-BB66-DC2C39EE0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4" name="Oval 113">
              <a:extLst>
                <a:ext uri="{FF2B5EF4-FFF2-40B4-BE49-F238E27FC236}">
                  <a16:creationId xmlns:a16="http://schemas.microsoft.com/office/drawing/2014/main" id="{FE70DF21-F729-46CA-BD0E-080BDF76D5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5" name="Oval 114">
              <a:extLst>
                <a:ext uri="{FF2B5EF4-FFF2-40B4-BE49-F238E27FC236}">
                  <a16:creationId xmlns:a16="http://schemas.microsoft.com/office/drawing/2014/main" id="{11474331-12B5-4FE7-914A-043114692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6" name="Oval 115">
              <a:extLst>
                <a:ext uri="{FF2B5EF4-FFF2-40B4-BE49-F238E27FC236}">
                  <a16:creationId xmlns:a16="http://schemas.microsoft.com/office/drawing/2014/main" id="{0103B076-ED14-4BD7-9A04-D12D1E4299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630935"/>
            <a:ext cx="4245691" cy="1047601"/>
          </a:xfrm>
          <a:noFill/>
        </p:spPr>
        <p:txBody>
          <a:bodyPr anchor="b"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Decisional Role - Disturbance Handler</a:t>
            </a:r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FF0BDB76-BCEC-498E-BA26-C763CD9FA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DD8DF5DF-A251-4BC2-8965-4EDDD01FC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119" name="Straight Connector 118">
              <a:extLst>
                <a:ext uri="{FF2B5EF4-FFF2-40B4-BE49-F238E27FC236}">
                  <a16:creationId xmlns:a16="http://schemas.microsoft.com/office/drawing/2014/main" id="{8930D52D-708D-43A1-B073-469EFDB02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>
              <a:extLst>
                <a:ext uri="{FF2B5EF4-FFF2-40B4-BE49-F238E27FC236}">
                  <a16:creationId xmlns:a16="http://schemas.microsoft.com/office/drawing/2014/main" id="{C82491CB-6849-43BB-926B-D979A3DB09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>
              <a:extLst>
                <a:ext uri="{FF2B5EF4-FFF2-40B4-BE49-F238E27FC236}">
                  <a16:creationId xmlns:a16="http://schemas.microsoft.com/office/drawing/2014/main" id="{71251642-9512-4A11-9670-BD1C3A99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3D277633-FF55-420D-87BC-0CB11FD6D0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Picture 4" descr="A person in a black shirt&#10;&#10;Description automatically generated">
            <a:extLst>
              <a:ext uri="{FF2B5EF4-FFF2-40B4-BE49-F238E27FC236}">
                <a16:creationId xmlns:a16="http://schemas.microsoft.com/office/drawing/2014/main" id="{1370BE41-9822-6788-D778-0074D989AF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3874"/>
          <a:stretch>
            <a:fillRect/>
          </a:stretch>
        </p:blipFill>
        <p:spPr>
          <a:xfrm>
            <a:off x="5038465" y="629622"/>
            <a:ext cx="3732390" cy="269087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pSp>
        <p:nvGrpSpPr>
          <p:cNvPr id="123" name="Group 122">
            <a:extLst>
              <a:ext uri="{FF2B5EF4-FFF2-40B4-BE49-F238E27FC236}">
                <a16:creationId xmlns:a16="http://schemas.microsoft.com/office/drawing/2014/main" id="{298B576C-FDA2-46DE-8408-3A76DCF50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981884" y="1169749"/>
            <a:ext cx="304800" cy="322326"/>
            <a:chOff x="215328" y="-46937"/>
            <a:chExt cx="304800" cy="2773841"/>
          </a:xfrm>
        </p:grpSpPr>
        <p:cxnSp>
          <p:nvCxnSpPr>
            <p:cNvPr id="124" name="Straight Connector 123">
              <a:extLst>
                <a:ext uri="{FF2B5EF4-FFF2-40B4-BE49-F238E27FC236}">
                  <a16:creationId xmlns:a16="http://schemas.microsoft.com/office/drawing/2014/main" id="{94AEA101-943D-4073-AD87-C8D783165E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D103D701-5E08-4A2A-AE99-626C64635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68DF778A-A412-4E7C-9B61-E33D13A532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4EC28832-D2CA-45C0-9C43-0AF998532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7" name="Rectangle 126">
            <a:extLst>
              <a:ext uri="{FF2B5EF4-FFF2-40B4-BE49-F238E27FC236}">
                <a16:creationId xmlns:a16="http://schemas.microsoft.com/office/drawing/2014/main" id="{1452CEF2-C9EC-4C15-99E4-C781AB08A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8" name="Group 127">
            <a:extLst>
              <a:ext uri="{FF2B5EF4-FFF2-40B4-BE49-F238E27FC236}">
                <a16:creationId xmlns:a16="http://schemas.microsoft.com/office/drawing/2014/main" id="{600459E6-26A3-4EAC-A34C-D0792D88C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129" name="Straight Connector 128">
              <a:extLst>
                <a:ext uri="{FF2B5EF4-FFF2-40B4-BE49-F238E27FC236}">
                  <a16:creationId xmlns:a16="http://schemas.microsoft.com/office/drawing/2014/main" id="{1264D5E9-C8D4-444A-8B1B-C11FB47CBA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3DD99233-66AB-4E60-AF8A-A3259E6A4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64E8492A-EE2A-4BE3-A4B2-2BCE77DA40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F222A220-AA24-4E60-83D6-D32FEB34D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202" y="3041038"/>
            <a:ext cx="4245694" cy="2992117"/>
          </a:xfrm>
          <a:noFill/>
        </p:spPr>
        <p:txBody>
          <a:bodyPr anchor="t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Definition: Resolves unexpected crises and disputes (Rees, 2015)</a:t>
            </a:r>
          </a:p>
          <a:p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Crisis management training supports this role (Armstrong, 2013).</a:t>
            </a:r>
          </a:p>
          <a:p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maintain consumer trust and brand loyalty.</a:t>
            </a:r>
          </a:p>
        </p:txBody>
      </p:sp>
      <p:pic>
        <p:nvPicPr>
          <p:cNvPr id="11" name="Picture 10" descr="A black and white text on a black background&#10;&#10;Description automatically generated">
            <a:extLst>
              <a:ext uri="{FF2B5EF4-FFF2-40B4-BE49-F238E27FC236}">
                <a16:creationId xmlns:a16="http://schemas.microsoft.com/office/drawing/2014/main" id="{FAD1F906-72AC-2F47-4A2F-DC289BA736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8470" y="3374361"/>
            <a:ext cx="3732385" cy="307780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238EBED-F81B-2D46-0EC0-8BA951805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79237-9602-4CB3-BE76-4F55B65AD07F}" type="datetime3">
              <a:rPr lang="en-US" smtClean="0"/>
              <a:t>14 June 2025</a:t>
            </a:fld>
            <a:endParaRPr lang="en-US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BB4339E-7105-FCB5-4A5D-94760FBD58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Ovidiu Florin Socel - 2310644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C1575575-986E-E25F-8D72-75AA15F1E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913B067F-3154-4968-A886-DF93A787E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97583D6C-C05B-47AB-8540-B2700B82A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6501AD91-D973-4968-95E4-4C26CFDF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5C165989-F5FE-4BB6-9817-E7828CB1D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6B0649CC-B912-4E82-BEA0-DA75ECB19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6BA08C17-C9A5-4FA8-ABC4-44FB3B869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70DEAC6C-553C-437E-BC17-D4495233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8" name="Rectangle 47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6" name="Rectangle 55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2993" y="202186"/>
            <a:ext cx="7495683" cy="816545"/>
          </a:xfrm>
          <a:noFill/>
        </p:spPr>
        <p:txBody>
          <a:bodyPr anchor="t"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Decisional Role - Resource Allocator</a:t>
            </a:r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graph with a line and a black logo&#10;&#10;Description automatically generated with medium confidence">
            <a:hlinkClick r:id="rId2"/>
            <a:extLst>
              <a:ext uri="{FF2B5EF4-FFF2-40B4-BE49-F238E27FC236}">
                <a16:creationId xmlns:a16="http://schemas.microsoft.com/office/drawing/2014/main" id="{9F9D33E5-DE71-66B3-8A2B-9824FF61F5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8376" y="3828488"/>
            <a:ext cx="2262222" cy="226222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grpSp>
        <p:nvGrpSpPr>
          <p:cNvPr id="64" name="Group 63">
            <a:extLst>
              <a:ext uri="{FF2B5EF4-FFF2-40B4-BE49-F238E27FC236}">
                <a16:creationId xmlns:a16="http://schemas.microsoft.com/office/drawing/2014/main" id="{1F4E1649-4D1F-4A91-AF97-A254BFDD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317544" y="830625"/>
            <a:ext cx="304800" cy="322326"/>
            <a:chOff x="215328" y="-46937"/>
            <a:chExt cx="304800" cy="2773841"/>
          </a:xfrm>
        </p:grpSpPr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FE483602-62F9-474D-9C9B-5EE4CD76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DD7D1AC0-A6C7-40E3-9841-F34AC831A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F951C4DD-7427-497D-9DE3-9D731D3F4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0EE18298-0BF5-4D7A-921A-2F4186E8D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0" name="Oval 69">
            <a:extLst>
              <a:ext uri="{FF2B5EF4-FFF2-40B4-BE49-F238E27FC236}">
                <a16:creationId xmlns:a16="http://schemas.microsoft.com/office/drawing/2014/main" id="{773AEA78-C03B-40B7-9D11-DC022119D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600000">
            <a:off x="7613133" y="4270841"/>
            <a:ext cx="1423414" cy="1897885"/>
          </a:xfrm>
          <a:prstGeom prst="ellipse">
            <a:avLst/>
          </a:prstGeom>
          <a:gradFill>
            <a:gsLst>
              <a:gs pos="0">
                <a:schemeClr val="tx2">
                  <a:lumMod val="75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1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6784" y="1120330"/>
            <a:ext cx="4992528" cy="3972911"/>
          </a:xfrm>
          <a:noFill/>
        </p:spPr>
        <p:txBody>
          <a:bodyPr anchor="t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Definition: Allocates resources and </a:t>
            </a:r>
            <a:r>
              <a:rPr lang="en-US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authorises</a:t>
            </a: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decisions (Robbins et al., 2021)</a:t>
            </a:r>
          </a:p>
          <a:p>
            <a:pPr marL="0" indent="0">
              <a:buNone/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Managers employ planning tools along with </a:t>
            </a:r>
            <a:r>
              <a:rPr lang="en-US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prioritisation</a:t>
            </a: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methods (Robbins et al., 2021).</a:t>
            </a:r>
          </a:p>
          <a:p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efficient operations and innovation.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3818E-4F26-CC89-47B5-175338CB9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31BE7-C79D-43C5-8DBE-6DED4CE6058C}" type="datetime3">
              <a:rPr lang="en-US" smtClean="0"/>
              <a:t>14 June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2886C7-FB38-87D7-2E79-F5F114CF8E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BCE0F4-34C2-F9E9-9998-A32AFF6F9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Ovidiu Florin Socel - 2310644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039FD4F-38DB-9FC8-AB18-7C4F26030F89}"/>
              </a:ext>
            </a:extLst>
          </p:cNvPr>
          <p:cNvSpPr txBox="1"/>
          <p:nvPr/>
        </p:nvSpPr>
        <p:spPr>
          <a:xfrm>
            <a:off x="1983980" y="6115869"/>
            <a:ext cx="253615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800" dirty="0">
                <a:solidFill>
                  <a:schemeClr val="bg1"/>
                </a:solidFill>
              </a:rPr>
              <a:t>https://www.businessmodelsinc.com/en/inspiration/blogs/the-business-model-of-apple</a:t>
            </a:r>
          </a:p>
        </p:txBody>
      </p:sp>
      <p:pic>
        <p:nvPicPr>
          <p:cNvPr id="13" name="Picture 12" descr="A black and white screen with white text">
            <a:extLst>
              <a:ext uri="{FF2B5EF4-FFF2-40B4-BE49-F238E27FC236}">
                <a16:creationId xmlns:a16="http://schemas.microsoft.com/office/drawing/2014/main" id="{7171D31E-DD4D-A4DA-35F8-AA520506C4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3255" y="1147734"/>
            <a:ext cx="3871655" cy="42828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913B067F-3154-4968-A886-DF93A787E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97583D6C-C05B-47AB-8540-B2700B82A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6501AD91-D973-4968-95E4-4C26CFDF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5C165989-F5FE-4BB6-9817-E7828CB1D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6B0649CC-B912-4E82-BEA0-DA75ECB19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6BA08C17-C9A5-4FA8-ABC4-44FB3B869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70DEAC6C-553C-437E-BC17-D4495233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8" name="Rectangle 47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6" name="Rectangle 55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1510" y="203271"/>
            <a:ext cx="7687385" cy="543484"/>
          </a:xfrm>
          <a:noFill/>
        </p:spPr>
        <p:txBody>
          <a:bodyPr anchor="t"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Decisional Role - Negotiator</a:t>
            </a:r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close-up of a sig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1FAD6FCF-716B-0CB0-7FB4-87D721989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0295" y="3834587"/>
            <a:ext cx="3519678" cy="198717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pSp>
        <p:nvGrpSpPr>
          <p:cNvPr id="64" name="Group 63">
            <a:extLst>
              <a:ext uri="{FF2B5EF4-FFF2-40B4-BE49-F238E27FC236}">
                <a16:creationId xmlns:a16="http://schemas.microsoft.com/office/drawing/2014/main" id="{1F4E1649-4D1F-4A91-AF97-A254BFDD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317544" y="830625"/>
            <a:ext cx="304800" cy="322326"/>
            <a:chOff x="215328" y="-46937"/>
            <a:chExt cx="304800" cy="2773841"/>
          </a:xfrm>
        </p:grpSpPr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FE483602-62F9-474D-9C9B-5EE4CD76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DD7D1AC0-A6C7-40E3-9841-F34AC831A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F951C4DD-7427-497D-9DE3-9D731D3F4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0EE18298-0BF5-4D7A-921A-2F4186E8D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0" name="Oval 69">
            <a:extLst>
              <a:ext uri="{FF2B5EF4-FFF2-40B4-BE49-F238E27FC236}">
                <a16:creationId xmlns:a16="http://schemas.microsoft.com/office/drawing/2014/main" id="{773AEA78-C03B-40B7-9D11-DC022119D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600000">
            <a:off x="7613133" y="4270841"/>
            <a:ext cx="1423414" cy="1897885"/>
          </a:xfrm>
          <a:prstGeom prst="ellipse">
            <a:avLst/>
          </a:prstGeom>
          <a:gradFill>
            <a:gsLst>
              <a:gs pos="0">
                <a:schemeClr val="tx2">
                  <a:lumMod val="75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1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595" y="1357162"/>
            <a:ext cx="4493441" cy="3769022"/>
          </a:xfrm>
          <a:noFill/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Definition: Represents the Company during negotiation (Armstrong, 2013)</a:t>
            </a:r>
          </a:p>
          <a:p>
            <a:pPr marL="0" indent="0">
              <a:lnSpc>
                <a:spcPct val="90000"/>
              </a:lnSpc>
              <a:buNone/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enhanced through negotiation simulations (Rees, 2015).</a:t>
            </a:r>
          </a:p>
          <a:p>
            <a:pPr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Drives profitability and strengthens partnerships.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4ECAEA-F62A-0C91-4C8D-CCA0070CE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C807D-EE5E-4909-B6EB-503EB9B888EF}" type="datetime3">
              <a:rPr lang="en-US" smtClean="0"/>
              <a:t>14 June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D379F-F3A3-9093-B8E8-954DE7E57C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341F263-7B75-802B-8A82-23AC84BD2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Ovidiu Florin Socel - 2310644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0BE7F1-C3B7-ECC4-878B-0BBE2FDF35D8}"/>
              </a:ext>
            </a:extLst>
          </p:cNvPr>
          <p:cNvSpPr txBox="1"/>
          <p:nvPr/>
        </p:nvSpPr>
        <p:spPr>
          <a:xfrm>
            <a:off x="888489" y="5841971"/>
            <a:ext cx="366148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800" dirty="0">
                <a:solidFill>
                  <a:schemeClr val="bg1"/>
                </a:solidFill>
                <a:latin typeface="+mj-lt"/>
              </a:rPr>
              <a:t>https://www.industryweek.com/supply-chain/supplier-relationships/article/21122822/apple-the-supplier-nightmare-is-real</a:t>
            </a:r>
          </a:p>
        </p:txBody>
      </p:sp>
      <p:pic>
        <p:nvPicPr>
          <p:cNvPr id="10" name="Picture 9" descr="A black and white text on a black background&#10;&#10;Description automatically generated">
            <a:extLst>
              <a:ext uri="{FF2B5EF4-FFF2-40B4-BE49-F238E27FC236}">
                <a16:creationId xmlns:a16="http://schemas.microsoft.com/office/drawing/2014/main" id="{AAD58343-0C7F-EE6B-34AA-D500E0A14F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519" y="1476993"/>
            <a:ext cx="4082157" cy="465761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112AC23-F046-4DC5-9B92-07CA6CC7C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75AAFE7-143D-45AC-B616-09521E0F5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BA5DB72-E109-4D37-B6DD-C328D5397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7C34EE77-74D1-42B4-801B-40B35A68C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12152B4E-1BCF-43D1-814C-F560CEB52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95486774-B7FC-480F-9AAF-9F55F4C43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A8FA6A4C-BA1F-4EF8-B3BD-F28CB66DE6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4BF89DB3-EA73-4FD0-AACB-5FE32C149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CBAB203A-25C6-422F-9DB6-C69F0EE9F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574730A1-7A3A-4ACF-965D-A6DCEC7DB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B2D1A1F-B200-4444-AE01-EFC97AF7B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0" y="1131511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70E4CB9D-2256-4786-8DDF-ADFBF353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80841E3-DFCC-429A-B907-8B06EDB1E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54698A1-0C53-4620-97E1-B4689288C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CDBDFF7F-BD40-4085-952D-F6EC5908D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F29CA06-4FE5-44A6-8D40-A9C36449C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68E6F37-AE05-46BF-A77F-5505926E9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D6F5ECB-975C-4A38-BD48-A3C2B38E9E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8BF36011-C922-4FD6-B09D-781A87054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1FD3DC2-6A33-4C9E-B0F5-5D6209717F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0E4F800E-82BC-4AEF-9F07-7F95C8B8C3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B4806D0-C57E-FD60-1BAD-F78B8A887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2" y="630936"/>
            <a:ext cx="3742438" cy="5478640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Additional Modern Roles for Managers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C8D9C5DD-B8B3-46A0-8FBC-EE462F96C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40997" y="1207140"/>
            <a:ext cx="5678424" cy="4256130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20000"/>
                </a:schemeClr>
              </a:gs>
              <a:gs pos="100000">
                <a:schemeClr val="tx1"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5286F-C27C-60F8-6A4A-BA687693F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1459" y="630936"/>
            <a:ext cx="3736705" cy="5478672"/>
          </a:xfrm>
          <a:noFill/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 Facilitator: Leading digital transformation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Ethics Enforcer: Embedding integrity into practices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Well-being Champion: Promoting health and work-life balance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Sources: (Armstrong, 2016), (Mullins &amp; McLean, 2019)</a:t>
            </a:r>
          </a:p>
          <a:p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537A41-DC32-9704-26A1-2CBCC037F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3C568-24DC-497B-B550-96EA8EB498EB}" type="datetime3">
              <a:rPr lang="en-US" smtClean="0"/>
              <a:t>14 June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79C090-9644-51DE-5796-F5537EDC9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13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B3B4C48-B5C9-02EE-3683-4DABBB647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Dumitru Adrian CIRJAN – 2319495</a:t>
            </a:r>
          </a:p>
        </p:txBody>
      </p:sp>
    </p:spTree>
    <p:extLst>
      <p:ext uri="{BB962C8B-B14F-4D97-AF65-F5344CB8AC3E}">
        <p14:creationId xmlns:p14="http://schemas.microsoft.com/office/powerpoint/2010/main" val="245474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913B067F-3154-4968-A886-DF93A787E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97583D6C-C05B-47AB-8540-B2700B82A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6501AD91-D973-4968-95E4-4C26CFDF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5C165989-F5FE-4BB6-9817-E7828CB1D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6B0649CC-B912-4E82-BEA0-DA75ECB19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6BA08C17-C9A5-4FA8-ABC4-44FB3B869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70DEAC6C-553C-437E-BC17-D4495233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" name="Rectangle 50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28F1A42-0E20-AB7C-E9A8-2A6E48C15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567" y="1330906"/>
            <a:ext cx="3645509" cy="1609642"/>
          </a:xfrm>
          <a:noFill/>
        </p:spPr>
        <p:txBody>
          <a:bodyPr anchor="t">
            <a:normAutofit fontScale="90000"/>
          </a:bodyPr>
          <a:lstStyle/>
          <a:p>
            <a:pPr algn="l"/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</a:t>
            </a:r>
            <a:r>
              <a:rPr lang="en-GB" sz="3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Management for Apple Inc. Company.</a:t>
            </a:r>
          </a:p>
        </p:txBody>
      </p:sp>
      <p:pic>
        <p:nvPicPr>
          <p:cNvPr id="13" name="Picture 12" descr="A diagram of management and leadership&#10;&#10;Description automatically generated">
            <a:extLst>
              <a:ext uri="{FF2B5EF4-FFF2-40B4-BE49-F238E27FC236}">
                <a16:creationId xmlns:a16="http://schemas.microsoft.com/office/drawing/2014/main" id="{1FFD075D-15DD-77EF-DD31-4404F43AFF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159" y="3219609"/>
            <a:ext cx="3596327" cy="2147193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grpSp>
        <p:nvGrpSpPr>
          <p:cNvPr id="59" name="Group 58">
            <a:extLst>
              <a:ext uri="{FF2B5EF4-FFF2-40B4-BE49-F238E27FC236}">
                <a16:creationId xmlns:a16="http://schemas.microsoft.com/office/drawing/2014/main" id="{1F4E1649-4D1F-4A91-AF97-A254BFDD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317544" y="830625"/>
            <a:ext cx="304800" cy="322326"/>
            <a:chOff x="215328" y="-46937"/>
            <a:chExt cx="304800" cy="2773841"/>
          </a:xfrm>
        </p:grpSpPr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FE483602-62F9-474D-9C9B-5EE4CD76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DD7D1AC0-A6C7-40E3-9841-F34AC831A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F951C4DD-7427-497D-9DE3-9D731D3F4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0EE18298-0BF5-4D7A-921A-2F4186E8D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5" name="Oval 64">
            <a:extLst>
              <a:ext uri="{FF2B5EF4-FFF2-40B4-BE49-F238E27FC236}">
                <a16:creationId xmlns:a16="http://schemas.microsoft.com/office/drawing/2014/main" id="{773AEA78-C03B-40B7-9D11-DC022119D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600000">
            <a:off x="7613133" y="4270841"/>
            <a:ext cx="1423414" cy="1897885"/>
          </a:xfrm>
          <a:prstGeom prst="ellipse">
            <a:avLst/>
          </a:prstGeom>
          <a:gradFill>
            <a:gsLst>
              <a:gs pos="0">
                <a:schemeClr val="tx2">
                  <a:lumMod val="75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1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5EA25-3E4D-560A-022C-39683B7F96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7375" y="501377"/>
            <a:ext cx="4880284" cy="6106812"/>
          </a:xfrm>
          <a:noFill/>
        </p:spPr>
        <p:txBody>
          <a:bodyPr anchor="t">
            <a:noAutofit/>
          </a:bodyPr>
          <a:lstStyle/>
          <a:p>
            <a:pPr marL="0" indent="0">
              <a:buNone/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leaders at Apple Inc., including Tim Cook, lead the company's innovative work and ethical choices. </a:t>
            </a:r>
          </a:p>
          <a:p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Apple’s managers maintain operational stability throughout the global supply chain network. </a:t>
            </a:r>
          </a:p>
          <a:p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Company Leadership’s success depends on emotional intelligence, as well as people skills (Armstrong, 2016)</a:t>
            </a:r>
          </a:p>
          <a:p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Successful management requires both strategic control and process alignment (Rees, 2015)</a:t>
            </a:r>
          </a:p>
          <a:p>
            <a:pPr marL="0" indent="0">
              <a:buNone/>
            </a:pPr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81A21-49C5-42BF-D7E3-EE1393355C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BC6F1B-BA6A-418B-ACB2-0DF1C3F636BF}" type="datetime3">
              <a:rPr lang="en-US" smtClean="0"/>
              <a:t>14 June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FE0DBF-4507-8F2B-36D9-D5E6B3F25E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14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CB2F7BD-D3CC-5DCF-D4F6-ED06A0202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Dumitru Adrian CIRJAN – 2319495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F357DF-5395-DE37-0DDC-27F6E97DED81}"/>
              </a:ext>
            </a:extLst>
          </p:cNvPr>
          <p:cNvSpPr txBox="1"/>
          <p:nvPr/>
        </p:nvSpPr>
        <p:spPr>
          <a:xfrm>
            <a:off x="257742" y="5435349"/>
            <a:ext cx="3567965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Leadership and Management ( Source Algahtani, 2014)</a:t>
            </a:r>
          </a:p>
        </p:txBody>
      </p:sp>
    </p:spTree>
    <p:extLst>
      <p:ext uri="{BB962C8B-B14F-4D97-AF65-F5344CB8AC3E}">
        <p14:creationId xmlns:p14="http://schemas.microsoft.com/office/powerpoint/2010/main" val="3471961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1EA1DAFF-CECA-492F-BFA1-22C64956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5D3D3744-142C-4653-90AB-546FE6B84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0BC69CAC-820B-41BA-BFCA-79B45576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3D205E7A-88AB-4C4B-B8D1-5A76AA878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0D4286E9-8501-4EBF-874C-74897B4B6F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45586ADC-910E-45C9-BAB4-CB0EFBEE5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DAB594C5-5BB0-49AE-8AAC-AE40A6F8A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317544" y="536210"/>
            <a:ext cx="304800" cy="322326"/>
            <a:chOff x="215328" y="-46937"/>
            <a:chExt cx="304800" cy="2773841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2F79F42-2691-D615-4171-555E880CC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325" y="961146"/>
            <a:ext cx="4430542" cy="2129586"/>
          </a:xfrm>
          <a:noFill/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2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Efficiency and </a:t>
            </a:r>
            <a:r>
              <a:rPr 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Effectiveness</a:t>
            </a:r>
            <a:r>
              <a:rPr lang="en-US" sz="2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Management for </a:t>
            </a:r>
            <a:r>
              <a:rPr lang="en-GB" sz="2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Company.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47F2B-5625-605B-9A92-2852A4732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8363" y="635156"/>
            <a:ext cx="4197767" cy="5512587"/>
          </a:xfrm>
          <a:noFill/>
        </p:spPr>
        <p:txBody>
          <a:bodyPr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managers at Apple Inc. concentrate on both efficiency, which means doing tasks right, and effectiveness, which means doing the right tasks. </a:t>
            </a:r>
          </a:p>
          <a:p>
            <a:pPr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production managers at Apple optimize the supply chain through automated iPhone assembly processes.</a:t>
            </a:r>
          </a:p>
          <a:p>
            <a:pPr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leadership at Apple dedicates funds to research and development for innovative products, such as Vision Pro. </a:t>
            </a:r>
          </a:p>
          <a:p>
            <a:pPr marL="0" indent="0">
              <a:lnSpc>
                <a:spcPct val="90000"/>
              </a:lnSpc>
              <a:buNone/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Emphasise</a:t>
            </a: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that ethical leadership at Apple Inc. plays a crucial role in maintaining this equilibrium for long-term sustainability (Mullins &amp; McLean, 2019)</a:t>
            </a:r>
          </a:p>
        </p:txBody>
      </p:sp>
      <p:pic>
        <p:nvPicPr>
          <p:cNvPr id="9" name="Picture 8" descr="A diagram of efficiency versus effective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BCFEFD70-8130-25C4-3F3E-59E9E3990A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210" y="3133419"/>
            <a:ext cx="3709092" cy="2086364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7E1530D1-70BC-9D48-B326-E00B1739401F}"/>
              </a:ext>
            </a:extLst>
          </p:cNvPr>
          <p:cNvSpPr txBox="1"/>
          <p:nvPr/>
        </p:nvSpPr>
        <p:spPr>
          <a:xfrm>
            <a:off x="197981" y="5398926"/>
            <a:ext cx="409437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800" dirty="0">
                <a:solidFill>
                  <a:schemeClr val="bg1"/>
                </a:solidFill>
              </a:rPr>
              <a:t>https://medium.com/product-management-aspects/efficiency-vs-effectiveness-the-hilarious-truth-in-our-fast-paced-world-77d01e85261d</a:t>
            </a:r>
          </a:p>
        </p:txBody>
      </p:sp>
      <p:sp>
        <p:nvSpPr>
          <p:cNvPr id="51" name="Footer Placeholder 50">
            <a:extLst>
              <a:ext uri="{FF2B5EF4-FFF2-40B4-BE49-F238E27FC236}">
                <a16:creationId xmlns:a16="http://schemas.microsoft.com/office/drawing/2014/main" id="{CA94ECAB-9E62-29EE-7443-52F0E5D943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Dumitru Adrian CIRJAN – 2319495</a:t>
            </a:r>
          </a:p>
        </p:txBody>
      </p:sp>
      <p:sp>
        <p:nvSpPr>
          <p:cNvPr id="52" name="Date Placeholder 51">
            <a:extLst>
              <a:ext uri="{FF2B5EF4-FFF2-40B4-BE49-F238E27FC236}">
                <a16:creationId xmlns:a16="http://schemas.microsoft.com/office/drawing/2014/main" id="{7675E254-3F15-F24C-F76B-6D9DD6F31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0E6BB-2696-45DC-9D99-7567896C7C1F}" type="datetime3">
              <a:rPr lang="en-US" smtClean="0"/>
              <a:t>14 June 2025</a:t>
            </a:fld>
            <a:endParaRPr lang="en-US"/>
          </a:p>
        </p:txBody>
      </p:sp>
      <p:sp>
        <p:nvSpPr>
          <p:cNvPr id="53" name="Slide Number Placeholder 52">
            <a:extLst>
              <a:ext uri="{FF2B5EF4-FFF2-40B4-BE49-F238E27FC236}">
                <a16:creationId xmlns:a16="http://schemas.microsoft.com/office/drawing/2014/main" id="{9B155188-9DE5-59F0-4A17-DAC9B7D19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297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112AC23-F046-4DC5-9B92-07CA6CC7C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75AAFE7-143D-45AC-B616-09521E0F5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BA5DB72-E109-4D37-B6DD-C328D5397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7C34EE77-74D1-42B4-801B-40B35A68C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12152B4E-1BCF-43D1-814C-F560CEB52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95486774-B7FC-480F-9AAF-9F55F4C43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A8FA6A4C-BA1F-4EF8-B3BD-F28CB66DE6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4BF89DB3-EA73-4FD0-AACB-5FE32C149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CBAB203A-25C6-422F-9DB6-C69F0EE9F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574730A1-7A3A-4ACF-965D-A6DCEC7DB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B2D1A1F-B200-4444-AE01-EFC97AF7B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0" y="1131511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70E4CB9D-2256-4786-8DDF-ADFBF353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80841E3-DFCC-429A-B907-8B06EDB1E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54698A1-0C53-4620-97E1-B4689288C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CDBDFF7F-BD40-4085-952D-F6EC5908D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F29CA06-4FE5-44A6-8D40-A9C36449C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68E6F37-AE05-46BF-A77F-5505926E9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D6F5ECB-975C-4A38-BD48-A3C2B38E9E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8BF36011-C922-4FD6-B09D-781A87054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1FD3DC2-6A33-4C9E-B0F5-5D6209717F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0E4F800E-82BC-4AEF-9F07-7F95C8B8C3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241" y="3008512"/>
            <a:ext cx="4126987" cy="1040418"/>
          </a:xfrm>
          <a:noFill/>
        </p:spPr>
        <p:txBody>
          <a:bodyPr anchor="ctr"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C8D9C5DD-B8B3-46A0-8FBC-EE462F96C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40997" y="1207140"/>
            <a:ext cx="5678424" cy="4256130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20000"/>
                </a:schemeClr>
              </a:gs>
              <a:gs pos="100000">
                <a:schemeClr val="tx1"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31459" y="630936"/>
            <a:ext cx="3736705" cy="5478672"/>
          </a:xfrm>
          <a:noFill/>
        </p:spPr>
        <p:txBody>
          <a:bodyPr anchor="ctr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managers embody Mintzberg’s 10 roles across daily operations, innovation, and leadership.</a:t>
            </a:r>
          </a:p>
          <a:p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leadership and role development enhance Apple’s ability to achieve its mission and vision.</a:t>
            </a:r>
          </a:p>
          <a:p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 challenges require role adaptability and continuous skill development (Mullins &amp; McLean, 2019).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24E510-721C-E7D5-9E97-3E1D78F7E9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CF2D-4F46-43B6-9BD1-4D6AB6E15876}" type="datetime3">
              <a:rPr lang="en-US" smtClean="0"/>
              <a:t>14 June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74FD1E-0AE6-CBC6-52EA-39DC86C2C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E6123A2-26AD-2F73-BA5B-64DEAFF48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Dumitru Adrian CIRJAN – 2319495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1743959"/>
            <a:ext cx="7293023" cy="4901938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Armstrong, M. (2013)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How to manage people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Second edition. London: Kogan Page.</a:t>
            </a:r>
          </a:p>
          <a:p>
            <a:pPr>
              <a:lnSpc>
                <a:spcPct val="9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Cole, G.A. and Kelly, P. (2020)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Management theory and practice.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Ninth edition / Gerald A. Cole, Phil Kelly. Andover: Cengage Learning.</a:t>
            </a:r>
          </a:p>
          <a:p>
            <a:pPr>
              <a:lnSpc>
                <a:spcPct val="9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Mullins, L </a:t>
            </a: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2019</a:t>
            </a: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Mullins: </a:t>
            </a:r>
            <a:r>
              <a:rPr lang="en-US" sz="18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the Workplace, Pearson Education, Limited, Harlow. Available from: ProQuest </a:t>
            </a:r>
            <a:r>
              <a:rPr lang="en-US" sz="18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Central. [31 May 2025].</a:t>
            </a:r>
          </a:p>
          <a:p>
            <a:pPr>
              <a:lnSpc>
                <a:spcPct val="90000"/>
              </a:lnSpc>
            </a:pPr>
            <a:endParaRPr lang="en-US" sz="18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Rees, W.D. (2015)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Skills of management and leadership : managing people in </a:t>
            </a:r>
            <a:r>
              <a:rPr lang="en-US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London : New York, NY: Palgrave Macmillan.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Robbins, S.P., Coulter, M.K. and Randel, A. (2021)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15th global ed. Harlow, England: Pearson Education.</a:t>
            </a:r>
          </a:p>
          <a:p>
            <a:pPr>
              <a:lnSpc>
                <a:spcPct val="9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Armstrong, M. (2016) </a:t>
            </a:r>
            <a:r>
              <a:rPr lang="en-US" sz="18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Armstrong’s handbook of management and leadership for HR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 :</a:t>
            </a:r>
            <a:r>
              <a:rPr lang="en-US" sz="18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developing effective people skills for better leadership and management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Fourth edition. London : Kogan Page.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700" dirty="0">
              <a:latin typeface="Calibr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DF219E-2B16-6329-D6E2-DEE628FB85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B866C-5901-4B3B-A168-3FA5CE81A336}" type="datetime3">
              <a:rPr lang="en-US" smtClean="0"/>
              <a:t>14 June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1F363F-BAAA-D15E-A221-46C945623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17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5" ma:contentTypeDescription="Create a new document." ma:contentTypeScope="" ma:versionID="acecfd3838e5c7c2a103501854693485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06a4e3eadf9807408d2321eaf8b37010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System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F62141A3-CB9F-4227-BD3B-C85A761AD4F6}">
  <ds:schemaRefs>
    <ds:schemaRef ds:uri="47a3e2db-67be-4841-b3a5-2f2fb1d7c7b3"/>
    <ds:schemaRef ds:uri="60ab93c2-c2e2-4a82-ab36-09e8ba3f753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C728D95A-85A1-48C0-9D80-9ACE418F2CF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E8BF49A-21A5-4436-AD30-9CA48D4F7A8D}">
  <ds:schemaRefs>
    <ds:schemaRef ds:uri="http://purl.org/dc/terms/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47a3e2db-67be-4841-b3a5-2f2fb1d7c7b3"/>
    <ds:schemaRef ds:uri="60ab93c2-c2e2-4a82-ab36-09e8ba3f753e"/>
    <ds:schemaRef ds:uri="http://purl.org/dc/elements/1.1/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410</TotalTime>
  <Words>1342</Words>
  <Application>Microsoft Office PowerPoint</Application>
  <PresentationFormat>On-screen Show (4:3)</PresentationFormat>
  <Paragraphs>199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Arial</vt:lpstr>
      <vt:lpstr>Calibri</vt:lpstr>
      <vt:lpstr>Roboto</vt:lpstr>
      <vt:lpstr>Wingdings</vt:lpstr>
      <vt:lpstr>Office Theme</vt:lpstr>
      <vt:lpstr>Mintzberg’s 10 Managerial Roles in Apple Inc.    </vt:lpstr>
      <vt:lpstr>Introduction</vt:lpstr>
      <vt:lpstr>Interpersonal Role - Figurehead</vt:lpstr>
      <vt:lpstr>Interpersonal Role - Leader</vt:lpstr>
      <vt:lpstr>Interpersonal Role - Liaison</vt:lpstr>
      <vt:lpstr>Informational Role - Monitor</vt:lpstr>
      <vt:lpstr>Informational Role - Disseminator</vt:lpstr>
      <vt:lpstr>Informational Role - Spokesperson</vt:lpstr>
      <vt:lpstr>Decisional Role - Entrepreneur</vt:lpstr>
      <vt:lpstr>Decisional Role - Disturbance Handler</vt:lpstr>
      <vt:lpstr>Decisional Role - Resource Allocator</vt:lpstr>
      <vt:lpstr>Decisional Role - Negotiator</vt:lpstr>
      <vt:lpstr>Additional Modern Roles for Managers</vt:lpstr>
      <vt:lpstr>Understanding Leadership and Management for Apple Inc. Company.</vt:lpstr>
      <vt:lpstr>Efficiency and Effectiveness in Management for Apple Inc. Company.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Mintzberg’s 10 Managerial Roles in Apple Inc.</dc:title>
  <dc:subject/>
  <dc:creator>Ovidiu</dc:creator>
  <cp:keywords/>
  <dc:description>generated using python-pptx</dc:description>
  <cp:lastModifiedBy>Ovidiu Socel (2310644)</cp:lastModifiedBy>
  <cp:revision>7</cp:revision>
  <dcterms:created xsi:type="dcterms:W3CDTF">2013-01-27T09:14:16Z</dcterms:created>
  <dcterms:modified xsi:type="dcterms:W3CDTF">2025-06-14T10:34:11Z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