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0" r:id="rId3"/>
    <p:sldId id="277" r:id="rId4"/>
    <p:sldId id="280"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2" d="100"/>
          <a:sy n="112" d="100"/>
        </p:scale>
        <p:origin x="55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081B4-E85F-4C4E-A38B-5655D7DE349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75A4A4F-5932-46B6-A7FB-B058668DC46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C19C26E-B90B-43D8-B727-1842D33F04CE}"/>
              </a:ext>
            </a:extLst>
          </p:cNvPr>
          <p:cNvSpPr>
            <a:spLocks noGrp="1"/>
          </p:cNvSpPr>
          <p:nvPr>
            <p:ph type="dt" sz="half" idx="10"/>
          </p:nvPr>
        </p:nvSpPr>
        <p:spPr/>
        <p:txBody>
          <a:bodyPr/>
          <a:lstStyle/>
          <a:p>
            <a:fld id="{906A6E7A-2F27-42C6-837B-D11A8AF6C5C2}" type="datetimeFigureOut">
              <a:rPr lang="en-GB" smtClean="0"/>
              <a:t>08/02/2022</a:t>
            </a:fld>
            <a:endParaRPr lang="en-GB"/>
          </a:p>
        </p:txBody>
      </p:sp>
      <p:sp>
        <p:nvSpPr>
          <p:cNvPr id="5" name="Footer Placeholder 4">
            <a:extLst>
              <a:ext uri="{FF2B5EF4-FFF2-40B4-BE49-F238E27FC236}">
                <a16:creationId xmlns:a16="http://schemas.microsoft.com/office/drawing/2014/main" id="{0A5AFB2A-D7CD-4DD3-AFCA-293514A914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58F686-D7B5-4E75-A4CE-E8C2535761A2}"/>
              </a:ext>
            </a:extLst>
          </p:cNvPr>
          <p:cNvSpPr>
            <a:spLocks noGrp="1"/>
          </p:cNvSpPr>
          <p:nvPr>
            <p:ph type="sldNum" sz="quarter" idx="12"/>
          </p:nvPr>
        </p:nvSpPr>
        <p:spPr/>
        <p:txBody>
          <a:bodyPr/>
          <a:lstStyle/>
          <a:p>
            <a:fld id="{F92A96C2-F96A-4B83-8FEA-405D24A4D3B2}" type="slidenum">
              <a:rPr lang="en-GB" smtClean="0"/>
              <a:t>‹#›</a:t>
            </a:fld>
            <a:endParaRPr lang="en-GB"/>
          </a:p>
        </p:txBody>
      </p:sp>
    </p:spTree>
    <p:extLst>
      <p:ext uri="{BB962C8B-B14F-4D97-AF65-F5344CB8AC3E}">
        <p14:creationId xmlns:p14="http://schemas.microsoft.com/office/powerpoint/2010/main" val="2170707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B36EC-8EC7-4454-910C-77AEF466EB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FA76FD-A89A-4F07-B0F6-AD1F3BF0C67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48D9FC-3FCE-4E1A-B43F-B6D71C9DEECC}"/>
              </a:ext>
            </a:extLst>
          </p:cNvPr>
          <p:cNvSpPr>
            <a:spLocks noGrp="1"/>
          </p:cNvSpPr>
          <p:nvPr>
            <p:ph type="dt" sz="half" idx="10"/>
          </p:nvPr>
        </p:nvSpPr>
        <p:spPr/>
        <p:txBody>
          <a:bodyPr/>
          <a:lstStyle/>
          <a:p>
            <a:fld id="{906A6E7A-2F27-42C6-837B-D11A8AF6C5C2}" type="datetimeFigureOut">
              <a:rPr lang="en-GB" smtClean="0"/>
              <a:t>08/02/2022</a:t>
            </a:fld>
            <a:endParaRPr lang="en-GB"/>
          </a:p>
        </p:txBody>
      </p:sp>
      <p:sp>
        <p:nvSpPr>
          <p:cNvPr id="5" name="Footer Placeholder 4">
            <a:extLst>
              <a:ext uri="{FF2B5EF4-FFF2-40B4-BE49-F238E27FC236}">
                <a16:creationId xmlns:a16="http://schemas.microsoft.com/office/drawing/2014/main" id="{9144196D-7A25-428C-A0F9-070AD4C996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BE1403-1C76-4FF7-85B6-C6DDAF3AD7F9}"/>
              </a:ext>
            </a:extLst>
          </p:cNvPr>
          <p:cNvSpPr>
            <a:spLocks noGrp="1"/>
          </p:cNvSpPr>
          <p:nvPr>
            <p:ph type="sldNum" sz="quarter" idx="12"/>
          </p:nvPr>
        </p:nvSpPr>
        <p:spPr/>
        <p:txBody>
          <a:bodyPr/>
          <a:lstStyle/>
          <a:p>
            <a:fld id="{F92A96C2-F96A-4B83-8FEA-405D24A4D3B2}" type="slidenum">
              <a:rPr lang="en-GB" smtClean="0"/>
              <a:t>‹#›</a:t>
            </a:fld>
            <a:endParaRPr lang="en-GB"/>
          </a:p>
        </p:txBody>
      </p:sp>
    </p:spTree>
    <p:extLst>
      <p:ext uri="{BB962C8B-B14F-4D97-AF65-F5344CB8AC3E}">
        <p14:creationId xmlns:p14="http://schemas.microsoft.com/office/powerpoint/2010/main" val="35362361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98C33-0AA5-46AB-AE6F-EA3F1514BAF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5D1D60F-237B-4DCA-8D74-6F25BFAB4E4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D5AF4D-C65B-47B4-9994-20273D1E041B}"/>
              </a:ext>
            </a:extLst>
          </p:cNvPr>
          <p:cNvSpPr>
            <a:spLocks noGrp="1"/>
          </p:cNvSpPr>
          <p:nvPr>
            <p:ph type="dt" sz="half" idx="10"/>
          </p:nvPr>
        </p:nvSpPr>
        <p:spPr/>
        <p:txBody>
          <a:bodyPr/>
          <a:lstStyle/>
          <a:p>
            <a:fld id="{906A6E7A-2F27-42C6-837B-D11A8AF6C5C2}" type="datetimeFigureOut">
              <a:rPr lang="en-GB" smtClean="0"/>
              <a:t>08/02/2022</a:t>
            </a:fld>
            <a:endParaRPr lang="en-GB"/>
          </a:p>
        </p:txBody>
      </p:sp>
      <p:sp>
        <p:nvSpPr>
          <p:cNvPr id="5" name="Footer Placeholder 4">
            <a:extLst>
              <a:ext uri="{FF2B5EF4-FFF2-40B4-BE49-F238E27FC236}">
                <a16:creationId xmlns:a16="http://schemas.microsoft.com/office/drawing/2014/main" id="{930B0C36-5795-4F69-BCD2-8584B7A46A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FD67DA-757E-40B7-847D-77FB0783981F}"/>
              </a:ext>
            </a:extLst>
          </p:cNvPr>
          <p:cNvSpPr>
            <a:spLocks noGrp="1"/>
          </p:cNvSpPr>
          <p:nvPr>
            <p:ph type="sldNum" sz="quarter" idx="12"/>
          </p:nvPr>
        </p:nvSpPr>
        <p:spPr/>
        <p:txBody>
          <a:bodyPr/>
          <a:lstStyle/>
          <a:p>
            <a:fld id="{F92A96C2-F96A-4B83-8FEA-405D24A4D3B2}" type="slidenum">
              <a:rPr lang="en-GB" smtClean="0"/>
              <a:t>‹#›</a:t>
            </a:fld>
            <a:endParaRPr lang="en-GB"/>
          </a:p>
        </p:txBody>
      </p:sp>
    </p:spTree>
    <p:extLst>
      <p:ext uri="{BB962C8B-B14F-4D97-AF65-F5344CB8AC3E}">
        <p14:creationId xmlns:p14="http://schemas.microsoft.com/office/powerpoint/2010/main" val="1766124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D2A93-B846-42B5-9A1D-8511A9DC4F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D474BB-1278-4C86-873C-225BC5AB40B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D62445C-7AA1-48CD-B940-4160D8C511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DF5FBDB-EBB7-4BCB-9174-FAF02C6A6ED5}"/>
              </a:ext>
            </a:extLst>
          </p:cNvPr>
          <p:cNvSpPr>
            <a:spLocks noGrp="1"/>
          </p:cNvSpPr>
          <p:nvPr>
            <p:ph type="dt" sz="half" idx="10"/>
          </p:nvPr>
        </p:nvSpPr>
        <p:spPr/>
        <p:txBody>
          <a:bodyPr/>
          <a:lstStyle/>
          <a:p>
            <a:fld id="{906A6E7A-2F27-42C6-837B-D11A8AF6C5C2}" type="datetimeFigureOut">
              <a:rPr lang="en-GB" smtClean="0"/>
              <a:t>08/02/2022</a:t>
            </a:fld>
            <a:endParaRPr lang="en-GB"/>
          </a:p>
        </p:txBody>
      </p:sp>
      <p:sp>
        <p:nvSpPr>
          <p:cNvPr id="6" name="Footer Placeholder 5">
            <a:extLst>
              <a:ext uri="{FF2B5EF4-FFF2-40B4-BE49-F238E27FC236}">
                <a16:creationId xmlns:a16="http://schemas.microsoft.com/office/drawing/2014/main" id="{AAFC8CB8-E4C0-41CF-8972-01F26C20B8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355E8D-83DA-4380-A04D-472FC83882B5}"/>
              </a:ext>
            </a:extLst>
          </p:cNvPr>
          <p:cNvSpPr>
            <a:spLocks noGrp="1"/>
          </p:cNvSpPr>
          <p:nvPr>
            <p:ph type="sldNum" sz="quarter" idx="12"/>
          </p:nvPr>
        </p:nvSpPr>
        <p:spPr/>
        <p:txBody>
          <a:bodyPr/>
          <a:lstStyle/>
          <a:p>
            <a:fld id="{F92A96C2-F96A-4B83-8FEA-405D24A4D3B2}" type="slidenum">
              <a:rPr lang="en-GB" smtClean="0"/>
              <a:t>‹#›</a:t>
            </a:fld>
            <a:endParaRPr lang="en-GB"/>
          </a:p>
        </p:txBody>
      </p:sp>
    </p:spTree>
    <p:extLst>
      <p:ext uri="{BB962C8B-B14F-4D97-AF65-F5344CB8AC3E}">
        <p14:creationId xmlns:p14="http://schemas.microsoft.com/office/powerpoint/2010/main" val="38766741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04F67-51E9-4AE7-A0FE-055B7FC5B9D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98A4CFB-F1AA-47B7-9D9F-23E937C376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4A7049-B34E-4DC9-AF37-87ABC69CEF4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DF2B7A3-B202-4F94-9090-044AA63A2D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EB4FC89-278B-4773-8DA2-359805D7991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B8E6171-0255-4B8E-B797-22C0164AD4F9}"/>
              </a:ext>
            </a:extLst>
          </p:cNvPr>
          <p:cNvSpPr>
            <a:spLocks noGrp="1"/>
          </p:cNvSpPr>
          <p:nvPr>
            <p:ph type="dt" sz="half" idx="10"/>
          </p:nvPr>
        </p:nvSpPr>
        <p:spPr/>
        <p:txBody>
          <a:bodyPr/>
          <a:lstStyle/>
          <a:p>
            <a:fld id="{906A6E7A-2F27-42C6-837B-D11A8AF6C5C2}" type="datetimeFigureOut">
              <a:rPr lang="en-GB" smtClean="0"/>
              <a:t>08/02/2022</a:t>
            </a:fld>
            <a:endParaRPr lang="en-GB"/>
          </a:p>
        </p:txBody>
      </p:sp>
      <p:sp>
        <p:nvSpPr>
          <p:cNvPr id="8" name="Footer Placeholder 7">
            <a:extLst>
              <a:ext uri="{FF2B5EF4-FFF2-40B4-BE49-F238E27FC236}">
                <a16:creationId xmlns:a16="http://schemas.microsoft.com/office/drawing/2014/main" id="{02473D2F-6823-43EF-A5B8-47DE964939A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AA203F8-9FBF-4BD3-A492-00A9BF2DC70E}"/>
              </a:ext>
            </a:extLst>
          </p:cNvPr>
          <p:cNvSpPr>
            <a:spLocks noGrp="1"/>
          </p:cNvSpPr>
          <p:nvPr>
            <p:ph type="sldNum" sz="quarter" idx="12"/>
          </p:nvPr>
        </p:nvSpPr>
        <p:spPr/>
        <p:txBody>
          <a:bodyPr/>
          <a:lstStyle/>
          <a:p>
            <a:fld id="{F92A96C2-F96A-4B83-8FEA-405D24A4D3B2}" type="slidenum">
              <a:rPr lang="en-GB" smtClean="0"/>
              <a:t>‹#›</a:t>
            </a:fld>
            <a:endParaRPr lang="en-GB"/>
          </a:p>
        </p:txBody>
      </p:sp>
    </p:spTree>
    <p:extLst>
      <p:ext uri="{BB962C8B-B14F-4D97-AF65-F5344CB8AC3E}">
        <p14:creationId xmlns:p14="http://schemas.microsoft.com/office/powerpoint/2010/main" val="1122803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2B539-92C3-49BE-A343-36131182E7E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C0A863-5B07-4722-A967-235D8E522918}"/>
              </a:ext>
            </a:extLst>
          </p:cNvPr>
          <p:cNvSpPr>
            <a:spLocks noGrp="1"/>
          </p:cNvSpPr>
          <p:nvPr>
            <p:ph type="dt" sz="half" idx="10"/>
          </p:nvPr>
        </p:nvSpPr>
        <p:spPr/>
        <p:txBody>
          <a:bodyPr/>
          <a:lstStyle/>
          <a:p>
            <a:fld id="{906A6E7A-2F27-42C6-837B-D11A8AF6C5C2}" type="datetimeFigureOut">
              <a:rPr lang="en-GB" smtClean="0"/>
              <a:t>08/02/2022</a:t>
            </a:fld>
            <a:endParaRPr lang="en-GB"/>
          </a:p>
        </p:txBody>
      </p:sp>
      <p:sp>
        <p:nvSpPr>
          <p:cNvPr id="4" name="Footer Placeholder 3">
            <a:extLst>
              <a:ext uri="{FF2B5EF4-FFF2-40B4-BE49-F238E27FC236}">
                <a16:creationId xmlns:a16="http://schemas.microsoft.com/office/drawing/2014/main" id="{6E325FEF-DB5C-4C79-865F-6181A0BFA3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BF97BC-5427-4849-B300-77D66309EB91}"/>
              </a:ext>
            </a:extLst>
          </p:cNvPr>
          <p:cNvSpPr>
            <a:spLocks noGrp="1"/>
          </p:cNvSpPr>
          <p:nvPr>
            <p:ph type="sldNum" sz="quarter" idx="12"/>
          </p:nvPr>
        </p:nvSpPr>
        <p:spPr/>
        <p:txBody>
          <a:bodyPr/>
          <a:lstStyle/>
          <a:p>
            <a:fld id="{F92A96C2-F96A-4B83-8FEA-405D24A4D3B2}" type="slidenum">
              <a:rPr lang="en-GB" smtClean="0"/>
              <a:t>‹#›</a:t>
            </a:fld>
            <a:endParaRPr lang="en-GB"/>
          </a:p>
        </p:txBody>
      </p:sp>
    </p:spTree>
    <p:extLst>
      <p:ext uri="{BB962C8B-B14F-4D97-AF65-F5344CB8AC3E}">
        <p14:creationId xmlns:p14="http://schemas.microsoft.com/office/powerpoint/2010/main" val="7255405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26B19B-4A61-4EE5-BDDD-B54B9D50F601}"/>
              </a:ext>
            </a:extLst>
          </p:cNvPr>
          <p:cNvSpPr>
            <a:spLocks noGrp="1"/>
          </p:cNvSpPr>
          <p:nvPr>
            <p:ph type="dt" sz="half" idx="10"/>
          </p:nvPr>
        </p:nvSpPr>
        <p:spPr/>
        <p:txBody>
          <a:bodyPr/>
          <a:lstStyle/>
          <a:p>
            <a:fld id="{906A6E7A-2F27-42C6-837B-D11A8AF6C5C2}" type="datetimeFigureOut">
              <a:rPr lang="en-GB" smtClean="0"/>
              <a:t>08/02/2022</a:t>
            </a:fld>
            <a:endParaRPr lang="en-GB"/>
          </a:p>
        </p:txBody>
      </p:sp>
      <p:sp>
        <p:nvSpPr>
          <p:cNvPr id="3" name="Footer Placeholder 2">
            <a:extLst>
              <a:ext uri="{FF2B5EF4-FFF2-40B4-BE49-F238E27FC236}">
                <a16:creationId xmlns:a16="http://schemas.microsoft.com/office/drawing/2014/main" id="{1EF69E36-1D32-43A3-A0DA-2D1DDD92316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BEE8F07-E818-49BA-95BE-AA54203CF087}"/>
              </a:ext>
            </a:extLst>
          </p:cNvPr>
          <p:cNvSpPr>
            <a:spLocks noGrp="1"/>
          </p:cNvSpPr>
          <p:nvPr>
            <p:ph type="sldNum" sz="quarter" idx="12"/>
          </p:nvPr>
        </p:nvSpPr>
        <p:spPr/>
        <p:txBody>
          <a:bodyPr/>
          <a:lstStyle/>
          <a:p>
            <a:fld id="{F92A96C2-F96A-4B83-8FEA-405D24A4D3B2}" type="slidenum">
              <a:rPr lang="en-GB" smtClean="0"/>
              <a:t>‹#›</a:t>
            </a:fld>
            <a:endParaRPr lang="en-GB"/>
          </a:p>
        </p:txBody>
      </p:sp>
    </p:spTree>
    <p:extLst>
      <p:ext uri="{BB962C8B-B14F-4D97-AF65-F5344CB8AC3E}">
        <p14:creationId xmlns:p14="http://schemas.microsoft.com/office/powerpoint/2010/main" val="3804122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EC7AE-9A7E-4617-A916-C44FB877A5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59CDAA9-4544-4E40-8B3E-3B59A739E1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3B03189-035A-4D8D-A00C-13A4F03AF4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124136-719D-4FFC-A96A-B5127E7DDF90}"/>
              </a:ext>
            </a:extLst>
          </p:cNvPr>
          <p:cNvSpPr>
            <a:spLocks noGrp="1"/>
          </p:cNvSpPr>
          <p:nvPr>
            <p:ph type="dt" sz="half" idx="10"/>
          </p:nvPr>
        </p:nvSpPr>
        <p:spPr/>
        <p:txBody>
          <a:bodyPr/>
          <a:lstStyle/>
          <a:p>
            <a:fld id="{906A6E7A-2F27-42C6-837B-D11A8AF6C5C2}" type="datetimeFigureOut">
              <a:rPr lang="en-GB" smtClean="0"/>
              <a:t>08/02/2022</a:t>
            </a:fld>
            <a:endParaRPr lang="en-GB"/>
          </a:p>
        </p:txBody>
      </p:sp>
      <p:sp>
        <p:nvSpPr>
          <p:cNvPr id="6" name="Footer Placeholder 5">
            <a:extLst>
              <a:ext uri="{FF2B5EF4-FFF2-40B4-BE49-F238E27FC236}">
                <a16:creationId xmlns:a16="http://schemas.microsoft.com/office/drawing/2014/main" id="{F4F94F21-5FAD-4D45-8ACB-2503FFC038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FB5027-0035-4F1B-A5D9-8BB7F9780254}"/>
              </a:ext>
            </a:extLst>
          </p:cNvPr>
          <p:cNvSpPr>
            <a:spLocks noGrp="1"/>
          </p:cNvSpPr>
          <p:nvPr>
            <p:ph type="sldNum" sz="quarter" idx="12"/>
          </p:nvPr>
        </p:nvSpPr>
        <p:spPr/>
        <p:txBody>
          <a:bodyPr/>
          <a:lstStyle/>
          <a:p>
            <a:fld id="{F92A96C2-F96A-4B83-8FEA-405D24A4D3B2}" type="slidenum">
              <a:rPr lang="en-GB" smtClean="0"/>
              <a:t>‹#›</a:t>
            </a:fld>
            <a:endParaRPr lang="en-GB"/>
          </a:p>
        </p:txBody>
      </p:sp>
    </p:spTree>
    <p:extLst>
      <p:ext uri="{BB962C8B-B14F-4D97-AF65-F5344CB8AC3E}">
        <p14:creationId xmlns:p14="http://schemas.microsoft.com/office/powerpoint/2010/main" val="1797856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A7840-07DA-4656-9D87-C6431A8397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E893E8-ECA3-4D67-9446-65FD1B34CDE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095055-BED4-485F-88E2-6CE441028D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45D0EA-1679-4B03-9830-D680B4E15A84}"/>
              </a:ext>
            </a:extLst>
          </p:cNvPr>
          <p:cNvSpPr>
            <a:spLocks noGrp="1"/>
          </p:cNvSpPr>
          <p:nvPr>
            <p:ph type="dt" sz="half" idx="10"/>
          </p:nvPr>
        </p:nvSpPr>
        <p:spPr/>
        <p:txBody>
          <a:bodyPr/>
          <a:lstStyle/>
          <a:p>
            <a:fld id="{906A6E7A-2F27-42C6-837B-D11A8AF6C5C2}" type="datetimeFigureOut">
              <a:rPr lang="en-GB" smtClean="0"/>
              <a:t>08/02/2022</a:t>
            </a:fld>
            <a:endParaRPr lang="en-GB"/>
          </a:p>
        </p:txBody>
      </p:sp>
      <p:sp>
        <p:nvSpPr>
          <p:cNvPr id="6" name="Footer Placeholder 5">
            <a:extLst>
              <a:ext uri="{FF2B5EF4-FFF2-40B4-BE49-F238E27FC236}">
                <a16:creationId xmlns:a16="http://schemas.microsoft.com/office/drawing/2014/main" id="{59C4E213-8E54-4545-92E4-60CAC1F2F4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FDF392-A870-4CC0-80FA-DEA39181D9A1}"/>
              </a:ext>
            </a:extLst>
          </p:cNvPr>
          <p:cNvSpPr>
            <a:spLocks noGrp="1"/>
          </p:cNvSpPr>
          <p:nvPr>
            <p:ph type="sldNum" sz="quarter" idx="12"/>
          </p:nvPr>
        </p:nvSpPr>
        <p:spPr/>
        <p:txBody>
          <a:bodyPr/>
          <a:lstStyle/>
          <a:p>
            <a:fld id="{F92A96C2-F96A-4B83-8FEA-405D24A4D3B2}" type="slidenum">
              <a:rPr lang="en-GB" smtClean="0"/>
              <a:t>‹#›</a:t>
            </a:fld>
            <a:endParaRPr lang="en-GB"/>
          </a:p>
        </p:txBody>
      </p:sp>
    </p:spTree>
    <p:extLst>
      <p:ext uri="{BB962C8B-B14F-4D97-AF65-F5344CB8AC3E}">
        <p14:creationId xmlns:p14="http://schemas.microsoft.com/office/powerpoint/2010/main" val="680916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87C4C-3B36-423E-B504-B95CA7C7791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8B5EB1-2925-4B69-B52E-8384E38435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5077A4-EB37-4BA2-8FA8-3C08AB7FEBE2}"/>
              </a:ext>
            </a:extLst>
          </p:cNvPr>
          <p:cNvSpPr>
            <a:spLocks noGrp="1"/>
          </p:cNvSpPr>
          <p:nvPr>
            <p:ph type="dt" sz="half" idx="10"/>
          </p:nvPr>
        </p:nvSpPr>
        <p:spPr/>
        <p:txBody>
          <a:bodyPr/>
          <a:lstStyle/>
          <a:p>
            <a:fld id="{906A6E7A-2F27-42C6-837B-D11A8AF6C5C2}" type="datetimeFigureOut">
              <a:rPr lang="en-GB" smtClean="0"/>
              <a:t>08/02/2022</a:t>
            </a:fld>
            <a:endParaRPr lang="en-GB"/>
          </a:p>
        </p:txBody>
      </p:sp>
      <p:sp>
        <p:nvSpPr>
          <p:cNvPr id="5" name="Footer Placeholder 4">
            <a:extLst>
              <a:ext uri="{FF2B5EF4-FFF2-40B4-BE49-F238E27FC236}">
                <a16:creationId xmlns:a16="http://schemas.microsoft.com/office/drawing/2014/main" id="{299CC58D-C212-4113-AAB2-CD8A1D9DB6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0D333F-3BCF-4682-8FC4-FF440637BB7B}"/>
              </a:ext>
            </a:extLst>
          </p:cNvPr>
          <p:cNvSpPr>
            <a:spLocks noGrp="1"/>
          </p:cNvSpPr>
          <p:nvPr>
            <p:ph type="sldNum" sz="quarter" idx="12"/>
          </p:nvPr>
        </p:nvSpPr>
        <p:spPr/>
        <p:txBody>
          <a:bodyPr/>
          <a:lstStyle/>
          <a:p>
            <a:fld id="{F92A96C2-F96A-4B83-8FEA-405D24A4D3B2}" type="slidenum">
              <a:rPr lang="en-GB" smtClean="0"/>
              <a:t>‹#›</a:t>
            </a:fld>
            <a:endParaRPr lang="en-GB"/>
          </a:p>
        </p:txBody>
      </p:sp>
    </p:spTree>
    <p:extLst>
      <p:ext uri="{BB962C8B-B14F-4D97-AF65-F5344CB8AC3E}">
        <p14:creationId xmlns:p14="http://schemas.microsoft.com/office/powerpoint/2010/main" val="6440096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E8B652-0122-43EF-A062-455EDC22747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366927-4C32-4FC7-A547-61B8284CC09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080688-1DA4-4C69-A783-BE0041413231}"/>
              </a:ext>
            </a:extLst>
          </p:cNvPr>
          <p:cNvSpPr>
            <a:spLocks noGrp="1"/>
          </p:cNvSpPr>
          <p:nvPr>
            <p:ph type="dt" sz="half" idx="10"/>
          </p:nvPr>
        </p:nvSpPr>
        <p:spPr/>
        <p:txBody>
          <a:bodyPr/>
          <a:lstStyle/>
          <a:p>
            <a:fld id="{906A6E7A-2F27-42C6-837B-D11A8AF6C5C2}" type="datetimeFigureOut">
              <a:rPr lang="en-GB" smtClean="0"/>
              <a:t>08/02/2022</a:t>
            </a:fld>
            <a:endParaRPr lang="en-GB"/>
          </a:p>
        </p:txBody>
      </p:sp>
      <p:sp>
        <p:nvSpPr>
          <p:cNvPr id="5" name="Footer Placeholder 4">
            <a:extLst>
              <a:ext uri="{FF2B5EF4-FFF2-40B4-BE49-F238E27FC236}">
                <a16:creationId xmlns:a16="http://schemas.microsoft.com/office/drawing/2014/main" id="{2F4AB14D-1C71-4AC1-B962-9317BFE87C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58E125-A9E0-43F2-8FAF-38EB3523140F}"/>
              </a:ext>
            </a:extLst>
          </p:cNvPr>
          <p:cNvSpPr>
            <a:spLocks noGrp="1"/>
          </p:cNvSpPr>
          <p:nvPr>
            <p:ph type="sldNum" sz="quarter" idx="12"/>
          </p:nvPr>
        </p:nvSpPr>
        <p:spPr/>
        <p:txBody>
          <a:bodyPr/>
          <a:lstStyle/>
          <a:p>
            <a:fld id="{F92A96C2-F96A-4B83-8FEA-405D24A4D3B2}" type="slidenum">
              <a:rPr lang="en-GB" smtClean="0"/>
              <a:t>‹#›</a:t>
            </a:fld>
            <a:endParaRPr lang="en-GB"/>
          </a:p>
        </p:txBody>
      </p:sp>
    </p:spTree>
    <p:extLst>
      <p:ext uri="{BB962C8B-B14F-4D97-AF65-F5344CB8AC3E}">
        <p14:creationId xmlns:p14="http://schemas.microsoft.com/office/powerpoint/2010/main" val="37592770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1B179A-AD8D-4A79-8D70-BF263DFD6F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878024-A9F9-4B15-A9F6-161AE5997F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E17022-9E73-442F-B9D7-4871411783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6A6E7A-2F27-42C6-837B-D11A8AF6C5C2}" type="datetimeFigureOut">
              <a:rPr lang="en-GB" smtClean="0"/>
              <a:t>08/02/2022</a:t>
            </a:fld>
            <a:endParaRPr lang="en-GB"/>
          </a:p>
        </p:txBody>
      </p:sp>
      <p:sp>
        <p:nvSpPr>
          <p:cNvPr id="5" name="Footer Placeholder 4">
            <a:extLst>
              <a:ext uri="{FF2B5EF4-FFF2-40B4-BE49-F238E27FC236}">
                <a16:creationId xmlns:a16="http://schemas.microsoft.com/office/drawing/2014/main" id="{2A263F1D-206C-4778-9E2E-B616D39AE8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A142416-56C1-4138-95C3-072DAADCD5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2A96C2-F96A-4B83-8FEA-405D24A4D3B2}" type="slidenum">
              <a:rPr lang="en-GB" smtClean="0"/>
              <a:t>‹#›</a:t>
            </a:fld>
            <a:endParaRPr lang="en-GB"/>
          </a:p>
        </p:txBody>
      </p:sp>
    </p:spTree>
    <p:extLst>
      <p:ext uri="{BB962C8B-B14F-4D97-AF65-F5344CB8AC3E}">
        <p14:creationId xmlns:p14="http://schemas.microsoft.com/office/powerpoint/2010/main" val="902883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3D038376-4A31-4061-A3E2-1C057A40D34E}"/>
              </a:ext>
            </a:extLst>
          </p:cNvPr>
          <p:cNvSpPr>
            <a:spLocks noGrp="1"/>
          </p:cNvSpPr>
          <p:nvPr>
            <p:ph type="ctrTitle"/>
          </p:nvPr>
        </p:nvSpPr>
        <p:spPr/>
        <p:txBody>
          <a:bodyPr/>
          <a:lstStyle/>
          <a:p>
            <a:pPr eaLnBrk="1" hangingPunct="1"/>
            <a:r>
              <a:rPr lang="en-GB" altLang="en-US"/>
              <a:t>History of Astrology</a:t>
            </a:r>
            <a:br>
              <a:rPr lang="en-GB" altLang="en-US"/>
            </a:br>
            <a:r>
              <a:rPr lang="en-GB" altLang="en-US"/>
              <a:t>Week 3</a:t>
            </a:r>
          </a:p>
        </p:txBody>
      </p:sp>
      <p:sp>
        <p:nvSpPr>
          <p:cNvPr id="3" name="Subtitle 2">
            <a:extLst>
              <a:ext uri="{FF2B5EF4-FFF2-40B4-BE49-F238E27FC236}">
                <a16:creationId xmlns:a16="http://schemas.microsoft.com/office/drawing/2014/main" id="{9AF1DAB8-EEFE-4B9B-8203-8B956193E807}"/>
              </a:ext>
            </a:extLst>
          </p:cNvPr>
          <p:cNvSpPr>
            <a:spLocks noGrp="1"/>
          </p:cNvSpPr>
          <p:nvPr>
            <p:ph type="subTitle" idx="1"/>
          </p:nvPr>
        </p:nvSpPr>
        <p:spPr/>
        <p:txBody>
          <a:bodyPr rtlCol="0">
            <a:normAutofit/>
          </a:bodyPr>
          <a:lstStyle/>
          <a:p>
            <a:pPr>
              <a:defRPr/>
            </a:pPr>
            <a:r>
              <a:rPr lang="en-GB" dirty="0"/>
              <a:t>Historiography</a:t>
            </a:r>
          </a:p>
        </p:txBody>
      </p:sp>
      <p:pic>
        <p:nvPicPr>
          <p:cNvPr id="3076" name="Picture 2">
            <a:extLst>
              <a:ext uri="{FF2B5EF4-FFF2-40B4-BE49-F238E27FC236}">
                <a16:creationId xmlns:a16="http://schemas.microsoft.com/office/drawing/2014/main" id="{5E540970-F750-42D3-BC5B-6F7D238C9E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76" y="571501"/>
            <a:ext cx="3355975" cy="1382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00A3FBE6-53B2-4B50-A84E-D147F2021503}"/>
              </a:ext>
            </a:extLst>
          </p:cNvPr>
          <p:cNvSpPr>
            <a:spLocks noGrp="1"/>
          </p:cNvSpPr>
          <p:nvPr>
            <p:ph type="title"/>
          </p:nvPr>
        </p:nvSpPr>
        <p:spPr/>
        <p:txBody>
          <a:bodyPr/>
          <a:lstStyle/>
          <a:p>
            <a:pPr eaLnBrk="1" hangingPunct="1"/>
            <a:r>
              <a:rPr lang="en-GB" altLang="en-US"/>
              <a:t>Historiography: primary sources</a:t>
            </a:r>
          </a:p>
        </p:txBody>
      </p:sp>
      <p:sp>
        <p:nvSpPr>
          <p:cNvPr id="5123" name="Content Placeholder 2">
            <a:extLst>
              <a:ext uri="{FF2B5EF4-FFF2-40B4-BE49-F238E27FC236}">
                <a16:creationId xmlns:a16="http://schemas.microsoft.com/office/drawing/2014/main" id="{882022DD-6502-4DA6-BEC8-C617FDE60179}"/>
              </a:ext>
            </a:extLst>
          </p:cNvPr>
          <p:cNvSpPr>
            <a:spLocks noGrp="1"/>
          </p:cNvSpPr>
          <p:nvPr>
            <p:ph idx="1"/>
          </p:nvPr>
        </p:nvSpPr>
        <p:spPr/>
        <p:txBody>
          <a:bodyPr/>
          <a:lstStyle/>
          <a:p>
            <a:pPr eaLnBrk="1" hangingPunct="1"/>
            <a:r>
              <a:rPr lang="en-US" altLang="en-US" sz="2000"/>
              <a:t>Evans, Richard, </a:t>
            </a:r>
            <a:r>
              <a:rPr lang="en-US" altLang="en-US" sz="2000" i="1"/>
              <a:t>In Defence of History</a:t>
            </a:r>
            <a:r>
              <a:rPr lang="en-US" altLang="en-US" sz="2000"/>
              <a:t>, London: Granta Books 1997, chapter 3.</a:t>
            </a:r>
          </a:p>
          <a:p>
            <a:pPr eaLnBrk="1" hangingPunct="1"/>
            <a:r>
              <a:rPr lang="en-US" altLang="en-US" sz="2000"/>
              <a:t>p. 86: ‘</a:t>
            </a:r>
            <a:r>
              <a:rPr lang="en-US" altLang="en-US" sz="2000" b="1"/>
              <a:t>Historians are always led by the present-day concerns; the truth does not simply emerge from an unprejudiced or neutral reading of the sources, even if such a thing were possible</a:t>
            </a:r>
            <a:r>
              <a:rPr lang="en-US" altLang="en-US" sz="2000"/>
              <a:t>…Not all sources are equally open to a variety of interpretations or uses, and some can only reasonably be interpreted in a single way. Others, like philosophical texts can be, and have been, subject to almost constant reinterpretations over the years. Some sources are used to get at a historical reality beyond themselves; others are studied for their own sake’.</a:t>
            </a:r>
          </a:p>
          <a:p>
            <a:pPr eaLnBrk="1" hangingPunct="1"/>
            <a:r>
              <a:rPr lang="en-GB" altLang="en-US" sz="2400" i="1"/>
              <a:t>When you look at a primary source, </a:t>
            </a:r>
            <a:r>
              <a:rPr lang="en-GB" altLang="en-US" sz="2400" b="1" i="1" u="sng"/>
              <a:t>you</a:t>
            </a:r>
            <a:r>
              <a:rPr lang="en-GB" altLang="en-US" sz="2400" b="1" i="1"/>
              <a:t> are interpreting it. </a:t>
            </a:r>
            <a:r>
              <a:rPr lang="en-GB" altLang="en-US" sz="2400" i="1"/>
              <a:t>This is the task of the historian.</a:t>
            </a:r>
          </a:p>
          <a:p>
            <a:pPr eaLnBrk="1" hangingPunct="1"/>
            <a:endParaRPr lang="en-GB" altLang="en-US"/>
          </a:p>
        </p:txBody>
      </p:sp>
      <p:pic>
        <p:nvPicPr>
          <p:cNvPr id="5124" name="Picture 2">
            <a:extLst>
              <a:ext uri="{FF2B5EF4-FFF2-40B4-BE49-F238E27FC236}">
                <a16:creationId xmlns:a16="http://schemas.microsoft.com/office/drawing/2014/main" id="{F9ECF4B6-096D-49A7-858D-5CDCB98E58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66875" y="6000751"/>
            <a:ext cx="1733550" cy="71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5B1F0584-B8A9-4649-A6AE-6A75846A63A0}"/>
              </a:ext>
            </a:extLst>
          </p:cNvPr>
          <p:cNvSpPr>
            <a:spLocks noGrp="1"/>
          </p:cNvSpPr>
          <p:nvPr>
            <p:ph type="title"/>
          </p:nvPr>
        </p:nvSpPr>
        <p:spPr/>
        <p:txBody>
          <a:bodyPr/>
          <a:lstStyle/>
          <a:p>
            <a:pPr eaLnBrk="1" hangingPunct="1"/>
            <a:r>
              <a:rPr lang="en-GB" altLang="en-US"/>
              <a:t>Historiography: primary sources</a:t>
            </a:r>
          </a:p>
        </p:txBody>
      </p:sp>
      <p:sp>
        <p:nvSpPr>
          <p:cNvPr id="6147" name="Content Placeholder 2">
            <a:extLst>
              <a:ext uri="{FF2B5EF4-FFF2-40B4-BE49-F238E27FC236}">
                <a16:creationId xmlns:a16="http://schemas.microsoft.com/office/drawing/2014/main" id="{D1BD63EF-06A6-4F65-A815-25DA020E3B0B}"/>
              </a:ext>
            </a:extLst>
          </p:cNvPr>
          <p:cNvSpPr>
            <a:spLocks noGrp="1"/>
          </p:cNvSpPr>
          <p:nvPr>
            <p:ph idx="1"/>
          </p:nvPr>
        </p:nvSpPr>
        <p:spPr/>
        <p:txBody>
          <a:bodyPr/>
          <a:lstStyle/>
          <a:p>
            <a:pPr eaLnBrk="1" hangingPunct="1"/>
            <a:r>
              <a:rPr lang="en-US" altLang="en-US" sz="2000"/>
              <a:t>Evans, Richard, </a:t>
            </a:r>
            <a:r>
              <a:rPr lang="en-US" altLang="en-US" sz="2000" i="1"/>
              <a:t>In Defence of History</a:t>
            </a:r>
            <a:r>
              <a:rPr lang="en-US" altLang="en-US" sz="2000"/>
              <a:t>, London: Granta Books 1997, chapter 3.</a:t>
            </a:r>
          </a:p>
          <a:p>
            <a:pPr eaLnBrk="1" hangingPunct="1"/>
            <a:r>
              <a:rPr lang="en-US" altLang="en-US" sz="2000"/>
              <a:t>P. 87: </a:t>
            </a:r>
            <a:r>
              <a:rPr lang="en-US" altLang="en-US" sz="2000" b="1"/>
              <a:t>‘The traces left by the past…do not provide an even coverage of it. </a:t>
            </a:r>
            <a:r>
              <a:rPr lang="en-US" altLang="en-US" sz="2000"/>
              <a:t>Archives are the product of the chance survival of some documents and the corresponding chance loss or deliberate destruction of others. They are also the products of the professional activities of archivists, which therefore shape the record of the past and within it the interpretations of historians. Archivists have often weeded out records they consider unimportant, while retaining those they consider of lasting value’.</a:t>
            </a:r>
          </a:p>
          <a:p>
            <a:pPr eaLnBrk="1" hangingPunct="1"/>
            <a:r>
              <a:rPr lang="en-US" altLang="en-US" sz="2000" i="1"/>
              <a:t>Caution is always required when interpreting evidence, because we only have the evidence we have. This may seem like an obvious statement but it means that all conclusions are provisional and liable to be challenged and changed in the future. </a:t>
            </a:r>
            <a:r>
              <a:rPr lang="en-US" altLang="en-US" sz="2000" b="1" i="1"/>
              <a:t>Therefore  the opinions of historians are just that – opinions. You should never cite an opinion as if it is a fact.</a:t>
            </a:r>
          </a:p>
          <a:p>
            <a:pPr eaLnBrk="1" hangingPunct="1"/>
            <a:endParaRPr lang="en-GB" altLang="en-US"/>
          </a:p>
          <a:p>
            <a:pPr eaLnBrk="1" hangingPunct="1"/>
            <a:endParaRPr lang="en-GB" altLang="en-US"/>
          </a:p>
        </p:txBody>
      </p:sp>
      <p:pic>
        <p:nvPicPr>
          <p:cNvPr id="6148" name="Picture 2">
            <a:extLst>
              <a:ext uri="{FF2B5EF4-FFF2-40B4-BE49-F238E27FC236}">
                <a16:creationId xmlns:a16="http://schemas.microsoft.com/office/drawing/2014/main" id="{20D41863-DAEA-43CF-8082-B4E682CF21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1" y="1"/>
            <a:ext cx="1643063"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BA9FB767-9696-4654-AD51-F302DAE7A437}"/>
              </a:ext>
            </a:extLst>
          </p:cNvPr>
          <p:cNvSpPr>
            <a:spLocks noGrp="1"/>
          </p:cNvSpPr>
          <p:nvPr>
            <p:ph type="title"/>
          </p:nvPr>
        </p:nvSpPr>
        <p:spPr/>
        <p:txBody>
          <a:bodyPr/>
          <a:lstStyle/>
          <a:p>
            <a:pPr eaLnBrk="1" hangingPunct="1"/>
            <a:br>
              <a:rPr lang="en-GB" altLang="en-US" sz="1600"/>
            </a:br>
            <a:r>
              <a:rPr lang="en-GB" altLang="en-US" sz="1600"/>
              <a:t>Historiography: Taub, Liba, ‘Review: The Rehabilitation of Wretched Subjects’, Reviewed work(s): </a:t>
            </a:r>
            <a:r>
              <a:rPr lang="en-GB" altLang="en-US" sz="1600" i="1"/>
              <a:t>Ancient Astrology</a:t>
            </a:r>
            <a:r>
              <a:rPr lang="en-GB" altLang="en-US" sz="1600"/>
              <a:t> by Tamsyn Barton; </a:t>
            </a:r>
            <a:r>
              <a:rPr lang="en-GB" altLang="en-US" sz="1600" i="1"/>
              <a:t>Power and Knowledge: Astrology, Physiognomics, and Medicine in the Roman Empire</a:t>
            </a:r>
            <a:r>
              <a:rPr lang="en-GB" altLang="en-US" sz="1600"/>
              <a:t> by Tamsyn Barton, </a:t>
            </a:r>
            <a:r>
              <a:rPr lang="en-GB" altLang="en-US" sz="1600" i="1"/>
              <a:t>Early Science and Medicine</a:t>
            </a:r>
            <a:r>
              <a:rPr lang="en-GB" altLang="en-US" sz="1600"/>
              <a:t>, Vol. 2, No. 1 (1997), pp. 74-87 </a:t>
            </a:r>
            <a:r>
              <a:rPr lang="en-US" altLang="en-US" sz="1600"/>
              <a:t>JSTOR: p. 77.</a:t>
            </a:r>
            <a:br>
              <a:rPr lang="en-GB" altLang="en-US" sz="2000"/>
            </a:br>
            <a:endParaRPr lang="en-GB" altLang="en-US" sz="2000"/>
          </a:p>
        </p:txBody>
      </p:sp>
      <p:sp>
        <p:nvSpPr>
          <p:cNvPr id="7171" name="Content Placeholder 3">
            <a:extLst>
              <a:ext uri="{FF2B5EF4-FFF2-40B4-BE49-F238E27FC236}">
                <a16:creationId xmlns:a16="http://schemas.microsoft.com/office/drawing/2014/main" id="{01F2AA86-3F52-44EB-8451-CABAACC1D3FD}"/>
              </a:ext>
            </a:extLst>
          </p:cNvPr>
          <p:cNvSpPr>
            <a:spLocks noGrp="1"/>
          </p:cNvSpPr>
          <p:nvPr>
            <p:ph sz="half" idx="2"/>
          </p:nvPr>
        </p:nvSpPr>
        <p:spPr/>
        <p:txBody>
          <a:bodyPr/>
          <a:lstStyle/>
          <a:p>
            <a:pPr lvl="1" eaLnBrk="1" hangingPunct="1">
              <a:buFont typeface="Arial" panose="020B0604020202020204" pitchFamily="34" charset="0"/>
              <a:buNone/>
            </a:pPr>
            <a:r>
              <a:rPr lang="en-GB" altLang="en-US" sz="1600"/>
              <a:t>Book reviews are useful secondary sources, containing the reviewers opinions.</a:t>
            </a:r>
          </a:p>
          <a:p>
            <a:pPr lvl="1" eaLnBrk="1" hangingPunct="1">
              <a:buFont typeface="Arial" panose="020B0604020202020204" pitchFamily="34" charset="0"/>
              <a:buNone/>
            </a:pPr>
            <a:r>
              <a:rPr lang="en-GB" altLang="en-US" sz="1600"/>
              <a:t>What can we take from Taub?</a:t>
            </a:r>
          </a:p>
          <a:p>
            <a:pPr lvl="1" eaLnBrk="1" hangingPunct="1">
              <a:buFont typeface="Arial" panose="020B0604020202020204" pitchFamily="34" charset="0"/>
              <a:buNone/>
            </a:pPr>
            <a:r>
              <a:rPr lang="en-GB" altLang="en-US" sz="1600"/>
              <a:t>She rejects the attack on astrology by historians</a:t>
            </a:r>
          </a:p>
          <a:p>
            <a:pPr lvl="1" eaLnBrk="1" hangingPunct="1">
              <a:buFont typeface="Arial" panose="020B0604020202020204" pitchFamily="34" charset="0"/>
              <a:buNone/>
            </a:pPr>
            <a:r>
              <a:rPr lang="en-GB" altLang="en-US" sz="1600"/>
              <a:t>According to Taub, Barton regards astrology as a </a:t>
            </a:r>
            <a:r>
              <a:rPr lang="en-GB" altLang="en-US" sz="1600" b="1"/>
              <a:t>craft</a:t>
            </a:r>
            <a:r>
              <a:rPr lang="en-GB" altLang="en-US" sz="1600"/>
              <a:t> – as opposed to ‘superstition’, ‘religion’, ‘quasi-religion’ , ‘form of divination’,  or ‘pseudo-science’.</a:t>
            </a:r>
          </a:p>
          <a:p>
            <a:pPr lvl="1" eaLnBrk="1" hangingPunct="1">
              <a:buFont typeface="Arial" panose="020B0604020202020204" pitchFamily="34" charset="0"/>
              <a:buNone/>
            </a:pPr>
            <a:r>
              <a:rPr lang="en-GB" altLang="en-US" sz="1600"/>
              <a:t>But learning astrology is like an ‘initiation’.</a:t>
            </a:r>
          </a:p>
          <a:p>
            <a:pPr lvl="1" eaLnBrk="1" hangingPunct="1">
              <a:buFont typeface="Arial" panose="020B0604020202020204" pitchFamily="34" charset="0"/>
              <a:buNone/>
            </a:pPr>
            <a:r>
              <a:rPr lang="en-GB" altLang="en-US" sz="1600"/>
              <a:t>Barton examines horoscopes (primary sources) as evidence for social history</a:t>
            </a:r>
          </a:p>
        </p:txBody>
      </p:sp>
      <p:pic>
        <p:nvPicPr>
          <p:cNvPr id="7172" name="Picture 2">
            <a:extLst>
              <a:ext uri="{FF2B5EF4-FFF2-40B4-BE49-F238E27FC236}">
                <a16:creationId xmlns:a16="http://schemas.microsoft.com/office/drawing/2014/main" id="{57EEC5F1-C488-466F-94B3-6269C8616DBC}"/>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l="13908" t="10609" r="57236" b="66223"/>
          <a:stretch>
            <a:fillRect/>
          </a:stretch>
        </p:blipFill>
        <p:spPr>
          <a:xfrm>
            <a:off x="1604963" y="2000250"/>
            <a:ext cx="4705350" cy="1214438"/>
          </a:xfrm>
          <a:noFill/>
        </p:spPr>
      </p:pic>
      <p:pic>
        <p:nvPicPr>
          <p:cNvPr id="7173" name="Picture 2">
            <a:extLst>
              <a:ext uri="{FF2B5EF4-FFF2-40B4-BE49-F238E27FC236}">
                <a16:creationId xmlns:a16="http://schemas.microsoft.com/office/drawing/2014/main" id="{02665BF7-4869-4D59-9FBD-8929AB8560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4043" t="60593" r="57173" b="12401"/>
          <a:stretch>
            <a:fillRect/>
          </a:stretch>
        </p:blipFill>
        <p:spPr bwMode="auto">
          <a:xfrm>
            <a:off x="1644650" y="4214813"/>
            <a:ext cx="473710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2">
            <a:extLst>
              <a:ext uri="{FF2B5EF4-FFF2-40B4-BE49-F238E27FC236}">
                <a16:creationId xmlns:a16="http://schemas.microsoft.com/office/drawing/2014/main" id="{90A77C69-C543-4E8E-A08F-AC86F94BA27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38313" y="6072189"/>
            <a:ext cx="1643062"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486</Words>
  <Application>Microsoft Office PowerPoint</Application>
  <PresentationFormat>Widescreen</PresentationFormat>
  <Paragraphs>17</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History of Astrology Week 3</vt:lpstr>
      <vt:lpstr>Historiography: primary sources</vt:lpstr>
      <vt:lpstr>Historiography: primary sources</vt:lpstr>
      <vt:lpstr> Historiography: Taub, Liba, ‘Review: The Rehabilitation of Wretched Subjects’, Reviewed work(s): Ancient Astrology by Tamsyn Barton; Power and Knowledge: Astrology, Physiognomics, and Medicine in the Roman Empire by Tamsyn Barton, Early Science and Medicine, Vol. 2, No. 1 (1997), pp. 74-87 JSTOR: p. 77.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History of Astrology Week 3</dc:title>
  <dc:creator>Nicholas Campion</dc:creator>
  <cp:lastModifiedBy>Nicholas Campion</cp:lastModifiedBy>
  <cp:revision>1</cp:revision>
  <dcterms:created xsi:type="dcterms:W3CDTF">2022-02-08T15:07:59Z</dcterms:created>
  <dcterms:modified xsi:type="dcterms:W3CDTF">2022-02-08T15:46:02Z</dcterms:modified>
</cp:coreProperties>
</file>