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7/7/25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7/7/25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7/7/25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F331F-7EBE-E898-FCC4-FAE62177913B}"/>
              </a:ext>
            </a:extLst>
          </p:cNvPr>
          <p:cNvSpPr>
            <a:spLocks noGrp="1"/>
          </p:cNvSpPr>
          <p:nvPr>
            <p:ph type="ctrTitle"/>
          </p:nvPr>
        </p:nvSpPr>
        <p:spPr/>
        <p:txBody>
          <a:bodyPr>
            <a:normAutofit fontScale="90000"/>
          </a:bodyPr>
          <a:lstStyle/>
          <a:p>
            <a:r>
              <a:rPr lang="en-GB" dirty="0"/>
              <a:t>Root Cause Analysis – The Rise in UK Shoplifting</a:t>
            </a:r>
            <a:br>
              <a:rPr lang="en-GB" dirty="0"/>
            </a:br>
            <a:endParaRPr lang="en-US" dirty="0"/>
          </a:p>
        </p:txBody>
      </p:sp>
      <p:sp>
        <p:nvSpPr>
          <p:cNvPr id="3" name="Subtitle 2">
            <a:extLst>
              <a:ext uri="{FF2B5EF4-FFF2-40B4-BE49-F238E27FC236}">
                <a16:creationId xmlns:a16="http://schemas.microsoft.com/office/drawing/2014/main" id="{81260845-685F-267C-8572-37071AE15275}"/>
              </a:ext>
            </a:extLst>
          </p:cNvPr>
          <p:cNvSpPr>
            <a:spLocks noGrp="1"/>
          </p:cNvSpPr>
          <p:nvPr>
            <p:ph type="subTitle" idx="1"/>
          </p:nvPr>
        </p:nvSpPr>
        <p:spPr/>
        <p:txBody>
          <a:bodyPr/>
          <a:lstStyle/>
          <a:p>
            <a:r>
              <a:rPr lang="en-GB" dirty="0" err="1"/>
              <a:t>Jaromir</a:t>
            </a:r>
            <a:r>
              <a:rPr lang="en-GB" dirty="0"/>
              <a:t> dunko</a:t>
            </a:r>
            <a:endParaRPr lang="en-US" dirty="0"/>
          </a:p>
        </p:txBody>
      </p:sp>
    </p:spTree>
    <p:extLst>
      <p:ext uri="{BB962C8B-B14F-4D97-AF65-F5344CB8AC3E}">
        <p14:creationId xmlns:p14="http://schemas.microsoft.com/office/powerpoint/2010/main" val="1800685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3B32A-B26C-78EE-8474-4980F0FC6F78}"/>
              </a:ext>
            </a:extLst>
          </p:cNvPr>
          <p:cNvSpPr>
            <a:spLocks noGrp="1"/>
          </p:cNvSpPr>
          <p:nvPr>
            <p:ph idx="1"/>
          </p:nvPr>
        </p:nvSpPr>
        <p:spPr/>
        <p:txBody>
          <a:bodyPr/>
          <a:lstStyle/>
          <a:p>
            <a:r>
              <a:rPr lang="en-GB"/>
              <a:t>and I’ll be presenting the root cause analysis for the significant increase in shoplifting across the UK, as highlighted in the BBC News article titled “UK shoplifting on the rise and more brazen, new survey says” (BBC, 2024).</a:t>
            </a:r>
          </a:p>
        </p:txBody>
      </p:sp>
    </p:spTree>
    <p:extLst>
      <p:ext uri="{BB962C8B-B14F-4D97-AF65-F5344CB8AC3E}">
        <p14:creationId xmlns:p14="http://schemas.microsoft.com/office/powerpoint/2010/main" val="682912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2F1917-8977-C63A-4C89-649D5B4FDC0F}"/>
              </a:ext>
            </a:extLst>
          </p:cNvPr>
          <p:cNvSpPr>
            <a:spLocks noGrp="1"/>
          </p:cNvSpPr>
          <p:nvPr>
            <p:ph idx="1"/>
          </p:nvPr>
        </p:nvSpPr>
        <p:spPr/>
        <p:txBody>
          <a:bodyPr/>
          <a:lstStyle/>
          <a:p>
            <a:r>
              <a:rPr lang="en-GB" dirty="0"/>
              <a:t>According to the British Retail Consortium (BRC), there was a 27% increase in reported shoplifting incidents in 2023 compared to the previous year. This data forms the foundation of our root cause analysis using the “5 Whys” method and Fishbone Diagram (Ishikawa) approach to systematically explore underlying issues.</a:t>
            </a:r>
          </a:p>
          <a:p>
            <a:endParaRPr lang="en-US" dirty="0"/>
          </a:p>
        </p:txBody>
      </p:sp>
    </p:spTree>
    <p:extLst>
      <p:ext uri="{BB962C8B-B14F-4D97-AF65-F5344CB8AC3E}">
        <p14:creationId xmlns:p14="http://schemas.microsoft.com/office/powerpoint/2010/main" val="174279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39B16-EA9D-03B5-005D-4F11EC6168E6}"/>
              </a:ext>
            </a:extLst>
          </p:cNvPr>
          <p:cNvSpPr>
            <a:spLocks noGrp="1"/>
          </p:cNvSpPr>
          <p:nvPr>
            <p:ph type="title"/>
          </p:nvPr>
        </p:nvSpPr>
        <p:spPr/>
        <p:txBody>
          <a:bodyPr/>
          <a:lstStyle/>
          <a:p>
            <a:r>
              <a:rPr lang="en-GB"/>
              <a:t>1. Economic Factors – The Cost-of-Living Crisis</a:t>
            </a:r>
          </a:p>
        </p:txBody>
      </p:sp>
      <p:sp>
        <p:nvSpPr>
          <p:cNvPr id="3" name="Content Placeholder 2">
            <a:extLst>
              <a:ext uri="{FF2B5EF4-FFF2-40B4-BE49-F238E27FC236}">
                <a16:creationId xmlns:a16="http://schemas.microsoft.com/office/drawing/2014/main" id="{C925753F-CB5D-5CC8-2A76-A80247FEEA8C}"/>
              </a:ext>
            </a:extLst>
          </p:cNvPr>
          <p:cNvSpPr>
            <a:spLocks noGrp="1"/>
          </p:cNvSpPr>
          <p:nvPr>
            <p:ph idx="1"/>
          </p:nvPr>
        </p:nvSpPr>
        <p:spPr/>
        <p:txBody>
          <a:bodyPr/>
          <a:lstStyle/>
          <a:p>
            <a:r>
              <a:rPr lang="en-US"/>
              <a:t>Ongoing crisis with cost of living is one of the significant root causes. Many people and families are struggling financially due to workers’ wages being stagnant while prices of energy, food and other goods have surged. (Office for National Statistics, 2023) As time goes on, individuals are more likely to steal out of opportunity or to satisfy a basic need like hunger. Many retailers blame an increase in shoplifting on the desperation of people who cannot afford essentials.</a:t>
            </a:r>
          </a:p>
        </p:txBody>
      </p:sp>
    </p:spTree>
    <p:extLst>
      <p:ext uri="{BB962C8B-B14F-4D97-AF65-F5344CB8AC3E}">
        <p14:creationId xmlns:p14="http://schemas.microsoft.com/office/powerpoint/2010/main" val="3659300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C707D-E8ED-136D-5B28-D1DAD8AC6EE5}"/>
              </a:ext>
            </a:extLst>
          </p:cNvPr>
          <p:cNvSpPr>
            <a:spLocks noGrp="1"/>
          </p:cNvSpPr>
          <p:nvPr>
            <p:ph type="title"/>
          </p:nvPr>
        </p:nvSpPr>
        <p:spPr/>
        <p:txBody>
          <a:bodyPr/>
          <a:lstStyle/>
          <a:p>
            <a:r>
              <a:rPr lang="en-GB"/>
              <a:t>2. Reduced Police Intervention and Enforcement</a:t>
            </a:r>
          </a:p>
        </p:txBody>
      </p:sp>
      <p:sp>
        <p:nvSpPr>
          <p:cNvPr id="3" name="Content Placeholder 2">
            <a:extLst>
              <a:ext uri="{FF2B5EF4-FFF2-40B4-BE49-F238E27FC236}">
                <a16:creationId xmlns:a16="http://schemas.microsoft.com/office/drawing/2014/main" id="{C47ED304-A872-C495-B3D2-C21D32D8F279}"/>
              </a:ext>
            </a:extLst>
          </p:cNvPr>
          <p:cNvSpPr>
            <a:spLocks noGrp="1"/>
          </p:cNvSpPr>
          <p:nvPr>
            <p:ph idx="1"/>
          </p:nvPr>
        </p:nvSpPr>
        <p:spPr/>
        <p:txBody>
          <a:bodyPr/>
          <a:lstStyle/>
          <a:p>
            <a:r>
              <a:rPr lang="en-GB"/>
              <a:t>A second major factor is diminished law enforcement presence and response. Many retailers report that police often fail to respond to lower-value theft, especially under £200, which is now categorized as a summary offence under the Anti-Social Behaviour, Crime and Policing Act 2014. This creates a perceived lack of consequence, emboldening repeat offenders (Home Office, 2023).</a:t>
            </a:r>
          </a:p>
        </p:txBody>
      </p:sp>
    </p:spTree>
    <p:extLst>
      <p:ext uri="{BB962C8B-B14F-4D97-AF65-F5344CB8AC3E}">
        <p14:creationId xmlns:p14="http://schemas.microsoft.com/office/powerpoint/2010/main" val="2985332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AE2E9-B718-BD04-9536-C7A2E3079FA9}"/>
              </a:ext>
            </a:extLst>
          </p:cNvPr>
          <p:cNvSpPr>
            <a:spLocks noGrp="1"/>
          </p:cNvSpPr>
          <p:nvPr>
            <p:ph type="title"/>
          </p:nvPr>
        </p:nvSpPr>
        <p:spPr/>
        <p:txBody>
          <a:bodyPr/>
          <a:lstStyle/>
          <a:p>
            <a:r>
              <a:rPr lang="en-GB" dirty="0"/>
              <a:t>Organised Retail Crime (ORC)</a:t>
            </a:r>
            <a:br>
              <a:rPr lang="en-GB" dirty="0"/>
            </a:br>
            <a:endParaRPr lang="en-US" dirty="0"/>
          </a:p>
        </p:txBody>
      </p:sp>
      <p:sp>
        <p:nvSpPr>
          <p:cNvPr id="3" name="Content Placeholder 2">
            <a:extLst>
              <a:ext uri="{FF2B5EF4-FFF2-40B4-BE49-F238E27FC236}">
                <a16:creationId xmlns:a16="http://schemas.microsoft.com/office/drawing/2014/main" id="{4FB36F6F-4956-223E-DCDF-2FFD346F7F64}"/>
              </a:ext>
            </a:extLst>
          </p:cNvPr>
          <p:cNvSpPr>
            <a:spLocks noGrp="1"/>
          </p:cNvSpPr>
          <p:nvPr>
            <p:ph idx="1"/>
          </p:nvPr>
        </p:nvSpPr>
        <p:spPr/>
        <p:txBody>
          <a:bodyPr/>
          <a:lstStyle/>
          <a:p>
            <a:r>
              <a:rPr lang="en-GB" dirty="0"/>
              <a:t>Shoplifting is not just petty theft—many businesses are increasingly affected by </a:t>
            </a:r>
            <a:r>
              <a:rPr lang="en-GB" dirty="0" err="1"/>
              <a:t>organized</a:t>
            </a:r>
            <a:r>
              <a:rPr lang="en-GB" dirty="0"/>
              <a:t> gangs who steal goods to sell online. These thefts are more systematic and often involve multiple perpetrators targeting specific stores for high-value items (Retail Gazette, 2024).</a:t>
            </a:r>
          </a:p>
          <a:p>
            <a:endParaRPr lang="en-US" dirty="0"/>
          </a:p>
        </p:txBody>
      </p:sp>
    </p:spTree>
    <p:extLst>
      <p:ext uri="{BB962C8B-B14F-4D97-AF65-F5344CB8AC3E}">
        <p14:creationId xmlns:p14="http://schemas.microsoft.com/office/powerpoint/2010/main" val="361695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893E-1D6D-84B1-A108-14F4017BE6D1}"/>
              </a:ext>
            </a:extLst>
          </p:cNvPr>
          <p:cNvSpPr>
            <a:spLocks noGrp="1"/>
          </p:cNvSpPr>
          <p:nvPr>
            <p:ph type="title"/>
          </p:nvPr>
        </p:nvSpPr>
        <p:spPr/>
        <p:txBody>
          <a:bodyPr/>
          <a:lstStyle/>
          <a:p>
            <a:r>
              <a:rPr lang="en-GB"/>
              <a:t>Mental Health and Addiction</a:t>
            </a:r>
          </a:p>
        </p:txBody>
      </p:sp>
      <p:sp>
        <p:nvSpPr>
          <p:cNvPr id="3" name="Content Placeholder 2">
            <a:extLst>
              <a:ext uri="{FF2B5EF4-FFF2-40B4-BE49-F238E27FC236}">
                <a16:creationId xmlns:a16="http://schemas.microsoft.com/office/drawing/2014/main" id="{1057D886-07CC-3A59-E7B0-279DFEF7CA21}"/>
              </a:ext>
            </a:extLst>
          </p:cNvPr>
          <p:cNvSpPr>
            <a:spLocks noGrp="1"/>
          </p:cNvSpPr>
          <p:nvPr>
            <p:ph idx="1"/>
          </p:nvPr>
        </p:nvSpPr>
        <p:spPr/>
        <p:txBody>
          <a:bodyPr/>
          <a:lstStyle/>
          <a:p>
            <a:r>
              <a:rPr lang="en-GB"/>
              <a:t>Mental health struggles and substance abuse also contribute to increased shoplifting. Addiction-related theft is particularly prevalent in urban centres, where individuals may steal to fund drug or alcohol dependencies (NHS, 2023).</a:t>
            </a:r>
          </a:p>
        </p:txBody>
      </p:sp>
    </p:spTree>
    <p:extLst>
      <p:ext uri="{BB962C8B-B14F-4D97-AF65-F5344CB8AC3E}">
        <p14:creationId xmlns:p14="http://schemas.microsoft.com/office/powerpoint/2010/main" val="2254734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ECB9-3C29-2F89-31AC-7DC5DB4AFB74}"/>
              </a:ext>
            </a:extLst>
          </p:cNvPr>
          <p:cNvSpPr>
            <a:spLocks noGrp="1"/>
          </p:cNvSpPr>
          <p:nvPr>
            <p:ph type="title"/>
          </p:nvPr>
        </p:nvSpPr>
        <p:spPr/>
        <p:txBody>
          <a:bodyPr/>
          <a:lstStyle/>
          <a:p>
            <a:r>
              <a:rPr lang="en-GB"/>
              <a:t>Inadequate In-Store Security Measures</a:t>
            </a:r>
          </a:p>
        </p:txBody>
      </p:sp>
      <p:sp>
        <p:nvSpPr>
          <p:cNvPr id="3" name="Content Placeholder 2">
            <a:extLst>
              <a:ext uri="{FF2B5EF4-FFF2-40B4-BE49-F238E27FC236}">
                <a16:creationId xmlns:a16="http://schemas.microsoft.com/office/drawing/2014/main" id="{9A60EDCE-62B1-BC72-6DB0-64078CFDCF04}"/>
              </a:ext>
            </a:extLst>
          </p:cNvPr>
          <p:cNvSpPr>
            <a:spLocks noGrp="1"/>
          </p:cNvSpPr>
          <p:nvPr>
            <p:ph idx="1"/>
          </p:nvPr>
        </p:nvSpPr>
        <p:spPr/>
        <p:txBody>
          <a:bodyPr/>
          <a:lstStyle/>
          <a:p>
            <a:r>
              <a:rPr lang="en-GB"/>
              <a:t>Many retailers, especially small businesses, have reduced staffing or lack proper security infrastructure. This includes absence of security guards, poorly monitored CCTV, and limited training for dealing with theft (The Guardian, 2024). Larger stores such as Co-op have publicly stated that some locations have stopped prosecuting thefts due to limited police support and fear of staff confrontation.</a:t>
            </a:r>
          </a:p>
        </p:txBody>
      </p:sp>
    </p:spTree>
    <p:extLst>
      <p:ext uri="{BB962C8B-B14F-4D97-AF65-F5344CB8AC3E}">
        <p14:creationId xmlns:p14="http://schemas.microsoft.com/office/powerpoint/2010/main" val="1079114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11AD-B658-099A-7DCC-C3E4CC609CF5}"/>
              </a:ext>
            </a:extLst>
          </p:cNvPr>
          <p:cNvSpPr>
            <a:spLocks noGrp="1"/>
          </p:cNvSpPr>
          <p:nvPr>
            <p:ph type="title"/>
          </p:nvPr>
        </p:nvSpPr>
        <p:spPr/>
        <p:txBody>
          <a:bodyPr/>
          <a:lstStyle/>
          <a:p>
            <a:r>
              <a:rPr lang="en-GB"/>
              <a:t>Summary of RCA</a:t>
            </a:r>
          </a:p>
        </p:txBody>
      </p:sp>
      <p:sp>
        <p:nvSpPr>
          <p:cNvPr id="3" name="Content Placeholder 2">
            <a:extLst>
              <a:ext uri="{FF2B5EF4-FFF2-40B4-BE49-F238E27FC236}">
                <a16:creationId xmlns:a16="http://schemas.microsoft.com/office/drawing/2014/main" id="{BB402172-D8B6-47C1-AFFC-D8D6B02DA454}"/>
              </a:ext>
            </a:extLst>
          </p:cNvPr>
          <p:cNvSpPr>
            <a:spLocks noGrp="1"/>
          </p:cNvSpPr>
          <p:nvPr>
            <p:ph idx="1"/>
          </p:nvPr>
        </p:nvSpPr>
        <p:spPr/>
        <p:txBody>
          <a:bodyPr/>
          <a:lstStyle/>
          <a:p>
            <a:r>
              <a:rPr lang="en-US"/>
              <a:t>In conclusion, our analysis indicates that the recent rise in shoplifting rates cannot be attributed to a single cause, but rather a combination of various factors including structural economic pressures, reduced legal consequences, and greater criminal sophistication. Support structures are lacking such as mental health services and under-resourced policing, which makes situation worse. Solving this problem would need strategies from multiple agencies, better policies and new retail ideas.</a:t>
            </a:r>
          </a:p>
        </p:txBody>
      </p:sp>
    </p:spTree>
    <p:extLst>
      <p:ext uri="{BB962C8B-B14F-4D97-AF65-F5344CB8AC3E}">
        <p14:creationId xmlns:p14="http://schemas.microsoft.com/office/powerpoint/2010/main" val="2116864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2FDE3-1547-A560-02E5-4F20415B6F9A}"/>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D4A3B613-80B1-353E-4B60-4BA58759CEC2}"/>
              </a:ext>
            </a:extLst>
          </p:cNvPr>
          <p:cNvSpPr>
            <a:spLocks noGrp="1"/>
          </p:cNvSpPr>
          <p:nvPr>
            <p:ph idx="1"/>
          </p:nvPr>
        </p:nvSpPr>
        <p:spPr/>
        <p:txBody>
          <a:bodyPr>
            <a:normAutofit fontScale="92500" lnSpcReduction="10000"/>
          </a:bodyPr>
          <a:lstStyle/>
          <a:p>
            <a:endParaRPr lang="en-GB" dirty="0"/>
          </a:p>
          <a:p>
            <a:r>
              <a:rPr lang="en-GB" dirty="0"/>
              <a:t>BBC News (2024) UK shoplifting on the rise and more brazen, new survey says. [Online] Available at: https://</a:t>
            </a:r>
            <a:r>
              <a:rPr lang="en-GB" dirty="0" err="1"/>
              <a:t>www.bbc.com</a:t>
            </a:r>
            <a:r>
              <a:rPr lang="en-GB" dirty="0"/>
              <a:t>/news/business-68542000</a:t>
            </a:r>
          </a:p>
          <a:p>
            <a:r>
              <a:rPr lang="en-GB" dirty="0"/>
              <a:t>Home Office (2023) Crime Outcomes in England and Wales. [Online]</a:t>
            </a:r>
          </a:p>
          <a:p>
            <a:r>
              <a:rPr lang="en-GB" dirty="0"/>
              <a:t>NHS (2023) Substance misuse statistics. [Online]</a:t>
            </a:r>
          </a:p>
          <a:p>
            <a:r>
              <a:rPr lang="en-GB" dirty="0"/>
              <a:t>Office for National Statistics (2023) Inflation and cost-of-living summary. [Online]</a:t>
            </a:r>
          </a:p>
          <a:p>
            <a:r>
              <a:rPr lang="en-GB" dirty="0"/>
              <a:t>Retail Gazette (2024) Organised crime in UK retail rises 30%. [Online]</a:t>
            </a:r>
          </a:p>
          <a:p>
            <a:r>
              <a:rPr lang="en-GB" dirty="0"/>
              <a:t>The Guardian (2024) Co-op warns of “lawless” retail environments. [Online]</a:t>
            </a:r>
          </a:p>
        </p:txBody>
      </p:sp>
    </p:spTree>
    <p:extLst>
      <p:ext uri="{BB962C8B-B14F-4D97-AF65-F5344CB8AC3E}">
        <p14:creationId xmlns:p14="http://schemas.microsoft.com/office/powerpoint/2010/main" val="102060435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Root Cause Analysis – The Rise in UK Shoplifting </vt:lpstr>
      <vt:lpstr>PowerPoint Presentation</vt:lpstr>
      <vt:lpstr>PowerPoint Presentation</vt:lpstr>
      <vt:lpstr>1. Economic Factors – The Cost-of-Living Crisis</vt:lpstr>
      <vt:lpstr>2. Reduced Police Intervention and Enforcement</vt:lpstr>
      <vt:lpstr>Organised Retail Crime (ORC) </vt:lpstr>
      <vt:lpstr>Mental Health and Addiction</vt:lpstr>
      <vt:lpstr>Inadequate In-Store Security Measures</vt:lpstr>
      <vt:lpstr>Summary of RCA</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Root Cause Analysis – The Rise in UK Shoplifting </dc:title>
  <dc:creator>447525022196</dc:creator>
  <cp:lastModifiedBy>447525022196</cp:lastModifiedBy>
  <cp:revision>1</cp:revision>
  <dcterms:created xsi:type="dcterms:W3CDTF">2025-07-07T13:21:37Z</dcterms:created>
  <dcterms:modified xsi:type="dcterms:W3CDTF">2025-07-07T13:32:24Z</dcterms:modified>
</cp:coreProperties>
</file>