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78" r:id="rId5"/>
    <p:sldId id="260" r:id="rId6"/>
    <p:sldId id="261" r:id="rId7"/>
    <p:sldId id="262" r:id="rId8"/>
    <p:sldId id="263" r:id="rId9"/>
    <p:sldId id="274" r:id="rId10"/>
    <p:sldId id="275" r:id="rId11"/>
    <p:sldId id="276" r:id="rId12"/>
    <p:sldId id="266" r:id="rId13"/>
    <p:sldId id="277" r:id="rId14"/>
    <p:sldId id="267" r:id="rId15"/>
    <p:sldId id="268" r:id="rId16"/>
    <p:sldId id="280" r:id="rId17"/>
    <p:sldId id="281" r:id="rId18"/>
    <p:sldId id="271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11CFE8-6C15-5C0A-7C9E-5140429CBD57}" v="99" dt="2022-10-23T15:54:37.363"/>
    <p1510:client id="{0F94C4B0-63A7-AF07-0CAC-FAFD105F3E50}" v="1" dt="2022-11-06T15:51:14.349"/>
    <p1510:client id="{105E832F-CB9A-6F74-5F8B-547AD38B8D1A}" v="172" dt="2022-11-05T20:34:21.842"/>
    <p1510:client id="{15F7DD4A-9112-2CD7-2C04-1B756F8B8CDE}" v="65" dt="2022-10-16T15:43:37.158"/>
    <p1510:client id="{1BD60CBC-CEE4-B980-507D-ABA3D2FC0C8D}" v="21" dt="2022-11-05T13:59:43.464"/>
    <p1510:client id="{2457FEEC-7FFE-95B3-7F61-A82536EB965E}" v="26" dt="2022-10-23T21:25:19.053"/>
    <p1510:client id="{25723208-70C3-9267-E77D-188C5B06838A}" v="230" dt="2022-10-16T15:44:33.809"/>
    <p1510:client id="{265F8540-2131-E599-5809-79D0ACC742E8}" v="29" dt="2022-11-05T14:52:12.247"/>
    <p1510:client id="{2728C9E1-D74D-2AF4-167B-401B657F8D60}" v="25" dt="2022-11-13T14:26:21.283"/>
    <p1510:client id="{3067FFEA-8F59-A7BE-58E2-BA31D997154B}" v="623" dt="2022-10-16T15:51:28.735"/>
    <p1510:client id="{42C1619A-5E1B-EA41-E455-FFEA9D1F6B56}" v="6" dt="2022-10-23T13:40:55.609"/>
    <p1510:client id="{54FB7DEE-8AE5-83CB-697C-4CC0BD79B28D}" v="52" dt="2022-10-23T21:08:59.901"/>
    <p1510:client id="{5AADDD59-B287-5C97-E37F-4CDDD8FB46BA}" v="128" dt="2022-11-12T14:19:15.398"/>
    <p1510:client id="{5CAF3D41-31D0-FB4F-EBD3-EDFC0AD845A6}" v="335" dt="2022-10-09T15:46:00.287"/>
    <p1510:client id="{63F1613D-14D1-2AB0-BE9B-EB7E73280C04}" v="998" dt="2022-11-02T12:06:28.063"/>
    <p1510:client id="{64BCC6A0-34A8-7FA1-CCAB-FE89DBB5A308}" v="3" dt="2022-11-05T22:44:07.987"/>
    <p1510:client id="{6876D3F7-16B5-2D43-6F20-EF464FC3D923}" v="228" dt="2022-11-06T16:54:21.026"/>
    <p1510:client id="{6C44651B-E568-A328-A92B-6EB7C2F50939}" v="12" dt="2022-11-03T18:32:46.706"/>
    <p1510:client id="{7003D859-B5AE-62D4-41C3-4BE489CE8518}" v="258" dt="2022-10-16T15:10:05.718"/>
    <p1510:client id="{7E72E3AF-5589-2762-B920-1707FF39CFF6}" v="4" dt="2022-10-30T16:58:53.319"/>
    <p1510:client id="{8012C0ED-76D7-5D06-B3A9-58F32C35423E}" v="43" dt="2022-10-19T14:41:19.324"/>
    <p1510:client id="{8538A19A-C8BB-492C-A0AC-72A77EEF88B3}" v="52" dt="2022-10-09T15:45:28.989"/>
    <p1510:client id="{856EE8B2-3E00-1703-2936-BC53BC8EA40E}" v="121" dt="2022-10-23T13:05:04.765"/>
    <p1510:client id="{99665422-27ED-9D11-0C37-59A5C8B85741}" v="45" dt="2022-10-30T16:52:11.501"/>
    <p1510:client id="{9A644E9F-2A59-B6E8-1BA1-FBD29C7F0612}" v="317" dt="2022-11-13T12:02:11.633"/>
    <p1510:client id="{9FA3F0C8-31AA-33AA-BD15-56244EAEAD96}" v="515" dt="2022-10-31T12:32:13.540"/>
    <p1510:client id="{A2705DB1-63D4-32E5-8C41-14F539EA30D4}" v="17" dt="2022-10-22T20:15:40.774"/>
    <p1510:client id="{A7F715A5-D0FD-4CD0-D519-A0BF9875A760}" v="139" dt="2022-11-13T14:44:43.202"/>
    <p1510:client id="{B040BA23-71E6-9CCF-C6A1-7F25A1AD1910}" v="355" dt="2022-11-07T21:30:17.996"/>
    <p1510:client id="{B4A4623A-6CA9-2FDE-31B8-7637FA797ED2}" v="215" dt="2022-10-16T15:18:55.269"/>
    <p1510:client id="{CC99F2C6-F6AA-327A-82A6-9C1F8B841D9B}" v="48" dt="2022-11-13T14:38:27.530"/>
    <p1510:client id="{D04A74FA-BDDF-3C52-1D51-F19CF69A13C2}" v="54" dt="2022-10-23T21:19:27.894"/>
    <p1510:client id="{DFD694EB-5261-E8C4-2BBB-21D23B720DDA}" v="244" dt="2022-11-01T10:57:48.252"/>
    <p1510:client id="{E16F4BBF-D085-D0F1-B719-B1664C53D7A6}" v="934" dt="2022-11-06T16:54:06.463"/>
    <p1510:client id="{F02492D5-104E-F9A6-657E-F83F692B84F3}" v="243" dt="2022-11-13T11:32:47.679"/>
    <p1510:client id="{F3A8512D-65B1-4657-BC22-926841D13A2D}" v="394" dt="2022-10-09T15:26:52.582"/>
    <p1510:client id="{F980ABE5-ABE7-1D3C-4771-D1D7068545C8}" v="44" dt="2022-11-06T15:52:51.627"/>
    <p1510:client id="{FB83B1D2-9632-177E-3E6E-4837BDDBAF53}" v="6" dt="2022-11-06T15:59:22.2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16T13:12:25.67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4096 1561 16383 0 0,'21'0'0'0'0,"23"0"0"0"0,14 0 0 0 0,14 0 0 0 0,0 0 0 0 0,-3 0 0 0 0,-6 0 0 0 0,-10 0 0 0 0,-8 0 0 0 0,-1 0 0 0 0,-3 0 0 0 0,2 0 0 0 0,-1 0 0 0 0,4 0 0 0 0,3 0 0 0 0,10 0 0 0 0,17 0 0 0 0,15 0 0 0 0,14 0 0 0 0,16 0 0 0 0,13 0 0 0 0,17 0 0 0 0,7 0 0 0 0,0 5 0 0 0,-2 2 0 0 0,-5 0 0 0 0,-3 4 0 0 0,-4 0 0 0 0,-7-2 0 0 0,-4-3 0 0 0,0-1 0 0 0,-5-3 0 0 0,-4-1 0 0 0,-2-1 0 0 0,6 0 0 0 0,1 0 0 0 0,-5-1 0 0 0,-13 1 0 0 0,-15 0 0 0 0,-29-1 0 0 0,-31 1 0 0 0,-33 0 0 0 0,-21 0 0 0 0,-19 0 0 0 0,-8 0 0 0 0,-7 0 0 0 0,-11 0 0 0 0,-10 0 0 0 0,-20 0 0 0 0,-20 0 0 0 0,-33 0 0 0 0,8 0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278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837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983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930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487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527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592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812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94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739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886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0652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dieti.net/zelenchuci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5.png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lifeomic/fast-for-health-pay-it-forward-with-life-fasting-tracker-app-gleaners-food-bank-940f8b4f764b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ngsarap.net/2018/09/10/cabbage-vegetable-soup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stonweb.ca/weston-farmers-market-kicks-off-with-official-grand-opening-for-a-thirty-sixth-year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reliablogmode.com/2016/07/20/coup-de-food-festival-bareges-sortir-pyrenees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travelafterwork.com/2020/03/16/meal-and-grocery-delivery-service/" TargetMode="External"/><Relationship Id="rId3" Type="http://schemas.openxmlformats.org/officeDocument/2006/relationships/hyperlink" Target="https://freebies4mom.com/wmtgrocery/" TargetMode="External"/><Relationship Id="rId7" Type="http://schemas.openxmlformats.org/officeDocument/2006/relationships/image" Target="../media/image15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airycream.blogspot.com/2016/02/spinacas-hearty-salads-delivered.html" TargetMode="External"/><Relationship Id="rId5" Type="http://schemas.openxmlformats.org/officeDocument/2006/relationships/image" Target="../media/image14.jpe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1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goodfood.com/howto/guide/eat-beat-6-common-health-problems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oi.org/10.1177/007327531984296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9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1920" y="300831"/>
            <a:ext cx="4527295" cy="2192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Business Plan:</a:t>
            </a:r>
            <a:br>
              <a:rPr lang="en-US" sz="2100">
                <a:latin typeface="Arial"/>
              </a:rPr>
            </a:br>
            <a:br>
              <a:rPr lang="en-US" sz="2100">
                <a:latin typeface="Arial"/>
              </a:rPr>
            </a:br>
            <a:r>
              <a:rPr lang="en-US" sz="3600" u="sng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BUKANI FOOD LTD</a:t>
            </a:r>
            <a:br>
              <a:rPr lang="en-US" sz="3600" u="sng">
                <a:latin typeface="Arial"/>
              </a:rPr>
            </a:br>
            <a:br>
              <a:rPr lang="en-US" sz="2100" u="sng">
                <a:latin typeface="Arial"/>
              </a:rPr>
            </a:b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''EVERY BITE HELPS YOUR HEALTH''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cs typeface="Calibri Light"/>
            </a:endParaRPr>
          </a:p>
          <a:p>
            <a:pPr algn="l"/>
            <a:endParaRPr lang="en-US" sz="2100" u="sng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801" y="2787389"/>
            <a:ext cx="4274027" cy="3667080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74320" algn="l"/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By Group 4, including:</a:t>
            </a:r>
            <a:endParaRPr lang="en-US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indent="-274320" algn="l"/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285750" indent="-274320" algn="l">
              <a:buFont typeface="Wingdings" panose="020B0604020202020204" pitchFamily="34" charset="0"/>
              <a:buChar char="§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Hristina Bufi - 2121309</a:t>
            </a:r>
          </a:p>
          <a:p>
            <a:pPr marL="285750" indent="-274320" algn="l">
              <a:buFont typeface="Wingdings" panose="020B0604020202020204" pitchFamily="34" charset="0"/>
              <a:buChar char="§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Yordanka </a:t>
            </a:r>
            <a:r>
              <a:rPr lang="en-GB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Kancheva</a:t>
            </a: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 - 2017633</a:t>
            </a:r>
          </a:p>
          <a:p>
            <a:pPr marL="285750" indent="-274320" algn="l">
              <a:buFont typeface="Wingdings" panose="020B0604020202020204" pitchFamily="34" charset="0"/>
              <a:buChar char="§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 Radoslav Nikolov - 2118366</a:t>
            </a:r>
          </a:p>
          <a:p>
            <a:pPr indent="-274320" algn="l"/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  <a:p>
            <a:pPr indent="-274320" algn="l"/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Lecture name: Rejesh Kumar</a:t>
            </a:r>
          </a:p>
          <a:p>
            <a:pPr indent="-274320" algn="l"/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Module name: Managing Enterprise in the 21st Century</a:t>
            </a:r>
          </a:p>
          <a:p>
            <a:pPr algn="l"/>
            <a:endParaRPr lang="en-US" sz="18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9F375D6E-1380-534A-3CC5-0E4B994A10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235" r="1" b="2310"/>
          <a:stretch/>
        </p:blipFill>
        <p:spPr>
          <a:xfrm>
            <a:off x="4904316" y="-4"/>
            <a:ext cx="7287684" cy="23989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4" descr="HD wallpaper: food, vegetables, Cucumber, carrot, tomatoes, healthy ...">
            <a:extLst>
              <a:ext uri="{FF2B5EF4-FFF2-40B4-BE49-F238E27FC236}">
                <a16:creationId xmlns:a16="http://schemas.microsoft.com/office/drawing/2014/main" id="{5A5539B2-D7D8-164E-D79C-4BD222114E1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767" b="20753"/>
          <a:stretch/>
        </p:blipFill>
        <p:spPr>
          <a:xfrm>
            <a:off x="4637081" y="2405961"/>
            <a:ext cx="7472381" cy="4452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7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7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AAB8EDC3-1C0D-4505-A2C7-839A5161F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2069E294-3813-4588-9E9C-AEA08F9C4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toast with poached egg and sliced avocado">
            <a:extLst>
              <a:ext uri="{FF2B5EF4-FFF2-40B4-BE49-F238E27FC236}">
                <a16:creationId xmlns:a16="http://schemas.microsoft.com/office/drawing/2014/main" id="{6120728B-3AB0-AB3D-6FC0-11B6776B65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7345" b="8385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035266-AEC0-1804-525B-735C05BA5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343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Executive summary of the Business</a:t>
            </a:r>
            <a:br>
              <a:rPr lang="en-US" sz="4400"/>
            </a:br>
            <a:endParaRPr lang="en-US" sz="44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399237-CECB-4B68-C980-4248C588FB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9052" y="3338332"/>
            <a:ext cx="4614759" cy="30144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healthy fast-food restaurant</a:t>
            </a:r>
            <a:endParaRPr lang="en-US"/>
          </a:p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due to the high level of obesity and morbidity in the country</a:t>
            </a:r>
          </a:p>
          <a:p>
            <a:pPr marL="27432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such an establishment would help people eat healthier</a:t>
            </a:r>
          </a:p>
          <a:p>
            <a:pPr marL="342900" indent="-342900">
              <a:lnSpc>
                <a:spcPct val="120000"/>
              </a:lnSpc>
              <a:buChar char="•"/>
            </a:pP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>
              <a:solidFill>
                <a:srgbClr val="FFFFFF"/>
              </a:solidFill>
              <a:cs typeface="Calibri" panose="020F0502020204030204"/>
            </a:endParaRPr>
          </a:p>
        </p:txBody>
      </p:sp>
      <p:pic>
        <p:nvPicPr>
          <p:cNvPr id="3" name="Picture 6" descr="Text&#10;&#10;Description automatically generated">
            <a:extLst>
              <a:ext uri="{FF2B5EF4-FFF2-40B4-BE49-F238E27FC236}">
                <a16:creationId xmlns:a16="http://schemas.microsoft.com/office/drawing/2014/main" id="{F824CAD1-5743-402E-E5BC-D8A7057C24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111" r="9660" b="-1"/>
          <a:stretch/>
        </p:blipFill>
        <p:spPr>
          <a:xfrm>
            <a:off x="8488191" y="4189109"/>
            <a:ext cx="3546955" cy="2484736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C6BE94-B54C-616A-03A3-4597E82E7A61}"/>
              </a:ext>
            </a:extLst>
          </p:cNvPr>
          <p:cNvSpPr txBox="1"/>
          <p:nvPr/>
        </p:nvSpPr>
        <p:spPr>
          <a:xfrm>
            <a:off x="7169493" y="1364391"/>
            <a:ext cx="180974" cy="3619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259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CD6C9-1F09-3A31-4F2B-777071081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8805" y="-48322"/>
            <a:ext cx="5259707" cy="1325563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ea typeface="Calibri Light"/>
                <a:cs typeface="Calibri Light"/>
              </a:rPr>
              <a:t>Business overview</a:t>
            </a:r>
            <a:endParaRPr lang="en-GB" sz="3200">
              <a:solidFill>
                <a:schemeClr val="accent6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6" name="Freeform: Shape 18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Картина 4" descr="Картина, която съдържа храна, плодове, зеленчук, пресен&#10;&#10;Описанието е генерирано автоматично">
            <a:extLst>
              <a:ext uri="{FF2B5EF4-FFF2-40B4-BE49-F238E27FC236}">
                <a16:creationId xmlns:a16="http://schemas.microsoft.com/office/drawing/2014/main" id="{3261B9DB-36AD-DA6F-C12C-FC37CD0B1D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349" r="18721" b="1"/>
          <a:stretch/>
        </p:blipFill>
        <p:spPr>
          <a:xfrm>
            <a:off x="112060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A4795299-FD44-DD24-016A-690C3D351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0873" y="1715168"/>
            <a:ext cx="6699046" cy="47017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ü"/>
            </a:pPr>
            <a:r>
              <a:rPr lang="en-US" sz="1700" dirty="0">
                <a:ea typeface="+mn-lt"/>
                <a:cs typeface="+mn-lt"/>
              </a:rPr>
              <a:t> </a:t>
            </a:r>
            <a:r>
              <a:rPr lang="en-US" sz="2400" dirty="0">
                <a:latin typeface="Arial"/>
                <a:ea typeface="+mn-lt"/>
                <a:cs typeface="+mn-lt"/>
              </a:rPr>
              <a:t> </a:t>
            </a:r>
            <a:r>
              <a:rPr lang="en-US" sz="24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  <a:ea typeface="+mn-lt"/>
                <a:cs typeface="+mn-lt"/>
              </a:rPr>
              <a:t>EVERY BITE HELPS YOUR HEALTH</a:t>
            </a:r>
            <a:endParaRPr lang="en-US" sz="2400" dirty="0">
              <a:solidFill>
                <a:schemeClr val="accent6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 panose="020B0604020202020204" pitchFamily="34" charset="0"/>
              <a:buChar char="ü"/>
            </a:pPr>
            <a:endParaRPr lang="en-US" sz="2400">
              <a:solidFill>
                <a:schemeClr val="accent6">
                  <a:lumMod val="60000"/>
                  <a:lumOff val="40000"/>
                </a:schemeClr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Partnership</a:t>
            </a:r>
            <a:endParaRPr lang="en-US" sz="2100" dirty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Ownership</a:t>
            </a: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 - equal participation</a:t>
            </a:r>
            <a:endParaRPr lang="en-US" sz="2100" dirty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History – New company </a:t>
            </a: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Start Business - January 2023</a:t>
            </a:r>
            <a:endParaRPr lang="en-US" sz="2100" dirty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Mission - Satisfying the needs and desires of the population for healthy dietary nutrition. Less strain on the NHS</a:t>
            </a:r>
            <a:endParaRPr lang="en-US" sz="2100" dirty="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ü"/>
            </a:pPr>
            <a:r>
              <a:rPr lang="en-US" sz="2100" dirty="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Location - Close to Motorways Sports Village and Water Park Derby </a:t>
            </a:r>
          </a:p>
          <a:p>
            <a:pPr marL="285750" indent="-285750">
              <a:buFont typeface="Wingdings" panose="020B0604020202020204" pitchFamily="34" charset="0"/>
              <a:buChar char="ü"/>
            </a:pPr>
            <a:endParaRPr lang="en-US" sz="1700">
              <a:cs typeface="Calibri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" name="Ръкопис 8">
                <a:extLst>
                  <a:ext uri="{FF2B5EF4-FFF2-40B4-BE49-F238E27FC236}">
                    <a16:creationId xmlns:a16="http://schemas.microsoft.com/office/drawing/2014/main" id="{D485E908-8093-D59D-C094-E225F648EC7D}"/>
                  </a:ext>
                </a:extLst>
              </p14:cNvPr>
              <p14:cNvContentPartPr/>
              <p14:nvPr/>
            </p14:nvContentPartPr>
            <p14:xfrm>
              <a:off x="1566022" y="689162"/>
              <a:ext cx="1398795" cy="23192"/>
            </p14:xfrm>
          </p:contentPart>
        </mc:Choice>
        <mc:Fallback xmlns="">
          <p:pic>
            <p:nvPicPr>
              <p:cNvPr id="9" name="Ръкопис 8">
                <a:extLst>
                  <a:ext uri="{FF2B5EF4-FFF2-40B4-BE49-F238E27FC236}">
                    <a16:creationId xmlns:a16="http://schemas.microsoft.com/office/drawing/2014/main" id="{D485E908-8093-D59D-C094-E225F648EC7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512028" y="582122"/>
                <a:ext cx="1506422" cy="236915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89333538-B718-8322-23B3-C9ABD6C9D7D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111" r="9660" b="-1"/>
          <a:stretch/>
        </p:blipFill>
        <p:spPr>
          <a:xfrm>
            <a:off x="1686218" y="5444169"/>
            <a:ext cx="3535750" cy="1162441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9966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4C5DD-7641-3F92-F970-2E52311EB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0CBF26-009F-8D7A-17F8-6E1C70AB423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2" descr="Map&#10;&#10;Description automatically generated">
            <a:extLst>
              <a:ext uri="{FF2B5EF4-FFF2-40B4-BE49-F238E27FC236}">
                <a16:creationId xmlns:a16="http://schemas.microsoft.com/office/drawing/2014/main" id="{6E818B48-A88E-4B0C-55FE-02CE4CA531F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4698" r="14698"/>
          <a:stretch/>
        </p:blipFill>
        <p:spPr>
          <a:xfrm>
            <a:off x="845650" y="687763"/>
            <a:ext cx="10734430" cy="5482717"/>
          </a:xfrm>
        </p:spPr>
      </p:pic>
      <p:pic>
        <p:nvPicPr>
          <p:cNvPr id="15" name="Picture 6" descr="Text&#10;&#10;Description automatically generated">
            <a:extLst>
              <a:ext uri="{FF2B5EF4-FFF2-40B4-BE49-F238E27FC236}">
                <a16:creationId xmlns:a16="http://schemas.microsoft.com/office/drawing/2014/main" id="{FD6D7C00-77E3-F211-2246-DC8560E4D3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104" r="3652" b="-2"/>
          <a:stretch/>
        </p:blipFill>
        <p:spPr>
          <a:xfrm>
            <a:off x="803036" y="684833"/>
            <a:ext cx="3682995" cy="14784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60480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C14B3F1-8CC5-4623-94B0-4445E3775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22B5B-2F58-07A0-482B-30B418FDF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7690" y="576139"/>
            <a:ext cx="4929556" cy="1412631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ea typeface="Calibri Light"/>
                <a:cs typeface="Calibri Light"/>
              </a:rPr>
              <a:t>Product and service</a:t>
            </a:r>
            <a:br>
              <a:rPr lang="en-GB" sz="40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ea typeface="Calibri Light"/>
                <a:cs typeface="Calibri Light"/>
              </a:rPr>
            </a:br>
            <a:endParaRPr lang="en-GB" sz="4000">
              <a:latin typeface="Arial"/>
              <a:cs typeface="Arial"/>
            </a:endParaRPr>
          </a:p>
        </p:txBody>
      </p:sp>
      <p:pic>
        <p:nvPicPr>
          <p:cNvPr id="4" name="Картина 4" descr="Картина, която съдържа храна, чиния, плодове, хляб&#10;&#10;Описанието е генерирано автоматично">
            <a:extLst>
              <a:ext uri="{FF2B5EF4-FFF2-40B4-BE49-F238E27FC236}">
                <a16:creationId xmlns:a16="http://schemas.microsoft.com/office/drawing/2014/main" id="{4AD05B36-D709-000F-6E31-8EA459C700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32" r="-2" b="9006"/>
          <a:stretch/>
        </p:blipFill>
        <p:spPr>
          <a:xfrm>
            <a:off x="491148" y="365865"/>
            <a:ext cx="4853685" cy="4536441"/>
          </a:xfrm>
          <a:prstGeom prst="rect">
            <a:avLst/>
          </a:prstGeom>
        </p:spPr>
      </p:pic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B394920B-3C77-5380-EA12-30AD56C3276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92" r="-4" b="-4"/>
          <a:stretch/>
        </p:blipFill>
        <p:spPr>
          <a:xfrm>
            <a:off x="491147" y="5155499"/>
            <a:ext cx="4853685" cy="1255818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B8EC0F70-6AFD-45BE-8F70-52888FC30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35981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15">
            <a:extLst>
              <a:ext uri="{FF2B5EF4-FFF2-40B4-BE49-F238E27FC236}">
                <a16:creationId xmlns:a16="http://schemas.microsoft.com/office/drawing/2014/main" id="{8C4FCB75-9F01-7BEA-DD03-D587A2F79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0460" y="2132593"/>
            <a:ext cx="5668108" cy="41945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We help our customers better their health and existence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Arial"/>
            </a:endParaRP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Providing a healthy varied menu - breakfasts, salads, meat, soups, smoothies, and desserts 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Arial"/>
            </a:endParaRP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Using pure organic products from nearby farms</a:t>
            </a: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Delivered to the place specified by the customer. </a:t>
            </a:r>
          </a:p>
          <a:p>
            <a:pPr marL="274320" indent="-274320">
              <a:lnSpc>
                <a:spcPct val="100000"/>
              </a:lnSpc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Online and phone orders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cs typeface="Calibri" panose="020F0502020204030204"/>
            </a:endParaRPr>
          </a:p>
          <a:p>
            <a:endParaRPr lang="en-US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591995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5B1FC96-0749-41C9-BAED-E089E7714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80126-BE3D-4146-103C-B49F2CCDA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3127756"/>
            <a:ext cx="3419856" cy="3048000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ea typeface="Calibri Light"/>
                <a:cs typeface="Calibri Light"/>
              </a:rPr>
              <a:t>Target Market</a:t>
            </a:r>
            <a:endParaRPr lang="en-GB" sz="4800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80D5B0AA-C522-7B1C-68C7-591234F133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04" r="3652" b="-2"/>
          <a:stretch/>
        </p:blipFill>
        <p:spPr>
          <a:xfrm>
            <a:off x="158267" y="977910"/>
            <a:ext cx="3682995" cy="14784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4" name="Картина 5" descr="Картина, която съдържа храна, чиния, купа, ядене&#10;&#10;Описанието е генерирано автоматично">
            <a:extLst>
              <a:ext uri="{FF2B5EF4-FFF2-40B4-BE49-F238E27FC236}">
                <a16:creationId xmlns:a16="http://schemas.microsoft.com/office/drawing/2014/main" id="{D0816C5E-6D8C-207F-89F6-944FB573AE9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616" b="-1"/>
          <a:stretch/>
        </p:blipFill>
        <p:spPr>
          <a:xfrm>
            <a:off x="3683000" y="10"/>
            <a:ext cx="8508995" cy="3120862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</p:spPr>
      </p:pic>
      <p:sp>
        <p:nvSpPr>
          <p:cNvPr id="27" name="sketch line">
            <a:extLst>
              <a:ext uri="{FF2B5EF4-FFF2-40B4-BE49-F238E27FC236}">
                <a16:creationId xmlns:a16="http://schemas.microsoft.com/office/drawing/2014/main" id="{63C1A86C-B1A8-4AEC-B001-595C91716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50355D2-F007-BA9E-D9A8-0AA479541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3514617"/>
            <a:ext cx="6903721" cy="3048000"/>
          </a:xfrm>
        </p:spPr>
        <p:txBody>
          <a:bodyPr anchor="ctr">
            <a:normAutofit/>
          </a:bodyPr>
          <a:lstStyle/>
          <a:p>
            <a:pPr marL="274320" indent="-274320">
              <a:buNone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The target group on which our business will focus is: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  <a:p>
            <a:pPr marL="274320" indent="-274320">
              <a:buNone/>
            </a:pP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+mn-lt"/>
            </a:endParaRP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people who are aware of the need for healthy eating</a:t>
            </a: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people who think they have a need to lose weight</a:t>
            </a: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people with health problems</a:t>
            </a:r>
          </a:p>
          <a:p>
            <a:pPr marL="274320" indent="-274320"/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Arial"/>
              </a:rPr>
              <a:t>service is aimed at all age groups and all gender groups </a:t>
            </a:r>
          </a:p>
        </p:txBody>
      </p:sp>
    </p:spTree>
    <p:extLst>
      <p:ext uri="{BB962C8B-B14F-4D97-AF65-F5344CB8AC3E}">
        <p14:creationId xmlns:p14="http://schemas.microsoft.com/office/powerpoint/2010/main" val="4110960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32" name="Freeform: Shape 31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3" name="Freeform: Shape 32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4" name="Freeform: Shape 33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35" name="Freeform: Shape 34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01762A5-9D56-A011-F2A4-488539C4A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72" y="256855"/>
            <a:ext cx="4560824" cy="153025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chemeClr val="accent6">
                    <a:lumMod val="50000"/>
                  </a:schemeClr>
                </a:solidFill>
                <a:latin typeface="Arial"/>
                <a:ea typeface="+mj-ea"/>
                <a:cs typeface="Arial"/>
              </a:rPr>
              <a:t>Market audits</a:t>
            </a:r>
            <a:br>
              <a:rPr lang="en-US">
                <a:latin typeface="Arial"/>
                <a:ea typeface="+mj-ea"/>
                <a:cs typeface="+mj-cs"/>
              </a:rPr>
            </a:br>
            <a:endParaRPr lang="en-US" sz="3600">
              <a:solidFill>
                <a:schemeClr val="tx2"/>
              </a:solidFill>
              <a:latin typeface="+mj-lt"/>
              <a:ea typeface="+mj-ea"/>
              <a:cs typeface="Calibri Light" panose="020F0302020204030204"/>
            </a:endParaRPr>
          </a:p>
        </p:txBody>
      </p:sp>
      <p:pic>
        <p:nvPicPr>
          <p:cNvPr id="4" name="Picture 6" descr="Text&#10;&#10;Description automatically generated">
            <a:extLst>
              <a:ext uri="{FF2B5EF4-FFF2-40B4-BE49-F238E27FC236}">
                <a16:creationId xmlns:a16="http://schemas.microsoft.com/office/drawing/2014/main" id="{D50AEF9B-FFAD-EB51-1717-06C6134885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85" r="12536" b="1"/>
          <a:stretch/>
        </p:blipFill>
        <p:spPr>
          <a:xfrm>
            <a:off x="5548455" y="255895"/>
            <a:ext cx="6089168" cy="103769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6BA5AD-F9BC-E9BE-96A4-583E9EF10AB7}"/>
              </a:ext>
            </a:extLst>
          </p:cNvPr>
          <p:cNvSpPr txBox="1"/>
          <p:nvPr/>
        </p:nvSpPr>
        <p:spPr>
          <a:xfrm>
            <a:off x="220472" y="2408982"/>
            <a:ext cx="4494378" cy="418697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 marketing audit covers the following aspects: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100">
              <a:solidFill>
                <a:schemeClr val="accent2">
                  <a:lumMod val="50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COMPETITORS 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Analysis - we analyze our place among the competition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PESTEL 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analysis (external factors) – it gives us the big picture.  The earliest known author who used </a:t>
            </a:r>
            <a:r>
              <a:rPr lang="bg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‘‘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Business Environment Scanning </a:t>
            </a:r>
            <a:r>
              <a:rPr lang="bg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‘‘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techniques is Francis J. Aguilar (1967).</a:t>
            </a:r>
            <a:endParaRPr lang="bg" sz="2100">
              <a:solidFill>
                <a:schemeClr val="accent2">
                  <a:lumMod val="50000"/>
                </a:schemeClr>
              </a:solidFill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100" b="1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SWOT </a:t>
            </a:r>
            <a:r>
              <a:rPr lang="en-US" sz="2100">
                <a:solidFill>
                  <a:schemeClr val="accent2">
                    <a:lumMod val="50000"/>
                  </a:schemeClr>
                </a:solidFill>
                <a:latin typeface="Arial"/>
                <a:cs typeface="Arial"/>
              </a:rPr>
              <a:t>analysis – describes detailed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Картина 7" descr="Картина, която съдържа лице, плодове, цветен&#10;&#10;Описанието е генерирано автоматично">
            <a:extLst>
              <a:ext uri="{FF2B5EF4-FFF2-40B4-BE49-F238E27FC236}">
                <a16:creationId xmlns:a16="http://schemas.microsoft.com/office/drawing/2014/main" id="{37126BDB-C71E-4112-888F-C885A4B1A3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0338" b="5392"/>
          <a:stretch/>
        </p:blipFill>
        <p:spPr>
          <a:xfrm>
            <a:off x="4827155" y="1145324"/>
            <a:ext cx="7367705" cy="5768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43851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8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1D5CF-58D5-BC4D-ECFD-98A46452D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211239"/>
            <a:ext cx="3322317" cy="133470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kern="1200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Competitors </a:t>
            </a:r>
            <a:r>
              <a:rPr lang="en-US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Analysis</a:t>
            </a:r>
            <a:endParaRPr lang="en-US" kern="1200">
              <a:solidFill>
                <a:schemeClr val="accent6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3" name="Картина 3">
            <a:extLst>
              <a:ext uri="{FF2B5EF4-FFF2-40B4-BE49-F238E27FC236}">
                <a16:creationId xmlns:a16="http://schemas.microsoft.com/office/drawing/2014/main" id="{2AD9A0FE-37A0-E10E-16F0-92793A9D41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4980" y="717021"/>
            <a:ext cx="6690548" cy="4407958"/>
          </a:xfrm>
          <a:prstGeom prst="rect">
            <a:avLst/>
          </a:prstGeom>
        </p:spPr>
      </p:pic>
      <p:cxnSp>
        <p:nvCxnSpPr>
          <p:cNvPr id="8" name="Straight Connector 10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17861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E17546E1-18AA-EB9C-3D77-9DE057AF4DC5}"/>
              </a:ext>
            </a:extLst>
          </p:cNvPr>
          <p:cNvSpPr txBox="1"/>
          <p:nvPr/>
        </p:nvSpPr>
        <p:spPr>
          <a:xfrm>
            <a:off x="7760297" y="1601391"/>
            <a:ext cx="4357684" cy="53276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90000"/>
              </a:lnSpc>
              <a:spcBef>
                <a:spcPct val="0"/>
              </a:spcBef>
              <a:buFont typeface="Wingdings"/>
              <a:buChar char="v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We provide personalized, high-quality products with prices equal to our competitors /McDonald's, Take a way food,/who offer unhealthy and junk food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buFont typeface="Wingdings"/>
              <a:buChar char="v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Many fast-food and less healthy, fresh food on the globe market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buFont typeface="Wingdings"/>
              <a:buChar char="v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Restaurants serve stale food, mostly made from pre-made</a:t>
            </a:r>
            <a:endParaRPr lang="en-US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buFont typeface="Wingdings"/>
              <a:buChar char="v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Not fast enough delivery service from competitors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ea typeface="+mn-lt"/>
              <a:cs typeface="+mn-lt"/>
            </a:endParaRP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buFont typeface="Wingdings"/>
              <a:buChar char="v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We are located close to several Sports and Water centers, Rolls Royce industrial, populated place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buFont typeface="Wingdings"/>
              <a:buChar char="v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Lack of competition that offers this type of food near us</a:t>
            </a: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D2C55EA5-26D4-4280-01B9-E7204805BFC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111" r="9660" b="-1"/>
          <a:stretch/>
        </p:blipFill>
        <p:spPr>
          <a:xfrm>
            <a:off x="2052279" y="5624208"/>
            <a:ext cx="3546955" cy="1019008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81709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94B23-E137-C688-BF5A-F258D67C3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68325"/>
            <a:ext cx="10515600" cy="1122363"/>
          </a:xfrm>
        </p:spPr>
        <p:txBody>
          <a:bodyPr/>
          <a:lstStyle/>
          <a:p>
            <a:r>
              <a:rPr lang="en-GB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Calibri Light"/>
              </a:rPr>
              <a:t>     SWOT ANALYSES</a:t>
            </a:r>
            <a:endParaRPr lang="en-US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412A50-289C-7588-4019-5162B295FF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288" y="1681163"/>
            <a:ext cx="5157787" cy="823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1" algn="ctr"/>
            <a:r>
              <a:rPr lang="en-GB" sz="2800" b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STRENGTHS</a:t>
            </a:r>
            <a:endParaRPr lang="en-GB" sz="2800" b="0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8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0026FFC0-5A11-8035-4400-3DA1F65911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37319" y="2310608"/>
            <a:ext cx="5813425" cy="4543424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999471-B805-5FB7-26E2-7850ADF31A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lvl="1" algn="ctr"/>
            <a:r>
              <a:rPr lang="en-GB" sz="2800" b="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WEAKNESSES</a:t>
            </a:r>
            <a:endParaRPr lang="en-US" sz="2800" b="0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</p:txBody>
      </p:sp>
      <p:pic>
        <p:nvPicPr>
          <p:cNvPr id="11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56F5F77B-A26A-AE0E-52B1-42A588ADD0F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168232" y="2310608"/>
            <a:ext cx="5902325" cy="4543424"/>
          </a:xfrm>
        </p:spPr>
      </p:pic>
      <p:pic>
        <p:nvPicPr>
          <p:cNvPr id="12" name="Picture 12">
            <a:extLst>
              <a:ext uri="{FF2B5EF4-FFF2-40B4-BE49-F238E27FC236}">
                <a16:creationId xmlns:a16="http://schemas.microsoft.com/office/drawing/2014/main" id="{96F4838E-3C38-A590-D58B-A9EFE89DC3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8100" y="464984"/>
            <a:ext cx="3073400" cy="105123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6A840E0-AE7B-D2B5-73F2-5062DEF6BEFA}"/>
              </a:ext>
            </a:extLst>
          </p:cNvPr>
          <p:cNvSpPr txBox="1"/>
          <p:nvPr/>
        </p:nvSpPr>
        <p:spPr>
          <a:xfrm>
            <a:off x="48906" y="2502950"/>
            <a:ext cx="5072063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Fresh goods of the best quality will be stocked daily.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We will work directly with producers of pure, organic products.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Uniquely created recipes, meeting both dietary nutrition and taste qualities. 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Fast and quality service.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Highly qualified staff.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Close to sports canters and facilities.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Extremely high hygiene.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Dishes and utensils made of organic materials.</a:t>
            </a:r>
            <a:endParaRPr lang="en-GB">
              <a:solidFill>
                <a:schemeClr val="accent4">
                  <a:lumMod val="20000"/>
                  <a:lumOff val="80000"/>
                </a:schemeClr>
              </a:solidFill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q"/>
            </a:pPr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D55768-C131-3751-7E8B-4A3276820865}"/>
              </a:ext>
            </a:extLst>
          </p:cNvPr>
          <p:cNvSpPr txBox="1"/>
          <p:nvPr/>
        </p:nvSpPr>
        <p:spPr>
          <a:xfrm>
            <a:off x="6092826" y="2558257"/>
            <a:ext cx="431720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Uncertain amounts of sales.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Short shelf life of products.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Impossibility of freezing for future storage.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Unawareness of part of the population about the benefits of healthy eating.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cs typeface="Calibri"/>
            </a:endParaRPr>
          </a:p>
          <a:p>
            <a:pPr marL="342900" indent="-342900">
              <a:buFont typeface="Wingdings"/>
              <a:buChar char="q"/>
            </a:pPr>
            <a:endParaRPr lang="en-GB" sz="2100">
              <a:solidFill>
                <a:schemeClr val="accent4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04949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0BEA5-1919-ADB7-7218-1E0E8C003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  </a:t>
            </a:r>
            <a:r>
              <a:rPr lang="en-GB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Calibri Light"/>
              </a:rPr>
              <a:t>SWOT</a:t>
            </a:r>
            <a:r>
              <a:rPr lang="en-GB" sz="36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ea typeface="+mj-lt"/>
                <a:cs typeface="+mj-lt"/>
              </a:rPr>
              <a:t> </a:t>
            </a:r>
            <a:r>
              <a:rPr lang="en-GB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Calibri Light"/>
              </a:rPr>
              <a:t>ANALYSIS</a:t>
            </a:r>
            <a:endParaRPr lang="en-US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Calibri Ligh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86D516-81BF-7E99-8DC2-9BB9A292F1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28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Opportunities</a:t>
            </a:r>
            <a:endParaRPr lang="en-US" sz="28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</p:txBody>
      </p:sp>
      <p:pic>
        <p:nvPicPr>
          <p:cNvPr id="9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D650314D-27C1-1284-3DF2-9DF90576690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62719" y="2501107"/>
            <a:ext cx="5826125" cy="435292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A1CF2D-77E4-032E-C572-40BA493372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2800">
                <a:solidFill>
                  <a:schemeClr val="accent2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Threats</a:t>
            </a:r>
            <a:endParaRPr lang="en-US" sz="2800">
              <a:solidFill>
                <a:schemeClr val="accent2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</p:txBody>
      </p:sp>
      <p:pic>
        <p:nvPicPr>
          <p:cNvPr id="10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1854CFD8-4FEF-E19A-BD15-58E7F81D301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193632" y="2501107"/>
            <a:ext cx="5851525" cy="4352925"/>
          </a:xfrm>
        </p:spPr>
      </p:pic>
      <p:pic>
        <p:nvPicPr>
          <p:cNvPr id="8" name="Picture 12">
            <a:extLst>
              <a:ext uri="{FF2B5EF4-FFF2-40B4-BE49-F238E27FC236}">
                <a16:creationId xmlns:a16="http://schemas.microsoft.com/office/drawing/2014/main" id="{D52337D3-9E11-9E24-23EC-27DD5A0E99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3300" y="642784"/>
            <a:ext cx="3073400" cy="105123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D4365AA-DD69-935E-28EE-E86A7AA203BF}"/>
              </a:ext>
            </a:extLst>
          </p:cNvPr>
          <p:cNvSpPr txBox="1"/>
          <p:nvPr/>
        </p:nvSpPr>
        <p:spPr>
          <a:xfrm>
            <a:off x="75406" y="2562225"/>
            <a:ext cx="4463257" cy="36471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Business expansion by opening new locations, catering and new menus.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Introducing a promising new product to the market 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Attracting health-conscious leads.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>
              <a:buFont typeface="Wingdings"/>
              <a:buChar char="q"/>
            </a:pPr>
            <a:r>
              <a:rPr lang="en-US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Independence in decision-making, this will put the offered product in a more favorable position.</a:t>
            </a:r>
            <a:endParaRPr lang="en-US">
              <a:solidFill>
                <a:schemeClr val="accent4">
                  <a:lumMod val="20000"/>
                  <a:lumOff val="80000"/>
                </a:schemeClr>
              </a:solidFill>
              <a:latin typeface="Calibri" panose="020F0502020204030204"/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0CD7A2-A020-2F85-58C4-73514992EA5A}"/>
              </a:ext>
            </a:extLst>
          </p:cNvPr>
          <p:cNvSpPr txBox="1"/>
          <p:nvPr/>
        </p:nvSpPr>
        <p:spPr>
          <a:xfrm>
            <a:off x="6197600" y="2705100"/>
            <a:ext cx="371792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High inflation​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Inefficient communications and infrastructure​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Insufficient income​</a:t>
            </a:r>
          </a:p>
          <a:p>
            <a:pPr marL="342900" indent="-342900">
              <a:buFont typeface="Wingdings"/>
              <a:buChar char="q"/>
            </a:pPr>
            <a:r>
              <a:rPr lang="en-GB" sz="210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New Pandemic</a:t>
            </a:r>
          </a:p>
        </p:txBody>
      </p:sp>
    </p:spTree>
    <p:extLst>
      <p:ext uri="{BB962C8B-B14F-4D97-AF65-F5344CB8AC3E}">
        <p14:creationId xmlns:p14="http://schemas.microsoft.com/office/powerpoint/2010/main" val="9744177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4656C-768A-C1C1-CD94-602D3F2B9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Calibri Light"/>
              </a:rPr>
              <a:t>PESTEL ANALYSIS</a:t>
            </a:r>
            <a:endParaRPr lang="en-GB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Arial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1042A33-6C4A-447A-AF17-9DC4631F2F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666500"/>
              </p:ext>
            </p:extLst>
          </p:nvPr>
        </p:nvGraphicFramePr>
        <p:xfrm>
          <a:off x="895069" y="1619950"/>
          <a:ext cx="10408557" cy="516826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34760">
                  <a:extLst>
                    <a:ext uri="{9D8B030D-6E8A-4147-A177-3AD203B41FA5}">
                      <a16:colId xmlns:a16="http://schemas.microsoft.com/office/drawing/2014/main" val="2532811331"/>
                    </a:ext>
                  </a:extLst>
                </a:gridCol>
                <a:gridCol w="1734760">
                  <a:extLst>
                    <a:ext uri="{9D8B030D-6E8A-4147-A177-3AD203B41FA5}">
                      <a16:colId xmlns:a16="http://schemas.microsoft.com/office/drawing/2014/main" val="137575454"/>
                    </a:ext>
                  </a:extLst>
                </a:gridCol>
                <a:gridCol w="1890992">
                  <a:extLst>
                    <a:ext uri="{9D8B030D-6E8A-4147-A177-3AD203B41FA5}">
                      <a16:colId xmlns:a16="http://schemas.microsoft.com/office/drawing/2014/main" val="636973789"/>
                    </a:ext>
                  </a:extLst>
                </a:gridCol>
                <a:gridCol w="1747905">
                  <a:extLst>
                    <a:ext uri="{9D8B030D-6E8A-4147-A177-3AD203B41FA5}">
                      <a16:colId xmlns:a16="http://schemas.microsoft.com/office/drawing/2014/main" val="582693416"/>
                    </a:ext>
                  </a:extLst>
                </a:gridCol>
                <a:gridCol w="1565380">
                  <a:extLst>
                    <a:ext uri="{9D8B030D-6E8A-4147-A177-3AD203B41FA5}">
                      <a16:colId xmlns:a16="http://schemas.microsoft.com/office/drawing/2014/main" val="3379209533"/>
                    </a:ext>
                  </a:extLst>
                </a:gridCol>
                <a:gridCol w="1734760">
                  <a:extLst>
                    <a:ext uri="{9D8B030D-6E8A-4147-A177-3AD203B41FA5}">
                      <a16:colId xmlns:a16="http://schemas.microsoft.com/office/drawing/2014/main" val="3497150994"/>
                    </a:ext>
                  </a:extLst>
                </a:gridCol>
              </a:tblGrid>
              <a:tr h="1190625"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Political</a:t>
                      </a:r>
                      <a:endParaRPr lang="en-US" sz="2400" b="0" dirty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Economic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Social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Technology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Environmental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GB" sz="2400" b="0" i="0" u="none" strike="noStrike" baseline="0" noProof="0" dirty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Legal</a:t>
                      </a:r>
                    </a:p>
                    <a:p>
                      <a:pPr lvl="0" algn="ctr">
                        <a:buNone/>
                      </a:pPr>
                      <a:endParaRPr lang="en-GB" sz="2400" b="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98631504"/>
                  </a:ext>
                </a:extLst>
              </a:tr>
              <a:tr h="3751085"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Tax policy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Trade restriction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Stability of politic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Government policy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Industry regulations</a:t>
                      </a: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Inflation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 rates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Interest rates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Disposable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 income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Growth rates of the economy</a:t>
                      </a:r>
                      <a:endParaRPr lang="en-GB" sz="17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Population</a:t>
                      </a:r>
                      <a:endParaRPr lang="en-US" sz="1700" b="0" i="0" u="none" strike="noStrike" noProof="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Health consciousness</a:t>
                      </a:r>
                      <a:endParaRPr lang="en-GB" sz="1700" dirty="0">
                        <a:latin typeface="Arial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Lifestyle attitude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Culture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Consumer taste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Costumer habits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Wingdings,Sans-Serif"/>
                        <a:buChar char="§"/>
                      </a:pPr>
                      <a:r>
                        <a:rPr lang="en-US" sz="1700" b="0" i="0" u="none" strike="noStrike" noProof="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Cost of living</a:t>
                      </a:r>
                    </a:p>
                    <a:p>
                      <a:pPr marL="0" lvl="0" indent="0">
                        <a:buClr>
                          <a:srgbClr val="000000"/>
                        </a:buClr>
                        <a:buNone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marL="0" lvl="0" indent="0">
                        <a:buNone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marL="0" lvl="0" indent="0">
                        <a:buNone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  <a:p>
                      <a:pPr marL="0" lvl="0" indent="0">
                        <a:buNone/>
                      </a:pPr>
                      <a:endParaRPr lang="en-US" sz="1700" b="0" i="0" u="none" strike="noStrike" noProof="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Technology innovations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Automation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Robotics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Social network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Security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 sz="170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Weather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Climate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Covid pandemic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Provision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Transport</a:t>
                      </a:r>
                    </a:p>
                    <a:p>
                      <a:pPr marL="0" lvl="0" indent="0">
                        <a:buNone/>
                      </a:pPr>
                      <a:endParaRPr lang="en-GB" sz="170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Health and safety regulations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Wage rates and minimum wage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Costumer protection law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sz="1700" dirty="0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/>
                        </a:rPr>
                        <a:t>Patent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 sz="1700">
                        <a:solidFill>
                          <a:schemeClr val="accent2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227506"/>
                  </a:ext>
                </a:extLst>
              </a:tr>
            </a:tbl>
          </a:graphicData>
        </a:graphic>
      </p:graphicFrame>
      <p:pic>
        <p:nvPicPr>
          <p:cNvPr id="6" name="Picture 12">
            <a:extLst>
              <a:ext uri="{FF2B5EF4-FFF2-40B4-BE49-F238E27FC236}">
                <a16:creationId xmlns:a16="http://schemas.microsoft.com/office/drawing/2014/main" id="{C37E3E0D-F599-5A06-1A19-BBB1A438BE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8100" y="439584"/>
            <a:ext cx="3073400" cy="1051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399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BF6F502E-FBAA-4A3C-9FE0-FD7FCD193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6C7505F3-6E30-4B80-A6A3-5B0207A60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BDCF66-AEF7-97A9-81A5-4EB30E773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1" y="685797"/>
            <a:ext cx="4067393" cy="22637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Marketing and Promotion </a:t>
            </a:r>
            <a:endParaRPr lang="en-US">
              <a:solidFill>
                <a:schemeClr val="accent6">
                  <a:lumMod val="20000"/>
                  <a:lumOff val="80000"/>
                </a:schemeClr>
              </a:solidFill>
              <a:cs typeface="Calibri Light" panose="020F0302020204030204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5EDC54A-5713-43C3-9F24-F04707659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Content Placeholder 19">
            <a:extLst>
              <a:ext uri="{FF2B5EF4-FFF2-40B4-BE49-F238E27FC236}">
                <a16:creationId xmlns:a16="http://schemas.microsoft.com/office/drawing/2014/main" id="{EF74423D-AD9E-5267-6C61-2FD300B48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1" y="3156135"/>
            <a:ext cx="4067393" cy="301556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Posters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Website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Calibri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Advertisements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App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Presentation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cs typeface="Calibri"/>
              </a:rPr>
              <a:t>Promotions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2100">
                <a:solidFill>
                  <a:schemeClr val="accent2">
                    <a:lumMod val="40000"/>
                    <a:lumOff val="60000"/>
                  </a:schemeClr>
                </a:solidFill>
                <a:latin typeface="Arial"/>
                <a:ea typeface="+mn-lt"/>
                <a:cs typeface="+mn-lt"/>
              </a:rPr>
              <a:t>Promotional workwear</a:t>
            </a:r>
            <a:endParaRPr lang="en-US" sz="2100">
              <a:solidFill>
                <a:schemeClr val="accent2">
                  <a:lumMod val="40000"/>
                  <a:lumOff val="60000"/>
                </a:schemeClr>
              </a:solidFill>
              <a:latin typeface="Arial"/>
              <a:cs typeface="Arial"/>
            </a:endParaRPr>
          </a:p>
        </p:txBody>
      </p:sp>
      <p:pic>
        <p:nvPicPr>
          <p:cNvPr id="4" name="Картина 5" descr="Картина, която съдържа текст, дърво, открито, лице&#10;&#10;Описанието е генерирано автоматично">
            <a:extLst>
              <a:ext uri="{FF2B5EF4-FFF2-40B4-BE49-F238E27FC236}">
                <a16:creationId xmlns:a16="http://schemas.microsoft.com/office/drawing/2014/main" id="{B1F131D4-B0DE-EF3D-10AC-C10B1EEC33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40" r="10841" b="4"/>
          <a:stretch/>
        </p:blipFill>
        <p:spPr>
          <a:xfrm>
            <a:off x="9016119" y="690444"/>
            <a:ext cx="2914595" cy="2477433"/>
          </a:xfrm>
          <a:prstGeom prst="rect">
            <a:avLst/>
          </a:prstGeom>
        </p:spPr>
      </p:pic>
      <p:sp>
        <p:nvSpPr>
          <p:cNvPr id="50" name="Graphic 14">
            <a:extLst>
              <a:ext uri="{FF2B5EF4-FFF2-40B4-BE49-F238E27FC236}">
                <a16:creationId xmlns:a16="http://schemas.microsoft.com/office/drawing/2014/main" id="{EFA5E274-4016-4AF0-9065-E3733EFDA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3988" y="685795"/>
            <a:ext cx="1945558" cy="194740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Picture 6" descr="Text&#10;&#10;Description automatically generated">
            <a:extLst>
              <a:ext uri="{FF2B5EF4-FFF2-40B4-BE49-F238E27FC236}">
                <a16:creationId xmlns:a16="http://schemas.microsoft.com/office/drawing/2014/main" id="{E80CDB5F-9879-44AE-AF4E-4D21FD954A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854" r="17403" b="-1"/>
          <a:stretch/>
        </p:blipFill>
        <p:spPr>
          <a:xfrm>
            <a:off x="5873347" y="690444"/>
            <a:ext cx="2477421" cy="2477433"/>
          </a:xfrm>
          <a:prstGeom prst="rect">
            <a:avLst/>
          </a:prstGeom>
        </p:spPr>
      </p:pic>
      <p:pic>
        <p:nvPicPr>
          <p:cNvPr id="13" name="Картина 13" descr="Картина, която съдържа храна, пластмасов, контейнер, различен&#10;&#10;Описанието е генерирано автоматично">
            <a:extLst>
              <a:ext uri="{FF2B5EF4-FFF2-40B4-BE49-F238E27FC236}">
                <a16:creationId xmlns:a16="http://schemas.microsoft.com/office/drawing/2014/main" id="{CB3B63D5-330F-7C0A-F887-946C5E6CE6A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3823" r="25849" b="-2"/>
          <a:stretch/>
        </p:blipFill>
        <p:spPr>
          <a:xfrm>
            <a:off x="5879219" y="3459491"/>
            <a:ext cx="2846773" cy="2477433"/>
          </a:xfrm>
          <a:prstGeom prst="rect">
            <a:avLst/>
          </a:prstGeom>
        </p:spPr>
      </p:pic>
      <p:sp>
        <p:nvSpPr>
          <p:cNvPr id="52" name="Graphic 14">
            <a:extLst>
              <a:ext uri="{FF2B5EF4-FFF2-40B4-BE49-F238E27FC236}">
                <a16:creationId xmlns:a16="http://schemas.microsoft.com/office/drawing/2014/main" id="{F5BBFF01-FDFE-4112-8AF2-6A174469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246442" y="4224796"/>
            <a:ext cx="1945558" cy="194740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Картина 9">
            <a:extLst>
              <a:ext uri="{FF2B5EF4-FFF2-40B4-BE49-F238E27FC236}">
                <a16:creationId xmlns:a16="http://schemas.microsoft.com/office/drawing/2014/main" id="{C64BCFD5-A284-7424-8D93-42FCA6FE992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8051" r="21199" b="-1"/>
          <a:stretch/>
        </p:blipFill>
        <p:spPr>
          <a:xfrm>
            <a:off x="9429361" y="3459491"/>
            <a:ext cx="2477408" cy="2477433"/>
          </a:xfrm>
          <a:prstGeom prst="rect">
            <a:avLst/>
          </a:prstGeom>
        </p:spPr>
      </p:pic>
      <p:sp>
        <p:nvSpPr>
          <p:cNvPr id="54" name="Graphic 14">
            <a:extLst>
              <a:ext uri="{FF2B5EF4-FFF2-40B4-BE49-F238E27FC236}">
                <a16:creationId xmlns:a16="http://schemas.microsoft.com/office/drawing/2014/main" id="{21BD9E9B-489D-4B94-B3D1-5D6CDACEF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0246442" y="4224795"/>
            <a:ext cx="1945558" cy="194740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accent2">
              <a:alpha val="5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E7CAB2F0-6C64-430E-A8AC-8E9F3EBA9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7834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food, plate, set, different&#10;&#10;Description automatically generated">
            <a:extLst>
              <a:ext uri="{FF2B5EF4-FFF2-40B4-BE49-F238E27FC236}">
                <a16:creationId xmlns:a16="http://schemas.microsoft.com/office/drawing/2014/main" id="{F7D2085D-8D58-463A-99B1-576F80E26D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820769"/>
            <a:ext cx="4027488" cy="288131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C30C90D-807B-4005-F279-56B3B7B97516}"/>
              </a:ext>
            </a:extLst>
          </p:cNvPr>
          <p:cNvSpPr txBox="1"/>
          <p:nvPr/>
        </p:nvSpPr>
        <p:spPr>
          <a:xfrm>
            <a:off x="838200" y="4435475"/>
            <a:ext cx="4027488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  <a:latin typeface="Arial"/>
                <a:cs typeface="Arial"/>
              </a:rPr>
              <a:t>Breakfasts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341960-206E-A07C-7D61-431FB014F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4784725"/>
            <a:ext cx="2432050" cy="138747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095CE66-FFCF-153C-1660-73AEE1A68A6E}"/>
              </a:ext>
            </a:extLst>
          </p:cNvPr>
          <p:cNvSpPr txBox="1"/>
          <p:nvPr/>
        </p:nvSpPr>
        <p:spPr>
          <a:xfrm>
            <a:off x="838200" y="5894388"/>
            <a:ext cx="243205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50">
                <a:solidFill>
                  <a:srgbClr val="FFFFFF"/>
                </a:solidFill>
                <a:latin typeface="Arial"/>
                <a:cs typeface="Arial"/>
              </a:rPr>
              <a:t>Soups</a:t>
            </a:r>
          </a:p>
        </p:txBody>
      </p:sp>
      <p:pic>
        <p:nvPicPr>
          <p:cNvPr id="5" name="Picture 4" descr="A picture containing table, ground, plate, wooden&#10;&#10;Description automatically generated">
            <a:extLst>
              <a:ext uri="{FF2B5EF4-FFF2-40B4-BE49-F238E27FC236}">
                <a16:creationId xmlns:a16="http://schemas.microsoft.com/office/drawing/2014/main" id="{319DA343-1132-3A42-3E54-C2E7F6EA96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1688" y="4784725"/>
            <a:ext cx="1524000" cy="138747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29EEB1E-0F95-92B3-C286-0C8077AFF7AF}"/>
              </a:ext>
            </a:extLst>
          </p:cNvPr>
          <p:cNvSpPr txBox="1"/>
          <p:nvPr/>
        </p:nvSpPr>
        <p:spPr>
          <a:xfrm>
            <a:off x="3341688" y="5894388"/>
            <a:ext cx="152400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50">
                <a:solidFill>
                  <a:srgbClr val="FFFFFF"/>
                </a:solidFill>
                <a:latin typeface="Arial"/>
                <a:cs typeface="Calibri"/>
              </a:rPr>
              <a:t>Desserts</a:t>
            </a:r>
            <a:endParaRPr lang="en-GB" sz="850">
              <a:solidFill>
                <a:srgbClr val="FFFFFF"/>
              </a:solidFill>
              <a:latin typeface="Arial"/>
              <a:ea typeface="+mn-lt"/>
              <a:cs typeface="+mn-lt"/>
            </a:endParaRPr>
          </a:p>
          <a:p>
            <a:pPr algn="ctr">
              <a:spcAft>
                <a:spcPts val="600"/>
              </a:spcAft>
            </a:pPr>
            <a:endParaRPr lang="en-GB" sz="850">
              <a:solidFill>
                <a:srgbClr val="FFFFFF"/>
              </a:solidFill>
              <a:latin typeface="Arial"/>
              <a:cs typeface="Calibri"/>
            </a:endParaRPr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29A89625-7344-B814-C4FC-9846C617ED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7125" y="1831975"/>
            <a:ext cx="2679700" cy="434022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675654E7-E313-59B7-D25D-958ABB5715A6}"/>
              </a:ext>
            </a:extLst>
          </p:cNvPr>
          <p:cNvSpPr txBox="1"/>
          <p:nvPr/>
        </p:nvSpPr>
        <p:spPr>
          <a:xfrm>
            <a:off x="4937125" y="5894388"/>
            <a:ext cx="267970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850">
                <a:solidFill>
                  <a:srgbClr val="FFFFFF"/>
                </a:solidFill>
                <a:latin typeface="Arial"/>
                <a:cs typeface="Arial"/>
              </a:rPr>
              <a:t>Smoothies</a:t>
            </a:r>
            <a:endParaRPr lang="en-US" sz="850">
              <a:solidFill>
                <a:srgbClr val="FFFFFF"/>
              </a:solidFill>
            </a:endParaRPr>
          </a:p>
        </p:txBody>
      </p:sp>
      <p:pic>
        <p:nvPicPr>
          <p:cNvPr id="11" name="Picture 9">
            <a:extLst>
              <a:ext uri="{FF2B5EF4-FFF2-40B4-BE49-F238E27FC236}">
                <a16:creationId xmlns:a16="http://schemas.microsoft.com/office/drawing/2014/main" id="{7365E364-1B84-2707-5BF7-6C08A1FE9F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88263" y="1831975"/>
            <a:ext cx="3663950" cy="216535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9A451AC-BBC5-4D35-57BE-9974FE908BE9}"/>
              </a:ext>
            </a:extLst>
          </p:cNvPr>
          <p:cNvSpPr txBox="1"/>
          <p:nvPr/>
        </p:nvSpPr>
        <p:spPr>
          <a:xfrm>
            <a:off x="7688263" y="3721100"/>
            <a:ext cx="366395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  <a:latin typeface="Arial"/>
                <a:cs typeface="Calibri"/>
              </a:rPr>
              <a:t>Salad</a:t>
            </a:r>
          </a:p>
        </p:txBody>
      </p:sp>
      <p:pic>
        <p:nvPicPr>
          <p:cNvPr id="13" name="Picture 7" descr="A picture containing bowl, plant&#10;&#10;Description automatically generated">
            <a:extLst>
              <a:ext uri="{FF2B5EF4-FFF2-40B4-BE49-F238E27FC236}">
                <a16:creationId xmlns:a16="http://schemas.microsoft.com/office/drawing/2014/main" id="{C37ECA36-F274-0EE4-3F2C-6E871DA2C7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88263" y="4068763"/>
            <a:ext cx="3663950" cy="210185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205AAEC-583B-901B-20D4-533223D8ED41}"/>
              </a:ext>
            </a:extLst>
          </p:cNvPr>
          <p:cNvSpPr txBox="1"/>
          <p:nvPr/>
        </p:nvSpPr>
        <p:spPr>
          <a:xfrm>
            <a:off x="7688263" y="5894388"/>
            <a:ext cx="3663950" cy="27781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50">
                <a:solidFill>
                  <a:srgbClr val="FFFFFF"/>
                </a:solidFill>
                <a:latin typeface="Arial"/>
                <a:cs typeface="Calibri"/>
              </a:rPr>
              <a:t>Meat</a:t>
            </a:r>
            <a:endParaRPr lang="en-GB" sz="85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C0456C-2349-1151-28F2-E87712D87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241382" cy="13493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                </a:t>
            </a:r>
            <a:r>
              <a:rPr lang="en-US" kern="12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MENU</a:t>
            </a:r>
            <a:r>
              <a:rPr lang="en-US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  </a:t>
            </a:r>
            <a:r>
              <a:rPr lang="en-US"/>
              <a:t>                                 </a:t>
            </a:r>
            <a:endParaRPr lang="en-US">
              <a:ea typeface="+mj-ea"/>
              <a:cs typeface="+mj-cs"/>
            </a:endParaRPr>
          </a:p>
        </p:txBody>
      </p:sp>
      <p:pic>
        <p:nvPicPr>
          <p:cNvPr id="21" name="Picture 12">
            <a:extLst>
              <a:ext uri="{FF2B5EF4-FFF2-40B4-BE49-F238E27FC236}">
                <a16:creationId xmlns:a16="http://schemas.microsoft.com/office/drawing/2014/main" id="{69367151-F732-C043-54AD-4D91D07E9E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22129" y="428378"/>
            <a:ext cx="3073400" cy="1051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988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142508D-DCB4-49FC-885E-2CF85330E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2791DBF5-3FCA-4011-AF8A-650D650F9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Freeform: Shape 15">
            <a:extLst>
              <a:ext uri="{FF2B5EF4-FFF2-40B4-BE49-F238E27FC236}">
                <a16:creationId xmlns:a16="http://schemas.microsoft.com/office/drawing/2014/main" id="{D964C04B-075F-470A-BC51-AF7231465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09672-569E-35DB-9E2A-FAC3678C9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Management Team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57AB58F-FDBA-4575-9E72-86B7F843F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D78486-07CC-4AFC-93CC-B95A73D03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5C679254-F4EF-C2DC-137E-B8AA2E9E05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370" y="99756"/>
            <a:ext cx="2168661" cy="1349991"/>
          </a:xfrm>
          <a:prstGeom prst="rect">
            <a:avLst/>
          </a:prstGeom>
        </p:spPr>
      </p:pic>
      <p:pic>
        <p:nvPicPr>
          <p:cNvPr id="6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A6A00D7-32FB-7A36-5ED5-2CA0D930A5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5410" y="105980"/>
            <a:ext cx="1659128" cy="2895680"/>
          </a:xfrm>
          <a:prstGeom prst="rect">
            <a:avLst/>
          </a:prstGeom>
        </p:spPr>
      </p:pic>
      <p:pic>
        <p:nvPicPr>
          <p:cNvPr id="3" name="Picture 6" descr="Diagram&#10;&#10;Description automatically generated">
            <a:extLst>
              <a:ext uri="{FF2B5EF4-FFF2-40B4-BE49-F238E27FC236}">
                <a16:creationId xmlns:a16="http://schemas.microsoft.com/office/drawing/2014/main" id="{F50D9C6E-545A-4893-ECA0-30530263A2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952602" y="1208340"/>
            <a:ext cx="1365290" cy="21671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C3B4A6-0A25-B68D-9591-4E9AA466EF78}"/>
              </a:ext>
            </a:extLst>
          </p:cNvPr>
          <p:cNvSpPr txBox="1"/>
          <p:nvPr/>
        </p:nvSpPr>
        <p:spPr>
          <a:xfrm>
            <a:off x="374904" y="2715768"/>
            <a:ext cx="3438144" cy="32095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cs typeface="Arial"/>
              </a:rPr>
              <a:t>According to the qualities that each of us possesses, we decided to fill the following positions in the company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D12A39B1-8D5E-FFD9-0986-C79BBA3277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1703282"/>
              </p:ext>
            </p:extLst>
          </p:nvPr>
        </p:nvGraphicFramePr>
        <p:xfrm>
          <a:off x="4784970" y="3212194"/>
          <a:ext cx="6823343" cy="36342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3460">
                  <a:extLst>
                    <a:ext uri="{9D8B030D-6E8A-4147-A177-3AD203B41FA5}">
                      <a16:colId xmlns:a16="http://schemas.microsoft.com/office/drawing/2014/main" val="1001487184"/>
                    </a:ext>
                  </a:extLst>
                </a:gridCol>
                <a:gridCol w="2135436">
                  <a:extLst>
                    <a:ext uri="{9D8B030D-6E8A-4147-A177-3AD203B41FA5}">
                      <a16:colId xmlns:a16="http://schemas.microsoft.com/office/drawing/2014/main" val="3623584639"/>
                    </a:ext>
                  </a:extLst>
                </a:gridCol>
                <a:gridCol w="2274447">
                  <a:extLst>
                    <a:ext uri="{9D8B030D-6E8A-4147-A177-3AD203B41FA5}">
                      <a16:colId xmlns:a16="http://schemas.microsoft.com/office/drawing/2014/main" val="4012905219"/>
                    </a:ext>
                  </a:extLst>
                </a:gridCol>
              </a:tblGrid>
              <a:tr h="1063625"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Hristina Bufi</a:t>
                      </a:r>
                    </a:p>
                  </a:txBody>
                  <a:tcPr marL="105176" marR="105176" marT="52588" marB="52588"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Hygiene and production manager</a:t>
                      </a:r>
                      <a:endParaRPr lang="en-US" sz="180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marL="105176" marR="105176" marT="52588" marB="52588">
                    <a:lnL w="0">
                      <a:noFill/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800" b="0" i="0" u="none" strike="noStrike" noProof="0">
                          <a:solidFill>
                            <a:schemeClr val="accent2">
                              <a:lumMod val="20000"/>
                              <a:lumOff val="80000"/>
                            </a:schemeClr>
                          </a:solidFill>
                          <a:latin typeface="Arial"/>
                        </a:rPr>
                        <a:t>Level 2 Food Hygiene &amp; Safety (Catering)</a:t>
                      </a:r>
                      <a:endParaRPr lang="en-US" sz="1800"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  <a:latin typeface="Arial"/>
                      </a:endParaRPr>
                    </a:p>
                  </a:txBody>
                  <a:tcPr marL="105176" marR="105176" marT="52588" marB="52588">
                    <a:lnL w="12700">
                      <a:solidFill>
                        <a:schemeClr val="tx1"/>
                      </a:solidFill>
                    </a:lnL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519296"/>
                  </a:ext>
                </a:extLst>
              </a:tr>
              <a:tr h="1111250"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Yordanka </a:t>
                      </a:r>
                      <a:r>
                        <a:rPr lang="en-GB" sz="1800" err="1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Kancheva</a:t>
                      </a:r>
                    </a:p>
                  </a:txBody>
                  <a:tcPr marL="105176" marR="105176" marT="52588" marB="52588">
                    <a:lnR w="12700">
                      <a:solidFill>
                        <a:schemeClr val="tx1"/>
                      </a:solidFill>
                    </a:lnR>
                    <a:lnT w="0">
                      <a:noFill/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Economic and sales manager</a:t>
                      </a:r>
                    </a:p>
                  </a:txBody>
                  <a:tcPr marL="105176" marR="105176" marT="52588" marB="52588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Diploma for higher educ.: Economic management</a:t>
                      </a:r>
                    </a:p>
                    <a:p>
                      <a:pPr lvl="0" algn="l">
                        <a:buNone/>
                      </a:pPr>
                      <a:r>
                        <a:rPr lang="en-GB" sz="180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Arial"/>
                        </a:rPr>
                        <a:t>Certificate for Sale skills</a:t>
                      </a:r>
                    </a:p>
                  </a:txBody>
                  <a:tcPr marL="105176" marR="105176" marT="52588" marB="52588">
                    <a:lnL w="12700">
                      <a:solidFill>
                        <a:schemeClr val="tx1"/>
                      </a:solidFill>
                    </a:lnL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2588779"/>
                  </a:ext>
                </a:extLst>
              </a:tr>
              <a:tr h="1093832"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Radoslav Nikolov</a:t>
                      </a:r>
                    </a:p>
                  </a:txBody>
                  <a:tcPr marL="105176" marR="105176" marT="52588" marB="52588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Transport and Logistics Manager </a:t>
                      </a:r>
                    </a:p>
                  </a:txBody>
                  <a:tcPr marL="105176" marR="105176" marT="52588" marB="52588">
                    <a:lnT w="12700">
                      <a:solidFill>
                        <a:schemeClr val="tx1"/>
                      </a:solidFill>
                    </a:lnT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Driving Licence </a:t>
                      </a:r>
                    </a:p>
                    <a:p>
                      <a:pPr lvl="0">
                        <a:buNone/>
                      </a:pPr>
                      <a:r>
                        <a:rPr lang="en-GB" sz="180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Arial"/>
                        </a:rPr>
                        <a:t>CPC card</a:t>
                      </a:r>
                    </a:p>
                    <a:p>
                      <a:pPr lvl="0">
                        <a:buNone/>
                      </a:pPr>
                      <a:endParaRPr lang="en-GB" sz="1800">
                        <a:solidFill>
                          <a:schemeClr val="accent6">
                            <a:lumMod val="50000"/>
                          </a:schemeClr>
                        </a:solidFill>
                        <a:latin typeface="Arial"/>
                      </a:endParaRPr>
                    </a:p>
                  </a:txBody>
                  <a:tcPr marL="105176" marR="105176" marT="52588" marB="52588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235347"/>
                  </a:ext>
                </a:extLst>
              </a:tr>
            </a:tbl>
          </a:graphicData>
        </a:graphic>
      </p:graphicFrame>
      <p:pic>
        <p:nvPicPr>
          <p:cNvPr id="8" name="Picture 8" descr="Text&#10;&#10;Description automatically generated">
            <a:extLst>
              <a:ext uri="{FF2B5EF4-FFF2-40B4-BE49-F238E27FC236}">
                <a16:creationId xmlns:a16="http://schemas.microsoft.com/office/drawing/2014/main" id="{8BF64AB4-B9FE-682B-6098-E89EA0EA0C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2600" y="98765"/>
            <a:ext cx="1676400" cy="2278970"/>
          </a:xfrm>
          <a:prstGeom prst="rect">
            <a:avLst/>
          </a:prstGeom>
        </p:spPr>
      </p:pic>
      <p:pic>
        <p:nvPicPr>
          <p:cNvPr id="9" name="Picture 10" descr="Text, letter&#10;&#10;Description automatically generated">
            <a:extLst>
              <a:ext uri="{FF2B5EF4-FFF2-40B4-BE49-F238E27FC236}">
                <a16:creationId xmlns:a16="http://schemas.microsoft.com/office/drawing/2014/main" id="{75B4B5CA-637D-40AE-B76D-6D71B20DA93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23300" y="773975"/>
            <a:ext cx="1600200" cy="2223950"/>
          </a:xfrm>
          <a:prstGeom prst="rect">
            <a:avLst/>
          </a:prstGeom>
        </p:spPr>
      </p:pic>
      <p:pic>
        <p:nvPicPr>
          <p:cNvPr id="13" name="Picture 6" descr="Text&#10;&#10;Description automatically generated">
            <a:extLst>
              <a:ext uri="{FF2B5EF4-FFF2-40B4-BE49-F238E27FC236}">
                <a16:creationId xmlns:a16="http://schemas.microsoft.com/office/drawing/2014/main" id="{54E7079B-7D1B-1B78-1611-8CBC7C63EDB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4111" r="9660" b="-1"/>
          <a:stretch/>
        </p:blipFill>
        <p:spPr>
          <a:xfrm>
            <a:off x="-2880" y="4582809"/>
            <a:ext cx="3922726" cy="1354436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772182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21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D986E-4BA3-F931-91C0-C532CF1C4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6562" y="256434"/>
            <a:ext cx="3722933" cy="757130"/>
          </a:xfrm>
          <a:ln w="25400" cap="sq">
            <a:solidFill>
              <a:schemeClr val="accent2">
                <a:lumMod val="50000"/>
              </a:schemeClr>
            </a:solidFill>
            <a:miter lim="800000"/>
          </a:ln>
        </p:spPr>
        <p:txBody>
          <a:bodyPr vert="horz" wrap="square" lIns="91440" tIns="45720" rIns="91440" bIns="45720" rtlCol="0" anchor="t">
            <a:normAutofit/>
          </a:bodyPr>
          <a:lstStyle/>
          <a:p>
            <a:pPr algn="ctr"/>
            <a:r>
              <a:rPr lang="en-GB">
                <a:solidFill>
                  <a:schemeClr val="accent2">
                    <a:lumMod val="50000"/>
                  </a:schemeClr>
                </a:solidFill>
                <a:latin typeface="Arial"/>
                <a:cs typeface="Calibri Light"/>
              </a:rPr>
              <a:t>Financial Plan</a:t>
            </a:r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1C8BD-D2B0-7B6B-99CD-5DF892F979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4536" y="640080"/>
            <a:ext cx="5053066" cy="25466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Cashflow Forecast</a:t>
            </a:r>
          </a:p>
          <a:p>
            <a:endParaRPr lang="en-GB" sz="2100">
              <a:solidFill>
                <a:schemeClr val="accent6">
                  <a:lumMod val="20000"/>
                  <a:lumOff val="80000"/>
                </a:schemeClr>
              </a:solidFill>
              <a:latin typeface="Arial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9A74-7FBE-F80E-5D49-281D9BD1FF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0204" y="3671315"/>
            <a:ext cx="5057398" cy="25466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>
                <a:solidFill>
                  <a:schemeClr val="accent6">
                    <a:lumMod val="20000"/>
                    <a:lumOff val="80000"/>
                  </a:schemeClr>
                </a:solidFill>
                <a:latin typeface="Arial"/>
                <a:cs typeface="Calibri"/>
              </a:rPr>
              <a:t>Profit and Loss</a:t>
            </a:r>
          </a:p>
          <a:p>
            <a:pPr marL="0" indent="0">
              <a:buNone/>
            </a:pPr>
            <a:endParaRPr lang="en-GB" sz="2000">
              <a:cs typeface="Calibri"/>
            </a:endParaRPr>
          </a:p>
        </p:txBody>
      </p:sp>
      <p:pic>
        <p:nvPicPr>
          <p:cNvPr id="6" name="Picture 12">
            <a:extLst>
              <a:ext uri="{FF2B5EF4-FFF2-40B4-BE49-F238E27FC236}">
                <a16:creationId xmlns:a16="http://schemas.microsoft.com/office/drawing/2014/main" id="{F43A39D6-1426-EC45-5687-A22FA8970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717" y="5741387"/>
            <a:ext cx="3073400" cy="11156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00A382-E297-9DCB-2475-E7D1A4E12758}"/>
              </a:ext>
            </a:extLst>
          </p:cNvPr>
          <p:cNvSpPr txBox="1"/>
          <p:nvPr/>
        </p:nvSpPr>
        <p:spPr>
          <a:xfrm>
            <a:off x="1923245" y="159054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Roboto"/>
                <a:ea typeface="Roboto"/>
                <a:cs typeface="Roboto"/>
              </a:rPr>
              <a:t>WE AS OWNERS WILL INVEST- £10,000 EACH</a:t>
            </a:r>
            <a:endParaRPr lang="en-US"/>
          </a:p>
        </p:txBody>
      </p:sp>
      <p:pic>
        <p:nvPicPr>
          <p:cNvPr id="7" name="Picture 7" descr="Diagram&#10;&#10;Description automatically generated">
            <a:extLst>
              <a:ext uri="{FF2B5EF4-FFF2-40B4-BE49-F238E27FC236}">
                <a16:creationId xmlns:a16="http://schemas.microsoft.com/office/drawing/2014/main" id="{4223CBB4-4C16-E21E-6817-FEF991D72F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3555" y="1210328"/>
            <a:ext cx="4052551" cy="2226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3300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8523A-0D56-DC33-40F2-0F4B7D502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2"/>
                </a:solidFill>
                <a:latin typeface="Arial"/>
                <a:cs typeface="Arial"/>
              </a:rPr>
              <a:t>Cashflow Forecast </a:t>
            </a:r>
            <a:endParaRPr lang="en-US"/>
          </a:p>
        </p:txBody>
      </p:sp>
      <p:pic>
        <p:nvPicPr>
          <p:cNvPr id="5" name="Picture 5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89B96B6B-48EF-363C-E142-3BE948472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930" y="1524268"/>
            <a:ext cx="10520080" cy="5131759"/>
          </a:xfrm>
          <a:prstGeom prst="rect">
            <a:avLst/>
          </a:prstGeom>
        </p:spPr>
      </p:pic>
      <p:pic>
        <p:nvPicPr>
          <p:cNvPr id="7" name="Picture 12">
            <a:extLst>
              <a:ext uri="{FF2B5EF4-FFF2-40B4-BE49-F238E27FC236}">
                <a16:creationId xmlns:a16="http://schemas.microsoft.com/office/drawing/2014/main" id="{2984F588-145B-6FFB-DCC9-B9D2A72B73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9077" y="272916"/>
            <a:ext cx="3073400" cy="1115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0890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8341D-2EB8-2A1D-0DC9-0E7AD9734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2"/>
                </a:solidFill>
                <a:latin typeface="Arial"/>
                <a:cs typeface="Arial"/>
              </a:rPr>
              <a:t>Profit and Loss</a:t>
            </a:r>
            <a:endParaRPr lang="en-US">
              <a:solidFill>
                <a:schemeClr val="accent2"/>
              </a:solidFill>
            </a:endParaRP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66EBE78C-ABA6-AF96-602A-9322FF35F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306" y="1301365"/>
            <a:ext cx="8982973" cy="5304816"/>
          </a:xfrm>
          <a:prstGeom prst="rect">
            <a:avLst/>
          </a:prstGeom>
        </p:spPr>
      </p:pic>
      <p:pic>
        <p:nvPicPr>
          <p:cNvPr id="6" name="Picture 1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15D5D5F-8042-5322-12F8-CC4ED831F0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9077" y="272916"/>
            <a:ext cx="3073400" cy="1115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4602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Картина 4" descr="Eat Italian Cuisine Cooking Book · Free photo on Pixabay">
            <a:extLst>
              <a:ext uri="{FF2B5EF4-FFF2-40B4-BE49-F238E27FC236}">
                <a16:creationId xmlns:a16="http://schemas.microsoft.com/office/drawing/2014/main" id="{A92CB4C7-58F8-DCD8-55D2-D4E4F19570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311D4C-B596-EA96-4CED-6EF7395CE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896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>
                <a:solidFill>
                  <a:schemeClr val="accent6">
                    <a:lumMod val="40000"/>
                    <a:lumOff val="60000"/>
                  </a:schemeClr>
                </a:solidFill>
                <a:latin typeface="Arial"/>
                <a:cs typeface="Arial"/>
              </a:rPr>
              <a:t>References: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2FAD15-9061-D52A-CCA3-DDC75B572581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CD8E66-E7E7-6F66-AA89-B1E96800ECBD}"/>
              </a:ext>
            </a:extLst>
          </p:cNvPr>
          <p:cNvSpPr txBox="1"/>
          <p:nvPr/>
        </p:nvSpPr>
        <p:spPr>
          <a:xfrm>
            <a:off x="515817" y="996462"/>
            <a:ext cx="11453445" cy="81253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https://www.bbcgoodfood.com/howto/guide/eat-beat-6-common-health-problems</a:t>
            </a:r>
            <a:endParaRPr lang="en-US" sz="1200">
              <a:solidFill>
                <a:srgbClr val="FFC000"/>
              </a:solidFill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Bivins, R. (2020). Weighing on us all? Quantification and cultural responses to obesity in NHS Britain. History of Science, 58(2), 216–242. </a:t>
            </a:r>
            <a:r>
              <a:rPr lang="en-US">
                <a:ea typeface="+mn-lt"/>
                <a:cs typeface="+mn-lt"/>
                <a:hlinkClick r:id="rId4"/>
              </a:rPr>
              <a:t>https://doi.org/10.1177/0073275319842965</a:t>
            </a: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Capehorn, Matthew S., David W. Haslam, and Richard Welbourn. "Obesity treatment in the UK health system." </a:t>
            </a:r>
            <a:r>
              <a:rPr lang="en-US" i="1">
                <a:ea typeface="+mn-lt"/>
                <a:cs typeface="+mn-lt"/>
              </a:rPr>
              <a:t>Current obesity reports</a:t>
            </a:r>
            <a:r>
              <a:rPr lang="en-US">
                <a:ea typeface="+mn-lt"/>
                <a:cs typeface="+mn-lt"/>
              </a:rPr>
              <a:t> 5.3 (2016): 320-326.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Logue, Jennifer, et al. "Management of obesity: summary of SIGN guideline." </a:t>
            </a:r>
            <a:r>
              <a:rPr lang="en-US" i="1">
                <a:ea typeface="+mn-lt"/>
                <a:cs typeface="+mn-lt"/>
              </a:rPr>
              <a:t>Bmj</a:t>
            </a:r>
            <a:r>
              <a:rPr lang="en-US">
                <a:ea typeface="+mn-lt"/>
                <a:cs typeface="+mn-lt"/>
              </a:rPr>
              <a:t> 340 (2010).</a:t>
            </a: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Made craft, Belfiore, J. and Made craft (2021) </a:t>
            </a:r>
            <a:r>
              <a:rPr lang="en-US" i="1">
                <a:ea typeface="+mn-lt"/>
                <a:cs typeface="+mn-lt"/>
              </a:rPr>
              <a:t>Conducting a SWOT Analysis.</a:t>
            </a:r>
            <a:r>
              <a:rPr lang="en-US">
                <a:ea typeface="+mn-lt"/>
                <a:cs typeface="+mn-lt"/>
              </a:rPr>
              <a:t> Carpentaria, CA: linkedin.com.</a:t>
            </a: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ea typeface="+mn-lt"/>
                <a:cs typeface="+mn-lt"/>
              </a:rPr>
              <a:t>Zentner, K. </a:t>
            </a:r>
            <a:r>
              <a:rPr lang="en-US" i="1">
                <a:ea typeface="+mn-lt"/>
                <a:cs typeface="+mn-lt"/>
              </a:rPr>
              <a:t>et al.</a:t>
            </a:r>
            <a:r>
              <a:rPr lang="en-US">
                <a:ea typeface="+mn-lt"/>
                <a:cs typeface="+mn-lt"/>
              </a:rPr>
              <a:t> (2020) ‘A Comparative PESTEL Analysis of Canada and China’s Management of Energy Markets’, </a:t>
            </a:r>
            <a:r>
              <a:rPr lang="en-US" i="1">
                <a:ea typeface="+mn-lt"/>
                <a:cs typeface="+mn-lt"/>
              </a:rPr>
              <a:t>The journal of applied business and economics</a:t>
            </a:r>
            <a:r>
              <a:rPr lang="en-US">
                <a:ea typeface="+mn-lt"/>
                <a:cs typeface="+mn-lt"/>
              </a:rPr>
              <a:t>, 22(12), pp. 253–273. Available at: https://doi.org/10.33423/jabe.v22i12.3894.</a:t>
            </a: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56802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893</Words>
  <Application>Microsoft Office PowerPoint</Application>
  <PresentationFormat>Widescreen</PresentationFormat>
  <Paragraphs>173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</vt:lpstr>
      <vt:lpstr>Calibri</vt:lpstr>
      <vt:lpstr>Calibri Light</vt:lpstr>
      <vt:lpstr>Helvetica Neue Medium</vt:lpstr>
      <vt:lpstr>Roboto</vt:lpstr>
      <vt:lpstr>Tw Cen MT</vt:lpstr>
      <vt:lpstr>Wingdings</vt:lpstr>
      <vt:lpstr>Wingdings,Sans-Serif</vt:lpstr>
      <vt:lpstr>Office Theme</vt:lpstr>
      <vt:lpstr>Business Plan:  BUKANI FOOD LTD  ''EVERY BITE HELPS YOUR HEALTH'' </vt:lpstr>
      <vt:lpstr>Executive summary of the Business </vt:lpstr>
      <vt:lpstr>Business overview</vt:lpstr>
      <vt:lpstr>PowerPoint Presentation</vt:lpstr>
      <vt:lpstr>Product and service </vt:lpstr>
      <vt:lpstr>Target Market</vt:lpstr>
      <vt:lpstr>Market audits </vt:lpstr>
      <vt:lpstr>Competitors Analysis</vt:lpstr>
      <vt:lpstr>     SWOT ANALYSES</vt:lpstr>
      <vt:lpstr>  SWOT ANALYSIS</vt:lpstr>
      <vt:lpstr>PESTEL ANALYSIS</vt:lpstr>
      <vt:lpstr>Marketing and Promotion </vt:lpstr>
      <vt:lpstr>                 MENU                                   </vt:lpstr>
      <vt:lpstr>Management Team</vt:lpstr>
      <vt:lpstr>Financial Plan</vt:lpstr>
      <vt:lpstr>Cashflow Forecast </vt:lpstr>
      <vt:lpstr>Profit and Loss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Radoslav Nikolov (2118366)</cp:lastModifiedBy>
  <cp:revision>38</cp:revision>
  <dcterms:created xsi:type="dcterms:W3CDTF">2022-10-09T14:09:41Z</dcterms:created>
  <dcterms:modified xsi:type="dcterms:W3CDTF">2022-11-13T14:45:27Z</dcterms:modified>
</cp:coreProperties>
</file>