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382" r:id="rId4"/>
    <p:sldId id="383" r:id="rId5"/>
    <p:sldId id="384" r:id="rId6"/>
    <p:sldId id="385" r:id="rId7"/>
    <p:sldId id="386" r:id="rId8"/>
    <p:sldId id="387" r:id="rId9"/>
    <p:sldId id="388" r:id="rId10"/>
    <p:sldId id="389" r:id="rId11"/>
    <p:sldId id="390" r:id="rId12"/>
    <p:sldId id="391" r:id="rId13"/>
    <p:sldId id="39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6944-3B9A-D006-879D-2BFDE4900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64ACC4-5EFD-1B8E-198F-04652E5103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11349E-A7E2-D2EA-102E-2C46F2277A9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A7500E0-7B93-5C96-DBFE-D5C5A64D6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15BAD-C8C7-669C-3B8D-76292C0B6F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49686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EF93-C7BC-93D6-0EBF-C68D342B5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AEB60B-4C49-44D3-9541-0D0C868E38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A44C5F-FB29-B0F3-24E5-C13A6AE0A28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CAC42D46-4AA5-DA55-2EBA-1A762BF0E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C3311-AC70-6098-739C-0B65379D370B}"/>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91735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0F38-0444-60F8-E895-4DFC03A9C9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E1A116-13DB-A02E-354F-074B7D3F1F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7048E1-5C05-B0D3-182D-0669420D5005}"/>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E58FFFEE-137A-89E8-4292-FAF9E418D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8924FE-940A-F67C-1A11-EA51E507B20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98716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7E47-C3C4-A952-33A3-14FA75D9E4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F37F9-8E8A-FA1D-192F-A829B45D5A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BB582-1A12-C145-FE83-EA59DD3B32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9133DF-4114-265B-FB53-C967EC51CF0A}"/>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FADB380F-7E58-8D5E-7EF3-AADA2EB25F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EA932-BA7A-2982-E3D7-A680BF004E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3134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83D1-EB35-DFC4-9B2F-B02E1FCEFF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7CE831-FCBE-FFD2-0910-E80C30885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2BBEB3-663E-6D1F-AF93-2060B144D9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85D376E-2874-DFB9-7200-F0CAAB27E6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BFB390-007B-BB85-DAFB-C195914DAF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ED6815-F923-77D7-0039-E11914E303C6}"/>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8" name="Footer Placeholder 7">
            <a:extLst>
              <a:ext uri="{FF2B5EF4-FFF2-40B4-BE49-F238E27FC236}">
                <a16:creationId xmlns:a16="http://schemas.microsoft.com/office/drawing/2014/main" id="{940CDD86-E049-13D4-2DEA-617E71260C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D7B9C-3ED6-5703-0666-8D18430E87C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81084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B716-4A07-6AB8-65A6-F1AE6D09B90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738916-41B8-8CA9-FAE0-B6E7E3562A29}"/>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4" name="Footer Placeholder 3">
            <a:extLst>
              <a:ext uri="{FF2B5EF4-FFF2-40B4-BE49-F238E27FC236}">
                <a16:creationId xmlns:a16="http://schemas.microsoft.com/office/drawing/2014/main" id="{A7532DF4-A948-0EEF-1A85-A3D7034239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44B23-9D34-882C-54D8-2460ACE3C06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78599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38076F-C3F0-26CC-2D99-A4CEFB1016E7}"/>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3" name="Footer Placeholder 2">
            <a:extLst>
              <a:ext uri="{FF2B5EF4-FFF2-40B4-BE49-F238E27FC236}">
                <a16:creationId xmlns:a16="http://schemas.microsoft.com/office/drawing/2014/main" id="{97B49900-BC6F-79EC-6A25-67DDA28B7E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A9858C-6CB8-8473-0F61-BE880D8E87E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988309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E2B5-0106-D1AD-C912-6566913481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949DEC-6D38-6379-FD71-B886F805EE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9BB3B9-D70A-C965-8710-E2017042E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49990F-F5E3-A786-0664-099B75DD74F1}"/>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92E985FE-70BF-C33C-002F-013CA4958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86211-5B0A-E253-42C2-15F464C9B3E4}"/>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2371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A348-90C4-C2B0-3470-BE55DAF15D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0CD67D-E9A5-C335-2F8A-0F6004EA36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D66E9B-B722-3E62-C75A-C19AFF2FB9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5633B6-80D0-EC9A-7EE8-7C523C3EFD08}"/>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6" name="Footer Placeholder 5">
            <a:extLst>
              <a:ext uri="{FF2B5EF4-FFF2-40B4-BE49-F238E27FC236}">
                <a16:creationId xmlns:a16="http://schemas.microsoft.com/office/drawing/2014/main" id="{DE133B6E-8A80-2F4C-FAD8-5056CAB04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D2234-780D-256B-7097-9387F8E31CE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2346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FB47-9489-6134-AA9F-71A10E9A79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39422-78B1-B2FB-E4D4-7AEB3560C3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3132AE-D884-9787-8FAF-EE99D5382D40}"/>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43172AD9-61EA-EB43-576F-72842CCCE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011C74-E76B-12BB-AE6C-9EB0BA40857F}"/>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2303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8F4E8-0A6E-2C8C-EE74-292964CA657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066DD0-700B-89A2-505B-A6F4D4E6B4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863D23-C1FC-5248-C583-7BDFAE664B54}"/>
              </a:ext>
            </a:extLst>
          </p:cNvPr>
          <p:cNvSpPr>
            <a:spLocks noGrp="1"/>
          </p:cNvSpPr>
          <p:nvPr>
            <p:ph type="dt" sz="half" idx="10"/>
          </p:nvPr>
        </p:nvSpPr>
        <p:spPr/>
        <p:txBody>
          <a:body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9B63EDE0-16BE-5D08-B36E-1A104D6B3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41D27-F9DB-FBEC-0519-886369F3F5A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87753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1314EA-55E2-41B0-FEA0-966416B2F9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49C61D-1D75-20A5-A120-F74F2D73B9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6B51D-B363-7DA8-35E1-F585A27C9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B492E5-93F4-4B9E-8E26-4BC3F9526D10}" type="datetimeFigureOut">
              <a:rPr lang="en-GB" smtClean="0"/>
              <a:t>13/04/2025</a:t>
            </a:fld>
            <a:endParaRPr lang="en-GB"/>
          </a:p>
        </p:txBody>
      </p:sp>
      <p:sp>
        <p:nvSpPr>
          <p:cNvPr id="5" name="Footer Placeholder 4">
            <a:extLst>
              <a:ext uri="{FF2B5EF4-FFF2-40B4-BE49-F238E27FC236}">
                <a16:creationId xmlns:a16="http://schemas.microsoft.com/office/drawing/2014/main" id="{FD83D695-D6AF-2931-3751-43245E52F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F59F87-D4D2-7A3F-8BF6-26D951F777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918137-F92C-496B-B1ED-4467B6A3AE94}" type="slidenum">
              <a:rPr lang="en-GB" smtClean="0"/>
              <a:t>‹#›</a:t>
            </a:fld>
            <a:endParaRPr lang="en-GB"/>
          </a:p>
        </p:txBody>
      </p:sp>
    </p:spTree>
    <p:extLst>
      <p:ext uri="{BB962C8B-B14F-4D97-AF65-F5344CB8AC3E}">
        <p14:creationId xmlns:p14="http://schemas.microsoft.com/office/powerpoint/2010/main" val="2112556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A741-E965-E9DD-0280-8809EFD9FDAD}"/>
              </a:ext>
            </a:extLst>
          </p:cNvPr>
          <p:cNvSpPr>
            <a:spLocks noGrp="1"/>
          </p:cNvSpPr>
          <p:nvPr>
            <p:ph type="ctrTitle"/>
          </p:nvPr>
        </p:nvSpPr>
        <p:spPr/>
        <p:txBody>
          <a:bodyPr/>
          <a:lstStyle/>
          <a:p>
            <a:r>
              <a:rPr lang="en-GB" dirty="0"/>
              <a:t>Being Human (HPFY3008)</a:t>
            </a:r>
          </a:p>
        </p:txBody>
      </p:sp>
      <p:sp>
        <p:nvSpPr>
          <p:cNvPr id="3" name="Subtitle 2">
            <a:extLst>
              <a:ext uri="{FF2B5EF4-FFF2-40B4-BE49-F238E27FC236}">
                <a16:creationId xmlns:a16="http://schemas.microsoft.com/office/drawing/2014/main" id="{0F94DC83-8E8E-2A01-A55C-AC6DD7CFA92A}"/>
              </a:ext>
            </a:extLst>
          </p:cNvPr>
          <p:cNvSpPr>
            <a:spLocks noGrp="1"/>
          </p:cNvSpPr>
          <p:nvPr>
            <p:ph type="subTitle" idx="1"/>
          </p:nvPr>
        </p:nvSpPr>
        <p:spPr/>
        <p:txBody>
          <a:bodyPr>
            <a:normAutofit/>
          </a:bodyPr>
          <a:lstStyle/>
          <a:p>
            <a:r>
              <a:rPr lang="en-GB" sz="3200"/>
              <a:t>Lecture 11: </a:t>
            </a:r>
            <a:r>
              <a:rPr lang="en-GB" sz="3200" dirty="0"/>
              <a:t>Social Harmony in the Environment</a:t>
            </a:r>
          </a:p>
        </p:txBody>
      </p:sp>
    </p:spTree>
    <p:extLst>
      <p:ext uri="{BB962C8B-B14F-4D97-AF65-F5344CB8AC3E}">
        <p14:creationId xmlns:p14="http://schemas.microsoft.com/office/powerpoint/2010/main" val="3781713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1398-365A-FDA6-8E86-DECF8CE78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2AD35-69A2-AE98-465C-9DCE065AC22E}"/>
              </a:ext>
            </a:extLst>
          </p:cNvPr>
          <p:cNvSpPr>
            <a:spLocks noGrp="1"/>
          </p:cNvSpPr>
          <p:nvPr>
            <p:ph type="title"/>
          </p:nvPr>
        </p:nvSpPr>
        <p:spPr/>
        <p:txBody>
          <a:bodyPr/>
          <a:lstStyle/>
          <a:p>
            <a:pPr algn="ctr"/>
            <a:r>
              <a:rPr lang="en-GB" dirty="0"/>
              <a:t>The Built Environment</a:t>
            </a:r>
          </a:p>
        </p:txBody>
      </p:sp>
      <p:sp>
        <p:nvSpPr>
          <p:cNvPr id="3" name="Content Placeholder 2">
            <a:extLst>
              <a:ext uri="{FF2B5EF4-FFF2-40B4-BE49-F238E27FC236}">
                <a16:creationId xmlns:a16="http://schemas.microsoft.com/office/drawing/2014/main" id="{D7BD567A-3F80-3931-37CE-E2AE8702D0C2}"/>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built environment, or the layout and structures of buildings in a given space, have a key role to play in shaping and defining how we interact with others.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Schools, workplaces, neighborhoods are examples of such built environments.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shall look at how urban planning and architecture have an impact on harmony within the social environment.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Urban planning and architecture are about more than just buildings and their layout. They are about the way people live, the kind of environment they inhabit, and the kind of community created and shaped by the environment.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152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8B4CD-ADBC-17C1-6BF5-036CD1C56C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545DEF-6D43-6873-3956-7BB5BAE72E9B}"/>
              </a:ext>
            </a:extLst>
          </p:cNvPr>
          <p:cNvSpPr>
            <a:spLocks noGrp="1"/>
          </p:cNvSpPr>
          <p:nvPr>
            <p:ph type="title"/>
          </p:nvPr>
        </p:nvSpPr>
        <p:spPr/>
        <p:txBody>
          <a:bodyPr/>
          <a:lstStyle/>
          <a:p>
            <a:pPr algn="ctr"/>
            <a:r>
              <a:rPr lang="en-GB" dirty="0"/>
              <a:t>Urban Planning and the Impact on Well-being</a:t>
            </a:r>
          </a:p>
        </p:txBody>
      </p:sp>
      <p:sp>
        <p:nvSpPr>
          <p:cNvPr id="3" name="Content Placeholder 2">
            <a:extLst>
              <a:ext uri="{FF2B5EF4-FFF2-40B4-BE49-F238E27FC236}">
                <a16:creationId xmlns:a16="http://schemas.microsoft.com/office/drawing/2014/main" id="{6685A57D-9C71-49EF-043C-25E81DE084F2}"/>
              </a:ext>
            </a:extLst>
          </p:cNvPr>
          <p:cNvSpPr>
            <a:spLocks noGrp="1"/>
          </p:cNvSpPr>
          <p:nvPr>
            <p:ph idx="1"/>
          </p:nvPr>
        </p:nvSpPr>
        <p:spPr/>
        <p:txBody>
          <a:bodyPr>
            <a:normAutofit lnSpcReduction="100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Environment is key to creating space to allow for the lifestyles we choose.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Urban planning can have a significant impact on lifestyle and therefore on health and well-being. The way a city is planned will determine the way we utilize our time, energy, and land.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For example, cities that are designed with cars as the focus create lifestyles involving excessive commute times, traffic and congestion, rather than an environment that lends itself to walking, healthy exercise, and connecting with the community.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Therefore, the place where we live can have a significant impact on our health and well-being.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81327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5CA6E1-7768-7873-EDDD-12833AB91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C552E8-13BB-1ADD-4B7D-CA6A0BCAC24E}"/>
              </a:ext>
            </a:extLst>
          </p:cNvPr>
          <p:cNvSpPr>
            <a:spLocks noGrp="1"/>
          </p:cNvSpPr>
          <p:nvPr>
            <p:ph type="title"/>
          </p:nvPr>
        </p:nvSpPr>
        <p:spPr/>
        <p:txBody>
          <a:bodyPr/>
          <a:lstStyle/>
          <a:p>
            <a:pPr algn="ctr"/>
            <a:r>
              <a:rPr lang="en-GB" dirty="0"/>
              <a:t>The Benefits of Walking</a:t>
            </a:r>
          </a:p>
        </p:txBody>
      </p:sp>
      <p:sp>
        <p:nvSpPr>
          <p:cNvPr id="3" name="Content Placeholder 2">
            <a:extLst>
              <a:ext uri="{FF2B5EF4-FFF2-40B4-BE49-F238E27FC236}">
                <a16:creationId xmlns:a16="http://schemas.microsoft.com/office/drawing/2014/main" id="{96DDBF7D-D705-BBDD-D7AA-9CF963C7B727}"/>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“Walking connects people together, creates safe environments due to improved surveillance, connects us to nature, and gives us purpose.” (Walking, Accessibility, and Health report)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Walking has many physical health benefits including improvements to body composition, cardiovascular fitness, blood pressure, and glucose metabolism.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Walking can also contribute to improved mood, vitality, and decreased stress, therefore enhancing psychological and emotional well-being. It has also been shown to relieve depressive symptoms, improve self-health perceptions, and prevent cognitive decline.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55980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9E4F7-6E4D-C9CD-E830-AC1D411281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5C9D12-FAEC-4206-2ADF-6924C3DAAA41}"/>
              </a:ext>
            </a:extLst>
          </p:cNvPr>
          <p:cNvSpPr>
            <a:spLocks noGrp="1"/>
          </p:cNvSpPr>
          <p:nvPr>
            <p:ph type="title"/>
          </p:nvPr>
        </p:nvSpPr>
        <p:spPr/>
        <p:txBody>
          <a:bodyPr/>
          <a:lstStyle/>
          <a:p>
            <a:pPr algn="ctr"/>
            <a:r>
              <a:rPr lang="en-GB" dirty="0"/>
              <a:t>Urban Planning and the Impact on Well-being</a:t>
            </a:r>
          </a:p>
        </p:txBody>
      </p:sp>
      <p:sp>
        <p:nvSpPr>
          <p:cNvPr id="3" name="Content Placeholder 2">
            <a:extLst>
              <a:ext uri="{FF2B5EF4-FFF2-40B4-BE49-F238E27FC236}">
                <a16:creationId xmlns:a16="http://schemas.microsoft.com/office/drawing/2014/main" id="{3B75C4CA-5729-11EF-58B1-9724B7EC5B45}"/>
              </a:ext>
            </a:extLst>
          </p:cNvPr>
          <p:cNvSpPr>
            <a:spLocks noGrp="1"/>
          </p:cNvSpPr>
          <p:nvPr>
            <p:ph idx="1"/>
          </p:nvPr>
        </p:nvSpPr>
        <p:spPr/>
        <p:txBody>
          <a:bodyPr>
            <a:normAutofit fontScale="92500" lnSpcReduction="20000"/>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Poorly designed spaces can have a deleterious effect on health and lead to unhealthy behavior, social isolation, and sedentary lifestyles. Careful urban planning can result in neighborhoods that build a strong sense of community through the presence of public gathering areas, recreational areas, as well as a diverse mix of shops.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Strong social networks help to support emotional and psychological health, thereby strengthening immune health, physical as well as mental health.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Use of local materials and coherence with a region’s unique traditional architectural style bring out the character and culture of an area and the people who inhabit it.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integration of nature and green spaces, as well as good public transport also help to strengthen a sense of community and encourage active lifestyles in an urban environment.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 this way, the built environment can help contribute to a strong sense of local identity, belonging, and pride in the community, and therefore individual and collective well-being.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76905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94C65-AC1E-50F0-3C48-D87DD44A94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024021-1330-F238-37E3-C0F8D1515B9F}"/>
              </a:ext>
            </a:extLst>
          </p:cNvPr>
          <p:cNvSpPr>
            <a:spLocks noGrp="1"/>
          </p:cNvSpPr>
          <p:nvPr>
            <p:ph type="title"/>
          </p:nvPr>
        </p:nvSpPr>
        <p:spPr/>
        <p:txBody>
          <a:bodyPr/>
          <a:lstStyle/>
          <a:p>
            <a:pPr algn="ctr"/>
            <a:r>
              <a:rPr lang="en-GB" dirty="0"/>
              <a:t>Urban Planning and the Impact on Well-being</a:t>
            </a:r>
          </a:p>
        </p:txBody>
      </p:sp>
      <p:sp>
        <p:nvSpPr>
          <p:cNvPr id="3" name="Content Placeholder 2">
            <a:extLst>
              <a:ext uri="{FF2B5EF4-FFF2-40B4-BE49-F238E27FC236}">
                <a16:creationId xmlns:a16="http://schemas.microsoft.com/office/drawing/2014/main" id="{A2D01CB5-2C61-7BFB-4486-4BE7D0B862F0}"/>
              </a:ext>
            </a:extLst>
          </p:cNvPr>
          <p:cNvSpPr>
            <a:spLocks noGrp="1"/>
          </p:cNvSpPr>
          <p:nvPr>
            <p:ph idx="1"/>
          </p:nvPr>
        </p:nvSpPr>
        <p:spPr/>
        <p:txBody>
          <a:bodyPr>
            <a:normAutofit fontScale="925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In the post-WWII era, the growth of monofunctional over-expansions led to an imbalance between center and periphery, creating problems in structure, use, energy, and appearance.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Vertical over-expansion in the form of high-rises resulted in excessive densities of buildings, users, and activities, which led to inflated land values and social segregation.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Horizontal over-expansion in the form of suburban growth led to low densities of buildings, uses, and activities.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concomitant problems of hyper-concentration (urbanism) and hyper-dilution(</a:t>
            </a:r>
            <a:r>
              <a:rPr lang="en-US" sz="2400" dirty="0" err="1">
                <a:effectLst/>
                <a:latin typeface="Times New Roman" panose="02020603050405020304" pitchFamily="18" charset="0"/>
                <a:ea typeface="Calibri" panose="020F0502020204030204" pitchFamily="34" charset="0"/>
              </a:rPr>
              <a:t>suburbanism</a:t>
            </a:r>
            <a:r>
              <a:rPr lang="en-US" sz="2400" dirty="0">
                <a:effectLst/>
                <a:latin typeface="Times New Roman" panose="02020603050405020304" pitchFamily="18" charset="0"/>
                <a:ea typeface="Calibri" panose="020F0502020204030204" pitchFamily="34" charset="0"/>
              </a:rPr>
              <a:t>) have led to an inefficient use of land, energy, and human resources and activity. </a:t>
            </a:r>
          </a:p>
        </p:txBody>
      </p:sp>
    </p:spTree>
    <p:extLst>
      <p:ext uri="{BB962C8B-B14F-4D97-AF65-F5344CB8AC3E}">
        <p14:creationId xmlns:p14="http://schemas.microsoft.com/office/powerpoint/2010/main" val="3152056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4D03E-3137-A224-AE34-9E4804DE1C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B2F8FC-417F-E018-650E-7542ACDBA689}"/>
              </a:ext>
            </a:extLst>
          </p:cNvPr>
          <p:cNvSpPr>
            <a:spLocks noGrp="1"/>
          </p:cNvSpPr>
          <p:nvPr>
            <p:ph type="title"/>
          </p:nvPr>
        </p:nvSpPr>
        <p:spPr/>
        <p:txBody>
          <a:bodyPr/>
          <a:lstStyle/>
          <a:p>
            <a:pPr algn="ctr"/>
            <a:r>
              <a:rPr lang="en-GB" dirty="0"/>
              <a:t>Urban Planning and the Impact on Well-being</a:t>
            </a:r>
          </a:p>
        </p:txBody>
      </p:sp>
      <p:sp>
        <p:nvSpPr>
          <p:cNvPr id="3" name="Content Placeholder 2">
            <a:extLst>
              <a:ext uri="{FF2B5EF4-FFF2-40B4-BE49-F238E27FC236}">
                <a16:creationId xmlns:a16="http://schemas.microsoft.com/office/drawing/2014/main" id="{1F9DB5AA-78F7-9264-40D7-4CD828FA823A}"/>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Single use zoning tends to be driven by development, financing, manufacturing, and management considerations rather than creating communities for optimal living. (Walkability Report 2020 The Prince’s Foundation) As a general rule, “zoned single uses and isolated buildings create car dependency, while integrated uses and formation of streets encourage walkable communities.” (Walkability Accessibility and Health Report 2021 The Prince’s Foundation)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571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93708-9D6E-81A6-C6CE-82C82DFE0C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D83103-407F-31B4-0979-65889AB9A86B}"/>
              </a:ext>
            </a:extLst>
          </p:cNvPr>
          <p:cNvSpPr>
            <a:spLocks noGrp="1"/>
          </p:cNvSpPr>
          <p:nvPr>
            <p:ph type="title"/>
          </p:nvPr>
        </p:nvSpPr>
        <p:spPr/>
        <p:txBody>
          <a:bodyPr/>
          <a:lstStyle/>
          <a:p>
            <a:pPr algn="ctr"/>
            <a:r>
              <a:rPr lang="en-GB" dirty="0"/>
              <a:t>Sustainable Urban Planning</a:t>
            </a:r>
          </a:p>
        </p:txBody>
      </p:sp>
      <p:sp>
        <p:nvSpPr>
          <p:cNvPr id="3" name="Content Placeholder 2">
            <a:extLst>
              <a:ext uri="{FF2B5EF4-FFF2-40B4-BE49-F238E27FC236}">
                <a16:creationId xmlns:a16="http://schemas.microsoft.com/office/drawing/2014/main" id="{6A6CE120-1395-5B15-F860-7B71298742FE}"/>
              </a:ext>
            </a:extLst>
          </p:cNvPr>
          <p:cNvSpPr>
            <a:spLocks noGrp="1"/>
          </p:cNvSpPr>
          <p:nvPr>
            <p:ph idx="1"/>
          </p:nvPr>
        </p:nvSpPr>
        <p:spPr/>
        <p:txBody>
          <a:bodyPr>
            <a:normAutofit fontScale="92500" lnSpcReduction="10000"/>
          </a:bodyPr>
          <a:lstStyle/>
          <a:p>
            <a:pPr marL="0" marR="0">
              <a:lnSpc>
                <a:spcPct val="107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Sustainable urban planning refers to the building of communities that are environmentally responsible, promote health lifestyles, and provide safe and attractive family environments. Imagine for a moment the following: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“The ability to walk to a shop, to school or even to work;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the provision of squares, parks and public spaces for casual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encounters; children’s play and relaxation; a range of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housetypes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and tenures to cater for differing circumstances and fortunes.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These are the raw materials for successful urban living- essential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ingredients to encourage community growth and solidarity and,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surely, to help reduce the extra cost of having to deal with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lvl="1">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the social problems that stem from not including these raw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28600" lvl="1" indent="0">
              <a:lnSpc>
                <a:spcPct val="107000"/>
              </a:lnSpc>
              <a:spcAft>
                <a:spcPts val="800"/>
              </a:spcAft>
              <a:buNone/>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materials in the first place.” (I, 386)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940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8C723-F5F9-5D2F-BC47-99375DC92F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4B7574-05DC-AD07-5888-7013CDDDE2FB}"/>
              </a:ext>
            </a:extLst>
          </p:cNvPr>
          <p:cNvSpPr>
            <a:spLocks noGrp="1"/>
          </p:cNvSpPr>
          <p:nvPr>
            <p:ph type="title"/>
          </p:nvPr>
        </p:nvSpPr>
        <p:spPr/>
        <p:txBody>
          <a:bodyPr/>
          <a:lstStyle/>
          <a:p>
            <a:pPr algn="ctr"/>
            <a:r>
              <a:rPr lang="en-GB" dirty="0"/>
              <a:t>Principles of Sustainable Urbanism</a:t>
            </a:r>
          </a:p>
        </p:txBody>
      </p:sp>
      <p:sp>
        <p:nvSpPr>
          <p:cNvPr id="3" name="Content Placeholder 2">
            <a:extLst>
              <a:ext uri="{FF2B5EF4-FFF2-40B4-BE49-F238E27FC236}">
                <a16:creationId xmlns:a16="http://schemas.microsoft.com/office/drawing/2014/main" id="{8434A637-CE19-369E-1038-1DDD2C368731}"/>
              </a:ext>
            </a:extLst>
          </p:cNvPr>
          <p:cNvSpPr>
            <a:spLocks noGrp="1"/>
          </p:cNvSpPr>
          <p:nvPr>
            <p:ph idx="1"/>
          </p:nvPr>
        </p:nvSpPr>
        <p:spPr/>
        <p:txBody>
          <a:bodyPr>
            <a:normAutofit fontScale="92500" lnSpcReduction="10000"/>
          </a:bodyPr>
          <a:lstStyle/>
          <a:p>
            <a:pPr marL="0" indent="0">
              <a:lnSpc>
                <a:spcPct val="107000"/>
              </a:lnSpc>
              <a:spcAft>
                <a:spcPts val="800"/>
              </a:spcAft>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Adhering to such principles would improve the overall social, commercial, aesthetic, as well as environmental value of neighborhoods:</a:t>
            </a:r>
          </a:p>
          <a:p>
            <a:pPr>
              <a:lnSpc>
                <a:spcPct val="107000"/>
              </a:lnSpc>
              <a:spcAft>
                <a:spcPts val="800"/>
              </a:spcAft>
            </a:pPr>
            <a:r>
              <a:rPr lang="en-US" sz="2000" b="1" u="sng" dirty="0">
                <a:effectLst/>
                <a:latin typeface="Times New Roman" panose="02020603050405020304" pitchFamily="18" charset="0"/>
                <a:ea typeface="SimSun" panose="02010600030101010101" pitchFamily="2" charset="-122"/>
                <a:cs typeface="Times New Roman" panose="02020603050405020304" pitchFamily="18" charset="0"/>
              </a:rPr>
              <a:t>Mixed-use:</a:t>
            </a: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 Buildings and zones should allow for mixed usages, combining spaces for residential and commercial use to improve vibrancy of streets, support local businesses, and reduce the costs of commutes therefore contributing to overall household wealth. The frequency and number of entrances and open access onto a street contribute to a feeling of safety as well as adds interest and vibrancy, therefore encouraging walkability. </a:t>
            </a:r>
          </a:p>
          <a:p>
            <a:pPr>
              <a:lnSpc>
                <a:spcPct val="107000"/>
              </a:lnSpc>
              <a:spcAft>
                <a:spcPts val="800"/>
              </a:spcAft>
            </a:pPr>
            <a:r>
              <a:rPr lang="en-US" sz="2000" b="1" u="sng" dirty="0">
                <a:effectLst/>
                <a:latin typeface="Times New Roman" panose="02020603050405020304" pitchFamily="18" charset="0"/>
                <a:ea typeface="SimSun" panose="02010600030101010101" pitchFamily="2" charset="-122"/>
                <a:cs typeface="Times New Roman" panose="02020603050405020304" pitchFamily="18" charset="0"/>
              </a:rPr>
              <a:t>Respect for the land:</a:t>
            </a: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 Buildings should be planned so that they are in harmony with the existing landscape, allow for plentiful access to green spaces and nature. “We should build with a sense of reverence for the landscape and for the natural features contained in it.” (I, 385) Green spaces and parks should be well distributed in a community, with connecting corridors that allow for water and animal movement to support biodiversity. Connecting to nature has many healthful benefits on physical, mental, and spiritual levels, promoting overall well-being and longevity. </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0202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EB6B6-8495-6AC7-D31C-78FE17B235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AB1ADC-42DF-0F45-FE18-25629B9911CB}"/>
              </a:ext>
            </a:extLst>
          </p:cNvPr>
          <p:cNvSpPr>
            <a:spLocks noGrp="1"/>
          </p:cNvSpPr>
          <p:nvPr>
            <p:ph type="title"/>
          </p:nvPr>
        </p:nvSpPr>
        <p:spPr/>
        <p:txBody>
          <a:bodyPr/>
          <a:lstStyle/>
          <a:p>
            <a:pPr algn="ctr"/>
            <a:r>
              <a:rPr lang="en-GB" dirty="0"/>
              <a:t>Principles of Sustainable Urbanism</a:t>
            </a:r>
          </a:p>
        </p:txBody>
      </p:sp>
      <p:sp>
        <p:nvSpPr>
          <p:cNvPr id="3" name="Content Placeholder 2">
            <a:extLst>
              <a:ext uri="{FF2B5EF4-FFF2-40B4-BE49-F238E27FC236}">
                <a16:creationId xmlns:a16="http://schemas.microsoft.com/office/drawing/2014/main" id="{C8A0FF9D-2886-53A1-9AA9-B5F06C971070}"/>
              </a:ext>
            </a:extLst>
          </p:cNvPr>
          <p:cNvSpPr>
            <a:spLocks noGrp="1"/>
          </p:cNvSpPr>
          <p:nvPr>
            <p:ph idx="1"/>
          </p:nvPr>
        </p:nvSpPr>
        <p:spPr/>
        <p:txBody>
          <a:bodyPr>
            <a:normAutofit fontScale="92500" lnSpcReduction="10000"/>
          </a:bodyPr>
          <a:lstStyle/>
          <a:p>
            <a:pPr>
              <a:lnSpc>
                <a:spcPct val="107000"/>
              </a:lnSpc>
              <a:spcAft>
                <a:spcPts val="800"/>
              </a:spcAft>
            </a:pPr>
            <a:r>
              <a:rPr lang="en-US" sz="2000" b="1" u="sng" dirty="0">
                <a:effectLst/>
                <a:latin typeface="Times New Roman" panose="02020603050405020304" pitchFamily="18" charset="0"/>
                <a:ea typeface="SimSun" panose="02010600030101010101" pitchFamily="2" charset="-122"/>
                <a:cs typeface="Times New Roman" panose="02020603050405020304" pitchFamily="18" charset="0"/>
              </a:rPr>
              <a:t>Scale:</a:t>
            </a: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 When considering the scale of buildings one must consider the size not only in relationship to the natural environment, but also to existing buildings as well. Designing communities at human scale encourages walking rather than dependency on automobiles for commutes. </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r>
              <a:rPr lang="en-US" sz="2000" b="1" u="sng" dirty="0">
                <a:effectLst/>
                <a:latin typeface="Times New Roman" panose="02020603050405020304" pitchFamily="18" charset="0"/>
                <a:ea typeface="SimSun" panose="02010600030101010101" pitchFamily="2" charset="-122"/>
                <a:cs typeface="Times New Roman" panose="02020603050405020304" pitchFamily="18" charset="0"/>
              </a:rPr>
              <a:t>Harmony:</a:t>
            </a: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 The use of materials, proportions, and details that promote balance and harmony with nature helps to enhance harmony in the human environment. There should be diversity but also coherence, for instance in stylistic considerations of details such as door cases, cornices, balconies, and railings. Additionally, buildings should be in harmony with surrounding buildings as well as the existing landscape.</a:t>
            </a:r>
          </a:p>
          <a:p>
            <a:pPr>
              <a:lnSpc>
                <a:spcPct val="107000"/>
              </a:lnSpc>
              <a:spcAft>
                <a:spcPts val="800"/>
              </a:spcAft>
            </a:pPr>
            <a:r>
              <a:rPr lang="en-US" sz="2000" b="1" u="sng" dirty="0">
                <a:effectLst/>
                <a:latin typeface="Times New Roman" panose="02020603050405020304" pitchFamily="18" charset="0"/>
                <a:ea typeface="SimSun" panose="02010600030101010101" pitchFamily="2" charset="-122"/>
                <a:cs typeface="Times New Roman" panose="02020603050405020304" pitchFamily="18" charset="0"/>
              </a:rPr>
              <a:t>Use of local materials:</a:t>
            </a: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 Use of local materials not only help to support the local economy but contribute to a sense of consistency in the character and style of a community, as well as a sense of belonging. Heritage is a vital asset to regenerating local communities and economies. It “represents the accumulated skill, devotion, craftsmanship, and creativity of those who came before us…” (III, 429) </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11933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8DED3-6C35-B1EE-2526-0808F0323D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676158-EB6D-FDB0-BB92-3DA6475D4C93}"/>
              </a:ext>
            </a:extLst>
          </p:cNvPr>
          <p:cNvSpPr>
            <a:spLocks noGrp="1"/>
          </p:cNvSpPr>
          <p:nvPr>
            <p:ph type="title"/>
          </p:nvPr>
        </p:nvSpPr>
        <p:spPr/>
        <p:txBody>
          <a:bodyPr/>
          <a:lstStyle/>
          <a:p>
            <a:pPr algn="ctr"/>
            <a:r>
              <a:rPr lang="en-GB" dirty="0"/>
              <a:t>Principles of Sustainable Urbanism</a:t>
            </a:r>
          </a:p>
        </p:txBody>
      </p:sp>
      <p:sp>
        <p:nvSpPr>
          <p:cNvPr id="3" name="Content Placeholder 2">
            <a:extLst>
              <a:ext uri="{FF2B5EF4-FFF2-40B4-BE49-F238E27FC236}">
                <a16:creationId xmlns:a16="http://schemas.microsoft.com/office/drawing/2014/main" id="{36E9F309-62F4-06C2-05F5-D775790F0242}"/>
              </a:ext>
            </a:extLst>
          </p:cNvPr>
          <p:cNvSpPr>
            <a:spLocks noGrp="1"/>
          </p:cNvSpPr>
          <p:nvPr>
            <p:ph idx="1"/>
          </p:nvPr>
        </p:nvSpPr>
        <p:spPr/>
        <p:txBody>
          <a:bodyPr>
            <a:normAutofit fontScale="92500" lnSpcReduction="20000"/>
          </a:bodyPr>
          <a:lstStyle/>
          <a:p>
            <a:pPr>
              <a:lnSpc>
                <a:spcPct val="107000"/>
              </a:lnSpc>
              <a:spcAft>
                <a:spcPts val="800"/>
              </a:spcAft>
            </a:pPr>
            <a:r>
              <a:rPr lang="en-US" sz="2200" b="1" u="sng" dirty="0">
                <a:effectLst/>
                <a:latin typeface="Times New Roman" panose="02020603050405020304" pitchFamily="18" charset="0"/>
                <a:ea typeface="SimSun" panose="02010600030101010101" pitchFamily="2" charset="-122"/>
                <a:cs typeface="Times New Roman" panose="02020603050405020304" pitchFamily="18" charset="0"/>
              </a:rPr>
              <a:t>Walkability:</a:t>
            </a:r>
            <a:r>
              <a:rPr lang="en-US" sz="2200" dirty="0">
                <a:effectLst/>
                <a:latin typeface="Times New Roman" panose="02020603050405020304" pitchFamily="18" charset="0"/>
                <a:ea typeface="SimSun" panose="02010600030101010101" pitchFamily="2" charset="-122"/>
                <a:cs typeface="Times New Roman" panose="02020603050405020304" pitchFamily="18" charset="0"/>
              </a:rPr>
              <a:t> Putting the pedestrian back in the center of the design process, creating connected, direct, and safe routes encourage walking, social cohesion, and improved well-being. Reduction in the usage of automobiles would allow for reduced pollution and congestion, further improving overall environment and health. “The location of everyday land uses, such as shops, offices, schools, and healthcare facilities, has important effects on our movement choices.” (Walkability Report 2020 The Prince’s Foundation) Encouraging walkability also requires “visual and social interest, as well as diversity on the journey.” (Walkability Report 2021 The Prince’s Foundation)  </a:t>
            </a:r>
            <a:endParaRPr lang="en-GB" sz="22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r>
              <a:rPr lang="en-US" sz="2200" b="1" u="sng" dirty="0">
                <a:effectLst/>
                <a:latin typeface="Times New Roman" panose="02020603050405020304" pitchFamily="18" charset="0"/>
                <a:ea typeface="SimSun" panose="02010600030101010101" pitchFamily="2" charset="-122"/>
                <a:cs typeface="Times New Roman" panose="02020603050405020304" pitchFamily="18" charset="0"/>
              </a:rPr>
              <a:t>Density:</a:t>
            </a:r>
            <a:r>
              <a:rPr lang="en-US" sz="2200" dirty="0">
                <a:effectLst/>
                <a:latin typeface="Times New Roman" panose="02020603050405020304" pitchFamily="18" charset="0"/>
                <a:ea typeface="SimSun" panose="02010600030101010101" pitchFamily="2" charset="-122"/>
                <a:cs typeface="Times New Roman" panose="02020603050405020304" pitchFamily="18" charset="0"/>
              </a:rPr>
              <a:t> Achieving medium density urban areas where housing objectives can be met while preserving traditional building types, allowing access to green spaces, and promoting social cohesion. Beautifully designed traditional style buildings in keeping with the local character rather than modern high rises can allow for medium density spaces with access to natural light, fresh air, and nature. Low density monofunctional zones tend to create car dependence and decrease walkability. Overly high densities such as high-rises lead to over crowdedness, social segregation, and a decrease in the quality of an environment.</a:t>
            </a:r>
            <a:endParaRPr lang="en-GB" sz="22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67866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F3BB9-3D5F-9B14-1EB2-61552ABF94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88B092-A652-FD3A-0CD8-85DD65068571}"/>
              </a:ext>
            </a:extLst>
          </p:cNvPr>
          <p:cNvSpPr>
            <a:spLocks noGrp="1"/>
          </p:cNvSpPr>
          <p:nvPr>
            <p:ph type="title"/>
          </p:nvPr>
        </p:nvSpPr>
        <p:spPr/>
        <p:txBody>
          <a:bodyPr/>
          <a:lstStyle/>
          <a:p>
            <a:pPr algn="ctr"/>
            <a:r>
              <a:rPr lang="en-GB" dirty="0"/>
              <a:t>Principles of Sustainable Urbanism</a:t>
            </a:r>
          </a:p>
        </p:txBody>
      </p:sp>
      <p:sp>
        <p:nvSpPr>
          <p:cNvPr id="3" name="Content Placeholder 2">
            <a:extLst>
              <a:ext uri="{FF2B5EF4-FFF2-40B4-BE49-F238E27FC236}">
                <a16:creationId xmlns:a16="http://schemas.microsoft.com/office/drawing/2014/main" id="{12F9EA35-B897-2273-4571-F27E32379CA9}"/>
              </a:ext>
            </a:extLst>
          </p:cNvPr>
          <p:cNvSpPr>
            <a:spLocks noGrp="1"/>
          </p:cNvSpPr>
          <p:nvPr>
            <p:ph idx="1"/>
          </p:nvPr>
        </p:nvSpPr>
        <p:spPr/>
        <p:txBody>
          <a:bodyPr>
            <a:normAutofit fontScale="25000" lnSpcReduction="20000"/>
          </a:bodyPr>
          <a:lstStyle/>
          <a:p>
            <a:pPr>
              <a:lnSpc>
                <a:spcPct val="107000"/>
              </a:lnSpc>
              <a:spcAft>
                <a:spcPts val="800"/>
              </a:spcAft>
            </a:pPr>
            <a:r>
              <a:rPr lang="en-US" sz="6800" b="1" u="sng" dirty="0">
                <a:effectLst/>
                <a:latin typeface="Times New Roman" panose="02020603050405020304" pitchFamily="18" charset="0"/>
                <a:ea typeface="SimSun" panose="02010600030101010101" pitchFamily="2" charset="-122"/>
                <a:cs typeface="Times New Roman" panose="02020603050405020304" pitchFamily="18" charset="0"/>
              </a:rPr>
              <a:t>Flexibility:</a:t>
            </a:r>
            <a:r>
              <a:rPr lang="en-US" sz="6800" dirty="0">
                <a:effectLst/>
                <a:latin typeface="Times New Roman" panose="02020603050405020304" pitchFamily="18" charset="0"/>
                <a:ea typeface="SimSun" panose="02010600030101010101" pitchFamily="2" charset="-122"/>
                <a:cs typeface="Times New Roman" panose="02020603050405020304" pitchFamily="18" charset="0"/>
              </a:rPr>
              <a:t> Having the flexibility to consider customized alternatives to conventional planning such as single-zone using and road engineering allows for optimization of aesthetic and practical features of local communities.</a:t>
            </a:r>
            <a:endParaRPr lang="en-GB" sz="68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r>
              <a:rPr lang="en-US" sz="6800" b="1" u="sng" dirty="0">
                <a:effectLst/>
                <a:latin typeface="Times New Roman" panose="02020603050405020304" pitchFamily="18" charset="0"/>
                <a:ea typeface="SimSun" panose="02010600030101010101" pitchFamily="2" charset="-122"/>
                <a:cs typeface="Times New Roman" panose="02020603050405020304" pitchFamily="18" charset="0"/>
              </a:rPr>
              <a:t>Beauty: </a:t>
            </a:r>
            <a:r>
              <a:rPr lang="en-US" sz="6800" dirty="0">
                <a:effectLst/>
                <a:latin typeface="Times New Roman" panose="02020603050405020304" pitchFamily="18" charset="0"/>
                <a:ea typeface="SimSun" panose="02010600030101010101" pitchFamily="2" charset="-122"/>
                <a:cs typeface="Times New Roman" panose="02020603050405020304" pitchFamily="18" charset="0"/>
              </a:rPr>
              <a:t>Beauty is an integral part of a healthful, pleasant, and enjoyable environment. In particular as it relates to environmental surroundings, beauty “is a vital ingredient in overall well-being.” (III, 469) “Studies have shown that exposure to just a small amount of nature on a walk through an urban setting can promote psychological restoration.” (Walkability Accessibility and Health Report 2021 The Prince’s Foundation) This pertains not only to beautiful public spaces, but also the beauty and variety of buildings and its uses that “turn urban walking and strolling into an aesthetic individual and social experience.” (Walkability Report 2020 The Prince’s Foundation) Beauty is integral to sustainability because in the long run people need to be able to associate with, identify with, and appreciate a locale. This is important for the longevity of design and architecture.   </a:t>
            </a:r>
            <a:endParaRPr lang="en-GB" sz="68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r>
              <a:rPr lang="en-US" sz="6800" b="1" u="sng" dirty="0">
                <a:effectLst/>
                <a:latin typeface="Times New Roman" panose="02020603050405020304" pitchFamily="18" charset="0"/>
                <a:ea typeface="SimSun" panose="02010600030101010101" pitchFamily="2" charset="-122"/>
                <a:cs typeface="Times New Roman" panose="02020603050405020304" pitchFamily="18" charset="0"/>
              </a:rPr>
              <a:t>Density:</a:t>
            </a:r>
            <a:r>
              <a:rPr lang="en-US" sz="6800" dirty="0">
                <a:effectLst/>
                <a:latin typeface="Times New Roman" panose="02020603050405020304" pitchFamily="18" charset="0"/>
                <a:ea typeface="SimSun" panose="02010600030101010101" pitchFamily="2" charset="-122"/>
                <a:cs typeface="Times New Roman" panose="02020603050405020304" pitchFamily="18" charset="0"/>
              </a:rPr>
              <a:t> Achieving medium density urban areas where housing objectives can be met while preserving traditional building types, allowing access to green spaces, and promoting social cohesion. Beautifully designed traditional style buildings in keeping with the local character rather than modern high rises can allow for medium density spaces with access to natural light, fresh air, and nature. Low density monofunctional zones tend to create car dependence and decrease walkability. Overly high densities such as high-rises lead to over crowdedness, social segregation, and a decrease in the quality of an environment.</a:t>
            </a:r>
            <a:endParaRPr lang="en-GB" sz="68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48081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EAC04-0152-8744-E566-956825B1EF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26BDCC-3843-8F75-7459-32CAC93C24B6}"/>
              </a:ext>
            </a:extLst>
          </p:cNvPr>
          <p:cNvSpPr>
            <a:spLocks noGrp="1"/>
          </p:cNvSpPr>
          <p:nvPr>
            <p:ph type="title"/>
          </p:nvPr>
        </p:nvSpPr>
        <p:spPr/>
        <p:txBody>
          <a:bodyPr/>
          <a:lstStyle/>
          <a:p>
            <a:pPr algn="ctr"/>
            <a:r>
              <a:rPr lang="en-GB" dirty="0"/>
              <a:t>Principles of Sustainable Urbanism</a:t>
            </a:r>
          </a:p>
        </p:txBody>
      </p:sp>
      <p:sp>
        <p:nvSpPr>
          <p:cNvPr id="3" name="Content Placeholder 2">
            <a:extLst>
              <a:ext uri="{FF2B5EF4-FFF2-40B4-BE49-F238E27FC236}">
                <a16:creationId xmlns:a16="http://schemas.microsoft.com/office/drawing/2014/main" id="{C0469943-FDAC-ED33-809F-C478F7D6369C}"/>
              </a:ext>
            </a:extLst>
          </p:cNvPr>
          <p:cNvSpPr>
            <a:spLocks noGrp="1"/>
          </p:cNvSpPr>
          <p:nvPr>
            <p:ph idx="1"/>
          </p:nvPr>
        </p:nvSpPr>
        <p:spPr/>
        <p:txBody>
          <a:bodyPr>
            <a:normAutofit/>
          </a:bodyPr>
          <a:lstStyle/>
          <a:p>
            <a:pPr>
              <a:lnSpc>
                <a:spcPct val="107000"/>
              </a:lnSpc>
              <a:spcAft>
                <a:spcPts val="800"/>
              </a:spcAft>
            </a:pPr>
            <a:r>
              <a:rPr lang="en-US" sz="2000" b="1" u="sng" dirty="0">
                <a:effectLst/>
                <a:latin typeface="Times New Roman" panose="02020603050405020304" pitchFamily="18" charset="0"/>
                <a:ea typeface="SimSun" panose="02010600030101010101" pitchFamily="2" charset="-122"/>
                <a:cs typeface="Times New Roman" panose="02020603050405020304" pitchFamily="18" charset="0"/>
              </a:rPr>
              <a:t>Architectural design:</a:t>
            </a:r>
            <a:r>
              <a:rPr lang="en-US" sz="2000" dirty="0">
                <a:effectLst/>
                <a:latin typeface="Times New Roman" panose="02020603050405020304" pitchFamily="18" charset="0"/>
                <a:ea typeface="SimSun" panose="02010600030101010101" pitchFamily="2" charset="-122"/>
                <a:cs typeface="Times New Roman" panose="02020603050405020304" pitchFamily="18" charset="0"/>
              </a:rPr>
              <a:t> Good architecture should follow a recognized code, preferably adopting local tastes and styles that enhance and highlight the character of a community as well as create a sense of belonging. Organic architecture refers to “traditional architecture that emerges from a particular environment or community- an architecture bound to place, not to time.” (I, 407-408) “For there can be no doubt that the human condition requires not just a physical or functional sustenance, but also an emotional and spiritual nourishment; and our architecture, which is, after all, nothing more nor less than the physical form that we give to the world, serves at many levels either to enhance or to undermine these needs. The importance of ‘place’ can hardly be overstated, and it is therefore the responsibility- and privilege- of the architect to help to create locations as places of true quality and appeal…Architecture at its best does not need to be grand or loud, but neither should it be mindless or soulless.” (I, 390)</a:t>
            </a:r>
            <a:endParaRPr lang="en-GB" sz="20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SimSu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00137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204</TotalTime>
  <Words>1984</Words>
  <Application>Microsoft Office PowerPoint</Application>
  <PresentationFormat>Widescreen</PresentationFormat>
  <Paragraphs>66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Being Human (HPFY3008)</vt:lpstr>
      <vt:lpstr>The Built Environment</vt:lpstr>
      <vt:lpstr>Urban Planning and the Impact on Well-being</vt:lpstr>
      <vt:lpstr>The Benefits of Walking</vt:lpstr>
      <vt:lpstr>Urban Planning and the Impact on Well-being</vt:lpstr>
      <vt:lpstr>Urban Planning and the Impact on Well-being</vt:lpstr>
      <vt:lpstr>Urban Planning and the Impact on Well-being</vt:lpstr>
      <vt:lpstr>Sustainable Urban Planning</vt:lpstr>
      <vt:lpstr>Principles of Sustainable Urbanism</vt:lpstr>
      <vt:lpstr>Principles of Sustainable Urbanism</vt:lpstr>
      <vt:lpstr>Principles of Sustainable Urbanism</vt:lpstr>
      <vt:lpstr>Principles of Sustainable Urbanism</vt:lpstr>
      <vt:lpstr>Principles of Sustainable Urbanism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165</cp:revision>
  <dcterms:created xsi:type="dcterms:W3CDTF">2025-04-11T03:12:47Z</dcterms:created>
  <dcterms:modified xsi:type="dcterms:W3CDTF">2025-04-12T23:24:47Z</dcterms:modified>
</cp:coreProperties>
</file>