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  <p:sldId id="25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DE81FE-ADFE-4D8C-914A-38E830C7B842}" v="1" dt="2023-05-25T20:33:32.4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sha Anwar" userId="71e4b8de-ab55-4e00-b39c-975b7fbb8f8c" providerId="ADAL" clId="{60DE81FE-ADFE-4D8C-914A-38E830C7B842}"/>
    <pc:docChg chg="modSld">
      <pc:chgData name="Anisha Anwar" userId="71e4b8de-ab55-4e00-b39c-975b7fbb8f8c" providerId="ADAL" clId="{60DE81FE-ADFE-4D8C-914A-38E830C7B842}" dt="2023-05-25T20:33:56.681" v="85" actId="1076"/>
      <pc:docMkLst>
        <pc:docMk/>
      </pc:docMkLst>
      <pc:sldChg chg="modSp mod">
        <pc:chgData name="Anisha Anwar" userId="71e4b8de-ab55-4e00-b39c-975b7fbb8f8c" providerId="ADAL" clId="{60DE81FE-ADFE-4D8C-914A-38E830C7B842}" dt="2023-05-25T20:33:56.681" v="85" actId="1076"/>
        <pc:sldMkLst>
          <pc:docMk/>
          <pc:sldMk cId="2967701100" sldId="256"/>
        </pc:sldMkLst>
        <pc:spChg chg="mod">
          <ac:chgData name="Anisha Anwar" userId="71e4b8de-ab55-4e00-b39c-975b7fbb8f8c" providerId="ADAL" clId="{60DE81FE-ADFE-4D8C-914A-38E830C7B842}" dt="2023-05-25T20:33:53.840" v="84" actId="1076"/>
          <ac:spMkLst>
            <pc:docMk/>
            <pc:sldMk cId="2967701100" sldId="256"/>
            <ac:spMk id="2" creationId="{C660E919-78AF-5CF7-B68B-B8621A0F883A}"/>
          </ac:spMkLst>
        </pc:spChg>
        <pc:spChg chg="mod">
          <ac:chgData name="Anisha Anwar" userId="71e4b8de-ab55-4e00-b39c-975b7fbb8f8c" providerId="ADAL" clId="{60DE81FE-ADFE-4D8C-914A-38E830C7B842}" dt="2023-05-25T20:33:56.681" v="85" actId="1076"/>
          <ac:spMkLst>
            <pc:docMk/>
            <pc:sldMk cId="2967701100" sldId="256"/>
            <ac:spMk id="3" creationId="{0AC7034C-57F2-A5A5-4FC4-85A623B5CAC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C2C5D-5DCF-54B8-C6A3-33FC5AC9C3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ABC63C-CE7F-165A-AF0C-90B168ED85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5D5D-3676-EBAD-E371-29EE9CABF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6004-2451-4C8D-952D-789A57E241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776882-C9A7-B4E2-2EBD-4A21D280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F470A-8A45-9BFF-1686-6A86F7B0B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D489-4CAE-4043-9890-221A01968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593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2341E-C0A7-C9CF-4A06-5CA270F21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BCED3-0990-BEEC-1D92-1A7847AF4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2A569-683F-60CF-F931-AA93FBF94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6004-2451-4C8D-952D-789A57E241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4371E-60F6-19EA-E42A-2C2CA1CD8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601825-9A1D-E9B2-5A6E-70436ED1C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D489-4CAE-4043-9890-221A01968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297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90ABA-9226-387B-553C-DC0A5A5EB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92F7D6-057F-2B61-EA74-9D4129D58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2331E-C81D-2190-EF2E-76DA70FD7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6004-2451-4C8D-952D-789A57E241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0C3D2B-090B-BCF1-9886-F84195084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DE3540-7840-6A29-D71D-09A804C49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D489-4CAE-4043-9890-221A01968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62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CCAD0-356E-86E7-3034-7E02538DD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22961-15D8-83F4-75E1-FCF85922E3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CEE3B8-0FC0-9714-8803-4E6FED299D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1297FD-B984-6C41-1296-81FDB378C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6004-2451-4C8D-952D-789A57E241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79087B-302D-4556-BD9B-49D1217C5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5AB324-F0DA-E9F5-AD78-F1F7BA11E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D489-4CAE-4043-9890-221A01968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347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A8EA6-135F-D067-03DE-541BEBC7E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C73F-BB9F-2C9C-79B5-629107A4F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0563D6-4C61-0677-4234-C9A665F086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52ABDD-71AF-6E56-16CE-028508F916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34093B-817C-6762-AF04-3C1E691436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BB7A17-6000-7213-0AD6-FDB444B35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6004-2451-4C8D-952D-789A57E241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2E18B7-250E-245F-50F0-7BEF0D75F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A054CF-C467-4FF8-8AC3-327154507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D489-4CAE-4043-9890-221A01968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522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D3506-A8AD-521F-C0B8-5DB055BDF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C19AD1-2970-7104-5D1E-6E7DBA3EC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6004-2451-4C8D-952D-789A57E241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315525-589A-7F49-4958-30F3F4FDF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6D33F-0EF6-3F32-4647-6EBCB2A5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D489-4CAE-4043-9890-221A01968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714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8A2D76-24FD-0FAA-14FE-9A15E318F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6004-2451-4C8D-952D-789A57E241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5F80A2-7499-7577-10F5-E5FFC75C7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0AB247-991C-2ECA-8123-9F5631741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D489-4CAE-4043-9890-221A01968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251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9C0B1-C839-19B1-F722-14DC0253A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14758-4646-885D-1A15-02FEBE1C7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85666-C4C1-2C7B-2687-34EE980FAC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0A4A39-DAA4-13B0-521B-3E9CAEEC2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6004-2451-4C8D-952D-789A57E241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9AF45A-F10D-7617-FDD2-A825E98B1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3242CF-DE8D-4282-6435-BF9A78996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D489-4CAE-4043-9890-221A01968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164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A1BEF-1ED8-958B-001E-7D9C5560C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83BB74-2A23-5F13-EBC9-92AE58D79B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E00988-6631-291D-944C-484E674F8A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8A2346-19B6-783F-142E-7F5ECABE0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6004-2451-4C8D-952D-789A57E241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93F5F1-D403-104D-D111-6D7D65E0A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DF495-CBAE-A0E3-803F-0468C069E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D489-4CAE-4043-9890-221A01968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150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F422A-89B0-341E-3ABB-71ACA8487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98E58B-0444-9ECD-C5CC-26D24C9806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33600-7F78-6929-ADAC-EB6464484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6004-2451-4C8D-952D-789A57E241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240C4-A430-5249-2F36-248695B04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B9FC0-00F3-6E0C-CC22-21BFF7CBE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D489-4CAE-4043-9890-221A01968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149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7385992-8D13-456E-4746-5954D61243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E70D14-6318-A53B-6F10-6600C9BFAD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C55E3F-9801-D451-F79C-2A78A11B4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6004-2451-4C8D-952D-789A57E241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B2B55-5436-DDE2-A8A5-564DE9CD9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535A3-73D9-1A46-BC5F-73AC33C18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DD489-4CAE-4043-9890-221A01968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040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F1A104-9A84-3E97-2113-3695A63D3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F5EE2B-32D6-72B4-14D7-161C984207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56C7D-7BC1-8016-E05B-D35656FCFE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C6004-2451-4C8D-952D-789A57E2417A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B5487F-6836-68CF-8FF0-346A54E7AA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328D7-9D92-D7B4-3AA2-1BABD28F4D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8DD489-4CAE-4043-9890-221A01968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300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ws.com/en/blog/hotel-guest-expectations" TargetMode="External"/><Relationship Id="rId3" Type="http://schemas.openxmlformats.org/officeDocument/2006/relationships/hyperlink" Target="https://hireology.com/blog/adapting-to-changing-guest-expectations-in-a-post-covid-world/" TargetMode="External"/><Relationship Id="rId7" Type="http://schemas.openxmlformats.org/officeDocument/2006/relationships/hyperlink" Target="https://contentmentquesting.com/importance-of-hospitality/" TargetMode="External"/><Relationship Id="rId2" Type="http://schemas.openxmlformats.org/officeDocument/2006/relationships/hyperlink" Target="https://www.ritzcarlton.com/en/about-the-ritz-carlt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posnow.com/uk/resources/importance-of-the-hospitality-industry/" TargetMode="External"/><Relationship Id="rId11" Type="http://schemas.openxmlformats.org/officeDocument/2006/relationships/hyperlink" Target="https://stephenblandino.com/2016/07/how-the-ritz-carlton-delivers-exceptional-customer-service.html" TargetMode="External"/><Relationship Id="rId5" Type="http://schemas.openxmlformats.org/officeDocument/2006/relationships/hyperlink" Target="https://www.ritzcarlton.com/en/hotels/atlrz-the-ritz-carlton-atlanta/experiences/" TargetMode="External"/><Relationship Id="rId10" Type="http://schemas.openxmlformats.org/officeDocument/2006/relationships/hyperlink" Target="https://www.similarweb.com/website/ritzcarlton.com/" TargetMode="External"/><Relationship Id="rId4" Type="http://schemas.openxmlformats.org/officeDocument/2006/relationships/hyperlink" Target="https://get.hotefy.com/guest-expectations-in-a-hotel-how-to-meet-them/" TargetMode="External"/><Relationship Id="rId9" Type="http://schemas.openxmlformats.org/officeDocument/2006/relationships/hyperlink" Target="https://ukdiss.com/examples/situational-analysis-ritz-carlton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0E919-78AF-5CF7-B68B-B8621A0F88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43384"/>
            <a:ext cx="9144000" cy="2387600"/>
          </a:xfrm>
        </p:spPr>
        <p:txBody>
          <a:bodyPr/>
          <a:lstStyle/>
          <a:p>
            <a:r>
              <a:rPr lang="en-GB" dirty="0"/>
              <a:t>The Ritz-Carlton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C7034C-57F2-A5A5-4FC4-85A623B5CA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56419"/>
            <a:ext cx="9144000" cy="1655762"/>
          </a:xfrm>
        </p:spPr>
        <p:txBody>
          <a:bodyPr/>
          <a:lstStyle/>
          <a:p>
            <a:pPr algn="just" rtl="0" fontAlgn="base"/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Name: Anisha Suleman Anwar </a:t>
            </a:r>
            <a:endParaRPr lang="en-GB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/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Student ID: 2234357 </a:t>
            </a:r>
          </a:p>
          <a:p>
            <a:pPr algn="just" rtl="0" fontAlgn="base"/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Module: Hospitality and Guest 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S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ervice 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M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anagement BMIH4005 </a:t>
            </a:r>
            <a:endParaRPr lang="en-GB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/>
            <a:r>
              <a:rPr lang="en-GB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Lecturer: Luciana Suardi </a:t>
            </a:r>
            <a:endParaRPr lang="en-GB" sz="20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/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701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7">
            <a:extLst>
              <a:ext uri="{FF2B5EF4-FFF2-40B4-BE49-F238E27FC236}">
                <a16:creationId xmlns:a16="http://schemas.microsoft.com/office/drawing/2014/main" id="{22587ECF-85E9-4393-9D87-8EB6F3F6C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FA33BB-09F6-A76C-A391-64EF8E165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37883"/>
            <a:ext cx="4783697" cy="1942810"/>
          </a:xfrm>
        </p:spPr>
        <p:txBody>
          <a:bodyPr anchor="b">
            <a:normAutofit/>
          </a:bodyPr>
          <a:lstStyle/>
          <a:p>
            <a:r>
              <a:rPr lang="en-GB" sz="4000"/>
              <a:t>The Ritz-Carlton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295DC-E5BC-43BB-8C05-2D11852E2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686323"/>
            <a:ext cx="4783697" cy="3433583"/>
          </a:xfrm>
        </p:spPr>
        <p:txBody>
          <a:bodyPr>
            <a:normAutofit/>
          </a:bodyPr>
          <a:lstStyle/>
          <a:p>
            <a:r>
              <a:rPr lang="en-GB" sz="2000"/>
              <a:t>American multinational company operating a luxury hotel chain</a:t>
            </a:r>
          </a:p>
          <a:p>
            <a:r>
              <a:rPr lang="en-GB" sz="2000"/>
              <a:t>108 luxury hotels and resorts in 30 countries</a:t>
            </a:r>
          </a:p>
          <a:p>
            <a:r>
              <a:rPr lang="en-GB" sz="2000"/>
              <a:t>First opening in Boston in 1927</a:t>
            </a:r>
          </a:p>
          <a:p>
            <a:r>
              <a:rPr lang="en-GB" sz="2000"/>
              <a:t>Subsidiary company of Marriott International</a:t>
            </a:r>
          </a:p>
          <a:p>
            <a:r>
              <a:rPr lang="en-GB" sz="2000"/>
              <a:t>The Ritz-Carlton Hotel company was founded in 1983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882EF3-295E-5CB9-B74F-5FB0CC8D37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8424" y="646206"/>
            <a:ext cx="5365375" cy="5365375"/>
          </a:xfrm>
          <a:prstGeom prst="rect">
            <a:avLst/>
          </a:prstGeom>
        </p:spPr>
      </p:pic>
      <p:sp>
        <p:nvSpPr>
          <p:cNvPr id="4" name="AutoShape 2" descr="The Ritz Carlton Logo PNG Transparent – Brands Logos">
            <a:extLst>
              <a:ext uri="{FF2B5EF4-FFF2-40B4-BE49-F238E27FC236}">
                <a16:creationId xmlns:a16="http://schemas.microsoft.com/office/drawing/2014/main" id="{3F7D7C2C-A639-4100-8D36-F952B314B5E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317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0034B9-F3C5-449C-3ADF-5CF980EA87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266" b="16570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1EC3F-0E29-7363-314B-ACD1772A9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Main Consumers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D277B-8F56-0A90-67F8-FAADF467B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700" dirty="0"/>
              <a:t>Upper &amp; Middle class as the hotel is luxury so is expensive </a:t>
            </a:r>
          </a:p>
          <a:p>
            <a:r>
              <a:rPr lang="en-GB" sz="1700" dirty="0"/>
              <a:t>Business Travellers as companies pay for expenses they usually opt for luxury hotels such as Ritz-Carlton</a:t>
            </a:r>
          </a:p>
          <a:p>
            <a:r>
              <a:rPr lang="en-GB" sz="1700" dirty="0"/>
              <a:t>Meetings and events as the Ritz-Carlton sells venues and rooms for business meetings and weddings </a:t>
            </a:r>
          </a:p>
          <a:p>
            <a:r>
              <a:rPr lang="en-GB" sz="1700" dirty="0"/>
              <a:t>32.05% of the consumers are aged between 25-34 and 20.64% are aged between 35-44</a:t>
            </a:r>
          </a:p>
          <a:p>
            <a:r>
              <a:rPr lang="en-GB" sz="1700" dirty="0"/>
              <a:t>51.6% of the consumers are female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839760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standing in front of a coral reef&#10;&#10;Description automatically generated with low confidence">
            <a:extLst>
              <a:ext uri="{FF2B5EF4-FFF2-40B4-BE49-F238E27FC236}">
                <a16:creationId xmlns:a16="http://schemas.microsoft.com/office/drawing/2014/main" id="{CEC4DD77-1C8D-454E-4F52-C1919C8FA4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4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74EE36-90D6-A118-ADF1-E3656D7DA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400"/>
              <a:t>Nature, Scope, and Role of the guest services and facilities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0DF3D-D137-09E8-C4B0-618E18FAD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Wedding venues and event organisations</a:t>
            </a:r>
          </a:p>
          <a:p>
            <a:r>
              <a:rPr lang="en-GB" sz="2000"/>
              <a:t>Luxury restaurants and special dining experiences </a:t>
            </a:r>
          </a:p>
          <a:p>
            <a:r>
              <a:rPr lang="en-GB" sz="2000"/>
              <a:t>Special suites and rooms</a:t>
            </a:r>
          </a:p>
          <a:p>
            <a:r>
              <a:rPr lang="en-GB" sz="2000"/>
              <a:t>Fitness centres </a:t>
            </a:r>
          </a:p>
          <a:p>
            <a:r>
              <a:rPr lang="en-GB" sz="2000"/>
              <a:t> Kids-friendly attractions such as museum and aquariums</a:t>
            </a:r>
          </a:p>
          <a:p>
            <a:r>
              <a:rPr lang="en-GB" sz="2000"/>
              <a:t>Special welcome by staff 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440050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D4051D-C2D3-7922-F34D-C49C78E13E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" r="43195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FC5905-7D6A-B307-F995-05EECB093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Role and Function of guest services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FF1CE-394C-7A29-D422-B36C68332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700"/>
              <a:t>Staff carry a card that reminds them of their values, services, motto, and employee promise to help provide the best services to guests. </a:t>
            </a:r>
          </a:p>
          <a:p>
            <a:r>
              <a:rPr lang="en-GB" sz="1700"/>
              <a:t>Top three priorities are a clean room, timely service, and delivering on promises. </a:t>
            </a:r>
          </a:p>
          <a:p>
            <a:r>
              <a:rPr lang="en-GB" sz="1700"/>
              <a:t>Focus on customer engagement (green, yellow or red zone) </a:t>
            </a:r>
          </a:p>
          <a:p>
            <a:r>
              <a:rPr lang="en-GB" sz="1700"/>
              <a:t>Ensuring guests have a memorable stay </a:t>
            </a:r>
          </a:p>
          <a:p>
            <a:r>
              <a:rPr lang="en-GB" sz="1700"/>
              <a:t>Welcoming guests </a:t>
            </a:r>
          </a:p>
        </p:txBody>
      </p:sp>
    </p:spTree>
    <p:extLst>
      <p:ext uri="{BB962C8B-B14F-4D97-AF65-F5344CB8AC3E}">
        <p14:creationId xmlns:p14="http://schemas.microsoft.com/office/powerpoint/2010/main" val="1481871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C4AF56-CCAF-5979-AB09-C79BA09537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689"/>
          <a:stretch/>
        </p:blipFill>
        <p:spPr>
          <a:xfrm>
            <a:off x="255544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A67B37-A716-3474-553F-F1AA3DB9E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Importance of hospitality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CF859-1C3F-481B-286D-18B7870AB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Improved customer retention and satisfaction </a:t>
            </a:r>
          </a:p>
          <a:p>
            <a:r>
              <a:rPr lang="en-GB" sz="2000" dirty="0"/>
              <a:t>Great brand reputation</a:t>
            </a:r>
          </a:p>
          <a:p>
            <a:r>
              <a:rPr lang="en-GB" sz="2000" dirty="0"/>
              <a:t>Rewarding industry </a:t>
            </a:r>
          </a:p>
          <a:p>
            <a:r>
              <a:rPr lang="en-GB" sz="2000" dirty="0"/>
              <a:t>Lasting impact and memories for guests </a:t>
            </a:r>
          </a:p>
          <a:p>
            <a:r>
              <a:rPr lang="en-GB" sz="2000" dirty="0"/>
              <a:t>Builds support networks and good relationships </a:t>
            </a:r>
          </a:p>
          <a:p>
            <a:r>
              <a:rPr lang="en-GB" sz="2000" dirty="0"/>
              <a:t>Shows the hotel’s importance and good services </a:t>
            </a:r>
          </a:p>
        </p:txBody>
      </p:sp>
    </p:spTree>
    <p:extLst>
      <p:ext uri="{BB962C8B-B14F-4D97-AF65-F5344CB8AC3E}">
        <p14:creationId xmlns:p14="http://schemas.microsoft.com/office/powerpoint/2010/main" val="60161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2" name="Rectangle 207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holding a letter&#10;&#10;Description automatically generated with low confidence">
            <a:extLst>
              <a:ext uri="{FF2B5EF4-FFF2-40B4-BE49-F238E27FC236}">
                <a16:creationId xmlns:a16="http://schemas.microsoft.com/office/drawing/2014/main" id="{D56E9D8F-0A75-9521-16BF-23FE17D920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29255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074" name="Rectangle 207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5E1282-1BFD-7D8A-5C6C-9B6162014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How hotels meet and exceed hotel expectations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75882-373A-CCCA-42AA-141BCCD71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900"/>
              <a:t>Hotel guest expectations include:</a:t>
            </a:r>
          </a:p>
          <a:p>
            <a:r>
              <a:rPr lang="en-GB" sz="1900"/>
              <a:t>Good use of technology- online check-ins</a:t>
            </a:r>
          </a:p>
          <a:p>
            <a:r>
              <a:rPr lang="en-GB" sz="1900"/>
              <a:t>Good service- Giving customers a good experience</a:t>
            </a:r>
          </a:p>
          <a:p>
            <a:r>
              <a:rPr lang="en-GB" sz="1900"/>
              <a:t>Range of facilities- Different activities within the hotel</a:t>
            </a:r>
          </a:p>
          <a:p>
            <a:r>
              <a:rPr lang="en-GB" sz="1900"/>
              <a:t>Personalisation- Engaging customers</a:t>
            </a:r>
          </a:p>
          <a:p>
            <a:r>
              <a:rPr lang="en-GB" sz="1900"/>
              <a:t>Reasonable price-</a:t>
            </a:r>
            <a:r>
              <a:rPr lang="en-GB" sz="1900" b="0" i="0">
                <a:effectLst/>
                <a:latin typeface="Axiforma Book"/>
              </a:rPr>
              <a:t> “You get what you pay for”</a:t>
            </a:r>
            <a:endParaRPr lang="en-GB" sz="1900"/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865196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C5360-9D62-AF35-D0F9-DAA655D7D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1EC9F-D0B9-2B12-6858-AD2B321F5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i="1" dirty="0">
                <a:effectLst/>
              </a:rPr>
              <a:t>About the Ritz-Carlton</a:t>
            </a:r>
            <a:r>
              <a:rPr lang="en-GB" dirty="0">
                <a:effectLst/>
              </a:rPr>
              <a:t> (no date) </a:t>
            </a:r>
            <a:r>
              <a:rPr lang="en-GB" i="1" dirty="0">
                <a:effectLst/>
              </a:rPr>
              <a:t>Home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2"/>
              </a:rPr>
              <a:t>https://www.ritzcarlton.com/en/about-the-ritz-carlton/</a:t>
            </a:r>
            <a:r>
              <a:rPr lang="en-GB" dirty="0">
                <a:effectLst/>
              </a:rPr>
              <a:t>  (Accessed: 18 May 2023). </a:t>
            </a:r>
          </a:p>
          <a:p>
            <a:pPr marL="0" indent="0">
              <a:buNone/>
            </a:pPr>
            <a:r>
              <a:rPr lang="en-GB" i="1" dirty="0">
                <a:effectLst/>
              </a:rPr>
              <a:t>Adapting to changing guest expectations at your Hotel Page 1 of 0</a:t>
            </a:r>
            <a:r>
              <a:rPr lang="en-GB" dirty="0">
                <a:effectLst/>
              </a:rPr>
              <a:t> (2021) </a:t>
            </a:r>
            <a:r>
              <a:rPr lang="en-GB" i="1" dirty="0" err="1">
                <a:effectLst/>
              </a:rPr>
              <a:t>Hireology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3"/>
              </a:rPr>
              <a:t>https://hireology.com/blog/adapting-to-changing-guest-expectations-in-a-post-covid-world/</a:t>
            </a:r>
            <a:r>
              <a:rPr lang="en-GB" dirty="0">
                <a:effectLst/>
              </a:rPr>
              <a:t>  (Accessed: 20 May 2023). </a:t>
            </a:r>
          </a:p>
          <a:p>
            <a:pPr marL="0" indent="0">
              <a:buNone/>
            </a:pPr>
            <a:r>
              <a:rPr lang="en-GB" dirty="0">
                <a:effectLst/>
              </a:rPr>
              <a:t>Chamberlain, M., </a:t>
            </a:r>
            <a:r>
              <a:rPr lang="en-GB" dirty="0" err="1">
                <a:effectLst/>
              </a:rPr>
              <a:t>Susheelan</a:t>
            </a:r>
            <a:r>
              <a:rPr lang="en-GB" dirty="0">
                <a:effectLst/>
              </a:rPr>
              <a:t>, S. and Admin, H. (2021) </a:t>
            </a:r>
            <a:r>
              <a:rPr lang="en-GB" i="1" dirty="0">
                <a:effectLst/>
              </a:rPr>
              <a:t>12 top guest expectations in a hotel: And how to meet them</a:t>
            </a:r>
            <a:r>
              <a:rPr lang="en-GB" dirty="0">
                <a:effectLst/>
              </a:rPr>
              <a:t>, </a:t>
            </a:r>
            <a:r>
              <a:rPr lang="en-GB" i="1" dirty="0" err="1">
                <a:effectLst/>
              </a:rPr>
              <a:t>Hotefy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4"/>
              </a:rPr>
              <a:t>https://get.hotefy.com/guest-expectations-in-a-hotel-how-to-meet-them/</a:t>
            </a:r>
            <a:r>
              <a:rPr lang="en-GB" dirty="0">
                <a:effectLst/>
              </a:rPr>
              <a:t> (Accessed: 20 May 2023).  </a:t>
            </a:r>
          </a:p>
          <a:p>
            <a:pPr marL="0" indent="0">
              <a:buNone/>
            </a:pPr>
            <a:r>
              <a:rPr lang="en-GB" i="1" dirty="0">
                <a:effectLst/>
              </a:rPr>
              <a:t>Explore Downtown Atlanta from Peachtree Street</a:t>
            </a:r>
            <a:r>
              <a:rPr lang="en-GB" dirty="0">
                <a:effectLst/>
              </a:rPr>
              <a:t> (no date) </a:t>
            </a:r>
            <a:r>
              <a:rPr lang="en-GB" i="1" dirty="0">
                <a:effectLst/>
              </a:rPr>
              <a:t>Hotels Near Atlanta Aquarium - Downtown Atlanta | The Ritz-Carlton, Atlanta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5"/>
              </a:rPr>
              <a:t>https://www.ritzcarlton.com/en/hotels/atlrz-the-ritz-carlton-atlanta/experiences/</a:t>
            </a:r>
            <a:r>
              <a:rPr lang="en-GB" dirty="0">
                <a:effectLst/>
              </a:rPr>
              <a:t>  (Accessed: 19 May 2023). </a:t>
            </a:r>
          </a:p>
          <a:p>
            <a:pPr marL="0" indent="0">
              <a:buNone/>
            </a:pPr>
            <a:r>
              <a:rPr lang="en-GB" dirty="0" err="1">
                <a:effectLst/>
              </a:rPr>
              <a:t>Hendron</a:t>
            </a:r>
            <a:r>
              <a:rPr lang="en-GB" dirty="0">
                <a:effectLst/>
              </a:rPr>
              <a:t>, A. (2022) </a:t>
            </a:r>
            <a:r>
              <a:rPr lang="en-GB" i="1" dirty="0">
                <a:effectLst/>
              </a:rPr>
              <a:t>The importance of the hospitality industry &amp; its four sectors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Epos Now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6"/>
              </a:rPr>
              <a:t>https://www.eposnow.com/uk/resources/importance-of-the-hospitality-industry/</a:t>
            </a:r>
            <a:r>
              <a:rPr lang="en-GB" dirty="0">
                <a:effectLst/>
              </a:rPr>
              <a:t>  (Accessed: 19 May 2023). </a:t>
            </a:r>
          </a:p>
          <a:p>
            <a:pPr marL="0" indent="0">
              <a:buNone/>
            </a:pPr>
            <a:r>
              <a:rPr lang="en-GB" dirty="0">
                <a:effectLst/>
              </a:rPr>
              <a:t>Jennifer (2023) </a:t>
            </a:r>
            <a:r>
              <a:rPr lang="en-GB" i="1" dirty="0">
                <a:effectLst/>
              </a:rPr>
              <a:t>The importance of hospitality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Contentment Questing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7"/>
              </a:rPr>
              <a:t>https://contentmentquesting.com/importance-of-hospitality/</a:t>
            </a:r>
            <a:r>
              <a:rPr lang="en-GB" dirty="0">
                <a:effectLst/>
              </a:rPr>
              <a:t>  (Accessed: 19 May 2023). </a:t>
            </a:r>
          </a:p>
          <a:p>
            <a:pPr marL="0" indent="0">
              <a:buNone/>
            </a:pPr>
            <a:r>
              <a:rPr lang="en-GB" dirty="0" err="1">
                <a:effectLst/>
              </a:rPr>
              <a:t>Lacalle</a:t>
            </a:r>
            <a:r>
              <a:rPr lang="en-GB" dirty="0">
                <a:effectLst/>
              </a:rPr>
              <a:t>, E. (2022) </a:t>
            </a:r>
            <a:r>
              <a:rPr lang="en-GB" i="1" dirty="0">
                <a:effectLst/>
              </a:rPr>
              <a:t>Five frequent hotel guest expectations and how to exceed them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Five frequent hotel guest expectations and how to </a:t>
            </a:r>
            <a:r>
              <a:rPr lang="en-GB" i="1" dirty="0" err="1">
                <a:effectLst/>
              </a:rPr>
              <a:t>excee</a:t>
            </a:r>
            <a:r>
              <a:rPr lang="en-GB" i="1" dirty="0">
                <a:effectLst/>
              </a:rPr>
              <a:t>... | Mews Blog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8"/>
              </a:rPr>
              <a:t>https://www.mews.com/en/blog/hotel-guest-expectations</a:t>
            </a:r>
            <a:r>
              <a:rPr lang="en-GB" dirty="0">
                <a:effectLst/>
              </a:rPr>
              <a:t> (Accessed: 20 May 2023).</a:t>
            </a:r>
          </a:p>
          <a:p>
            <a:pPr marL="0" indent="0">
              <a:buNone/>
            </a:pPr>
            <a:r>
              <a:rPr lang="en-GB" dirty="0">
                <a:effectLst/>
              </a:rPr>
              <a:t>Ltd, A.A. (2022) </a:t>
            </a:r>
            <a:r>
              <a:rPr lang="en-GB" i="1" dirty="0">
                <a:effectLst/>
              </a:rPr>
              <a:t>The Ritz Carlton </a:t>
            </a:r>
            <a:r>
              <a:rPr lang="en-GB" i="1" dirty="0" err="1">
                <a:effectLst/>
              </a:rPr>
              <a:t>philadelphia</a:t>
            </a:r>
            <a:r>
              <a:rPr lang="en-GB" i="1" dirty="0">
                <a:effectLst/>
              </a:rPr>
              <a:t>: Situational Analysis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UKDiss.com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9"/>
              </a:rPr>
              <a:t>https://ukdiss.com/examples/situational-analysis-ritz-carlton.php</a:t>
            </a:r>
            <a:r>
              <a:rPr lang="en-GB" dirty="0">
                <a:effectLst/>
              </a:rPr>
              <a:t>  (Accessed: 18 May 2023). </a:t>
            </a:r>
          </a:p>
          <a:p>
            <a:pPr marL="0" indent="0">
              <a:buNone/>
            </a:pPr>
            <a:r>
              <a:rPr lang="en-GB" i="1" dirty="0">
                <a:effectLst/>
              </a:rPr>
              <a:t>Ritzcarlton.com Traffic Analytics &amp; Market Share | </a:t>
            </a:r>
            <a:r>
              <a:rPr lang="en-GB" i="1" dirty="0" err="1">
                <a:effectLst/>
              </a:rPr>
              <a:t>similarweb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10"/>
              </a:rPr>
              <a:t>https://www.similarweb.com/website/ritzcarlton.com/</a:t>
            </a:r>
            <a:r>
              <a:rPr lang="en-GB" dirty="0">
                <a:effectLst/>
              </a:rPr>
              <a:t>  (Accessed: 18 May 2023). </a:t>
            </a:r>
            <a:endParaRPr lang="en-GB" i="1" dirty="0">
              <a:effectLst/>
            </a:endParaRPr>
          </a:p>
          <a:p>
            <a:pPr marL="0" indent="0">
              <a:buNone/>
            </a:pPr>
            <a:r>
              <a:rPr lang="en-GB" dirty="0">
                <a:effectLst/>
              </a:rPr>
              <a:t>Stephen </a:t>
            </a:r>
            <a:r>
              <a:rPr lang="en-GB" dirty="0" err="1">
                <a:effectLst/>
              </a:rPr>
              <a:t>Blandino</a:t>
            </a:r>
            <a:r>
              <a:rPr lang="en-GB" dirty="0">
                <a:effectLst/>
              </a:rPr>
              <a:t> (2016) </a:t>
            </a:r>
            <a:r>
              <a:rPr lang="en-GB" i="1" dirty="0">
                <a:effectLst/>
              </a:rPr>
              <a:t>How the Ritz-Carlton delivers exceptional customer service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Stephen </a:t>
            </a:r>
            <a:r>
              <a:rPr lang="en-GB" i="1" dirty="0" err="1">
                <a:effectLst/>
              </a:rPr>
              <a:t>Blandino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11"/>
              </a:rPr>
              <a:t>https://stephenblandino.com/2016/07/how-the-ritz-carlton-delivers-exceptional-customer-service.html</a:t>
            </a:r>
            <a:r>
              <a:rPr lang="en-GB" dirty="0">
                <a:effectLst/>
              </a:rPr>
              <a:t>  (Accessed: 19 May 2023). </a:t>
            </a:r>
          </a:p>
          <a:p>
            <a:pPr marL="0" indent="0">
              <a:buNone/>
            </a:pPr>
            <a:endParaRPr lang="en-GB" dirty="0">
              <a:effectLst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1475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01c7a238c529d805f4f6e15a99b6efd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2ec370cc195d54dd654615e3f4b0d4ec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60757165-6A2D-4A04-B3B4-4D5CE07913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3196E5C-6EC1-4B41-83F7-A6978DE80BA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BB0F2B9-D519-49F1-94D3-C9E18FC7071D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d8e79d84-78fb-44a9-92e9-d04bdd8f0359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04c7059f-bde8-4ce9-bb0f-e52888740953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2898</TotalTime>
  <Words>731</Words>
  <Application>Microsoft Office PowerPoint</Application>
  <PresentationFormat>Widescreen</PresentationFormat>
  <Paragraphs>62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Axiforma Book</vt:lpstr>
      <vt:lpstr>Calibri</vt:lpstr>
      <vt:lpstr>Calibri Light</vt:lpstr>
      <vt:lpstr>Segoe UI</vt:lpstr>
      <vt:lpstr>Office Theme</vt:lpstr>
      <vt:lpstr>The Ritz-Carlton</vt:lpstr>
      <vt:lpstr>The Ritz-Carlton </vt:lpstr>
      <vt:lpstr>Main Consumers</vt:lpstr>
      <vt:lpstr>Nature, Scope, and Role of the guest services and facilities </vt:lpstr>
      <vt:lpstr>Role and Function of guest services </vt:lpstr>
      <vt:lpstr>Importance of hospitality </vt:lpstr>
      <vt:lpstr>How hotels meet and exceed hotel expectations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Anisha Anwar (2234357)</dc:creator>
  <cp:lastModifiedBy>Anisha Anwar</cp:lastModifiedBy>
  <cp:revision>3</cp:revision>
  <dcterms:created xsi:type="dcterms:W3CDTF">2023-05-23T20:10:09Z</dcterms:created>
  <dcterms:modified xsi:type="dcterms:W3CDTF">2023-05-25T20:34:05Z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