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10/16/2022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10/16/2022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76424" y="1122363"/>
            <a:ext cx="8791575" cy="2038848"/>
          </a:xfrm>
        </p:spPr>
        <p:txBody>
          <a:bodyPr>
            <a:normAutofit fontScale="90000"/>
          </a:bodyPr>
          <a:lstStyle/>
          <a:p>
            <a:pPr algn="ctr"/>
            <a:r>
              <a:rPr lang="en-US" dirty="0">
                <a:solidFill>
                  <a:schemeClr val="bg1"/>
                </a:solidFill>
              </a:rPr>
              <a:t>How do students use Technology to collaborate at UWTSD?</a:t>
            </a:r>
          </a:p>
        </p:txBody>
      </p:sp>
      <p:sp>
        <p:nvSpPr>
          <p:cNvPr id="3" name="Subtitle 2"/>
          <p:cNvSpPr>
            <a:spLocks noGrp="1"/>
          </p:cNvSpPr>
          <p:nvPr>
            <p:ph type="subTitle" idx="1"/>
          </p:nvPr>
        </p:nvSpPr>
        <p:spPr/>
        <p:txBody>
          <a:bodyPr>
            <a:normAutofit/>
          </a:bodyPr>
          <a:lstStyle/>
          <a:p>
            <a:pPr algn="ctr"/>
            <a:r>
              <a:rPr lang="en-US" sz="3200" dirty="0">
                <a:solidFill>
                  <a:schemeClr val="bg1"/>
                </a:solidFill>
              </a:rPr>
              <a:t>Are students confident in using technology to collaborate?</a:t>
            </a:r>
          </a:p>
        </p:txBody>
      </p:sp>
    </p:spTree>
    <p:extLst>
      <p:ext uri="{BB962C8B-B14F-4D97-AF65-F5344CB8AC3E}">
        <p14:creationId xmlns:p14="http://schemas.microsoft.com/office/powerpoint/2010/main" val="3179412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normAutofit fontScale="77500" lnSpcReduction="20000"/>
          </a:bodyPr>
          <a:lstStyle/>
          <a:p>
            <a:r>
              <a:rPr lang="en-US" dirty="0"/>
              <a:t>Technology is ubiquitous in everyday life and it is has raised the par of expectations among learners for digital approaches to learning and collaboration.  </a:t>
            </a:r>
          </a:p>
          <a:p>
            <a:r>
              <a:rPr lang="en-US" dirty="0"/>
              <a:t>According to Conole et al (2008), students are becoming digital scholars who uses technology for all forms of research, communication, retrieval of information, data manipulation, processing, analysis and storage. </a:t>
            </a:r>
          </a:p>
          <a:p>
            <a:r>
              <a:rPr lang="en-US" dirty="0"/>
              <a:t>Students work as individuals and in groups. </a:t>
            </a:r>
          </a:p>
          <a:p>
            <a:r>
              <a:rPr lang="en-US" dirty="0"/>
              <a:t>When they work in groups, it is either they collaborate by physical means or through technological ways. With the onset of Covid 19 which has seen every sector advancing in the use of technology. </a:t>
            </a:r>
          </a:p>
          <a:p>
            <a:r>
              <a:rPr lang="en-US" dirty="0"/>
              <a:t>The question of confidence in the use of these digital skills is a necessary topic that needs to be researched. </a:t>
            </a:r>
          </a:p>
        </p:txBody>
      </p:sp>
    </p:spTree>
    <p:extLst>
      <p:ext uri="{BB962C8B-B14F-4D97-AF65-F5344CB8AC3E}">
        <p14:creationId xmlns:p14="http://schemas.microsoft.com/office/powerpoint/2010/main" val="67782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cont...</a:t>
            </a:r>
          </a:p>
        </p:txBody>
      </p:sp>
      <p:sp>
        <p:nvSpPr>
          <p:cNvPr id="3" name="Content Placeholder 2"/>
          <p:cNvSpPr>
            <a:spLocks noGrp="1"/>
          </p:cNvSpPr>
          <p:nvPr>
            <p:ph idx="1"/>
          </p:nvPr>
        </p:nvSpPr>
        <p:spPr/>
        <p:txBody>
          <a:bodyPr>
            <a:normAutofit fontScale="85000" lnSpcReduction="20000"/>
          </a:bodyPr>
          <a:lstStyle/>
          <a:p>
            <a:r>
              <a:rPr lang="en-US" dirty="0"/>
              <a:t>Students are quite confident in integrating ICT with teaching and among the groups of students, older students are more confident in integrating ICT in collaborative learning (Bakar &amp; Mohamed, 2008).</a:t>
            </a:r>
          </a:p>
          <a:p>
            <a:r>
              <a:rPr lang="en-US" dirty="0"/>
              <a:t>Low confidence is sometimes linked to people feeling inadequate in the type of skills. People with high level skills and self-efficacy face difficult challenges and thus boosting their confidence and capacity to control what happens to them. </a:t>
            </a:r>
          </a:p>
          <a:p>
            <a:r>
              <a:rPr lang="en-US" dirty="0"/>
              <a:t>Failure is attributed to lack of skills, knowledge and confidence (Schunk &amp; Parajers, 2002). </a:t>
            </a:r>
          </a:p>
          <a:p>
            <a:r>
              <a:rPr lang="en-US" dirty="0"/>
              <a:t>Digital literacy skills are crucial in enhancing digital collaboration in learning institutions. Based on this sentiments, this study aims to assess the confidence of students at UWTSD in using the available technologies to collaborate.</a:t>
            </a:r>
          </a:p>
        </p:txBody>
      </p:sp>
    </p:spTree>
    <p:extLst>
      <p:ext uri="{BB962C8B-B14F-4D97-AF65-F5344CB8AC3E}">
        <p14:creationId xmlns:p14="http://schemas.microsoft.com/office/powerpoint/2010/main" val="2658743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Literature review</a:t>
            </a:r>
          </a:p>
        </p:txBody>
      </p:sp>
      <p:sp>
        <p:nvSpPr>
          <p:cNvPr id="3" name="Content Placeholder 2"/>
          <p:cNvSpPr>
            <a:spLocks noGrp="1"/>
          </p:cNvSpPr>
          <p:nvPr>
            <p:ph idx="1"/>
          </p:nvPr>
        </p:nvSpPr>
        <p:spPr/>
        <p:txBody>
          <a:bodyPr>
            <a:normAutofit fontScale="70000" lnSpcReduction="20000"/>
          </a:bodyPr>
          <a:lstStyle/>
          <a:p>
            <a:r>
              <a:rPr lang="en-US" dirty="0"/>
              <a:t>Research has found out that, positive attitude is a motivational factor to computer use and other digital technologies. Moreover, it makes them more familiar to and easier to use digital technologies. On the other hand, negative attitudes lead to direct avoidance to use the available digital skills or a tendency to give up when things don’t work out (Meelissen, &amp;Drent, 2008; Teo, 2008). Besides attitude is self confidence that is a factor that affects the use of digital technologies (Cakir, 2012). </a:t>
            </a:r>
          </a:p>
          <a:p>
            <a:r>
              <a:rPr lang="en-US" dirty="0"/>
              <a:t>In some instances, the term self-efficacy is used to mean self-confidence (Tomte &amp; Hatlevik, 2011). </a:t>
            </a:r>
          </a:p>
          <a:p>
            <a:r>
              <a:rPr lang="en-US" dirty="0"/>
              <a:t>The perception of self-efficacy affects the efforts of an individual to achieve something (Pajares, 1996). </a:t>
            </a:r>
          </a:p>
          <a:p>
            <a:r>
              <a:rPr lang="en-US" dirty="0"/>
              <a:t>self-confidence can be affected by several factors that include experience using the computer, type of computer training, and the length of time that one interacts with the digital tools (Askay and Umay 2001).</a:t>
            </a:r>
          </a:p>
        </p:txBody>
      </p:sp>
    </p:spTree>
    <p:extLst>
      <p:ext uri="{BB962C8B-B14F-4D97-AF65-F5344CB8AC3E}">
        <p14:creationId xmlns:p14="http://schemas.microsoft.com/office/powerpoint/2010/main" val="911056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Research problem</a:t>
            </a:r>
          </a:p>
        </p:txBody>
      </p:sp>
      <p:sp>
        <p:nvSpPr>
          <p:cNvPr id="3" name="Content Placeholder 2"/>
          <p:cNvSpPr>
            <a:spLocks noGrp="1"/>
          </p:cNvSpPr>
          <p:nvPr>
            <p:ph idx="1"/>
          </p:nvPr>
        </p:nvSpPr>
        <p:spPr/>
        <p:txBody>
          <a:bodyPr>
            <a:normAutofit lnSpcReduction="10000"/>
          </a:bodyPr>
          <a:lstStyle/>
          <a:p>
            <a:r>
              <a:rPr lang="en-US" dirty="0"/>
              <a:t>Institutions like UWTSD have a responsibility to ensure that students are well equipped with the digital skills necessary to boost their confidence to use them in collaboration. Having an environment that uses that enhances digital collaboration in an effective way needs that the users are confident with what they are using. Studied have been carried out but none has been carried out on confidence to use technology to collaborate during the Covid 19 pandemic. Therefore, the purpose of this paper is to assess the confidence of students to use digital technology in collaboration.</a:t>
            </a:r>
          </a:p>
          <a:p>
            <a:endParaRPr lang="en-US" dirty="0"/>
          </a:p>
        </p:txBody>
      </p:sp>
    </p:spTree>
    <p:extLst>
      <p:ext uri="{BB962C8B-B14F-4D97-AF65-F5344CB8AC3E}">
        <p14:creationId xmlns:p14="http://schemas.microsoft.com/office/powerpoint/2010/main" val="211887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Ethical consideration</a:t>
            </a:r>
            <a:br>
              <a:rPr lang="en-US" dirty="0"/>
            </a:br>
            <a:endParaRPr lang="en-US" dirty="0"/>
          </a:p>
        </p:txBody>
      </p:sp>
      <p:sp>
        <p:nvSpPr>
          <p:cNvPr id="3" name="Content Placeholder 2"/>
          <p:cNvSpPr>
            <a:spLocks noGrp="1"/>
          </p:cNvSpPr>
          <p:nvPr>
            <p:ph idx="1"/>
          </p:nvPr>
        </p:nvSpPr>
        <p:spPr/>
        <p:txBody>
          <a:bodyPr>
            <a:normAutofit/>
          </a:bodyPr>
          <a:lstStyle/>
          <a:p>
            <a:r>
              <a:rPr lang="en-US" sz="2800" dirty="0"/>
              <a:t>The research will use human subjects as study participants. Therefore, an Institutional Review Board (IRB) approved informed consent, data collection tool and proposal will be used for this study. The informed consent will contain issues such as voluntary participation, anonymity, confidentiality, if the study presents any harm. </a:t>
            </a:r>
          </a:p>
          <a:p>
            <a:endParaRPr lang="en-US" dirty="0"/>
          </a:p>
        </p:txBody>
      </p:sp>
    </p:spTree>
    <p:extLst>
      <p:ext uri="{BB962C8B-B14F-4D97-AF65-F5344CB8AC3E}">
        <p14:creationId xmlns:p14="http://schemas.microsoft.com/office/powerpoint/2010/main" val="3890781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Methods </a:t>
            </a:r>
          </a:p>
        </p:txBody>
      </p:sp>
      <p:sp>
        <p:nvSpPr>
          <p:cNvPr id="4" name="Content Placeholder 3"/>
          <p:cNvSpPr>
            <a:spLocks noGrp="1"/>
          </p:cNvSpPr>
          <p:nvPr>
            <p:ph sz="half" idx="2"/>
          </p:nvPr>
        </p:nvSpPr>
        <p:spPr/>
        <p:txBody>
          <a:bodyPr>
            <a:normAutofit fontScale="92500"/>
          </a:bodyPr>
          <a:lstStyle/>
          <a:p>
            <a:pPr marL="0" indent="0">
              <a:buNone/>
            </a:pPr>
            <a:r>
              <a:rPr lang="en-US" dirty="0"/>
              <a:t>Study design: Cross-sectional study survey </a:t>
            </a:r>
          </a:p>
          <a:p>
            <a:pPr marL="0" indent="0">
              <a:buNone/>
            </a:pPr>
            <a:r>
              <a:rPr lang="en-US" dirty="0"/>
              <a:t>Settings: The study will be conducted at UWTSD</a:t>
            </a:r>
          </a:p>
          <a:p>
            <a:pPr marL="0" indent="0">
              <a:buNone/>
            </a:pPr>
            <a:r>
              <a:rPr lang="en-US" dirty="0"/>
              <a:t>Participants:  all students across all levels of study </a:t>
            </a:r>
          </a:p>
        </p:txBody>
      </p:sp>
      <p:sp>
        <p:nvSpPr>
          <p:cNvPr id="6" name="Content Placeholder 5"/>
          <p:cNvSpPr>
            <a:spLocks noGrp="1"/>
          </p:cNvSpPr>
          <p:nvPr>
            <p:ph sz="quarter" idx="4"/>
          </p:nvPr>
        </p:nvSpPr>
        <p:spPr/>
        <p:txBody>
          <a:bodyPr/>
          <a:lstStyle/>
          <a:p>
            <a:r>
              <a:rPr lang="en-US" dirty="0"/>
              <a:t>Data collection: approved questionnaire where individual study participants will be given a chance to fill the questionnaires digitally; Printed questionnaire </a:t>
            </a:r>
          </a:p>
          <a:p>
            <a:pPr marL="0" indent="0">
              <a:buNone/>
            </a:pPr>
            <a:endParaRPr lang="en-US" dirty="0"/>
          </a:p>
        </p:txBody>
      </p:sp>
    </p:spTree>
    <p:extLst>
      <p:ext uri="{BB962C8B-B14F-4D97-AF65-F5344CB8AC3E}">
        <p14:creationId xmlns:p14="http://schemas.microsoft.com/office/powerpoint/2010/main" val="1957642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will be asked?</a:t>
            </a:r>
          </a:p>
        </p:txBody>
      </p:sp>
      <p:sp>
        <p:nvSpPr>
          <p:cNvPr id="3" name="Content Placeholder 2"/>
          <p:cNvSpPr>
            <a:spLocks noGrp="1"/>
          </p:cNvSpPr>
          <p:nvPr>
            <p:ph idx="1"/>
          </p:nvPr>
        </p:nvSpPr>
        <p:spPr/>
        <p:txBody>
          <a:bodyPr>
            <a:normAutofit/>
          </a:bodyPr>
          <a:lstStyle/>
          <a:p>
            <a:r>
              <a:rPr lang="en-US" sz="3600" dirty="0"/>
              <a:t>The study participants will be required to rate their confidence level in using the digital technology to collaborate using a five-point Likert Scale where 1 is very confident and 5 not confidence.</a:t>
            </a:r>
          </a:p>
        </p:txBody>
      </p:sp>
    </p:spTree>
    <p:extLst>
      <p:ext uri="{BB962C8B-B14F-4D97-AF65-F5344CB8AC3E}">
        <p14:creationId xmlns:p14="http://schemas.microsoft.com/office/powerpoint/2010/main" val="2644235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Hypothesis</a:t>
            </a:r>
          </a:p>
        </p:txBody>
      </p:sp>
      <p:sp>
        <p:nvSpPr>
          <p:cNvPr id="3" name="Content Placeholder 2"/>
          <p:cNvSpPr>
            <a:spLocks noGrp="1"/>
          </p:cNvSpPr>
          <p:nvPr>
            <p:ph idx="1"/>
          </p:nvPr>
        </p:nvSpPr>
        <p:spPr/>
        <p:txBody>
          <a:bodyPr>
            <a:normAutofit/>
          </a:bodyPr>
          <a:lstStyle/>
          <a:p>
            <a:r>
              <a:rPr lang="en-US" sz="3600" dirty="0"/>
              <a:t>A high percentage of students at UWTSD are confident in using digital skills to collaborate. </a:t>
            </a:r>
          </a:p>
        </p:txBody>
      </p:sp>
    </p:spTree>
    <p:extLst>
      <p:ext uri="{BB962C8B-B14F-4D97-AF65-F5344CB8AC3E}">
        <p14:creationId xmlns:p14="http://schemas.microsoft.com/office/powerpoint/2010/main" val="1573617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a:t>
            </a:r>
          </a:p>
        </p:txBody>
      </p:sp>
      <p:sp>
        <p:nvSpPr>
          <p:cNvPr id="3" name="Content Placeholder 2"/>
          <p:cNvSpPr>
            <a:spLocks noGrp="1"/>
          </p:cNvSpPr>
          <p:nvPr>
            <p:ph idx="1"/>
          </p:nvPr>
        </p:nvSpPr>
        <p:spPr/>
        <p:txBody>
          <a:bodyPr>
            <a:normAutofit fontScale="47500" lnSpcReduction="20000"/>
          </a:bodyPr>
          <a:lstStyle/>
          <a:p>
            <a:r>
              <a:rPr lang="en-US" dirty="0"/>
              <a:t>Conole, G., De Laat, M., Dillon, T. and Darby, J., 2008. ‘Disruptive technologies’,‘pedagogical innovation’: What’s new? Findings from an in-depth study of students’ use and perception of technology. Computers &amp; Education, 50(2), pp.511-524.</a:t>
            </a:r>
          </a:p>
          <a:p>
            <a:r>
              <a:rPr lang="en-US" dirty="0"/>
              <a:t>Bakar, R. and Mohamed, S., 2008. Teaching using information and communication technology: Do trainee teachers have the confidence?. International Journal of Education and Development using ICT, 4(1), pp.5-12.</a:t>
            </a:r>
          </a:p>
          <a:p>
            <a:r>
              <a:rPr lang="en-US" dirty="0"/>
              <a:t>Schunk, D.H. and Pajares, F., 2002. The development of academic self-efficacy. In Development of achievement motivation (pp. 15-31). Academic Press.</a:t>
            </a:r>
          </a:p>
          <a:p>
            <a:r>
              <a:rPr lang="en-US" dirty="0"/>
              <a:t>Meelissen, M.R. and Drent, M., 2008. Gender differences in computer attitudes: Does the school matter?. Computers in Human behavior, 24(3), pp.969-985.</a:t>
            </a:r>
          </a:p>
          <a:p>
            <a:r>
              <a:rPr lang="en-US" dirty="0"/>
              <a:t>Cakir, R., 2012. Technology integration and technology leadership in schools as learning organizations. Turkish Online Journal of Educational Technology-TOJET, 11(4), pp.273-282.</a:t>
            </a:r>
          </a:p>
          <a:p>
            <a:r>
              <a:rPr lang="en-US" dirty="0"/>
              <a:t>Tømte, C. and Hatlevik, O.E., 2011. Gender-differences in self-efficacy ICT related to various ICT-user profiles in Finland and Norway. How do self-efficacy, gender and ICT-user profiles relate to findings from PISA 2006. Computers &amp; Education, 57(1), pp.1416-1424.</a:t>
            </a:r>
          </a:p>
          <a:p>
            <a:r>
              <a:rPr lang="en-US" dirty="0"/>
              <a:t>Pajares, F., 1996. Self-efficacy beliefs in academic settings. Review of educational research, 66(4), pp.543-578.</a:t>
            </a:r>
          </a:p>
          <a:p>
            <a:r>
              <a:rPr lang="en-US" dirty="0"/>
              <a:t>Aşkar, P. and Umay, A., 2001. Perceived computer self-efficacy of the students in the elementary mathematics teaching programme. Hacettepe University Journal of Education, 21(1), pp.1-8.</a:t>
            </a:r>
          </a:p>
        </p:txBody>
      </p:sp>
    </p:spTree>
    <p:extLst>
      <p:ext uri="{BB962C8B-B14F-4D97-AF65-F5344CB8AC3E}">
        <p14:creationId xmlns:p14="http://schemas.microsoft.com/office/powerpoint/2010/main" val="12157614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20</TotalTime>
  <Words>997</Words>
  <Application>Microsoft Office PowerPoint</Application>
  <PresentationFormat>Widescreen</PresentationFormat>
  <Paragraphs>40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Circuit</vt:lpstr>
      <vt:lpstr>How do students use Technology to collaborate at UWTSD?</vt:lpstr>
      <vt:lpstr>Introduction</vt:lpstr>
      <vt:lpstr>Introduction cont...</vt:lpstr>
      <vt:lpstr>Literature review</vt:lpstr>
      <vt:lpstr>Research problem</vt:lpstr>
      <vt:lpstr>Ethical consideration </vt:lpstr>
      <vt:lpstr>Methods </vt:lpstr>
      <vt:lpstr>What will be asked?</vt:lpstr>
      <vt:lpstr>Hypothesis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user</dc:creator>
  <cp:lastModifiedBy>447368524238</cp:lastModifiedBy>
  <cp:revision>4</cp:revision>
  <dcterms:created xsi:type="dcterms:W3CDTF">2022-10-10T21:18:05Z</dcterms:created>
  <dcterms:modified xsi:type="dcterms:W3CDTF">2022-10-16T14:41:33Z</dcterms:modified>
</cp:coreProperties>
</file>