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fkandi.classics.ox.ac.uk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9" descr="lefkandiCentFace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070890" y="-2"/>
            <a:ext cx="5073110" cy="429309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35968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70892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Crete, Cyprus, </a:t>
            </a:r>
            <a:r>
              <a:rPr lang="en-GB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Lefkandi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editerranian_Sea"/>
          <p:cNvPicPr>
            <a:picLocks noChangeAspect="1" noChangeArrowheads="1"/>
          </p:cNvPicPr>
          <p:nvPr/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142844" y="857232"/>
            <a:ext cx="8856662" cy="593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Crete, Cyprus, Lefkandi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EIA: clear archaeological evidence for close contacts between Crete, Cyprus &amp; Lefkandi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three stand out for wealth during “Dark Ages”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number of parallel phenomena identified in all three areas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Impetus for contact/similar development: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Phoenician activity in search of metals?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Crete and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92488" cy="46969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11</a:t>
            </a:r>
            <a:r>
              <a:rPr lang="en-GB" baseline="30000" dirty="0" smtClean="0"/>
              <a:t>th</a:t>
            </a:r>
            <a:r>
              <a:rPr lang="en-GB" dirty="0" smtClean="0"/>
              <a:t>-10</a:t>
            </a:r>
            <a:r>
              <a:rPr lang="en-GB" baseline="30000" dirty="0" smtClean="0"/>
              <a:t>th</a:t>
            </a:r>
            <a:r>
              <a:rPr lang="en-GB" dirty="0" smtClean="0"/>
              <a:t> centuries BC Cypriot luxuries found in tombs in Crete</a:t>
            </a:r>
          </a:p>
          <a:p>
            <a:pPr lvl="1"/>
            <a:r>
              <a:rPr lang="en-GB" dirty="0" smtClean="0"/>
              <a:t>Bronze tripod stands</a:t>
            </a:r>
          </a:p>
          <a:p>
            <a:r>
              <a:rPr lang="en-GB" dirty="0" smtClean="0"/>
              <a:t>Apparent </a:t>
            </a:r>
            <a:r>
              <a:rPr lang="en-GB" dirty="0"/>
              <a:t>widespread trade in iron knives straddling 12th- 11th centuries: </a:t>
            </a:r>
            <a:r>
              <a:rPr lang="en-GB" dirty="0" smtClean="0"/>
              <a:t>Cyprus, southern Levant &amp; Crete</a:t>
            </a:r>
          </a:p>
          <a:p>
            <a:r>
              <a:rPr lang="en-GB" dirty="0" smtClean="0"/>
              <a:t>Early development of Greek warrior paraphernalia:</a:t>
            </a:r>
          </a:p>
          <a:p>
            <a:pPr lvl="1"/>
            <a:r>
              <a:rPr lang="en-GB" dirty="0" smtClean="0"/>
              <a:t>Bronze &amp; iron </a:t>
            </a:r>
            <a:r>
              <a:rPr lang="en-GB" i="1" dirty="0" err="1" smtClean="0"/>
              <a:t>obeloi</a:t>
            </a:r>
            <a:endParaRPr lang="en-GB" i="1" dirty="0" smtClean="0"/>
          </a:p>
          <a:p>
            <a:endParaRPr lang="en-GB" dirty="0"/>
          </a:p>
        </p:txBody>
      </p:sp>
      <p:pic>
        <p:nvPicPr>
          <p:cNvPr id="6" name="Picture 5" descr="iron knife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 rot="16200000">
            <a:off x="5631705" y="3305400"/>
            <a:ext cx="1584176" cy="4855712"/>
          </a:xfrm>
          <a:prstGeom prst="rect">
            <a:avLst/>
          </a:prstGeom>
        </p:spPr>
      </p:pic>
      <p:pic>
        <p:nvPicPr>
          <p:cNvPr id="8" name="Content Placeholder 7" descr="K_Sk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076056" y="407081"/>
            <a:ext cx="3672408" cy="420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entaur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948264" y="3933056"/>
            <a:ext cx="1927995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 descr="morphou0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572000" y="2852936"/>
            <a:ext cx="2244756" cy="30970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Crete and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Cretan influence on Cypriot religious practices?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Occasional </a:t>
            </a:r>
            <a:r>
              <a:rPr lang="en-GB" dirty="0"/>
              <a:t>large </a:t>
            </a:r>
            <a:r>
              <a:rPr lang="en-GB" dirty="0" err="1"/>
              <a:t>wheelmade</a:t>
            </a:r>
            <a:r>
              <a:rPr lang="en-GB" dirty="0"/>
              <a:t> figures </a:t>
            </a:r>
            <a:r>
              <a:rPr lang="en-GB" dirty="0" smtClean="0">
                <a:solidFill>
                  <a:srgbClr val="FFC000"/>
                </a:solidFill>
              </a:rPr>
              <a:t>(</a:t>
            </a:r>
            <a:r>
              <a:rPr lang="en-GB" dirty="0">
                <a:solidFill>
                  <a:srgbClr val="FFC000"/>
                </a:solidFill>
              </a:rPr>
              <a:t>Goddess with Upraised Arms)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Terracotta </a:t>
            </a:r>
            <a:r>
              <a:rPr lang="en-GB" dirty="0" err="1"/>
              <a:t>wheelmade</a:t>
            </a:r>
            <a:r>
              <a:rPr lang="en-GB" dirty="0"/>
              <a:t> figures: bulls, horses, &amp; the double-headed sphinx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Shrine </a:t>
            </a:r>
            <a:r>
              <a:rPr lang="en-GB" dirty="0" smtClean="0"/>
              <a:t>models</a:t>
            </a:r>
          </a:p>
          <a:p>
            <a:pPr lvl="1">
              <a:lnSpc>
                <a:spcPct val="90000"/>
              </a:lnSpc>
            </a:pPr>
            <a:r>
              <a:rPr lang="en-GB" i="1" dirty="0" err="1" smtClean="0"/>
              <a:t>Kernos</a:t>
            </a:r>
            <a:endParaRPr lang="en-GB" i="1" dirty="0"/>
          </a:p>
          <a:p>
            <a:endParaRPr lang="en-GB" dirty="0"/>
          </a:p>
        </p:txBody>
      </p:sp>
      <p:pic>
        <p:nvPicPr>
          <p:cNvPr id="11" name="Picture 17" descr="kern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292080" y="260648"/>
            <a:ext cx="3513592" cy="2323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daean shield.jpg"/>
          <p:cNvPicPr>
            <a:picLocks noChangeAspect="1"/>
          </p:cNvPicPr>
          <p:nvPr/>
        </p:nvPicPr>
        <p:blipFill>
          <a:blip r:embed="rId2" cstate="email">
            <a:lum bright="-10000" contrast="-10000"/>
          </a:blip>
          <a:stretch>
            <a:fillRect/>
          </a:stretch>
        </p:blipFill>
        <p:spPr>
          <a:xfrm>
            <a:off x="5004048" y="3429000"/>
            <a:ext cx="3080862" cy="3096344"/>
          </a:xfrm>
          <a:prstGeom prst="rect">
            <a:avLst/>
          </a:prstGeom>
        </p:spPr>
      </p:pic>
      <p:sp>
        <p:nvSpPr>
          <p:cNvPr id="1843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Crete</a:t>
            </a:r>
            <a:endParaRPr lang="en-GB" sz="5400" dirty="0" smtClean="0"/>
          </a:p>
        </p:txBody>
      </p:sp>
      <p:sp>
        <p:nvSpPr>
          <p:cNvPr id="18432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464496" cy="4623816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dirty="0" smtClean="0"/>
              <a:t>Crete at forefront of exchange with East</a:t>
            </a:r>
            <a:r>
              <a:rPr lang="en-GB" dirty="0"/>
              <a:t> </a:t>
            </a:r>
            <a:r>
              <a:rPr lang="en-GB" dirty="0" smtClean="0"/>
              <a:t>&amp; adoption of orientalising art-work &amp; craft techniques</a:t>
            </a:r>
          </a:p>
          <a:p>
            <a:pPr eaLnBrk="1" hangingPunct="1"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Tekke</a:t>
            </a:r>
            <a:r>
              <a:rPr lang="en-GB" dirty="0" smtClean="0">
                <a:solidFill>
                  <a:srgbClr val="FFC000"/>
                </a:solidFill>
              </a:rPr>
              <a:t> Tholos </a:t>
            </a:r>
            <a:r>
              <a:rPr lang="en-GB" dirty="0" smtClean="0"/>
              <a:t>c.900 BC:</a:t>
            </a:r>
          </a:p>
          <a:p>
            <a:pPr lvl="1" eaLnBrk="1" hangingPunct="1">
              <a:defRPr/>
            </a:pPr>
            <a:r>
              <a:rPr lang="en-GB" dirty="0" smtClean="0"/>
              <a:t>Orientalising jewellery: treasure buried with oriental craftsman?</a:t>
            </a:r>
          </a:p>
          <a:p>
            <a:pPr eaLnBrk="1" hangingPunct="1">
              <a:defRPr/>
            </a:pPr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century offerings at </a:t>
            </a:r>
            <a:r>
              <a:rPr lang="en-GB" dirty="0" err="1" smtClean="0">
                <a:solidFill>
                  <a:srgbClr val="FFC000"/>
                </a:solidFill>
              </a:rPr>
              <a:t>Idaean</a:t>
            </a:r>
            <a:r>
              <a:rPr lang="en-GB" dirty="0" smtClean="0">
                <a:solidFill>
                  <a:srgbClr val="FFC000"/>
                </a:solidFill>
              </a:rPr>
              <a:t> cave: </a:t>
            </a:r>
            <a:r>
              <a:rPr lang="en-GB" dirty="0" smtClean="0"/>
              <a:t>bronze shields</a:t>
            </a:r>
          </a:p>
          <a:p>
            <a:pPr eaLnBrk="1" hangingPunct="1">
              <a:defRPr/>
            </a:pPr>
            <a:endParaRPr lang="en-GB" dirty="0" smtClean="0"/>
          </a:p>
        </p:txBody>
      </p:sp>
      <p:pic>
        <p:nvPicPr>
          <p:cNvPr id="8" name="Picture 6" descr="teke thol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6156176" y="332656"/>
            <a:ext cx="2703386" cy="28413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4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4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4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WWEuboea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11560" y="4437112"/>
            <a:ext cx="4608512" cy="2129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Lefkandi</a:t>
            </a:r>
          </a:p>
        </p:txBody>
      </p:sp>
      <p:sp>
        <p:nvSpPr>
          <p:cNvPr id="2539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28800"/>
            <a:ext cx="5616624" cy="295232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Coastal settlement, flourishing from EBA to c.700 BC</a:t>
            </a:r>
          </a:p>
          <a:p>
            <a:pPr lvl="1" eaLnBrk="1" hangingPunct="1"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Xeropolis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main town site</a:t>
            </a:r>
          </a:p>
          <a:p>
            <a:pPr lvl="1" eaLnBrk="1" hangingPunct="1">
              <a:defRPr/>
            </a:pPr>
            <a:r>
              <a:rPr lang="en-GB" dirty="0" err="1" smtClean="0"/>
              <a:t>Toumba</a:t>
            </a:r>
            <a:r>
              <a:rPr lang="en-GB" dirty="0" smtClean="0"/>
              <a:t>: main cemetery site</a:t>
            </a:r>
          </a:p>
          <a:p>
            <a:pPr>
              <a:defRPr/>
            </a:pPr>
            <a:r>
              <a:rPr lang="en-GB" dirty="0" smtClean="0"/>
              <a:t>Focus of excavations by </a:t>
            </a:r>
            <a:r>
              <a:rPr lang="en-GB" dirty="0" smtClean="0">
                <a:hlinkClick r:id="rId3"/>
              </a:rPr>
              <a:t>British School at Athens</a:t>
            </a:r>
            <a:endParaRPr lang="en-GB" dirty="0" smtClean="0"/>
          </a:p>
        </p:txBody>
      </p:sp>
      <p:pic>
        <p:nvPicPr>
          <p:cNvPr id="9" name="Picture 5" descr="cesnola kra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156176" y="1772816"/>
            <a:ext cx="2391924" cy="462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3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3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53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53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980" name="Picture 4" descr="lefkandi faience ring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5292080" y="3861048"/>
            <a:ext cx="3460579" cy="2376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54982" name="Picture 6" descr="toumbafaience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020272" y="332656"/>
            <a:ext cx="1739627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4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Toumba</a:t>
            </a:r>
          </a:p>
        </p:txBody>
      </p:sp>
      <p:sp>
        <p:nvSpPr>
          <p:cNvPr id="2549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608512" cy="46238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Very wealthy burial ground (c.950-900 BC)</a:t>
            </a:r>
          </a:p>
          <a:p>
            <a:pPr eaLnBrk="1" hangingPunct="1">
              <a:defRPr/>
            </a:pPr>
            <a:r>
              <a:rPr lang="en-GB" dirty="0" smtClean="0"/>
              <a:t>Plentiful evidence for links with Egypt &amp; Levant</a:t>
            </a:r>
          </a:p>
          <a:p>
            <a:pPr eaLnBrk="1" hangingPunct="1">
              <a:defRPr/>
            </a:pPr>
            <a:r>
              <a:rPr lang="en-GB" dirty="0" smtClean="0"/>
              <a:t>Late PG (late 10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</a:p>
          <a:p>
            <a:pPr lvl="1" eaLnBrk="1" hangingPunct="1">
              <a:defRPr/>
            </a:pPr>
            <a:r>
              <a:rPr lang="en-GB" dirty="0" smtClean="0"/>
              <a:t>Egyptian faiences include rings, plaques &amp; vases</a:t>
            </a:r>
          </a:p>
          <a:p>
            <a:pPr eaLnBrk="1" hangingPunct="1">
              <a:defRPr/>
            </a:pPr>
            <a:r>
              <a:rPr lang="en-GB" dirty="0" smtClean="0"/>
              <a:t>EIA Greece: gold very rarely enters burial record, except at Lefkandi</a:t>
            </a:r>
          </a:p>
          <a:p>
            <a:pPr lvl="1" eaLnBrk="1" hangingPunct="1">
              <a:defRPr/>
            </a:pPr>
            <a:r>
              <a:rPr lang="en-GB" dirty="0" smtClean="0"/>
              <a:t>Typical Lefkandi style, but some evidence for Phoenician links?</a:t>
            </a:r>
          </a:p>
        </p:txBody>
      </p:sp>
      <p:pic>
        <p:nvPicPr>
          <p:cNvPr id="8" name="Picture 9" descr="toumbagold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6000" contrast="-6000"/>
          </a:blip>
          <a:srcRect/>
          <a:stretch>
            <a:fillRect/>
          </a:stretch>
        </p:blipFill>
        <p:spPr bwMode="auto">
          <a:xfrm>
            <a:off x="4932040" y="1628800"/>
            <a:ext cx="1835696" cy="1652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4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4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4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4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54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4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497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entau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245634" y="260648"/>
            <a:ext cx="319499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centaur"/>
          <p:cNvPicPr>
            <a:picLocks noChangeAspect="1" noChangeArrowheads="1"/>
          </p:cNvPicPr>
          <p:nvPr/>
        </p:nvPicPr>
        <p:blipFill>
          <a:blip r:embed="rId3" cstate="email">
            <a:lum bright="-6000" contrast="-6000"/>
          </a:blip>
          <a:srcRect/>
          <a:stretch>
            <a:fillRect/>
          </a:stretch>
        </p:blipFill>
        <p:spPr bwMode="auto">
          <a:xfrm>
            <a:off x="6660232" y="3717032"/>
            <a:ext cx="2129811" cy="2862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0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Centaur</a:t>
            </a:r>
          </a:p>
        </p:txBody>
      </p:sp>
      <p:sp>
        <p:nvSpPr>
          <p:cNvPr id="260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752528" cy="46238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“the most remarkable piece of Greek sculpture yet know from that Dark Age”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dirty="0" smtClean="0"/>
              <a:t>	(Desborough </a:t>
            </a:r>
            <a:r>
              <a:rPr lang="en-GB" i="1" dirty="0" smtClean="0"/>
              <a:t>et al</a:t>
            </a:r>
            <a:r>
              <a:rPr lang="en-GB" dirty="0" smtClean="0"/>
              <a:t>. 1970: 21)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Large statuette: early representation of centaur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Funerary deposition: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Tomb 1: head found, associated with wealthy grave goods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Tomb 3: body found with modest funerary offerings on slabs above grave, with few grave goods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Closest parallels from LBA Crete &amp; Cyprus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0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0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0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0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0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60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60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09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Lotus Jugs</a:t>
            </a:r>
          </a:p>
        </p:txBody>
      </p:sp>
      <p:sp>
        <p:nvSpPr>
          <p:cNvPr id="2590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5328592" cy="4752528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600" dirty="0" smtClean="0"/>
              <a:t>“Egyptian” lotus vase from two tombs in 9th-8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 century contexts</a:t>
            </a:r>
          </a:p>
          <a:p>
            <a:pPr eaLnBrk="1" hangingPunct="1">
              <a:defRPr/>
            </a:pPr>
            <a:r>
              <a:rPr lang="en-GB" sz="2600" dirty="0" smtClean="0"/>
              <a:t>Similar vases attested in Crete during 9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-8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 centuries:</a:t>
            </a:r>
          </a:p>
          <a:p>
            <a:pPr lvl="1" eaLnBrk="1" hangingPunct="1">
              <a:defRPr/>
            </a:pPr>
            <a:r>
              <a:rPr lang="en-GB" sz="2200" dirty="0" smtClean="0"/>
              <a:t>5 from </a:t>
            </a:r>
            <a:r>
              <a:rPr lang="en-GB" sz="2200" dirty="0" err="1" smtClean="0">
                <a:solidFill>
                  <a:srgbClr val="FFC000"/>
                </a:solidFill>
              </a:rPr>
              <a:t>Idaean</a:t>
            </a:r>
            <a:r>
              <a:rPr lang="en-GB" sz="2200" dirty="0" smtClean="0">
                <a:solidFill>
                  <a:srgbClr val="FFC000"/>
                </a:solidFill>
              </a:rPr>
              <a:t> cave</a:t>
            </a:r>
          </a:p>
          <a:p>
            <a:pPr lvl="1" eaLnBrk="1" hangingPunct="1">
              <a:defRPr/>
            </a:pPr>
            <a:r>
              <a:rPr lang="en-GB" sz="2200" dirty="0" smtClean="0"/>
              <a:t>2 from </a:t>
            </a:r>
            <a:r>
              <a:rPr lang="en-GB" sz="2200" dirty="0" err="1" smtClean="0">
                <a:solidFill>
                  <a:srgbClr val="FFC000"/>
                </a:solidFill>
              </a:rPr>
              <a:t>Fortetsa</a:t>
            </a:r>
            <a:r>
              <a:rPr lang="en-GB" sz="2200" dirty="0" smtClean="0"/>
              <a:t> Tomb P</a:t>
            </a:r>
          </a:p>
          <a:p>
            <a:pPr lvl="1" eaLnBrk="1" hangingPunct="1">
              <a:defRPr/>
            </a:pPr>
            <a:r>
              <a:rPr lang="en-GB" sz="2200" dirty="0" smtClean="0"/>
              <a:t>1 from </a:t>
            </a:r>
            <a:r>
              <a:rPr lang="en-GB" sz="2200" dirty="0" smtClean="0">
                <a:solidFill>
                  <a:srgbClr val="FFC000"/>
                </a:solidFill>
              </a:rPr>
              <a:t>Amnisos</a:t>
            </a:r>
          </a:p>
          <a:p>
            <a:pPr eaLnBrk="1" hangingPunct="1">
              <a:defRPr/>
            </a:pPr>
            <a:r>
              <a:rPr lang="en-GB" sz="2600" dirty="0" smtClean="0"/>
              <a:t>Seen as evidence for direct trade with EIA Egypt:</a:t>
            </a:r>
          </a:p>
          <a:p>
            <a:pPr lvl="1" eaLnBrk="1" hangingPunct="1">
              <a:defRPr/>
            </a:pPr>
            <a:r>
              <a:rPr lang="en-GB" sz="2200" dirty="0" smtClean="0"/>
              <a:t>Egyptian parallels date to Dynasties XVIII-XIX</a:t>
            </a:r>
          </a:p>
        </p:txBody>
      </p:sp>
      <p:pic>
        <p:nvPicPr>
          <p:cNvPr id="6" name="Picture 4" descr="lotus iug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tretch>
            <a:fillRect/>
          </a:stretch>
        </p:blipFill>
        <p:spPr bwMode="auto">
          <a:xfrm>
            <a:off x="5652120" y="1916832"/>
            <a:ext cx="3162694" cy="3960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59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59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59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59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Lotus Jugs</a:t>
            </a:r>
          </a:p>
        </p:txBody>
      </p:sp>
      <p:sp>
        <p:nvSpPr>
          <p:cNvPr id="26522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762872" cy="482341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Greek EIA lotus jugs associated with hemispherical bronze bowls:</a:t>
            </a:r>
          </a:p>
          <a:p>
            <a:pPr lvl="1" eaLnBrk="1" hangingPunct="1">
              <a:defRPr/>
            </a:pPr>
            <a:r>
              <a:rPr lang="en-GB" dirty="0" err="1" smtClean="0"/>
              <a:t>Egyptianising</a:t>
            </a:r>
            <a:r>
              <a:rPr lang="en-GB" dirty="0" smtClean="0"/>
              <a:t> wine set current in Egypt, southern Levant &amp; Cyprus at end of LBA</a:t>
            </a:r>
          </a:p>
          <a:p>
            <a:pPr eaLnBrk="1" hangingPunct="1">
              <a:defRPr/>
            </a:pPr>
            <a:r>
              <a:rPr lang="en-GB" dirty="0" smtClean="0"/>
              <a:t>Are the Greek examples “heirlooms”, made 250-500 years before deposition?</a:t>
            </a:r>
          </a:p>
          <a:p>
            <a:pPr eaLnBrk="1" hangingPunct="1">
              <a:defRPr/>
            </a:pPr>
            <a:r>
              <a:rPr lang="en-GB" dirty="0" smtClean="0"/>
              <a:t>Or contemporary manufacture in Egypt?</a:t>
            </a:r>
          </a:p>
          <a:p>
            <a:pPr lvl="1" eaLnBrk="1" hangingPunct="1">
              <a:defRPr/>
            </a:pPr>
            <a:r>
              <a:rPr lang="en-GB" dirty="0" smtClean="0"/>
              <a:t>Carter (1998): special gift objects which are </a:t>
            </a:r>
            <a:r>
              <a:rPr lang="en-GB" dirty="0" err="1" smtClean="0"/>
              <a:t>curated</a:t>
            </a:r>
            <a:r>
              <a:rPr lang="en-GB" dirty="0" smtClean="0"/>
              <a:t> as evidence of prestige/status</a:t>
            </a:r>
          </a:p>
        </p:txBody>
      </p:sp>
      <p:pic>
        <p:nvPicPr>
          <p:cNvPr id="6" name="Picture 6" descr="HST bz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508104" y="2348879"/>
            <a:ext cx="3250704" cy="2818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5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5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5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5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5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2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The Warrior Trader</a:t>
            </a:r>
          </a:p>
        </p:txBody>
      </p:sp>
      <p:sp>
        <p:nvSpPr>
          <p:cNvPr id="26829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err="1" smtClean="0"/>
              <a:t>Toumba</a:t>
            </a:r>
            <a:r>
              <a:rPr lang="en-GB" dirty="0" smtClean="0"/>
              <a:t> Tomb 79: mid-9</a:t>
            </a:r>
            <a:r>
              <a:rPr lang="en-GB" baseline="30000" dirty="0" smtClean="0"/>
              <a:t>th</a:t>
            </a:r>
            <a:r>
              <a:rPr lang="en-GB" dirty="0" smtClean="0"/>
              <a:t> century BC</a:t>
            </a:r>
          </a:p>
          <a:p>
            <a:pPr eaLnBrk="1" hangingPunct="1">
              <a:defRPr/>
            </a:pPr>
            <a:r>
              <a:rPr lang="en-GB" dirty="0" smtClean="0"/>
              <a:t>Wealthy </a:t>
            </a:r>
            <a:r>
              <a:rPr lang="en-GB" dirty="0"/>
              <a:t>male cremation </a:t>
            </a:r>
            <a:r>
              <a:rPr lang="en-GB" dirty="0" smtClean="0"/>
              <a:t>burial</a:t>
            </a:r>
          </a:p>
          <a:p>
            <a:pPr eaLnBrk="1" hangingPunct="1">
              <a:defRPr/>
            </a:pPr>
            <a:r>
              <a:rPr lang="en-GB" dirty="0" smtClean="0"/>
              <a:t>Grave goods include a number of imported “heirlooms”</a:t>
            </a:r>
            <a:endParaRPr lang="en-GB" dirty="0"/>
          </a:p>
          <a:p>
            <a:pPr lvl="1" eaLnBrk="1" hangingPunct="1">
              <a:defRPr/>
            </a:pPr>
            <a:r>
              <a:rPr lang="en-GB" dirty="0" smtClean="0"/>
              <a:t>MBA North </a:t>
            </a:r>
            <a:r>
              <a:rPr lang="en-GB" dirty="0"/>
              <a:t>Syrian </a:t>
            </a:r>
            <a:r>
              <a:rPr lang="en-GB" dirty="0" smtClean="0"/>
              <a:t>seal</a:t>
            </a:r>
            <a:endParaRPr lang="en-GB" dirty="0"/>
          </a:p>
          <a:p>
            <a:pPr lvl="1" eaLnBrk="1" hangingPunct="1">
              <a:defRPr/>
            </a:pPr>
            <a:r>
              <a:rPr lang="en-GB" dirty="0" smtClean="0"/>
              <a:t>16 BA </a:t>
            </a:r>
            <a:r>
              <a:rPr lang="en-GB" dirty="0"/>
              <a:t>haematite weights &amp; bronze weighing </a:t>
            </a:r>
            <a:r>
              <a:rPr lang="en-GB" dirty="0" smtClean="0"/>
              <a:t>balance</a:t>
            </a:r>
            <a:endParaRPr lang="en-GB" dirty="0"/>
          </a:p>
        </p:txBody>
      </p:sp>
      <p:pic>
        <p:nvPicPr>
          <p:cNvPr id="6" name="Picture 2" descr="lefkandi weigh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2132856"/>
            <a:ext cx="3316980" cy="3679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8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8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8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8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8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9" descr="lefkandi heroon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16016" y="2969568"/>
            <a:ext cx="4374992" cy="4059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215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Heroön</a:t>
            </a:r>
          </a:p>
        </p:txBody>
      </p:sp>
      <p:sp>
        <p:nvSpPr>
          <p:cNvPr id="2621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896544" cy="462493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Apsidal building: 45 x 10m facing East</a:t>
            </a:r>
          </a:p>
          <a:p>
            <a:pPr eaLnBrk="1" hangingPunct="1">
              <a:defRPr/>
            </a:pPr>
            <a:r>
              <a:rPr lang="en-GB" dirty="0" smtClean="0"/>
              <a:t>Characteristics of architecture:</a:t>
            </a:r>
          </a:p>
          <a:p>
            <a:pPr lvl="1" eaLnBrk="1" hangingPunct="1">
              <a:defRPr/>
            </a:pPr>
            <a:r>
              <a:rPr lang="en-GB" dirty="0" smtClean="0"/>
              <a:t>Particularly large</a:t>
            </a:r>
          </a:p>
          <a:p>
            <a:pPr lvl="1" eaLnBrk="1" hangingPunct="1">
              <a:defRPr/>
            </a:pPr>
            <a:r>
              <a:rPr lang="en-GB" dirty="0" smtClean="0"/>
              <a:t>Certain features are suggestive of early temple architecture</a:t>
            </a:r>
          </a:p>
          <a:p>
            <a:pPr eaLnBrk="1" hangingPunct="1">
              <a:defRPr/>
            </a:pPr>
            <a:r>
              <a:rPr lang="en-GB" dirty="0" smtClean="0"/>
              <a:t>Chieftain’s house?</a:t>
            </a:r>
          </a:p>
          <a:p>
            <a:pPr eaLnBrk="1" hangingPunct="1">
              <a:defRPr/>
            </a:pPr>
            <a:r>
              <a:rPr lang="en-GB" dirty="0" smtClean="0"/>
              <a:t>Early temple?</a:t>
            </a:r>
          </a:p>
          <a:p>
            <a:pPr eaLnBrk="1" hangingPunct="1">
              <a:defRPr/>
            </a:pPr>
            <a:r>
              <a:rPr lang="en-GB" dirty="0" smtClean="0"/>
              <a:t>Or </a:t>
            </a:r>
            <a:r>
              <a:rPr lang="en-GB" dirty="0" err="1" smtClean="0">
                <a:solidFill>
                  <a:srgbClr val="FFC000"/>
                </a:solidFill>
              </a:rPr>
              <a:t>heroön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shrine to a charismatic individual?</a:t>
            </a:r>
          </a:p>
          <a:p>
            <a:pPr eaLnBrk="1" hangingPunct="1">
              <a:defRPr/>
            </a:pPr>
            <a:r>
              <a:rPr lang="en-GB" dirty="0" smtClean="0"/>
              <a:t>Not in use for long before it was abandoned &amp; destroyed c.950 BC</a:t>
            </a:r>
          </a:p>
        </p:txBody>
      </p:sp>
      <p:pic>
        <p:nvPicPr>
          <p:cNvPr id="8" name="Content Placeholder 7" descr="lefkandi PG pott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300192" y="260648"/>
            <a:ext cx="2626612" cy="2902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2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62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62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62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9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Heroön</a:t>
            </a:r>
          </a:p>
        </p:txBody>
      </p:sp>
      <p:sp>
        <p:nvSpPr>
          <p:cNvPr id="27238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5040560" cy="4624936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Used for double burial:</a:t>
            </a:r>
          </a:p>
          <a:p>
            <a:pPr lvl="1" eaLnBrk="1" hangingPunct="1">
              <a:defRPr/>
            </a:pPr>
            <a:r>
              <a:rPr lang="en-GB" dirty="0" smtClean="0"/>
              <a:t>Male cremation in bronze urn</a:t>
            </a:r>
          </a:p>
          <a:p>
            <a:pPr lvl="1" eaLnBrk="1" hangingPunct="1">
              <a:defRPr/>
            </a:pPr>
            <a:r>
              <a:rPr lang="en-GB" dirty="0" smtClean="0"/>
              <a:t>Female inhumation (facing East)</a:t>
            </a:r>
          </a:p>
          <a:p>
            <a:pPr lvl="1" eaLnBrk="1" hangingPunct="1">
              <a:defRPr/>
            </a:pPr>
            <a:r>
              <a:rPr lang="en-GB" dirty="0" smtClean="0"/>
              <a:t>&amp; horse burials</a:t>
            </a:r>
          </a:p>
          <a:p>
            <a:pPr lvl="1" eaLnBrk="1" hangingPunct="1">
              <a:defRPr/>
            </a:pPr>
            <a:r>
              <a:rPr lang="en-GB" dirty="0" smtClean="0"/>
              <a:t>Covered with tumulus</a:t>
            </a:r>
          </a:p>
          <a:p>
            <a:pPr eaLnBrk="1" hangingPunct="1">
              <a:defRPr/>
            </a:pPr>
            <a:r>
              <a:rPr lang="en-GB" dirty="0" smtClean="0"/>
              <a:t>Funerary ritual of hero recalling Homeric practices?</a:t>
            </a:r>
          </a:p>
          <a:p>
            <a:pPr eaLnBrk="1" hangingPunct="1">
              <a:defRPr/>
            </a:pPr>
            <a:r>
              <a:rPr lang="en-GB" dirty="0" smtClean="0"/>
              <a:t>Tumulus:  was the site revered by (later) inhabitants?</a:t>
            </a:r>
          </a:p>
          <a:p>
            <a:pPr eaLnBrk="1" hangingPunct="1">
              <a:defRPr/>
            </a:pPr>
            <a:r>
              <a:rPr lang="en-GB" dirty="0" smtClean="0"/>
              <a:t>Iron Age cemetery builds up at edge of burial mound</a:t>
            </a:r>
          </a:p>
        </p:txBody>
      </p:sp>
      <p:pic>
        <p:nvPicPr>
          <p:cNvPr id="6" name="Picture 4" descr="burials_toumb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292081" y="2708920"/>
            <a:ext cx="3648240" cy="2310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2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2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2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23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72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723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72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7238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38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6" descr="queenburial_lefkandi"/>
          <p:cNvPicPr>
            <a:picLocks noChangeAspect="1" noChangeArrowheads="1"/>
          </p:cNvPicPr>
          <p:nvPr/>
        </p:nvPicPr>
        <p:blipFill>
          <a:blip r:embed="rId2" cstate="email">
            <a:lum bright="-14000" contrast="-12000"/>
          </a:blip>
          <a:srcRect/>
          <a:stretch>
            <a:fillRect/>
          </a:stretch>
        </p:blipFill>
        <p:spPr bwMode="auto">
          <a:xfrm>
            <a:off x="4932040" y="260648"/>
            <a:ext cx="3384376" cy="5287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Heroön</a:t>
            </a:r>
          </a:p>
        </p:txBody>
      </p:sp>
      <p:sp>
        <p:nvSpPr>
          <p:cNvPr id="266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Richly adorned female:</a:t>
            </a:r>
          </a:p>
          <a:p>
            <a:pPr lvl="1" eaLnBrk="1" hangingPunct="1">
              <a:defRPr/>
            </a:pPr>
            <a:r>
              <a:rPr lang="en-GB" dirty="0" smtClean="0"/>
              <a:t>Gold pectoral &amp; breast plates</a:t>
            </a:r>
          </a:p>
          <a:p>
            <a:pPr lvl="1" eaLnBrk="1" hangingPunct="1">
              <a:defRPr/>
            </a:pPr>
            <a:r>
              <a:rPr lang="en-GB" dirty="0" smtClean="0"/>
              <a:t>Gold &amp; faience necklace with gold pendant (antique – from Babylon, c.2000 BC)</a:t>
            </a:r>
          </a:p>
          <a:p>
            <a:pPr lvl="1" eaLnBrk="1" hangingPunct="1">
              <a:defRPr/>
            </a:pPr>
            <a:r>
              <a:rPr lang="en-GB" dirty="0" smtClean="0"/>
              <a:t>Iron knife with ivory handle by her head</a:t>
            </a:r>
          </a:p>
          <a:p>
            <a:pPr lvl="1" eaLnBrk="1" hangingPunct="1">
              <a:defRPr/>
            </a:pPr>
            <a:r>
              <a:rPr lang="en-GB" dirty="0" smtClean="0"/>
              <a:t>Numerous bronze &amp; iron gilt pins</a:t>
            </a:r>
          </a:p>
          <a:p>
            <a:pPr eaLnBrk="1" hangingPunct="1">
              <a:defRPr/>
            </a:pPr>
            <a:r>
              <a:rPr lang="en-GB" dirty="0" smtClean="0"/>
              <a:t>Fantastically wealthy burial for 10</a:t>
            </a:r>
            <a:r>
              <a:rPr lang="en-GB" baseline="30000" dirty="0" smtClean="0"/>
              <a:t>th</a:t>
            </a:r>
            <a:r>
              <a:rPr lang="en-GB" dirty="0" smtClean="0"/>
              <a:t> century Greece</a:t>
            </a:r>
          </a:p>
          <a:p>
            <a:pPr lvl="1" eaLnBrk="1" hangingPunct="1">
              <a:defRPr/>
            </a:pPr>
            <a:r>
              <a:rPr lang="en-GB" dirty="0" smtClean="0"/>
              <a:t>Her personal wealth or reflecting her dowry wealth?</a:t>
            </a:r>
          </a:p>
        </p:txBody>
      </p:sp>
      <p:pic>
        <p:nvPicPr>
          <p:cNvPr id="7" name="Picture 8" descr="lefkandi burial find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6732240" y="3861048"/>
            <a:ext cx="1957177" cy="25922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6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6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6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6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66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66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Heroön</a:t>
            </a:r>
          </a:p>
        </p:txBody>
      </p:sp>
      <p:sp>
        <p:nvSpPr>
          <p:cNvPr id="27136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5472608" cy="489542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Male cremation in bronze funerary urn:</a:t>
            </a:r>
          </a:p>
          <a:p>
            <a:pPr lvl="1" eaLnBrk="1" hangingPunct="1">
              <a:defRPr/>
            </a:pPr>
            <a:r>
              <a:rPr lang="en-GB" dirty="0" smtClean="0"/>
              <a:t>Identified as a Cypriot 12</a:t>
            </a:r>
            <a:r>
              <a:rPr lang="en-GB" baseline="30000" dirty="0" smtClean="0"/>
              <a:t>th</a:t>
            </a:r>
            <a:r>
              <a:rPr lang="en-GB" dirty="0" smtClean="0"/>
              <a:t> century heirloom</a:t>
            </a:r>
          </a:p>
          <a:p>
            <a:pPr lvl="1" eaLnBrk="1" hangingPunct="1">
              <a:defRPr/>
            </a:pPr>
            <a:r>
              <a:rPr lang="en-GB" dirty="0" smtClean="0"/>
              <a:t>Warrior equipment: killed sword &amp; linen shroud/cloak</a:t>
            </a:r>
          </a:p>
          <a:p>
            <a:pPr eaLnBrk="1" hangingPunct="1">
              <a:defRPr/>
            </a:pPr>
            <a:r>
              <a:rPr lang="en-GB" dirty="0" smtClean="0"/>
              <a:t>“this burial complex is not a grander version of typical funerals; it completely overturns every norm</a:t>
            </a:r>
            <a:r>
              <a:rPr lang="en-US" dirty="0" smtClean="0"/>
              <a:t>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dirty="0" smtClean="0"/>
              <a:t>	(Morris 1996: 3)</a:t>
            </a:r>
          </a:p>
          <a:p>
            <a:pPr eaLnBrk="1" hangingPunct="1">
              <a:defRPr/>
            </a:pPr>
            <a:r>
              <a:rPr lang="en-GB" dirty="0" smtClean="0"/>
              <a:t>Interpreted as a hero buried (in his “palace”) with his wife</a:t>
            </a:r>
          </a:p>
          <a:p>
            <a:pPr lvl="1" eaLnBrk="1" hangingPunct="1">
              <a:defRPr/>
            </a:pPr>
            <a:r>
              <a:rPr lang="en-GB" dirty="0" smtClean="0"/>
              <a:t>Why a double burial?</a:t>
            </a:r>
          </a:p>
        </p:txBody>
      </p:sp>
      <p:pic>
        <p:nvPicPr>
          <p:cNvPr id="6" name="Picture 4" descr="lefkandi crem ur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22000" contrast="-22000"/>
          </a:blip>
          <a:srcRect/>
          <a:stretch>
            <a:fillRect/>
          </a:stretch>
        </p:blipFill>
        <p:spPr bwMode="auto">
          <a:xfrm>
            <a:off x="5796136" y="2420888"/>
            <a:ext cx="3073512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Heroön</a:t>
            </a:r>
          </a:p>
        </p:txBody>
      </p:sp>
      <p:sp>
        <p:nvSpPr>
          <p:cNvPr id="273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/>
              <a:t>Double burials of warrior &amp; wife attested on Crete &amp; Cyprus in 11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century Cyprus:</a:t>
            </a:r>
          </a:p>
          <a:p>
            <a:pPr eaLnBrk="1" hangingPunct="1">
              <a:defRPr/>
            </a:pPr>
            <a:r>
              <a:rPr lang="en-GB" sz="2400" dirty="0" err="1" smtClean="0">
                <a:solidFill>
                  <a:srgbClr val="FFC000"/>
                </a:solidFill>
              </a:rPr>
              <a:t>Kourion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i="1" dirty="0" err="1" smtClean="0">
                <a:solidFill>
                  <a:srgbClr val="FFC000"/>
                </a:solidFill>
              </a:rPr>
              <a:t>Kaloriziki</a:t>
            </a:r>
            <a:r>
              <a:rPr lang="en-GB" sz="2400" dirty="0" smtClean="0">
                <a:solidFill>
                  <a:srgbClr val="FFC000"/>
                </a:solidFill>
              </a:rPr>
              <a:t> T.40</a:t>
            </a:r>
          </a:p>
          <a:p>
            <a:pPr lvl="1" eaLnBrk="1" hangingPunct="1">
              <a:defRPr/>
            </a:pPr>
            <a:r>
              <a:rPr lang="en-GB" sz="2000" dirty="0" smtClean="0"/>
              <a:t>Warrior burial in bronze cremation urn:</a:t>
            </a:r>
          </a:p>
          <a:p>
            <a:pPr lvl="1" eaLnBrk="1" hangingPunct="1">
              <a:defRPr/>
            </a:pPr>
            <a:r>
              <a:rPr lang="en-GB" sz="2000" dirty="0" smtClean="0"/>
              <a:t>Almost exact parallel for Lefkandi urn</a:t>
            </a:r>
          </a:p>
          <a:p>
            <a:pPr lvl="1" eaLnBrk="1" hangingPunct="1">
              <a:defRPr/>
            </a:pPr>
            <a:r>
              <a:rPr lang="en-GB" sz="2000" dirty="0" smtClean="0"/>
              <a:t>In Cypriot context this is interpreted as a Minoan “heirloom”</a:t>
            </a:r>
          </a:p>
          <a:p>
            <a:pPr eaLnBrk="1" hangingPunct="1">
              <a:defRPr/>
            </a:pPr>
            <a:r>
              <a:rPr lang="en-GB" sz="2400" dirty="0" smtClean="0"/>
              <a:t>North Cemetery Knossos</a:t>
            </a:r>
          </a:p>
        </p:txBody>
      </p:sp>
      <p:pic>
        <p:nvPicPr>
          <p:cNvPr id="6" name="Picture 4" descr="KourionT4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364088" y="1772815"/>
            <a:ext cx="3423559" cy="46110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3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73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3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1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Biography of Objects</a:t>
            </a:r>
          </a:p>
        </p:txBody>
      </p:sp>
      <p:sp>
        <p:nvSpPr>
          <p:cNvPr id="261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28800"/>
            <a:ext cx="5256584" cy="489654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Why so many Bronze Age “heirlooms” in elite burials?</a:t>
            </a:r>
          </a:p>
          <a:p>
            <a:pPr eaLnBrk="1" hangingPunct="1">
              <a:defRPr/>
            </a:pPr>
            <a:r>
              <a:rPr lang="en-GB" dirty="0" smtClean="0"/>
              <a:t>Whitley (2002) explores these as biography objects</a:t>
            </a:r>
          </a:p>
          <a:p>
            <a:pPr lvl="1" eaLnBrk="1" hangingPunct="1">
              <a:defRPr/>
            </a:pPr>
            <a:r>
              <a:rPr lang="en-GB" dirty="0" smtClean="0">
                <a:solidFill>
                  <a:srgbClr val="FFC000"/>
                </a:solidFill>
              </a:rPr>
              <a:t>Heirlooms</a:t>
            </a:r>
            <a:r>
              <a:rPr lang="en-GB" dirty="0" smtClean="0"/>
              <a:t> presupposes that they pass down within a family over the generations</a:t>
            </a:r>
          </a:p>
          <a:p>
            <a:pPr lvl="1" eaLnBrk="1" hangingPunct="1">
              <a:defRPr/>
            </a:pPr>
            <a:r>
              <a:rPr lang="en-GB" dirty="0" smtClean="0">
                <a:solidFill>
                  <a:srgbClr val="FFC000"/>
                </a:solidFill>
              </a:rPr>
              <a:t>Biography objects </a:t>
            </a:r>
            <a:r>
              <a:rPr lang="en-GB" dirty="0" smtClean="0"/>
              <a:t>can circular as gifts between elites, acquiring histories &amp; cultural significance</a:t>
            </a:r>
          </a:p>
          <a:p>
            <a:pPr eaLnBrk="1" hangingPunct="1">
              <a:defRPr/>
            </a:pPr>
            <a:r>
              <a:rPr lang="en-GB" dirty="0" smtClean="0"/>
              <a:t>EIA new custom: exceptional burials accompanied by antiques with biographies (&amp; destruction of grave goods)</a:t>
            </a:r>
          </a:p>
          <a:p>
            <a:pPr eaLnBrk="1" hangingPunct="1">
              <a:defRPr/>
            </a:pPr>
            <a:r>
              <a:rPr lang="en-GB" dirty="0" smtClean="0"/>
              <a:t>Also identified on Crete &amp; Cyprus</a:t>
            </a:r>
          </a:p>
        </p:txBody>
      </p:sp>
      <p:pic>
        <p:nvPicPr>
          <p:cNvPr id="6" name="Picture 4" descr="lefkandi necklac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22000" contrast="-22000"/>
          </a:blip>
          <a:srcRect/>
          <a:stretch>
            <a:fillRect/>
          </a:stretch>
        </p:blipFill>
        <p:spPr bwMode="auto">
          <a:xfrm>
            <a:off x="5940152" y="2204864"/>
            <a:ext cx="2880320" cy="3115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1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1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1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61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1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61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112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Summary</a:t>
            </a:r>
          </a:p>
        </p:txBody>
      </p:sp>
      <p:sp>
        <p:nvSpPr>
          <p:cNvPr id="2580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Crete, Cyprus &amp; Lefkandi stand out for their wealth during the Early Iron Age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Importance of new warrior status: ideological creation of heroic world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Shared cultural practices &amp; use of status symbols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In </a:t>
            </a:r>
            <a:r>
              <a:rPr lang="en-GB" dirty="0"/>
              <a:t>particular orientalising objects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Also use of heirlooms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1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797</Words>
  <Application>Microsoft Office PowerPoint</Application>
  <PresentationFormat>On-screen Show (4:3)</PresentationFormat>
  <Paragraphs>119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Module</vt:lpstr>
      <vt:lpstr>Pharaohs, Phoenicians &amp; Peoples of the Sea</vt:lpstr>
      <vt:lpstr>Crete, Cyprus, Lefkandi</vt:lpstr>
      <vt:lpstr>Crete and Cyprus</vt:lpstr>
      <vt:lpstr>Crete and Cyprus</vt:lpstr>
      <vt:lpstr>Crete</vt:lpstr>
      <vt:lpstr>Lefkandi</vt:lpstr>
      <vt:lpstr>Toumba</vt:lpstr>
      <vt:lpstr>Centaur</vt:lpstr>
      <vt:lpstr>Lotus Jugs</vt:lpstr>
      <vt:lpstr>Lotus Jugs</vt:lpstr>
      <vt:lpstr>The Warrior Trader</vt:lpstr>
      <vt:lpstr>Heroön</vt:lpstr>
      <vt:lpstr>Heroön</vt:lpstr>
      <vt:lpstr>Heroön</vt:lpstr>
      <vt:lpstr>Heroön</vt:lpstr>
      <vt:lpstr>Heroön</vt:lpstr>
      <vt:lpstr>Biography of Objects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20</cp:revision>
  <dcterms:created xsi:type="dcterms:W3CDTF">2012-03-18T10:18:43Z</dcterms:created>
  <dcterms:modified xsi:type="dcterms:W3CDTF">2013-04-23T09:59:49Z</dcterms:modified>
</cp:coreProperties>
</file>